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81" r:id="rId4"/>
    <p:sldId id="286" r:id="rId5"/>
    <p:sldId id="282" r:id="rId6"/>
    <p:sldId id="285" r:id="rId7"/>
    <p:sldId id="284" r:id="rId8"/>
    <p:sldId id="287" r:id="rId9"/>
    <p:sldId id="288" r:id="rId10"/>
    <p:sldId id="289" r:id="rId11"/>
    <p:sldId id="290" r:id="rId12"/>
    <p:sldId id="266" r:id="rId13"/>
    <p:sldId id="291" r:id="rId14"/>
    <p:sldId id="292" r:id="rId15"/>
    <p:sldId id="267" r:id="rId16"/>
    <p:sldId id="283" r:id="rId17"/>
    <p:sldId id="272" r:id="rId18"/>
    <p:sldId id="273" r:id="rId19"/>
    <p:sldId id="276" r:id="rId20"/>
    <p:sldId id="277" r:id="rId21"/>
    <p:sldId id="278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821A2-AF0F-49FA-A5AE-E520ACCEB552}" type="datetimeFigureOut">
              <a:rPr lang="en-US" smtClean="0"/>
              <a:t>4/10/2017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C473F-44ED-441A-84E8-4DB9D7C83E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532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821A2-AF0F-49FA-A5AE-E520ACCEB552}" type="datetimeFigureOut">
              <a:rPr lang="en-US" smtClean="0"/>
              <a:t>4/10/2017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C473F-44ED-441A-84E8-4DB9D7C83E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9540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821A2-AF0F-49FA-A5AE-E520ACCEB552}" type="datetimeFigureOut">
              <a:rPr lang="en-US" smtClean="0"/>
              <a:t>4/10/2017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C473F-44ED-441A-84E8-4DB9D7C83E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3845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821A2-AF0F-49FA-A5AE-E520ACCEB552}" type="datetimeFigureOut">
              <a:rPr lang="en-US" smtClean="0"/>
              <a:t>4/10/2017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C473F-44ED-441A-84E8-4DB9D7C83E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96851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821A2-AF0F-49FA-A5AE-E520ACCEB552}" type="datetimeFigureOut">
              <a:rPr lang="en-US" smtClean="0"/>
              <a:t>4/10/2017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C473F-44ED-441A-84E8-4DB9D7C83E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159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821A2-AF0F-49FA-A5AE-E520ACCEB552}" type="datetimeFigureOut">
              <a:rPr lang="en-US" smtClean="0"/>
              <a:t>4/10/2017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C473F-44ED-441A-84E8-4DB9D7C83E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0407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821A2-AF0F-49FA-A5AE-E520ACCEB552}" type="datetimeFigureOut">
              <a:rPr lang="en-US" smtClean="0"/>
              <a:t>4/10/2017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C473F-44ED-441A-84E8-4DB9D7C83E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1680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821A2-AF0F-49FA-A5AE-E520ACCEB552}" type="datetimeFigureOut">
              <a:rPr lang="en-US" smtClean="0"/>
              <a:t>4/10/2017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C473F-44ED-441A-84E8-4DB9D7C83E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431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821A2-AF0F-49FA-A5AE-E520ACCEB552}" type="datetimeFigureOut">
              <a:rPr lang="en-US" smtClean="0"/>
              <a:t>4/10/2017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C473F-44ED-441A-84E8-4DB9D7C83E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031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821A2-AF0F-49FA-A5AE-E520ACCEB552}" type="datetimeFigureOut">
              <a:rPr lang="en-US" smtClean="0"/>
              <a:t>4/10/2017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C473F-44ED-441A-84E8-4DB9D7C83E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1262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821A2-AF0F-49FA-A5AE-E520ACCEB552}" type="datetimeFigureOut">
              <a:rPr lang="en-US" smtClean="0"/>
              <a:t>4/10/2017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C473F-44ED-441A-84E8-4DB9D7C83E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0725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2"/>
            <a:ext cx="12192000" cy="775607"/>
          </a:xfrm>
          <a:prstGeom prst="rect">
            <a:avLst/>
          </a:prstGeom>
          <a:gradFill flip="none" rotWithShape="1">
            <a:gsLst>
              <a:gs pos="0">
                <a:srgbClr val="680000">
                  <a:shade val="30000"/>
                  <a:satMod val="115000"/>
                </a:srgbClr>
              </a:gs>
              <a:gs pos="50000">
                <a:srgbClr val="680000">
                  <a:shade val="67500"/>
                  <a:satMod val="115000"/>
                </a:srgbClr>
              </a:gs>
              <a:gs pos="100000">
                <a:srgbClr val="68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Rectangle 7"/>
          <p:cNvSpPr/>
          <p:nvPr userDrawn="1"/>
        </p:nvSpPr>
        <p:spPr>
          <a:xfrm>
            <a:off x="0" y="6596745"/>
            <a:ext cx="12192000" cy="261257"/>
          </a:xfrm>
          <a:prstGeom prst="rect">
            <a:avLst/>
          </a:prstGeom>
          <a:gradFill flip="none" rotWithShape="1">
            <a:gsLst>
              <a:gs pos="0">
                <a:srgbClr val="680000">
                  <a:shade val="30000"/>
                  <a:satMod val="115000"/>
                </a:srgbClr>
              </a:gs>
              <a:gs pos="50000">
                <a:srgbClr val="680000">
                  <a:shade val="67500"/>
                  <a:satMod val="115000"/>
                </a:srgbClr>
              </a:gs>
              <a:gs pos="100000">
                <a:srgbClr val="68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2" y="65530"/>
            <a:ext cx="2925543" cy="640960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2709865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en-GB" dirty="0" smtClean="0"/>
              <a:t>Presentation Title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10518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2"/>
            <a:ext cx="12192000" cy="775607"/>
          </a:xfrm>
          <a:prstGeom prst="rect">
            <a:avLst/>
          </a:prstGeom>
          <a:gradFill flip="none" rotWithShape="1">
            <a:gsLst>
              <a:gs pos="0">
                <a:srgbClr val="680000">
                  <a:shade val="30000"/>
                  <a:satMod val="115000"/>
                </a:srgbClr>
              </a:gs>
              <a:gs pos="50000">
                <a:srgbClr val="680000">
                  <a:shade val="67500"/>
                  <a:satMod val="115000"/>
                </a:srgbClr>
              </a:gs>
              <a:gs pos="100000">
                <a:srgbClr val="68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4" name="Rectangle 3"/>
          <p:cNvSpPr/>
          <p:nvPr userDrawn="1"/>
        </p:nvSpPr>
        <p:spPr>
          <a:xfrm>
            <a:off x="0" y="6596745"/>
            <a:ext cx="12192000" cy="261257"/>
          </a:xfrm>
          <a:prstGeom prst="rect">
            <a:avLst/>
          </a:prstGeom>
          <a:gradFill flip="none" rotWithShape="1">
            <a:gsLst>
              <a:gs pos="0">
                <a:srgbClr val="680000">
                  <a:shade val="30000"/>
                  <a:satMod val="115000"/>
                </a:srgbClr>
              </a:gs>
              <a:gs pos="50000">
                <a:srgbClr val="680000">
                  <a:shade val="67500"/>
                  <a:satMod val="115000"/>
                </a:srgbClr>
              </a:gs>
              <a:gs pos="100000">
                <a:srgbClr val="68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2" y="65530"/>
            <a:ext cx="2925543" cy="640960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163514" y="130175"/>
            <a:ext cx="7151687" cy="52228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 smtClean="0"/>
              <a:t>Slide title 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 hasCustomPrompt="1"/>
          </p:nvPr>
        </p:nvSpPr>
        <p:spPr>
          <a:xfrm>
            <a:off x="538163" y="1143000"/>
            <a:ext cx="11193463" cy="50053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 smtClean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7214136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C821A2-AF0F-49FA-A5AE-E520ACCEB552}" type="datetimeFigureOut">
              <a:rPr lang="en-US" smtClean="0"/>
              <a:t>4/10/2017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CC473F-44ED-441A-84E8-4DB9D7C83E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527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 txBox="1">
            <a:spLocks noGrp="1"/>
          </p:cNvSpPr>
          <p:nvPr>
            <p:ph type="body" sz="quarter" idx="10"/>
          </p:nvPr>
        </p:nvSpPr>
        <p:spPr>
          <a:xfrm>
            <a:off x="2441621" y="1667040"/>
            <a:ext cx="7601755" cy="302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Theory and Practice of Supporting Learning (1) Course</a:t>
            </a:r>
          </a:p>
          <a:p>
            <a:pPr algn="ctr"/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Session 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5 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COGNITIVISM and 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LEARNING  </a:t>
            </a:r>
          </a:p>
        </p:txBody>
      </p:sp>
    </p:spTree>
    <p:extLst>
      <p:ext uri="{BB962C8B-B14F-4D97-AF65-F5344CB8AC3E}">
        <p14:creationId xmlns:p14="http://schemas.microsoft.com/office/powerpoint/2010/main" val="2195490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31079" y="315912"/>
            <a:ext cx="9900744" cy="522288"/>
          </a:xfrm>
        </p:spPr>
        <p:txBody>
          <a:bodyPr>
            <a:noAutofit/>
          </a:bodyPr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After completing this session you will be able to: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>
              <a:buAutoNum type="arabicPeriod"/>
            </a:pP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Get familiarized with the background of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cognitivism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>
              <a:buAutoNum type="arabicPeriod"/>
            </a:pPr>
            <a:endParaRPr lang="en-US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>
              <a:buAutoNum type="arabicPeriod"/>
            </a:pP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Define its principles  </a:t>
            </a:r>
          </a:p>
          <a:p>
            <a:pPr marL="514350" indent="-514350" algn="just">
              <a:buAutoNum type="arabicPeriod"/>
            </a:pP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>
              <a:buAutoNum type="arabicPeriod"/>
            </a:pP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Reflect 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how the theory can explain some of the teachers’ and students’ actions     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0626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386367" y="882869"/>
            <a:ext cx="11462196" cy="526551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Cognitivism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and Learning </a:t>
            </a:r>
          </a:p>
          <a:p>
            <a:pPr marL="0" indent="0">
              <a:buNone/>
            </a:pP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“black box” of the mind should be opened and understood. </a:t>
            </a:r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learner is viewed as an information processor (like a computer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Learning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is measured by 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the processes happening in the mind </a:t>
            </a: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Learning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has biological basis </a:t>
            </a: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Learning is 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contextualized </a:t>
            </a: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Learning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is not always indicated by behavior</a:t>
            </a:r>
          </a:p>
          <a:p>
            <a:pPr marL="0" indent="0"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4621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2183526"/>
            <a:ext cx="11193463" cy="5005388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Learning happens through exploration   </a:t>
            </a: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Learning is seen as a non - linear process </a:t>
            </a: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Learner is active </a:t>
            </a: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Learning is a conflict between known and unknown  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315319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4275" y="2459651"/>
            <a:ext cx="5745163" cy="3740556"/>
          </a:xfrm>
        </p:spPr>
      </p:pic>
      <p:sp>
        <p:nvSpPr>
          <p:cNvPr id="5" name="Rectangle 4"/>
          <p:cNvSpPr/>
          <p:nvPr/>
        </p:nvSpPr>
        <p:spPr>
          <a:xfrm>
            <a:off x="599090" y="1048128"/>
            <a:ext cx="1102009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Learning is a result of internal mental activity but not from an external stimulus 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89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The learner is not am empty vessel and it comes to learning situations with knowledge, skills and experiences </a:t>
            </a:r>
          </a:p>
          <a:p>
            <a:pPr marL="0" indent="0">
              <a:buNone/>
            </a:pPr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The role of the learner is active participation in the learning process using various strategies to process and construct their personal understandings of the content to which they are exposed 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8870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Learning takes a form of </a:t>
            </a:r>
          </a:p>
          <a:p>
            <a:pPr marL="0" indent="0" algn="ctr">
              <a:buNone/>
            </a:pPr>
            <a:endParaRPr lang="en-US" sz="4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Observation </a:t>
            </a:r>
          </a:p>
          <a:p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Categorisation</a:t>
            </a:r>
            <a:endParaRPr lang="en-US" sz="3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Forming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generalisations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587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2624069"/>
            <a:ext cx="11193463" cy="5005388"/>
          </a:xfrm>
        </p:spPr>
        <p:txBody>
          <a:bodyPr/>
          <a:lstStyle/>
          <a:p>
            <a:pPr marL="0" indent="0" algn="ctr">
              <a:buNone/>
            </a:pPr>
            <a:r>
              <a:rPr lang="en-US" sz="6000" b="1" dirty="0" smtClean="0"/>
              <a:t>Schema/</a:t>
            </a:r>
            <a:r>
              <a:rPr lang="en-US" sz="6000" b="1" dirty="0" err="1" smtClean="0"/>
              <a:t>Shemata</a:t>
            </a:r>
            <a:r>
              <a:rPr lang="en-US" sz="6000" b="1" dirty="0" smtClean="0"/>
              <a:t> 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ru-RU" dirty="0" smtClean="0"/>
              <a:t> 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1793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Look at the picture and jot down some notes on what you know about this animal. </a:t>
            </a:r>
          </a:p>
          <a:p>
            <a:pPr marL="0" indent="0" algn="ctr">
              <a:buNone/>
            </a:pP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574" y="2112579"/>
            <a:ext cx="5780694" cy="3846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446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409903" y="851338"/>
            <a:ext cx="11321723" cy="5628290"/>
          </a:xfrm>
        </p:spPr>
        <p:txBody>
          <a:bodyPr>
            <a:normAutofit/>
          </a:bodyPr>
          <a:lstStyle/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Produce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myauuu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sounds</a:t>
            </a:r>
          </a:p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They have 4 legs </a:t>
            </a:r>
          </a:p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They have fur </a:t>
            </a:r>
          </a:p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Can be wild and domestic </a:t>
            </a:r>
          </a:p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Can be big or small </a:t>
            </a:r>
          </a:p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Can usually have 5 kittens when reproduce </a:t>
            </a:r>
          </a:p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Can be or different breeds and colors  </a:t>
            </a:r>
          </a:p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They eat meat</a:t>
            </a:r>
          </a:p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They give allergy</a:t>
            </a:r>
          </a:p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They can see well </a:t>
            </a:r>
          </a:p>
          <a:p>
            <a:pPr marL="0" indent="0">
              <a:buNone/>
            </a:pP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4762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993228"/>
            <a:ext cx="11193463" cy="5155160"/>
          </a:xfrm>
        </p:spPr>
        <p:txBody>
          <a:bodyPr>
            <a:normAutofit fontScale="92500" lnSpcReduction="10000"/>
          </a:bodyPr>
          <a:lstStyle/>
          <a:p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Relationship between humans and cats started 9.500 years ago</a:t>
            </a:r>
          </a:p>
          <a:p>
            <a:endParaRPr lang="en-US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Outdoor cats tend to be farsighted, while most indoor cats are nearsighted. </a:t>
            </a:r>
            <a:endParaRPr lang="en-US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Cats cannot recognize the sweet taste </a:t>
            </a:r>
          </a:p>
          <a:p>
            <a:endParaRPr lang="en-US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The DNA samples from cats all over the words are collected for different purposes    </a:t>
            </a:r>
          </a:p>
        </p:txBody>
      </p:sp>
    </p:spTree>
    <p:extLst>
      <p:ext uri="{BB962C8B-B14F-4D97-AF65-F5344CB8AC3E}">
        <p14:creationId xmlns:p14="http://schemas.microsoft.com/office/powerpoint/2010/main" val="3825554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3200" b="1" dirty="0" smtClean="0"/>
              <a:t>Piaget (1896–1980) </a:t>
            </a:r>
            <a:endParaRPr lang="en-US" sz="3200" b="1" dirty="0" smtClean="0"/>
          </a:p>
          <a:p>
            <a:pPr marL="0" indent="0">
              <a:buNone/>
            </a:pPr>
            <a:endParaRPr lang="en-US" sz="3200" b="1" dirty="0"/>
          </a:p>
          <a:p>
            <a:pPr marL="0" indent="0">
              <a:buNone/>
            </a:pPr>
            <a:endParaRPr lang="en-US" sz="3200" b="1" dirty="0" smtClean="0"/>
          </a:p>
          <a:p>
            <a:pPr marL="0" indent="0">
              <a:buNone/>
            </a:pPr>
            <a:endParaRPr lang="en-US" sz="3200" b="1" dirty="0"/>
          </a:p>
          <a:p>
            <a:pPr marL="0" indent="0">
              <a:buNone/>
            </a:pPr>
            <a:r>
              <a:rPr lang="en-US" sz="3200" b="1" dirty="0" smtClean="0"/>
              <a:t>Vygotsky (1896-1934) </a:t>
            </a:r>
            <a:endParaRPr lang="en-US" sz="3200" b="1" dirty="0" smtClean="0"/>
          </a:p>
          <a:p>
            <a:pPr marL="0" indent="0">
              <a:buNone/>
            </a:pPr>
            <a:endParaRPr lang="en-US" sz="3200" b="1" dirty="0"/>
          </a:p>
          <a:p>
            <a:pPr marL="0" indent="0">
              <a:buNone/>
            </a:pPr>
            <a:endParaRPr lang="en-US" sz="3200" b="1" dirty="0" smtClean="0"/>
          </a:p>
          <a:p>
            <a:pPr marL="0" indent="0">
              <a:buNone/>
            </a:pPr>
            <a:endParaRPr lang="en-US" sz="3200" b="1" dirty="0"/>
          </a:p>
          <a:p>
            <a:pPr marL="0" indent="0">
              <a:buNone/>
            </a:pPr>
            <a:r>
              <a:rPr lang="en-US" sz="3200" b="1" dirty="0" smtClean="0"/>
              <a:t>Bloom (1913-1999) </a:t>
            </a:r>
            <a:endParaRPr lang="en-US" sz="3200" b="1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7685" y="214412"/>
            <a:ext cx="2174492" cy="365767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5069" y="1305698"/>
            <a:ext cx="2491440" cy="3443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677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882869"/>
            <a:ext cx="11193463" cy="5265519"/>
          </a:xfrm>
        </p:spPr>
        <p:txBody>
          <a:bodyPr/>
          <a:lstStyle/>
          <a:p>
            <a:pPr marL="0" indent="0" algn="ctr">
              <a:buNone/>
            </a:pP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Benjamin Bloom and his taxonomy </a:t>
            </a:r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7997" y="3148424"/>
            <a:ext cx="2291286" cy="31104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6581" y="2937814"/>
            <a:ext cx="3669376" cy="347876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274" y="1340069"/>
            <a:ext cx="4532588" cy="2538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462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>
            <a:normAutofit/>
          </a:bodyPr>
          <a:lstStyle/>
          <a:p>
            <a:pPr marL="914400" indent="-914400">
              <a:buFont typeface="+mj-lt"/>
              <a:buAutoNum type="arabicPeriod"/>
            </a:pPr>
            <a:r>
              <a:rPr lang="en-US" sz="4800" b="1" dirty="0" smtClean="0"/>
              <a:t>King </a:t>
            </a:r>
          </a:p>
          <a:p>
            <a:pPr marL="914400" indent="-914400">
              <a:buFont typeface="+mj-lt"/>
              <a:buAutoNum type="arabicPeriod"/>
            </a:pPr>
            <a:r>
              <a:rPr lang="en-US" sz="4800" b="1" dirty="0" smtClean="0"/>
              <a:t>Charles </a:t>
            </a:r>
          </a:p>
          <a:p>
            <a:pPr marL="914400" indent="-914400">
              <a:buFont typeface="+mj-lt"/>
              <a:buAutoNum type="arabicPeriod"/>
            </a:pPr>
            <a:r>
              <a:rPr lang="en-US" sz="4800" b="1" dirty="0" smtClean="0"/>
              <a:t>Always </a:t>
            </a:r>
          </a:p>
          <a:p>
            <a:pPr marL="914400" indent="-914400">
              <a:buFont typeface="+mj-lt"/>
              <a:buAutoNum type="arabicPeriod"/>
            </a:pPr>
            <a:r>
              <a:rPr lang="en-US" sz="4800" b="1" dirty="0" smtClean="0"/>
              <a:t>Analyses</a:t>
            </a:r>
          </a:p>
          <a:p>
            <a:pPr marL="914400" indent="-914400">
              <a:buFont typeface="+mj-lt"/>
              <a:buAutoNum type="arabicPeriod"/>
            </a:pPr>
            <a:r>
              <a:rPr lang="en-US" sz="4800" b="1" dirty="0" smtClean="0"/>
              <a:t>Solar </a:t>
            </a:r>
          </a:p>
          <a:p>
            <a:pPr marL="914400" indent="-914400">
              <a:buFont typeface="+mj-lt"/>
              <a:buAutoNum type="arabicPeriod"/>
            </a:pPr>
            <a:r>
              <a:rPr lang="en-US" sz="4800" b="1" dirty="0" smtClean="0"/>
              <a:t>Eclipse  </a:t>
            </a:r>
            <a:endParaRPr lang="en-US" sz="4800" b="1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536018" y="1127973"/>
            <a:ext cx="11193463" cy="50053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indent="-914400">
              <a:buFont typeface="+mj-lt"/>
              <a:buAutoNum type="arabicPeriod"/>
            </a:pPr>
            <a:r>
              <a:rPr lang="en-US" sz="4800" b="1" dirty="0" smtClean="0"/>
              <a:t>Knowledge  </a:t>
            </a:r>
          </a:p>
          <a:p>
            <a:pPr marL="914400" indent="-914400">
              <a:buFont typeface="+mj-lt"/>
              <a:buAutoNum type="arabicPeriod"/>
            </a:pPr>
            <a:r>
              <a:rPr lang="en-US" sz="4800" b="1" dirty="0" smtClean="0"/>
              <a:t>Comprehension  </a:t>
            </a:r>
          </a:p>
          <a:p>
            <a:pPr marL="914400" indent="-914400">
              <a:buFont typeface="+mj-lt"/>
              <a:buAutoNum type="arabicPeriod"/>
            </a:pPr>
            <a:r>
              <a:rPr lang="en-US" sz="4800" b="1" dirty="0" smtClean="0"/>
              <a:t>Application </a:t>
            </a:r>
          </a:p>
          <a:p>
            <a:pPr marL="914400" indent="-914400">
              <a:buFont typeface="+mj-lt"/>
              <a:buAutoNum type="arabicPeriod"/>
            </a:pPr>
            <a:r>
              <a:rPr lang="en-US" sz="4800" b="1" dirty="0" smtClean="0"/>
              <a:t>Analysis </a:t>
            </a:r>
          </a:p>
          <a:p>
            <a:pPr marL="914400" indent="-914400">
              <a:buFont typeface="+mj-lt"/>
              <a:buAutoNum type="arabicPeriod"/>
            </a:pPr>
            <a:r>
              <a:rPr lang="en-US" sz="4800" b="1" dirty="0" smtClean="0"/>
              <a:t>Synthesis  </a:t>
            </a:r>
          </a:p>
          <a:p>
            <a:pPr marL="914400" indent="-914400">
              <a:buFont typeface="+mj-lt"/>
              <a:buAutoNum type="arabicPeriod"/>
            </a:pPr>
            <a:r>
              <a:rPr lang="en-US" sz="4800" b="1" dirty="0" smtClean="0"/>
              <a:t>Evaluation   </a:t>
            </a:r>
            <a:endParaRPr lang="en-US" sz="4800" b="1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536018" y="3490175"/>
            <a:ext cx="7062517" cy="1287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0092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769510"/>
            <a:ext cx="11193463" cy="5005388"/>
          </a:xfrm>
        </p:spPr>
        <p:txBody>
          <a:bodyPr/>
          <a:lstStyle/>
          <a:p>
            <a:pPr marL="0" indent="0">
              <a:buNone/>
            </a:pPr>
            <a:endParaRPr lang="en-US" i="1" dirty="0" smtClean="0"/>
          </a:p>
          <a:p>
            <a:pPr marL="0" indent="0">
              <a:buNone/>
            </a:pPr>
            <a:endParaRPr lang="en-US" i="1" dirty="0" smtClean="0"/>
          </a:p>
          <a:p>
            <a:pPr algn="just"/>
            <a:r>
              <a:rPr lang="en-US" sz="3200" dirty="0"/>
              <a:t>New information is most easily acquired when people can associate it with the things they have already </a:t>
            </a:r>
            <a:r>
              <a:rPr lang="en-US" sz="3200" dirty="0" smtClean="0"/>
              <a:t>learned</a:t>
            </a:r>
          </a:p>
          <a:p>
            <a:pPr algn="just"/>
            <a:endParaRPr lang="en-US" sz="3200" dirty="0" smtClean="0"/>
          </a:p>
          <a:p>
            <a:pPr algn="just"/>
            <a:r>
              <a:rPr lang="en-US" sz="3200" dirty="0" smtClean="0"/>
              <a:t>People </a:t>
            </a:r>
            <a:r>
              <a:rPr lang="en-US" sz="3200" dirty="0"/>
              <a:t>control their own </a:t>
            </a:r>
            <a:r>
              <a:rPr lang="en-US" sz="3200" dirty="0" smtClean="0"/>
              <a:t>learning</a:t>
            </a:r>
          </a:p>
          <a:p>
            <a:pPr algn="just"/>
            <a:endParaRPr lang="en-US" sz="3200" dirty="0" smtClean="0"/>
          </a:p>
          <a:p>
            <a:pPr algn="just"/>
            <a:r>
              <a:rPr lang="en-US" sz="3200" dirty="0" smtClean="0"/>
              <a:t>The </a:t>
            </a:r>
            <a:r>
              <a:rPr lang="en-US" sz="3200" dirty="0"/>
              <a:t>more meaningful the information is, the easier it is learned and remembered</a:t>
            </a:r>
          </a:p>
          <a:p>
            <a:pPr marL="0" indent="0" algn="just">
              <a:buNone/>
            </a:pPr>
            <a:endParaRPr lang="en-US" dirty="0"/>
          </a:p>
          <a:p>
            <a:pPr marL="0" indent="0" algn="just">
              <a:buNone/>
            </a:pP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500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sz="quarter" idx="1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Cognitive Neuroscience</a:t>
            </a:r>
          </a:p>
          <a:p>
            <a:r>
              <a:rPr lang="en-US" sz="3600" dirty="0"/>
              <a:t>Perception</a:t>
            </a:r>
          </a:p>
          <a:p>
            <a:r>
              <a:rPr lang="en-US" sz="3600" dirty="0"/>
              <a:t>Attention</a:t>
            </a:r>
          </a:p>
          <a:p>
            <a:r>
              <a:rPr lang="en-US" sz="3600" dirty="0"/>
              <a:t>Memory</a:t>
            </a:r>
          </a:p>
          <a:p>
            <a:r>
              <a:rPr lang="en-US" sz="3600" dirty="0"/>
              <a:t>Representation of Knowledge</a:t>
            </a:r>
          </a:p>
          <a:p>
            <a:r>
              <a:rPr lang="en-US" sz="3600" dirty="0"/>
              <a:t>Imagery</a:t>
            </a: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6623789" y="1164737"/>
            <a:ext cx="5107837" cy="417195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dirty="0" smtClean="0"/>
              <a:t>Developmental Psychology</a:t>
            </a:r>
          </a:p>
          <a:p>
            <a:r>
              <a:rPr lang="en-US" sz="3600" dirty="0" smtClean="0"/>
              <a:t>Language</a:t>
            </a:r>
          </a:p>
          <a:p>
            <a:r>
              <a:rPr lang="en-US" sz="3600" dirty="0" smtClean="0"/>
              <a:t>Thinking and concept formation</a:t>
            </a:r>
          </a:p>
          <a:p>
            <a:r>
              <a:rPr lang="en-US" sz="3600" dirty="0" smtClean="0"/>
              <a:t>Human intelligence</a:t>
            </a:r>
          </a:p>
          <a:p>
            <a:r>
              <a:rPr lang="en-US" sz="3600" dirty="0" smtClean="0"/>
              <a:t>Artificial Intelligence</a:t>
            </a:r>
          </a:p>
          <a:p>
            <a:r>
              <a:rPr lang="en-US" sz="3600" dirty="0" smtClean="0"/>
              <a:t>Pattern Recognition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997550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utoUpdateAnimBg="0"/>
      <p:bldP spid="6" grpId="0" build="p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4" y="130175"/>
            <a:ext cx="8286803" cy="522288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How </a:t>
            </a:r>
            <a:r>
              <a:rPr lang="en-US" dirty="0" err="1" smtClean="0"/>
              <a:t>cognitivism</a:t>
            </a:r>
            <a:r>
              <a:rPr lang="en-US" dirty="0" smtClean="0"/>
              <a:t> can </a:t>
            </a:r>
            <a:r>
              <a:rPr lang="en-US" dirty="0" smtClean="0"/>
              <a:t>be used in the class classroom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>
            <a:noAutofit/>
          </a:bodyPr>
          <a:lstStyle/>
          <a:p>
            <a:r>
              <a:rPr lang="en-US" sz="3200" dirty="0" smtClean="0"/>
              <a:t>The new knowledge and the learning process have both to be meaningful. </a:t>
            </a:r>
            <a:endParaRPr lang="en-US" sz="3200" dirty="0" smtClean="0"/>
          </a:p>
          <a:p>
            <a:r>
              <a:rPr lang="en-US" sz="3200" dirty="0" smtClean="0"/>
              <a:t>The information </a:t>
            </a:r>
            <a:r>
              <a:rPr lang="en-US" sz="3200" dirty="0" smtClean="0"/>
              <a:t>must be anchored to what is already known.  </a:t>
            </a:r>
            <a:endParaRPr lang="en-US" sz="3200" dirty="0" smtClean="0"/>
          </a:p>
          <a:p>
            <a:r>
              <a:rPr lang="en-US" sz="3200" dirty="0" smtClean="0"/>
              <a:t>New material has to be integrated into the </a:t>
            </a:r>
            <a:r>
              <a:rPr lang="en-US" sz="3200" dirty="0" smtClean="0"/>
              <a:t>already studied</a:t>
            </a:r>
            <a:r>
              <a:rPr lang="en-US" sz="3200" dirty="0" smtClean="0"/>
              <a:t>.</a:t>
            </a:r>
            <a:endParaRPr lang="en-US" sz="3200" dirty="0" smtClean="0"/>
          </a:p>
          <a:p>
            <a:r>
              <a:rPr lang="en-US" sz="3200" dirty="0" smtClean="0"/>
              <a:t>Before introducing new material, a teacher must explore what students already know about it.    </a:t>
            </a:r>
            <a:endParaRPr lang="en-US" sz="3200" dirty="0" smtClean="0"/>
          </a:p>
          <a:p>
            <a:r>
              <a:rPr lang="en-US" sz="3200" dirty="0" smtClean="0"/>
              <a:t>The tasks should be appropriate to the level of students.</a:t>
            </a:r>
            <a:endParaRPr lang="en-US" sz="3200" dirty="0" smtClean="0"/>
          </a:p>
          <a:p>
            <a:r>
              <a:rPr lang="en-US" sz="3200" dirty="0" smtClean="0"/>
              <a:t>Goals </a:t>
            </a:r>
            <a:r>
              <a:rPr lang="en-US" sz="3200" dirty="0" smtClean="0"/>
              <a:t>and objectives articulated clearly.  </a:t>
            </a:r>
          </a:p>
          <a:p>
            <a:pPr marL="0" indent="0">
              <a:buNone/>
            </a:pPr>
            <a:r>
              <a:rPr lang="en-US" sz="3200" dirty="0" smtClean="0"/>
              <a:t> </a:t>
            </a:r>
            <a:endParaRPr lang="en-US" sz="3200" dirty="0" smtClean="0"/>
          </a:p>
          <a:p>
            <a:pPr marL="0" indent="0">
              <a:buNone/>
            </a:pPr>
            <a:r>
              <a:rPr lang="en-US" sz="3200" dirty="0" smtClean="0"/>
              <a:t> 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137948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Teachers actions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321973" y="1143000"/>
            <a:ext cx="11732652" cy="5005388"/>
          </a:xfrm>
        </p:spPr>
        <p:txBody>
          <a:bodyPr>
            <a:normAutofit fontScale="92500" lnSpcReduction="10000"/>
          </a:bodyPr>
          <a:lstStyle/>
          <a:p>
            <a:r>
              <a:rPr lang="en-US" sz="3600" dirty="0" smtClean="0"/>
              <a:t>Lecturing should be decreased </a:t>
            </a:r>
          </a:p>
          <a:p>
            <a:r>
              <a:rPr lang="en-US" sz="3600" dirty="0" smtClean="0"/>
              <a:t>Students should be involved into the process</a:t>
            </a:r>
            <a:endParaRPr lang="en-US" sz="3600" dirty="0" smtClean="0"/>
          </a:p>
          <a:p>
            <a:r>
              <a:rPr lang="en-US" sz="3600" dirty="0" smtClean="0"/>
              <a:t>Students learning styles have to be taken into consideration </a:t>
            </a:r>
            <a:endParaRPr lang="en-US" sz="3600" dirty="0" smtClean="0"/>
          </a:p>
          <a:p>
            <a:r>
              <a:rPr lang="en-US" sz="3600" dirty="0" smtClean="0"/>
              <a:t>Teachers must know where the starting point of learning is </a:t>
            </a:r>
            <a:endParaRPr lang="en-US" sz="3600" dirty="0" smtClean="0"/>
          </a:p>
          <a:p>
            <a:r>
              <a:rPr lang="en-US" sz="3600" dirty="0" smtClean="0"/>
              <a:t>Teachers must consider the cognitive challenge that is given to students  </a:t>
            </a:r>
          </a:p>
          <a:p>
            <a:r>
              <a:rPr lang="en-US" sz="3600" dirty="0" smtClean="0"/>
              <a:t>Teachers must allow enough time for processing </a:t>
            </a:r>
          </a:p>
          <a:p>
            <a:r>
              <a:rPr lang="en-US" sz="3600" dirty="0" smtClean="0"/>
              <a:t>Teachers must provide scaffolding </a:t>
            </a:r>
          </a:p>
          <a:p>
            <a:r>
              <a:rPr lang="en-US" sz="3600" dirty="0" smtClean="0"/>
              <a:t>Teachers should employ teaching techniques that promote learning (mind maps, metaphors) </a:t>
            </a:r>
            <a:endParaRPr lang="en-US" sz="3600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9511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 smtClean="0"/>
              <a:t>Cognitivism</a:t>
            </a:r>
            <a:r>
              <a:rPr lang="en-US" dirty="0" smtClean="0"/>
              <a:t> BUTs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370269"/>
            <a:ext cx="11193463" cy="5005388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  <a:p>
            <a:endParaRPr lang="en-US" dirty="0" smtClean="0"/>
          </a:p>
          <a:p>
            <a:r>
              <a:rPr lang="en-US" sz="3600" dirty="0" smtClean="0"/>
              <a:t>Requires specific knowledge on the side of the teacher</a:t>
            </a:r>
          </a:p>
          <a:p>
            <a:endParaRPr lang="en-US" sz="3600" dirty="0" smtClean="0"/>
          </a:p>
          <a:p>
            <a:r>
              <a:rPr lang="en-US" sz="3600" dirty="0" smtClean="0"/>
              <a:t>Planning for </a:t>
            </a:r>
            <a:r>
              <a:rPr lang="en-US" sz="3600" dirty="0" smtClean="0"/>
              <a:t>learning take more time </a:t>
            </a:r>
            <a:r>
              <a:rPr lang="en-US" sz="3600" dirty="0" smtClean="0"/>
              <a:t> </a:t>
            </a:r>
          </a:p>
          <a:p>
            <a:endParaRPr lang="en-US" sz="3600" dirty="0" smtClean="0"/>
          </a:p>
          <a:p>
            <a:r>
              <a:rPr lang="en-US" sz="3600" dirty="0" smtClean="0"/>
              <a:t>Difficult to employ cognitivist techniques in a big classroom as </a:t>
            </a:r>
            <a:r>
              <a:rPr lang="en-US" sz="3600" dirty="0" err="1" smtClean="0"/>
              <a:t>conginitivism</a:t>
            </a:r>
            <a:r>
              <a:rPr lang="en-US" sz="3600" dirty="0" smtClean="0"/>
              <a:t> prompts to appeal to individual learners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58326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4" y="374876"/>
            <a:ext cx="7151687" cy="522288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Gill Sans" pitchFamily="8" charset="0"/>
              </a:rPr>
              <a:t>Final thoughts 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Gill Sans" pitchFamily="8" charset="0"/>
            </a:endParaRPr>
          </a:p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>
            <a:norm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800" dirty="0" smtClean="0">
                <a:latin typeface="Gill Sans" pitchFamily="8" charset="0"/>
              </a:rPr>
              <a:t>People can have control over what they are learning and thus students should be given opportunities to decide for themselves. They do not need stimuli.  </a:t>
            </a:r>
            <a:endParaRPr lang="en-US" sz="2800" dirty="0">
              <a:latin typeface="Gill Sans" pitchFamily="8" charset="0"/>
            </a:endParaRPr>
          </a:p>
          <a:p>
            <a:pPr>
              <a:spcBef>
                <a:spcPct val="50000"/>
              </a:spcBef>
              <a:buFontTx/>
              <a:buChar char="•"/>
              <a:defRPr/>
            </a:pPr>
            <a:r>
              <a:rPr lang="en-US" sz="2800" dirty="0" smtClean="0">
                <a:latin typeface="Gill Sans" pitchFamily="8" charset="0"/>
              </a:rPr>
              <a:t>People organize what they learn </a:t>
            </a:r>
            <a:endParaRPr lang="en-US" sz="2800" dirty="0" smtClean="0">
              <a:latin typeface="Gill Sans" pitchFamily="8" charset="0"/>
            </a:endParaRPr>
          </a:p>
          <a:p>
            <a:pPr>
              <a:spcBef>
                <a:spcPct val="50000"/>
              </a:spcBef>
              <a:buFontTx/>
              <a:buChar char="•"/>
              <a:defRPr/>
            </a:pPr>
            <a:r>
              <a:rPr lang="en-US" sz="2800" dirty="0" smtClean="0">
                <a:latin typeface="Gill Sans" pitchFamily="8" charset="0"/>
              </a:rPr>
              <a:t>Technology can assist learning  </a:t>
            </a:r>
            <a:endParaRPr lang="en-US" sz="2800" dirty="0" smtClean="0">
              <a:latin typeface="Gill Sans" pitchFamily="8" charset="0"/>
            </a:endParaRPr>
          </a:p>
          <a:p>
            <a:pPr>
              <a:spcBef>
                <a:spcPct val="50000"/>
              </a:spcBef>
              <a:buFontTx/>
              <a:buChar char="•"/>
              <a:defRPr/>
            </a:pPr>
            <a:r>
              <a:rPr lang="en-US" sz="2800" dirty="0" smtClean="0">
                <a:latin typeface="Gill Sans" pitchFamily="8" charset="0"/>
              </a:rPr>
              <a:t>Students who do not do good have not developed personal strategies </a:t>
            </a:r>
            <a:endParaRPr lang="en-US" sz="2800" dirty="0">
              <a:latin typeface="Gill Sans" pitchFamily="8" charset="0"/>
            </a:endParaRPr>
          </a:p>
          <a:p>
            <a:pPr>
              <a:spcBef>
                <a:spcPct val="50000"/>
              </a:spcBef>
              <a:buFontTx/>
              <a:buChar char="•"/>
              <a:defRPr/>
            </a:pPr>
            <a:r>
              <a:rPr lang="en-US" sz="2800" dirty="0" smtClean="0">
                <a:latin typeface="Gill Sans" pitchFamily="8" charset="0"/>
              </a:rPr>
              <a:t>Students’ schemata should be activated for learning to happen </a:t>
            </a:r>
            <a:endParaRPr lang="en-US" sz="2800" dirty="0" smtClean="0">
              <a:latin typeface="Gill Sans" pitchFamily="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7608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2262120"/>
            <a:ext cx="11193463" cy="50053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Now it is time to watch a video and get to some reading!</a:t>
            </a:r>
          </a:p>
          <a:p>
            <a:pPr marL="0" indent="0" algn="ctr">
              <a:buNone/>
            </a:pPr>
            <a:endParaRPr lang="en-US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Good Luck! 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8942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2687</TotalTime>
  <Words>634</Words>
  <Application>Microsoft Office PowerPoint</Application>
  <PresentationFormat>Widescreen</PresentationFormat>
  <Paragraphs>137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Gill Sans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Elena Volkova</dc:creator>
  <cp:lastModifiedBy>Elena Volkova</cp:lastModifiedBy>
  <cp:revision>32</cp:revision>
  <dcterms:created xsi:type="dcterms:W3CDTF">2017-04-08T09:52:13Z</dcterms:created>
  <dcterms:modified xsi:type="dcterms:W3CDTF">2017-04-12T07:40:05Z</dcterms:modified>
</cp:coreProperties>
</file>