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5" r:id="rId5"/>
    <p:sldId id="267" r:id="rId6"/>
    <p:sldId id="279" r:id="rId7"/>
    <p:sldId id="280" r:id="rId8"/>
    <p:sldId id="281" r:id="rId9"/>
    <p:sldId id="269" r:id="rId10"/>
    <p:sldId id="284" r:id="rId11"/>
    <p:sldId id="285" r:id="rId12"/>
    <p:sldId id="272" r:id="rId13"/>
    <p:sldId id="273" r:id="rId14"/>
    <p:sldId id="283" r:id="rId15"/>
    <p:sldId id="277" r:id="rId16"/>
    <p:sldId id="27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>
      <p:cViewPr varScale="1">
        <p:scale>
          <a:sx n="74" d="100"/>
          <a:sy n="74" d="100"/>
        </p:scale>
        <p:origin x="37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AC821-5B31-496E-9E81-CEC3FE606837}" type="datetimeFigureOut">
              <a:rPr lang="en-US" smtClean="0"/>
              <a:t>4/13/2017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D43F7-DA95-4599-87E4-B76ED0CEDF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593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AC821-5B31-496E-9E81-CEC3FE606837}" type="datetimeFigureOut">
              <a:rPr lang="en-US" smtClean="0"/>
              <a:t>4/13/2017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D43F7-DA95-4599-87E4-B76ED0CEDF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72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AC821-5B31-496E-9E81-CEC3FE606837}" type="datetimeFigureOut">
              <a:rPr lang="en-US" smtClean="0"/>
              <a:t>4/13/2017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D43F7-DA95-4599-87E4-B76ED0CEDF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396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AC821-5B31-496E-9E81-CEC3FE606837}" type="datetimeFigureOut">
              <a:rPr lang="en-US" smtClean="0"/>
              <a:t>4/13/2017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D43F7-DA95-4599-87E4-B76ED0CEDF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65440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AC821-5B31-496E-9E81-CEC3FE606837}" type="datetimeFigureOut">
              <a:rPr lang="en-US" smtClean="0"/>
              <a:t>4/13/2017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D43F7-DA95-4599-87E4-B76ED0CEDF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75729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AC821-5B31-496E-9E81-CEC3FE606837}" type="datetimeFigureOut">
              <a:rPr lang="en-US" smtClean="0"/>
              <a:t>4/13/2017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D43F7-DA95-4599-87E4-B76ED0CEDF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8433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AC821-5B31-496E-9E81-CEC3FE606837}" type="datetimeFigureOut">
              <a:rPr lang="en-US" smtClean="0"/>
              <a:t>4/13/2017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D43F7-DA95-4599-87E4-B76ED0CEDF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0190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AC821-5B31-496E-9E81-CEC3FE606837}" type="datetimeFigureOut">
              <a:rPr lang="en-US" smtClean="0"/>
              <a:t>4/13/2017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D43F7-DA95-4599-87E4-B76ED0CEDF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423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AC821-5B31-496E-9E81-CEC3FE606837}" type="datetimeFigureOut">
              <a:rPr lang="en-US" smtClean="0"/>
              <a:t>4/13/2017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D43F7-DA95-4599-87E4-B76ED0CEDF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52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AC821-5B31-496E-9E81-CEC3FE606837}" type="datetimeFigureOut">
              <a:rPr lang="en-US" smtClean="0"/>
              <a:t>4/13/2017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D43F7-DA95-4599-87E4-B76ED0CEDF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5880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AC821-5B31-496E-9E81-CEC3FE606837}" type="datetimeFigureOut">
              <a:rPr lang="en-US" smtClean="0"/>
              <a:t>4/13/2017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D43F7-DA95-4599-87E4-B76ED0CEDF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5603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2"/>
            <a:ext cx="12192000" cy="775607"/>
          </a:xfrm>
          <a:prstGeom prst="rect">
            <a:avLst/>
          </a:prstGeom>
          <a:gradFill flip="none" rotWithShape="1">
            <a:gsLst>
              <a:gs pos="0">
                <a:srgbClr val="680000">
                  <a:shade val="30000"/>
                  <a:satMod val="115000"/>
                </a:srgbClr>
              </a:gs>
              <a:gs pos="50000">
                <a:srgbClr val="680000">
                  <a:shade val="67500"/>
                  <a:satMod val="115000"/>
                </a:srgbClr>
              </a:gs>
              <a:gs pos="100000">
                <a:srgbClr val="68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Rectangle 7"/>
          <p:cNvSpPr/>
          <p:nvPr userDrawn="1"/>
        </p:nvSpPr>
        <p:spPr>
          <a:xfrm>
            <a:off x="0" y="6596745"/>
            <a:ext cx="12192000" cy="261257"/>
          </a:xfrm>
          <a:prstGeom prst="rect">
            <a:avLst/>
          </a:prstGeom>
          <a:gradFill flip="none" rotWithShape="1">
            <a:gsLst>
              <a:gs pos="0">
                <a:srgbClr val="680000">
                  <a:shade val="30000"/>
                  <a:satMod val="115000"/>
                </a:srgbClr>
              </a:gs>
              <a:gs pos="50000">
                <a:srgbClr val="680000">
                  <a:shade val="67500"/>
                  <a:satMod val="115000"/>
                </a:srgbClr>
              </a:gs>
              <a:gs pos="100000">
                <a:srgbClr val="68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2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5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 smtClean="0"/>
              <a:t>Presentation Title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45302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2"/>
            <a:ext cx="12192000" cy="775607"/>
          </a:xfrm>
          <a:prstGeom prst="rect">
            <a:avLst/>
          </a:prstGeom>
          <a:gradFill flip="none" rotWithShape="1">
            <a:gsLst>
              <a:gs pos="0">
                <a:srgbClr val="680000">
                  <a:shade val="30000"/>
                  <a:satMod val="115000"/>
                </a:srgbClr>
              </a:gs>
              <a:gs pos="50000">
                <a:srgbClr val="680000">
                  <a:shade val="67500"/>
                  <a:satMod val="115000"/>
                </a:srgbClr>
              </a:gs>
              <a:gs pos="100000">
                <a:srgbClr val="68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5"/>
            <a:ext cx="12192000" cy="261257"/>
          </a:xfrm>
          <a:prstGeom prst="rect">
            <a:avLst/>
          </a:prstGeom>
          <a:gradFill flip="none" rotWithShape="1">
            <a:gsLst>
              <a:gs pos="0">
                <a:srgbClr val="680000">
                  <a:shade val="30000"/>
                  <a:satMod val="115000"/>
                </a:srgbClr>
              </a:gs>
              <a:gs pos="50000">
                <a:srgbClr val="680000">
                  <a:shade val="67500"/>
                  <a:satMod val="115000"/>
                </a:srgbClr>
              </a:gs>
              <a:gs pos="100000">
                <a:srgbClr val="68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2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4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 smtClean="0"/>
              <a:t>Slide title 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3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27464289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EAC821-5B31-496E-9E81-CEC3FE606837}" type="datetimeFigureOut">
              <a:rPr lang="en-US" smtClean="0"/>
              <a:t>4/13/2017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BD43F7-DA95-4599-87E4-B76ED0CEDF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100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 txBox="1">
            <a:spLocks noGrp="1"/>
          </p:cNvSpPr>
          <p:nvPr>
            <p:ph type="body" sz="quarter" idx="10"/>
          </p:nvPr>
        </p:nvSpPr>
        <p:spPr>
          <a:xfrm>
            <a:off x="2441621" y="1667040"/>
            <a:ext cx="7601755" cy="302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/>
              <a:t>Theory and Practice of Supporting Learning (1) Course</a:t>
            </a:r>
          </a:p>
          <a:p>
            <a:pPr algn="ctr"/>
            <a:r>
              <a:rPr lang="en-US" sz="3200" dirty="0"/>
              <a:t>Session </a:t>
            </a:r>
            <a:r>
              <a:rPr lang="en-US" sz="3200" dirty="0" smtClean="0"/>
              <a:t>6 </a:t>
            </a:r>
            <a:endParaRPr lang="en-US" sz="3200" dirty="0"/>
          </a:p>
          <a:p>
            <a:pPr algn="ctr"/>
            <a:r>
              <a:rPr lang="en-US" dirty="0" smtClean="0"/>
              <a:t>Social Constructivism and </a:t>
            </a:r>
          </a:p>
          <a:p>
            <a:r>
              <a:rPr lang="en-US" dirty="0"/>
              <a:t>LEARNING  </a:t>
            </a:r>
          </a:p>
        </p:txBody>
      </p:sp>
    </p:spTree>
    <p:extLst>
      <p:ext uri="{BB962C8B-B14F-4D97-AF65-F5344CB8AC3E}">
        <p14:creationId xmlns:p14="http://schemas.microsoft.com/office/powerpoint/2010/main" val="1773169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218942" y="315912"/>
            <a:ext cx="8628844" cy="522288"/>
          </a:xfrm>
        </p:spPr>
        <p:txBody>
          <a:bodyPr>
            <a:noAutofit/>
          </a:bodyPr>
          <a:lstStyle/>
          <a:p>
            <a:r>
              <a:rPr lang="en-US" sz="3200" dirty="0"/>
              <a:t>After completing this session you will be able to:</a:t>
            </a:r>
          </a:p>
          <a:p>
            <a:r>
              <a:rPr lang="en-US" sz="320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800" dirty="0"/>
              <a:t> </a:t>
            </a:r>
            <a:endParaRPr lang="en-US" sz="2800" b="1" dirty="0"/>
          </a:p>
          <a:p>
            <a:pPr marL="514350" indent="-514350" algn="just">
              <a:buAutoNum type="arabicPeriod"/>
            </a:pPr>
            <a:r>
              <a:rPr lang="en-US" sz="2800" b="1" dirty="0" smtClean="0"/>
              <a:t>Explore and reflect on the episode of project </a:t>
            </a:r>
          </a:p>
          <a:p>
            <a:pPr marL="514350" indent="-514350" algn="just">
              <a:buAutoNum type="arabicPeriod"/>
            </a:pPr>
            <a:endParaRPr lang="en-US" sz="2800" b="1" dirty="0"/>
          </a:p>
          <a:p>
            <a:pPr marL="514350" indent="-514350" algn="just">
              <a:buAutoNum type="arabicPeriod"/>
            </a:pPr>
            <a:r>
              <a:rPr lang="en-US" sz="2800" b="1" dirty="0" smtClean="0"/>
              <a:t>Get familiarized with the background of Social Constructivism </a:t>
            </a:r>
          </a:p>
          <a:p>
            <a:pPr marL="514350" indent="-514350" algn="just">
              <a:buAutoNum type="arabicPeriod"/>
            </a:pPr>
            <a:endParaRPr lang="en-US" sz="2800" b="1" dirty="0" smtClean="0"/>
          </a:p>
          <a:p>
            <a:pPr marL="514350" indent="-514350" algn="just">
              <a:buAutoNum type="arabicPeriod"/>
            </a:pPr>
            <a:r>
              <a:rPr lang="en-US" sz="2800" b="1" dirty="0" smtClean="0"/>
              <a:t>Define its principles  </a:t>
            </a:r>
          </a:p>
          <a:p>
            <a:pPr marL="514350" indent="-514350" algn="just">
              <a:buAutoNum type="arabicPeriod"/>
            </a:pPr>
            <a:endParaRPr lang="en-US" sz="2800" b="1" dirty="0"/>
          </a:p>
          <a:p>
            <a:pPr marL="514350" indent="-514350" algn="just">
              <a:buAutoNum type="arabicPeriod"/>
            </a:pPr>
            <a:r>
              <a:rPr lang="en-US" sz="2800" b="1" dirty="0"/>
              <a:t>Identify advantages and disadvantages of </a:t>
            </a:r>
            <a:r>
              <a:rPr lang="en-US" sz="2800" b="1" dirty="0" smtClean="0"/>
              <a:t>the learning theory     </a:t>
            </a:r>
          </a:p>
          <a:p>
            <a:pPr marL="514350" indent="-514350" algn="just">
              <a:buAutoNum type="arabicPeriod"/>
            </a:pPr>
            <a:endParaRPr lang="en-US" sz="2800" b="1" dirty="0"/>
          </a:p>
          <a:p>
            <a:pPr marL="514350" indent="-514350" algn="just">
              <a:buAutoNum type="arabicPeriod"/>
            </a:pPr>
            <a:r>
              <a:rPr lang="en-US" sz="2800" b="1" dirty="0"/>
              <a:t>Reflect </a:t>
            </a:r>
            <a:r>
              <a:rPr lang="en-US" sz="2800" b="1" dirty="0" smtClean="0"/>
              <a:t>how the theory can explain some of the teachers’ and students’ actions     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636807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Shakespeare study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b="1" dirty="0" smtClean="0"/>
              <a:t>From problem to solution </a:t>
            </a:r>
            <a:endParaRPr lang="en-US" sz="3200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1087" y="1900707"/>
            <a:ext cx="4288664" cy="4288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578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1287887" y="1104362"/>
            <a:ext cx="9034833" cy="500538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4000" b="1" dirty="0" smtClean="0"/>
              <a:t>Social Constructivism and learning     </a:t>
            </a:r>
          </a:p>
          <a:p>
            <a:r>
              <a:rPr lang="en-US" sz="3200" dirty="0" smtClean="0"/>
              <a:t>Knowledge is a product of human interaction </a:t>
            </a:r>
          </a:p>
          <a:p>
            <a:r>
              <a:rPr lang="en-US" sz="3200" dirty="0" smtClean="0"/>
              <a:t>Learning </a:t>
            </a:r>
            <a:r>
              <a:rPr lang="en-US" sz="3200" dirty="0"/>
              <a:t>is </a:t>
            </a:r>
            <a:r>
              <a:rPr lang="en-US" sz="3200" dirty="0" smtClean="0"/>
              <a:t>a social activity </a:t>
            </a:r>
          </a:p>
          <a:p>
            <a:r>
              <a:rPr lang="en-US" sz="3200" dirty="0" smtClean="0"/>
              <a:t>Learning is promoted through cooperation between students and a teacher </a:t>
            </a:r>
          </a:p>
          <a:p>
            <a:r>
              <a:rPr lang="en-US" sz="3200" dirty="0" smtClean="0"/>
              <a:t>Learning </a:t>
            </a:r>
            <a:r>
              <a:rPr lang="en-US" sz="3200" dirty="0"/>
              <a:t>is </a:t>
            </a:r>
            <a:r>
              <a:rPr lang="en-US" sz="3200" dirty="0" smtClean="0"/>
              <a:t>exchanging meanings </a:t>
            </a:r>
          </a:p>
          <a:p>
            <a:r>
              <a:rPr lang="en-US" sz="3200" dirty="0" smtClean="0"/>
              <a:t>Knowledge is build by a group not by individuals </a:t>
            </a:r>
          </a:p>
          <a:p>
            <a:r>
              <a:rPr lang="en-US" sz="3200" dirty="0" smtClean="0"/>
              <a:t>Learning should be meaningful</a:t>
            </a:r>
          </a:p>
          <a:p>
            <a:r>
              <a:rPr lang="en-US" sz="3200" dirty="0" smtClean="0"/>
              <a:t>Knowledge should not be ‘inert’</a:t>
            </a:r>
          </a:p>
          <a:p>
            <a:r>
              <a:rPr lang="en-US" sz="3200" dirty="0" smtClean="0"/>
              <a:t>Learning is NOT seen as linear process 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206513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3600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Through others, we become ourselves.” </a:t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By giving our students practice in talking with others, we give them frames for thinking on their own.” </a:t>
            </a:r>
          </a:p>
        </p:txBody>
      </p:sp>
    </p:spTree>
    <p:extLst>
      <p:ext uri="{BB962C8B-B14F-4D97-AF65-F5344CB8AC3E}">
        <p14:creationId xmlns:p14="http://schemas.microsoft.com/office/powerpoint/2010/main" val="4285484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200" b="1" dirty="0" smtClean="0"/>
              <a:t> </a:t>
            </a:r>
          </a:p>
          <a:p>
            <a:pPr marL="0" indent="0">
              <a:buNone/>
            </a:pPr>
            <a:endParaRPr lang="en-US" sz="3200" b="1" dirty="0"/>
          </a:p>
          <a:p>
            <a:pPr marL="0" indent="0">
              <a:buNone/>
            </a:pPr>
            <a:endParaRPr lang="en-US" sz="3200" b="1" dirty="0" smtClean="0"/>
          </a:p>
          <a:p>
            <a:pPr marL="0" indent="0">
              <a:buNone/>
            </a:pPr>
            <a:endParaRPr lang="en-US" sz="3200" b="1" dirty="0"/>
          </a:p>
          <a:p>
            <a:pPr marL="0" indent="0">
              <a:buNone/>
            </a:pPr>
            <a:r>
              <a:rPr lang="en-US" sz="3200" b="1" dirty="0" smtClean="0"/>
              <a:t>    Lev Vygotsky (1896-1934) </a:t>
            </a:r>
          </a:p>
          <a:p>
            <a:pPr marL="0" indent="0">
              <a:buNone/>
            </a:pPr>
            <a:endParaRPr lang="en-US" sz="3200" b="1" dirty="0"/>
          </a:p>
          <a:p>
            <a:pPr marL="0" indent="0">
              <a:buNone/>
            </a:pPr>
            <a:endParaRPr lang="en-US" sz="3200" b="1" dirty="0" smtClean="0"/>
          </a:p>
          <a:p>
            <a:pPr marL="0" indent="0">
              <a:buNone/>
            </a:pPr>
            <a:endParaRPr lang="en-US" sz="3200" b="1" dirty="0"/>
          </a:p>
          <a:p>
            <a:pPr marL="0" indent="0">
              <a:buNone/>
            </a:pPr>
            <a:r>
              <a:rPr lang="en-US" sz="3200" b="1" dirty="0" smtClean="0"/>
              <a:t> </a:t>
            </a:r>
            <a:endParaRPr lang="en-US" sz="3200" b="1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2170" y="1019399"/>
            <a:ext cx="3824802" cy="5286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332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endParaRPr lang="en-US" sz="2800" b="1" dirty="0"/>
          </a:p>
          <a:p>
            <a:pPr marL="0" indent="0" algn="ctr">
              <a:buNone/>
            </a:pPr>
            <a:r>
              <a:rPr lang="en-US" sz="2800" b="1" dirty="0">
                <a:solidFill>
                  <a:srgbClr val="FF0000"/>
                </a:solidFill>
              </a:rPr>
              <a:t>Zone Proximal Development</a:t>
            </a:r>
          </a:p>
          <a:p>
            <a:pPr marL="0" indent="0" algn="ctr">
              <a:buNone/>
            </a:pPr>
            <a:r>
              <a:rPr lang="en-US" sz="2800" b="1" dirty="0" smtClean="0"/>
              <a:t>The distance between the student’s ability to perform a task under </a:t>
            </a:r>
            <a:r>
              <a:rPr lang="en-US" sz="2800" b="1" dirty="0" err="1" smtClean="0"/>
              <a:t>guisinda</a:t>
            </a:r>
            <a:r>
              <a:rPr lang="en-US" sz="2800" b="1" dirty="0" smtClean="0"/>
              <a:t> e and independently </a:t>
            </a:r>
          </a:p>
          <a:p>
            <a:pPr marL="0" indent="0" algn="ctr">
              <a:buNone/>
            </a:pPr>
            <a:endParaRPr lang="en-US" sz="2800" b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US" sz="2800" b="1" smtClean="0">
                <a:solidFill>
                  <a:srgbClr val="FF0000"/>
                </a:solidFill>
              </a:rPr>
              <a:t>The </a:t>
            </a:r>
            <a:r>
              <a:rPr lang="en-US" sz="2800" b="1" dirty="0" smtClean="0">
                <a:solidFill>
                  <a:srgbClr val="FF0000"/>
                </a:solidFill>
              </a:rPr>
              <a:t>MKO</a:t>
            </a:r>
          </a:p>
          <a:p>
            <a:pPr marL="0" indent="0" algn="ctr">
              <a:buNone/>
            </a:pPr>
            <a:r>
              <a:rPr lang="en-US" sz="2800" b="1" smtClean="0"/>
              <a:t>Peer </a:t>
            </a:r>
            <a:endParaRPr lang="en-US" sz="2800" b="1" dirty="0" smtClean="0"/>
          </a:p>
          <a:p>
            <a:pPr marL="0" indent="0" algn="ctr">
              <a:buNone/>
            </a:pPr>
            <a:r>
              <a:rPr lang="en-US" sz="2800" b="1" dirty="0" smtClean="0"/>
              <a:t>Adult </a:t>
            </a:r>
          </a:p>
          <a:p>
            <a:pPr marL="0" indent="0" algn="ctr">
              <a:buNone/>
            </a:pPr>
            <a:r>
              <a:rPr lang="en-US" sz="2800" b="1" dirty="0" smtClean="0"/>
              <a:t>Resource  </a:t>
            </a:r>
          </a:p>
          <a:p>
            <a:pPr marL="0" indent="0" algn="ctr">
              <a:buNone/>
            </a:pP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546706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3600" b="1" dirty="0" smtClean="0"/>
          </a:p>
          <a:p>
            <a:pPr marL="0" indent="0" algn="ctr">
              <a:buNone/>
            </a:pPr>
            <a:endParaRPr lang="en-US" sz="3600" b="1" dirty="0"/>
          </a:p>
          <a:p>
            <a:pPr marL="0" indent="0" algn="ctr">
              <a:buNone/>
            </a:pPr>
            <a:r>
              <a:rPr lang="en-US" sz="3600" b="1" dirty="0" smtClean="0"/>
              <a:t>This course is an example of MKO  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676156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Scaffolding 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US" b="1" dirty="0"/>
          </a:p>
        </p:txBody>
      </p:sp>
      <p:sp>
        <p:nvSpPr>
          <p:cNvPr id="4" name="Rectangle 3"/>
          <p:cNvSpPr/>
          <p:nvPr/>
        </p:nvSpPr>
        <p:spPr>
          <a:xfrm>
            <a:off x="3692938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8174" y="2433032"/>
            <a:ext cx="6827949" cy="3413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380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Maria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Montessory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Children learn through experience</a:t>
            </a: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Children learn with the help of tools and resources   </a:t>
            </a: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Children learn by practicing hand on activities </a:t>
            </a: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Children learn by practicing together 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4654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4144248" y="1722549"/>
            <a:ext cx="11193463" cy="5005388"/>
          </a:xfrm>
        </p:spPr>
        <p:txBody>
          <a:bodyPr>
            <a:normAutofit/>
          </a:bodyPr>
          <a:lstStyle/>
          <a:p>
            <a:r>
              <a:rPr lang="en-US" sz="5400" dirty="0" smtClean="0"/>
              <a:t>Explore</a:t>
            </a:r>
          </a:p>
          <a:p>
            <a:r>
              <a:rPr lang="en-US" sz="5400" dirty="0" smtClean="0"/>
              <a:t>Explain</a:t>
            </a:r>
          </a:p>
          <a:p>
            <a:r>
              <a:rPr lang="en-US" sz="5400" dirty="0" smtClean="0"/>
              <a:t>Elaborate </a:t>
            </a:r>
          </a:p>
          <a:p>
            <a:r>
              <a:rPr lang="en-US" sz="5400" dirty="0" smtClean="0"/>
              <a:t>Evaluate  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1942720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28789" y="38637"/>
            <a:ext cx="9169757" cy="759853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How social constructivism can be used in the class classroom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>
            <a:noAutofit/>
          </a:bodyPr>
          <a:lstStyle/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Situated learning  </a:t>
            </a:r>
          </a:p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Task based learning </a:t>
            </a:r>
          </a:p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Project Based learning</a:t>
            </a:r>
          </a:p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Cooperative inquiry based learning  </a:t>
            </a:r>
          </a:p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Experiential learning cycle   </a:t>
            </a:r>
          </a:p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“We do, we reflect, we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conceptualise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, we apply” model.</a:t>
            </a:r>
          </a:p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Goals and objectives articulated clearly.  </a:t>
            </a:r>
          </a:p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Assessment as a part of learning  </a:t>
            </a:r>
          </a:p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Classroom management often is a matter of students building their own rules and procedures  </a:t>
            </a:r>
          </a:p>
          <a:p>
            <a:pPr marL="0" indent="0">
              <a:buNone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0256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Teachers actions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Ensuring that students are in the focus of the process rather than the self or the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programme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or the resources</a:t>
            </a:r>
          </a:p>
          <a:p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Facilitating many activities through which the knowledge is constructed but not reproduced</a:t>
            </a:r>
            <a:endParaRPr 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Allowing students to experience new learning 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Assuring that students do something more than just listening and note taking </a:t>
            </a:r>
            <a:endParaRPr 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Students are encouraged to asked many questions </a:t>
            </a:r>
          </a:p>
          <a:p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Group work </a:t>
            </a:r>
            <a:endParaRPr 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5953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Teachers actions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Students’ point of view matters </a:t>
            </a:r>
          </a:p>
          <a:p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Assessment is integrated into the curriculum </a:t>
            </a:r>
            <a:endParaRPr 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Reflection is encouraged  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Peer feedback is organized  </a:t>
            </a:r>
            <a:endParaRPr 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Students are encouraged to asked many questions </a:t>
            </a:r>
          </a:p>
          <a:p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Group work </a:t>
            </a:r>
            <a:endParaRPr 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7745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246086"/>
            <a:ext cx="7151687" cy="522288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Gill Sans" pitchFamily="8" charset="0"/>
              </a:rPr>
              <a:t>Final thoughts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Learning takes time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Learning is active process 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People learn to learn</a:t>
            </a:r>
          </a:p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Learning involves language</a:t>
            </a:r>
          </a:p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Learning involves cognitive tools </a:t>
            </a:r>
          </a:p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Motivation matters</a:t>
            </a:r>
          </a:p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Technology may assist learning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3230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2262120"/>
            <a:ext cx="11193463" cy="50053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Now it is time to watch a video and get to some reading!</a:t>
            </a:r>
          </a:p>
          <a:p>
            <a:pPr marL="0" indent="0" algn="ctr">
              <a:buNone/>
            </a:pPr>
            <a:endParaRPr 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Good Luck! 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4481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390</TotalTime>
  <Words>412</Words>
  <Application>Microsoft Office PowerPoint</Application>
  <PresentationFormat>Widescreen</PresentationFormat>
  <Paragraphs>102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Gill Sans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Elena Volkova</dc:creator>
  <cp:lastModifiedBy>Elena Volkova</cp:lastModifiedBy>
  <cp:revision>21</cp:revision>
  <dcterms:created xsi:type="dcterms:W3CDTF">2017-04-12T10:42:37Z</dcterms:created>
  <dcterms:modified xsi:type="dcterms:W3CDTF">2017-04-13T11:51:03Z</dcterms:modified>
</cp:coreProperties>
</file>