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59" r:id="rId5"/>
    <p:sldId id="274" r:id="rId6"/>
    <p:sldId id="275" r:id="rId7"/>
    <p:sldId id="282" r:id="rId8"/>
    <p:sldId id="260" r:id="rId9"/>
    <p:sldId id="281" r:id="rId10"/>
    <p:sldId id="279" r:id="rId11"/>
    <p:sldId id="284" r:id="rId12"/>
    <p:sldId id="285" r:id="rId13"/>
    <p:sldId id="288" r:id="rId14"/>
    <p:sldId id="290" r:id="rId15"/>
    <p:sldId id="291" r:id="rId16"/>
    <p:sldId id="293" r:id="rId17"/>
    <p:sldId id="295" r:id="rId18"/>
    <p:sldId id="299" r:id="rId19"/>
    <p:sldId id="300" r:id="rId20"/>
    <p:sldId id="301" r:id="rId21"/>
    <p:sldId id="297" r:id="rId22"/>
    <p:sldId id="298" r:id="rId23"/>
    <p:sldId id="272"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p:cViewPr varScale="1">
        <p:scale>
          <a:sx n="74" d="100"/>
          <a:sy n="74" d="100"/>
        </p:scale>
        <p:origin x="3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4F830CC-85EE-4500-9DA0-17154D2B47FD}" type="datetimeFigureOut">
              <a:rPr lang="en-US" smtClean="0"/>
              <a:t>5/19/2017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3752079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F830CC-85EE-4500-9DA0-17154D2B47FD}" type="datetimeFigureOut">
              <a:rPr lang="en-US" smtClean="0"/>
              <a:t>5/19/2017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859263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F830CC-85EE-4500-9DA0-17154D2B47FD}" type="datetimeFigureOut">
              <a:rPr lang="en-US" smtClean="0"/>
              <a:t>5/19/2017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2683820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4F830CC-85EE-4500-9DA0-17154D2B47FD}" type="datetimeFigureOut">
              <a:rPr lang="en-US" smtClean="0"/>
              <a:t>5/19/2017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2557472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4F830CC-85EE-4500-9DA0-17154D2B47FD}" type="datetimeFigureOut">
              <a:rPr lang="en-US" smtClean="0"/>
              <a:t>5/19/2017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1811194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4F830CC-85EE-4500-9DA0-17154D2B47FD}" type="datetimeFigureOut">
              <a:rPr lang="en-US" smtClean="0"/>
              <a:t>5/19/2017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2210155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F830CC-85EE-4500-9DA0-17154D2B47FD}" type="datetimeFigureOut">
              <a:rPr lang="en-US" smtClean="0"/>
              <a:t>5/19/2017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526129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F830CC-85EE-4500-9DA0-17154D2B47FD}" type="datetimeFigureOut">
              <a:rPr lang="en-US" smtClean="0"/>
              <a:t>5/19/2017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1781054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F830CC-85EE-4500-9DA0-17154D2B47FD}" type="datetimeFigureOut">
              <a:rPr lang="en-US" smtClean="0"/>
              <a:t>5/19/2017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3199058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F830CC-85EE-4500-9DA0-17154D2B47FD}" type="datetimeFigureOut">
              <a:rPr lang="en-US" smtClean="0"/>
              <a:t>5/19/2017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1235384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F830CC-85EE-4500-9DA0-17154D2B47FD}" type="datetimeFigureOut">
              <a:rPr lang="en-US" smtClean="0"/>
              <a:t>5/19/2017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022340-58F9-45D5-9537-BDEFC2CB03A2}" type="slidenum">
              <a:rPr lang="en-US" smtClean="0"/>
              <a:t>‹#›</a:t>
            </a:fld>
            <a:endParaRPr lang="en-US"/>
          </a:p>
        </p:txBody>
      </p:sp>
    </p:spTree>
    <p:extLst>
      <p:ext uri="{BB962C8B-B14F-4D97-AF65-F5344CB8AC3E}">
        <p14:creationId xmlns:p14="http://schemas.microsoft.com/office/powerpoint/2010/main" val="1053836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7" name="Rectangle 6"/>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12" name="Text Placeholder 11"/>
          <p:cNvSpPr>
            <a:spLocks noGrp="1"/>
          </p:cNvSpPr>
          <p:nvPr>
            <p:ph type="body" sz="quarter" idx="10" hasCustomPrompt="1"/>
          </p:nvPr>
        </p:nvSpPr>
        <p:spPr>
          <a:xfrm>
            <a:off x="2709865"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val="140541234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3" name="Rectangle 2"/>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Rectangle 3"/>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7" name="Text Placeholder 6"/>
          <p:cNvSpPr>
            <a:spLocks noGrp="1"/>
          </p:cNvSpPr>
          <p:nvPr>
            <p:ph type="body" sz="quarter" idx="10" hasCustomPrompt="1"/>
          </p:nvPr>
        </p:nvSpPr>
        <p:spPr>
          <a:xfrm>
            <a:off x="163514"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3"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46984113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F830CC-85EE-4500-9DA0-17154D2B47FD}" type="datetimeFigureOut">
              <a:rPr lang="en-US" smtClean="0"/>
              <a:t>5/19/2017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022340-58F9-45D5-9537-BDEFC2CB03A2}" type="slidenum">
              <a:rPr lang="en-US" smtClean="0"/>
              <a:t>‹#›</a:t>
            </a:fld>
            <a:endParaRPr lang="en-US"/>
          </a:p>
        </p:txBody>
      </p:sp>
    </p:spTree>
    <p:extLst>
      <p:ext uri="{BB962C8B-B14F-4D97-AF65-F5344CB8AC3E}">
        <p14:creationId xmlns:p14="http://schemas.microsoft.com/office/powerpoint/2010/main" val="37456950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Harvard_Graduate_School_of_Education" TargetMode="External"/><Relationship Id="rId2" Type="http://schemas.openxmlformats.org/officeDocument/2006/relationships/hyperlink" Target="https://en.wikipedia.org/wiki/Developmental_psychologist" TargetMode="External"/><Relationship Id="rId1" Type="http://schemas.openxmlformats.org/officeDocument/2006/relationships/slideLayout" Target="../slideLayouts/slideLayout13.xml"/><Relationship Id="rId4" Type="http://schemas.openxmlformats.org/officeDocument/2006/relationships/hyperlink" Target="https://en.wikipedia.org/wiki/Harvard_University"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2441621" y="1667040"/>
            <a:ext cx="7601755" cy="3025444"/>
          </a:xfrm>
          <a:prstGeom prst="rect">
            <a:avLst/>
          </a:prstGeom>
          <a:noFill/>
        </p:spPr>
        <p:txBody>
          <a:bodyPr wrap="square" rtlCol="0">
            <a:spAutoFit/>
          </a:bodyPr>
          <a:lstStyle/>
          <a:p>
            <a:pPr algn="ctr"/>
            <a:r>
              <a:rPr lang="en-US" sz="3200" dirty="0"/>
              <a:t>Theory and Practice of Supporting Learning (1) Course</a:t>
            </a:r>
          </a:p>
          <a:p>
            <a:pPr algn="ctr"/>
            <a:r>
              <a:rPr lang="en-US" sz="3200" dirty="0"/>
              <a:t>Session </a:t>
            </a:r>
            <a:r>
              <a:rPr lang="en-US" sz="3200" dirty="0" smtClean="0"/>
              <a:t>7 </a:t>
            </a:r>
            <a:endParaRPr lang="en-US" sz="3200" dirty="0"/>
          </a:p>
          <a:p>
            <a:pPr algn="ctr"/>
            <a:r>
              <a:rPr lang="en-US" dirty="0" smtClean="0"/>
              <a:t>Multiple Intelligences -</a:t>
            </a:r>
          </a:p>
          <a:p>
            <a:pPr algn="ctr"/>
            <a:r>
              <a:rPr lang="en-US" dirty="0" smtClean="0"/>
              <a:t>Empowering different learners    </a:t>
            </a:r>
            <a:endParaRPr lang="en-US" dirty="0"/>
          </a:p>
        </p:txBody>
      </p:sp>
    </p:spTree>
    <p:extLst>
      <p:ext uri="{BB962C8B-B14F-4D97-AF65-F5344CB8AC3E}">
        <p14:creationId xmlns:p14="http://schemas.microsoft.com/office/powerpoint/2010/main" val="211098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18942" y="315912"/>
            <a:ext cx="8628844" cy="522288"/>
          </a:xfrm>
        </p:spPr>
        <p:txBody>
          <a:bodyPr>
            <a:noAutofit/>
          </a:bodyPr>
          <a:lstStyle/>
          <a:p>
            <a:r>
              <a:rPr lang="en-US" sz="3200" dirty="0"/>
              <a:t>After completing this session you will be able to:</a:t>
            </a:r>
          </a:p>
          <a:p>
            <a:r>
              <a:rPr lang="en-US" sz="3200" dirty="0"/>
              <a:t> </a:t>
            </a:r>
          </a:p>
        </p:txBody>
      </p:sp>
      <p:sp>
        <p:nvSpPr>
          <p:cNvPr id="3" name="Content Placeholder 2"/>
          <p:cNvSpPr>
            <a:spLocks noGrp="1"/>
          </p:cNvSpPr>
          <p:nvPr>
            <p:ph sz="quarter" idx="11"/>
          </p:nvPr>
        </p:nvSpPr>
        <p:spPr/>
        <p:txBody>
          <a:bodyPr>
            <a:normAutofit lnSpcReduction="10000"/>
          </a:bodyPr>
          <a:lstStyle/>
          <a:p>
            <a:pPr marL="0" indent="0">
              <a:buNone/>
            </a:pPr>
            <a:r>
              <a:rPr lang="en-US" sz="2800" dirty="0"/>
              <a:t> </a:t>
            </a:r>
            <a:endParaRPr lang="en-US" sz="2800" b="1" dirty="0"/>
          </a:p>
          <a:p>
            <a:pPr marL="514350" indent="-514350" algn="just">
              <a:buAutoNum type="arabicPeriod"/>
            </a:pPr>
            <a:r>
              <a:rPr lang="en-US" sz="2800" b="1" dirty="0" smtClean="0"/>
              <a:t>Get to know about Howard Gardner </a:t>
            </a:r>
          </a:p>
          <a:p>
            <a:pPr marL="514350" indent="-514350" algn="just">
              <a:buAutoNum type="arabicPeriod"/>
            </a:pPr>
            <a:endParaRPr lang="en-US" sz="2800" b="1" dirty="0"/>
          </a:p>
          <a:p>
            <a:pPr marL="514350" indent="-514350" algn="just">
              <a:buAutoNum type="arabicPeriod"/>
            </a:pPr>
            <a:r>
              <a:rPr lang="en-US" sz="2800" b="1" dirty="0" smtClean="0"/>
              <a:t>Get familiarized with the background of Multiple Intelligences </a:t>
            </a:r>
          </a:p>
          <a:p>
            <a:pPr marL="514350" indent="-514350" algn="just">
              <a:buAutoNum type="arabicPeriod"/>
            </a:pPr>
            <a:endParaRPr lang="en-US" sz="2800" b="1" dirty="0" smtClean="0"/>
          </a:p>
          <a:p>
            <a:pPr marL="514350" indent="-514350" algn="just">
              <a:buAutoNum type="arabicPeriod"/>
            </a:pPr>
            <a:r>
              <a:rPr lang="en-US" sz="2800" b="1" dirty="0" smtClean="0"/>
              <a:t>Define 8 Intelligences   </a:t>
            </a:r>
          </a:p>
          <a:p>
            <a:pPr marL="514350" indent="-514350" algn="just">
              <a:buAutoNum type="arabicPeriod"/>
            </a:pPr>
            <a:endParaRPr lang="en-US" sz="2800" b="1" dirty="0"/>
          </a:p>
          <a:p>
            <a:pPr marL="514350" indent="-514350" algn="just">
              <a:buFont typeface="Arial" panose="020B0604020202020204" pitchFamily="34" charset="0"/>
              <a:buAutoNum type="arabicPeriod"/>
            </a:pPr>
            <a:r>
              <a:rPr lang="en-US" sz="2800" b="1" dirty="0" smtClean="0"/>
              <a:t>Reflect </a:t>
            </a:r>
            <a:r>
              <a:rPr lang="en-US" sz="2800" b="1" dirty="0"/>
              <a:t>how the theory can be helpful for teachers and students  </a:t>
            </a:r>
            <a:endParaRPr lang="en-US" sz="2800" b="1" dirty="0" smtClean="0"/>
          </a:p>
          <a:p>
            <a:pPr marL="514350" indent="-514350" algn="just">
              <a:buFont typeface="Arial" panose="020B0604020202020204" pitchFamily="34" charset="0"/>
              <a:buAutoNum type="arabicPeriod"/>
            </a:pPr>
            <a:endParaRPr lang="en-US" sz="2800" b="1" dirty="0" smtClean="0"/>
          </a:p>
          <a:p>
            <a:pPr marL="514350" indent="-514350" algn="just">
              <a:buFont typeface="Arial" panose="020B0604020202020204" pitchFamily="34" charset="0"/>
              <a:buAutoNum type="arabicPeriod"/>
            </a:pPr>
            <a:r>
              <a:rPr lang="en-US" sz="2800" b="1" dirty="0" smtClean="0"/>
              <a:t>Learn about Howard Gardner's personal reflection on </a:t>
            </a:r>
            <a:r>
              <a:rPr lang="en-US" sz="2800" b="1" dirty="0" err="1" smtClean="0"/>
              <a:t>th</a:t>
            </a:r>
            <a:r>
              <a:rPr lang="en-US" sz="2800" b="1" dirty="0" smtClean="0"/>
              <a:t> </a:t>
            </a:r>
            <a:r>
              <a:rPr lang="en-US" sz="2800" b="1" dirty="0" err="1" smtClean="0"/>
              <a:t>etheory</a:t>
            </a:r>
            <a:r>
              <a:rPr lang="en-US" sz="2800" b="1" dirty="0" smtClean="0"/>
              <a:t> and its implementation    </a:t>
            </a:r>
            <a:endParaRPr lang="en-US" sz="2800" b="1" dirty="0"/>
          </a:p>
          <a:p>
            <a:pPr marL="514350" indent="-514350" algn="just">
              <a:buAutoNum type="arabicPeriod"/>
            </a:pPr>
            <a:endParaRPr lang="en-US" sz="2800" b="1" dirty="0" smtClean="0"/>
          </a:p>
          <a:p>
            <a:pPr marL="514350" indent="-514350" algn="just">
              <a:buAutoNum type="arabicPeriod"/>
            </a:pPr>
            <a:endParaRPr lang="en-US" sz="2800" b="1" dirty="0"/>
          </a:p>
        </p:txBody>
      </p:sp>
    </p:spTree>
    <p:extLst>
      <p:ext uri="{BB962C8B-B14F-4D97-AF65-F5344CB8AC3E}">
        <p14:creationId xmlns:p14="http://schemas.microsoft.com/office/powerpoint/2010/main" val="7710116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060620" y="1571223"/>
            <a:ext cx="7804597" cy="3799267"/>
          </a:xfrm>
        </p:spPr>
        <p:txBody>
          <a:bodyPr>
            <a:normAutofit/>
          </a:bodyPr>
          <a:lstStyle/>
          <a:p>
            <a:r>
              <a:rPr lang="en-US" dirty="0"/>
              <a:t>"I am 100% convinced that if I were to come back to Earth in 50 years, people would laugh at the idea of uniform education.”  -Howard Gardner</a:t>
            </a:r>
          </a:p>
          <a:p>
            <a:endParaRPr lang="en-US" dirty="0"/>
          </a:p>
        </p:txBody>
      </p:sp>
    </p:spTree>
    <p:extLst>
      <p:ext uri="{BB962C8B-B14F-4D97-AF65-F5344CB8AC3E}">
        <p14:creationId xmlns:p14="http://schemas.microsoft.com/office/powerpoint/2010/main" val="27628381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 </a:t>
            </a:r>
            <a:endParaRPr lang="en-US" dirty="0"/>
          </a:p>
        </p:txBody>
      </p:sp>
      <p:sp>
        <p:nvSpPr>
          <p:cNvPr id="3" name="Content Placeholder 2"/>
          <p:cNvSpPr>
            <a:spLocks noGrp="1"/>
          </p:cNvSpPr>
          <p:nvPr>
            <p:ph sz="quarter" idx="11"/>
          </p:nvPr>
        </p:nvSpPr>
        <p:spPr>
          <a:xfrm>
            <a:off x="306342" y="692242"/>
            <a:ext cx="6661127" cy="5005388"/>
          </a:xfrm>
        </p:spPr>
        <p:txBody>
          <a:bodyPr>
            <a:normAutofit/>
          </a:bodyPr>
          <a:lstStyle/>
          <a:p>
            <a:pPr marL="0" indent="0" algn="ctr">
              <a:buNone/>
            </a:pPr>
            <a:endParaRPr lang="en-US" sz="3200" b="1" dirty="0" smtClean="0"/>
          </a:p>
          <a:p>
            <a:pPr marL="0" indent="0" algn="ctr">
              <a:buNone/>
            </a:pPr>
            <a:endParaRPr lang="en-US" sz="3200" b="1" dirty="0"/>
          </a:p>
          <a:p>
            <a:pPr marL="0" indent="0" algn="ctr">
              <a:buNone/>
            </a:pPr>
            <a:r>
              <a:rPr lang="en-US" sz="3200" b="1" dirty="0" smtClean="0"/>
              <a:t>The </a:t>
            </a:r>
            <a:r>
              <a:rPr lang="en-US" sz="3200" b="1" dirty="0" smtClean="0"/>
              <a:t> biggest mistake of past centuries in teaching has been </a:t>
            </a:r>
            <a:r>
              <a:rPr lang="en-US" sz="3200" b="1" smtClean="0"/>
              <a:t>to treat </a:t>
            </a:r>
            <a:r>
              <a:rPr lang="en-US" sz="3200" b="1" dirty="0" smtClean="0"/>
              <a:t>all students as if they were variants of the same individuals and to feel justified in teaching them all in the same </a:t>
            </a:r>
            <a:r>
              <a:rPr lang="en-US" sz="3200" b="1" smtClean="0"/>
              <a:t>subjects in the </a:t>
            </a:r>
            <a:r>
              <a:rPr lang="en-US" sz="3200" b="1" dirty="0" smtClean="0"/>
              <a:t>same way.    </a:t>
            </a:r>
            <a:endParaRPr lang="en-US" sz="3200" b="1" dirty="0" smtClean="0"/>
          </a:p>
          <a:p>
            <a:pPr marL="0" indent="0" algn="ctr">
              <a:buNone/>
            </a:pPr>
            <a:endParaRPr lang="en-US" sz="3200" b="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9290" y="1797784"/>
            <a:ext cx="4304378" cy="2864368"/>
          </a:xfrm>
          <a:prstGeom prst="rect">
            <a:avLst/>
          </a:prstGeom>
        </p:spPr>
      </p:pic>
    </p:spTree>
    <p:extLst>
      <p:ext uri="{BB962C8B-B14F-4D97-AF65-F5344CB8AC3E}">
        <p14:creationId xmlns:p14="http://schemas.microsoft.com/office/powerpoint/2010/main" val="4263970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pPr marL="0" indent="0">
              <a:buNone/>
            </a:pPr>
            <a:r>
              <a:rPr lang="en-US" b="1" dirty="0"/>
              <a:t>Howard Earl Gardner</a:t>
            </a:r>
            <a:r>
              <a:rPr lang="en-US" dirty="0"/>
              <a:t> (born July 11, 1943) is an American </a:t>
            </a:r>
            <a:r>
              <a:rPr lang="en-US" dirty="0" smtClean="0">
                <a:hlinkClick r:id="rId2" tooltip="Developmental psychologist"/>
              </a:rPr>
              <a:t>psychologist</a:t>
            </a:r>
            <a:r>
              <a:rPr lang="en-US" dirty="0"/>
              <a:t> and </a:t>
            </a:r>
            <a:r>
              <a:rPr lang="en-US" dirty="0" smtClean="0"/>
              <a:t>Professor </a:t>
            </a:r>
            <a:r>
              <a:rPr lang="en-US" dirty="0"/>
              <a:t>of Cognition and Education at the </a:t>
            </a:r>
            <a:r>
              <a:rPr lang="en-US" dirty="0">
                <a:hlinkClick r:id="rId3" tooltip="Harvard Graduate School of Education"/>
              </a:rPr>
              <a:t>Harvard Graduate School of Education</a:t>
            </a:r>
            <a:r>
              <a:rPr lang="en-US" dirty="0"/>
              <a:t> </a:t>
            </a:r>
            <a:endParaRPr lang="en-US" dirty="0" smtClean="0"/>
          </a:p>
          <a:p>
            <a:pPr marL="0" indent="0">
              <a:buNone/>
            </a:pPr>
            <a:endParaRPr lang="en-US" dirty="0">
              <a:hlinkClick r:id="rId4" tooltip="Harvard University"/>
            </a:endParaRPr>
          </a:p>
          <a:p>
            <a:pPr marL="0" indent="0">
              <a:buNone/>
            </a:pPr>
            <a:r>
              <a:rPr lang="en-US" dirty="0" smtClean="0"/>
              <a:t>Senior </a:t>
            </a:r>
            <a:r>
              <a:rPr lang="en-US" dirty="0"/>
              <a:t>director of Harvard Project </a:t>
            </a:r>
            <a:r>
              <a:rPr lang="en-US" dirty="0" smtClean="0"/>
              <a:t>Zero</a:t>
            </a:r>
          </a:p>
          <a:p>
            <a:pPr marL="0" indent="0">
              <a:buNone/>
            </a:pPr>
            <a:endParaRPr lang="en-US" dirty="0"/>
          </a:p>
          <a:p>
            <a:pPr marL="0" indent="0">
              <a:buNone/>
            </a:pPr>
            <a:r>
              <a:rPr lang="en-US" dirty="0" smtClean="0"/>
              <a:t>Co-director </a:t>
            </a:r>
            <a:r>
              <a:rPr lang="en-US" dirty="0"/>
              <a:t>of the Good </a:t>
            </a:r>
            <a:r>
              <a:rPr lang="en-US" dirty="0" smtClean="0"/>
              <a:t>Project</a:t>
            </a:r>
            <a:endParaRPr lang="en-US" dirty="0"/>
          </a:p>
          <a:p>
            <a:pPr marL="0" indent="0">
              <a:buNone/>
            </a:pPr>
            <a:endParaRPr lang="en-US" dirty="0" smtClean="0"/>
          </a:p>
          <a:p>
            <a:pPr marL="0" indent="0">
              <a:buNone/>
            </a:pPr>
            <a:r>
              <a:rPr lang="en-US" dirty="0" smtClean="0"/>
              <a:t>Author of hundreds </a:t>
            </a:r>
            <a:r>
              <a:rPr lang="en-US" dirty="0"/>
              <a:t>of research </a:t>
            </a:r>
            <a:r>
              <a:rPr lang="en-US" dirty="0" smtClean="0"/>
              <a:t>articles</a:t>
            </a:r>
            <a:r>
              <a:rPr lang="en-US" dirty="0"/>
              <a:t> and thirty </a:t>
            </a:r>
            <a:r>
              <a:rPr lang="en-US" dirty="0" smtClean="0"/>
              <a:t>books</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4469476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r>
              <a:rPr lang="en-US" dirty="0">
                <a:solidFill>
                  <a:schemeClr val="tx2"/>
                </a:solidFill>
              </a:rPr>
              <a:t>Reasoning Behind Gardner’s </a:t>
            </a:r>
            <a:r>
              <a:rPr lang="en-US" dirty="0" smtClean="0">
                <a:solidFill>
                  <a:schemeClr val="tx2"/>
                </a:solidFill>
              </a:rPr>
              <a:t>Theory</a:t>
            </a:r>
          </a:p>
          <a:p>
            <a:endParaRPr lang="en-US" dirty="0">
              <a:solidFill>
                <a:schemeClr val="tx2"/>
              </a:solidFill>
            </a:endParaRPr>
          </a:p>
          <a:p>
            <a:r>
              <a:rPr lang="en-US" dirty="0"/>
              <a:t>“Individuals should be encouraged to use their preferred intelligences in learning.”</a:t>
            </a:r>
          </a:p>
          <a:p>
            <a:r>
              <a:rPr lang="en-US" dirty="0"/>
              <a:t>“Instructional activities should appeal to different forms of intelligence.”</a:t>
            </a:r>
          </a:p>
          <a:p>
            <a:r>
              <a:rPr lang="en-US" dirty="0"/>
              <a:t>“Assessment of learning should measure multiple forms of intelligence.”  </a:t>
            </a:r>
          </a:p>
          <a:p>
            <a:endParaRPr lang="en-US" dirty="0"/>
          </a:p>
        </p:txBody>
      </p:sp>
    </p:spTree>
    <p:extLst>
      <p:ext uri="{BB962C8B-B14F-4D97-AF65-F5344CB8AC3E}">
        <p14:creationId xmlns:p14="http://schemas.microsoft.com/office/powerpoint/2010/main" val="2178567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What is an intelligence?  </a:t>
            </a:r>
            <a:endParaRPr lang="en-US" dirty="0"/>
          </a:p>
        </p:txBody>
      </p:sp>
      <p:sp>
        <p:nvSpPr>
          <p:cNvPr id="3" name="Content Placeholder 2"/>
          <p:cNvSpPr>
            <a:spLocks noGrp="1"/>
          </p:cNvSpPr>
          <p:nvPr>
            <p:ph sz="quarter" idx="11"/>
          </p:nvPr>
        </p:nvSpPr>
        <p:spPr>
          <a:xfrm>
            <a:off x="538163" y="1825579"/>
            <a:ext cx="11193463" cy="5005388"/>
          </a:xfrm>
        </p:spPr>
        <p:txBody>
          <a:bodyPr>
            <a:normAutofit/>
          </a:bodyPr>
          <a:lstStyle/>
          <a:p>
            <a:r>
              <a:rPr lang="en-US" sz="3200" dirty="0" smtClean="0"/>
              <a:t>Special talent? </a:t>
            </a:r>
          </a:p>
          <a:p>
            <a:r>
              <a:rPr lang="en-US" sz="3200" dirty="0" smtClean="0"/>
              <a:t>Ability? </a:t>
            </a:r>
          </a:p>
          <a:p>
            <a:r>
              <a:rPr lang="en-US" sz="3200" dirty="0" smtClean="0"/>
              <a:t>Capacity? </a:t>
            </a:r>
          </a:p>
          <a:p>
            <a:r>
              <a:rPr lang="en-US" sz="3200" dirty="0" smtClean="0"/>
              <a:t>Domain? </a:t>
            </a:r>
          </a:p>
          <a:p>
            <a:r>
              <a:rPr lang="en-US" sz="3200" dirty="0" smtClean="0"/>
              <a:t>Learning style? </a:t>
            </a:r>
          </a:p>
          <a:p>
            <a:r>
              <a:rPr lang="en-US" sz="3200" dirty="0" smtClean="0"/>
              <a:t>The way you process information?   </a:t>
            </a:r>
            <a:endParaRPr lang="en-US" sz="3200" dirty="0"/>
          </a:p>
        </p:txBody>
      </p:sp>
    </p:spTree>
    <p:extLst>
      <p:ext uri="{BB962C8B-B14F-4D97-AF65-F5344CB8AC3E}">
        <p14:creationId xmlns:p14="http://schemas.microsoft.com/office/powerpoint/2010/main" val="5959648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dirty="0"/>
          </a:p>
        </p:txBody>
      </p:sp>
      <p:sp>
        <p:nvSpPr>
          <p:cNvPr id="3" name="Content Placeholder 2"/>
          <p:cNvSpPr>
            <a:spLocks noGrp="1"/>
          </p:cNvSpPr>
          <p:nvPr>
            <p:ph sz="quarter" idx="11"/>
          </p:nvPr>
        </p:nvSpPr>
        <p:spPr>
          <a:xfrm>
            <a:off x="1287887" y="1104362"/>
            <a:ext cx="9034833" cy="5005388"/>
          </a:xfrm>
        </p:spPr>
        <p:txBody>
          <a:bodyPr>
            <a:normAutofit/>
          </a:bodyPr>
          <a:lstStyle/>
          <a:p>
            <a:r>
              <a:rPr lang="en-US" sz="3200" dirty="0" smtClean="0"/>
              <a:t>We are all smart </a:t>
            </a:r>
          </a:p>
          <a:p>
            <a:r>
              <a:rPr lang="en-US" sz="3200" dirty="0" smtClean="0"/>
              <a:t>We are smart in different ways </a:t>
            </a:r>
          </a:p>
          <a:p>
            <a:r>
              <a:rPr lang="en-US" sz="3200" dirty="0" smtClean="0"/>
              <a:t>One way is not better than the other </a:t>
            </a:r>
            <a:endParaRPr lang="en-US" sz="3200" dirty="0"/>
          </a:p>
        </p:txBody>
      </p:sp>
    </p:spTree>
    <p:extLst>
      <p:ext uri="{BB962C8B-B14F-4D97-AF65-F5344CB8AC3E}">
        <p14:creationId xmlns:p14="http://schemas.microsoft.com/office/powerpoint/2010/main" val="28317536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3348507" y="1128979"/>
            <a:ext cx="5357612" cy="5357612"/>
          </a:xfrm>
        </p:spPr>
      </p:pic>
    </p:spTree>
    <p:extLst>
      <p:ext uri="{BB962C8B-B14F-4D97-AF65-F5344CB8AC3E}">
        <p14:creationId xmlns:p14="http://schemas.microsoft.com/office/powerpoint/2010/main" val="18599731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4877" y="297601"/>
            <a:ext cx="8761545" cy="845400"/>
          </a:xfrm>
        </p:spPr>
        <p:txBody>
          <a:bodyPr>
            <a:normAutofit fontScale="92500"/>
          </a:bodyPr>
          <a:lstStyle/>
          <a:p>
            <a:r>
              <a:rPr lang="en-US" dirty="0"/>
              <a:t>Naturalist Learners (the new intelligence)</a:t>
            </a:r>
          </a:p>
          <a:p>
            <a:endParaRPr lang="en-US" dirty="0"/>
          </a:p>
        </p:txBody>
      </p:sp>
      <p:sp>
        <p:nvSpPr>
          <p:cNvPr id="3" name="Content Placeholder 2"/>
          <p:cNvSpPr>
            <a:spLocks noGrp="1"/>
          </p:cNvSpPr>
          <p:nvPr>
            <p:ph sz="quarter" idx="11"/>
          </p:nvPr>
        </p:nvSpPr>
        <p:spPr>
          <a:xfrm>
            <a:off x="425003" y="1683911"/>
            <a:ext cx="5293217" cy="5005388"/>
          </a:xfrm>
        </p:spPr>
        <p:txBody>
          <a:bodyPr>
            <a:normAutofit/>
          </a:bodyPr>
          <a:lstStyle/>
          <a:p>
            <a:r>
              <a:rPr lang="en-US" sz="2800" dirty="0" smtClean="0"/>
              <a:t>Sensitive </a:t>
            </a:r>
            <a:r>
              <a:rPr lang="en-US" sz="2800" dirty="0"/>
              <a:t>to patterns in and connecting to nature</a:t>
            </a:r>
          </a:p>
          <a:p>
            <a:r>
              <a:rPr lang="en-US" sz="2800" dirty="0"/>
              <a:t>Especially like animals and natural phenomena</a:t>
            </a:r>
          </a:p>
          <a:p>
            <a:r>
              <a:rPr lang="en-US" sz="2800" dirty="0"/>
              <a:t>Suggestions for Teachers:  Be aware to changes in even minute details of the classroom environment, bring the outdoors </a:t>
            </a:r>
            <a:r>
              <a:rPr lang="en-US" sz="2800" dirty="0" smtClean="0"/>
              <a:t>in</a:t>
            </a:r>
          </a:p>
          <a:p>
            <a:endParaRPr lang="en-US" sz="2800" dirty="0"/>
          </a:p>
          <a:p>
            <a:endParaRPr lang="en-US" sz="2800" dirty="0"/>
          </a:p>
          <a:p>
            <a:endParaRPr lang="en-US"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2430" y="1226883"/>
            <a:ext cx="4939920" cy="4498481"/>
          </a:xfrm>
          <a:prstGeom prst="rect">
            <a:avLst/>
          </a:prstGeom>
        </p:spPr>
      </p:pic>
    </p:spTree>
    <p:extLst>
      <p:ext uri="{BB962C8B-B14F-4D97-AF65-F5344CB8AC3E}">
        <p14:creationId xmlns:p14="http://schemas.microsoft.com/office/powerpoint/2010/main" val="32105556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Verbal-Linguistic Learners</a:t>
            </a:r>
          </a:p>
        </p:txBody>
      </p:sp>
      <p:sp>
        <p:nvSpPr>
          <p:cNvPr id="3" name="Content Placeholder 2"/>
          <p:cNvSpPr>
            <a:spLocks noGrp="1"/>
          </p:cNvSpPr>
          <p:nvPr>
            <p:ph sz="quarter" idx="11"/>
          </p:nvPr>
        </p:nvSpPr>
        <p:spPr>
          <a:xfrm>
            <a:off x="334851" y="1993004"/>
            <a:ext cx="6310649" cy="4317642"/>
          </a:xfrm>
        </p:spPr>
        <p:txBody>
          <a:bodyPr/>
          <a:lstStyle/>
          <a:p>
            <a:pPr algn="just"/>
            <a:r>
              <a:rPr lang="en-US" sz="2800" dirty="0"/>
              <a:t>Sensitive to meanings, sounds and rhythms of words</a:t>
            </a:r>
          </a:p>
          <a:p>
            <a:pPr algn="just"/>
            <a:r>
              <a:rPr lang="en-US" sz="2800" dirty="0"/>
              <a:t>Especially like storytelling and creative writing</a:t>
            </a:r>
          </a:p>
          <a:p>
            <a:pPr algn="just"/>
            <a:r>
              <a:rPr lang="en-US" sz="2800" dirty="0"/>
              <a:t>Suggestions for Teachers:  activities such as dialogue writing, books on tape, word processing, newspaper activities, etc.</a:t>
            </a:r>
          </a:p>
          <a:p>
            <a:pPr algn="just"/>
            <a:endParaRPr lang="en-US" sz="2800" dirty="0" smtClean="0"/>
          </a:p>
          <a:p>
            <a:pPr algn="just"/>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9789" y="1841678"/>
            <a:ext cx="5069630" cy="3361385"/>
          </a:xfrm>
          <a:prstGeom prst="rect">
            <a:avLst/>
          </a:prstGeom>
        </p:spPr>
      </p:pic>
    </p:spTree>
    <p:extLst>
      <p:ext uri="{BB962C8B-B14F-4D97-AF65-F5344CB8AC3E}">
        <p14:creationId xmlns:p14="http://schemas.microsoft.com/office/powerpoint/2010/main" val="41424566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Logical-Mathematical Learners</a:t>
            </a:r>
          </a:p>
        </p:txBody>
      </p:sp>
      <p:sp>
        <p:nvSpPr>
          <p:cNvPr id="3" name="Content Placeholder 2"/>
          <p:cNvSpPr>
            <a:spLocks noGrp="1"/>
          </p:cNvSpPr>
          <p:nvPr>
            <p:ph sz="quarter" idx="11"/>
          </p:nvPr>
        </p:nvSpPr>
        <p:spPr>
          <a:xfrm>
            <a:off x="538163" y="1851337"/>
            <a:ext cx="5888395" cy="5005388"/>
          </a:xfrm>
        </p:spPr>
        <p:txBody>
          <a:bodyPr>
            <a:normAutofit/>
          </a:bodyPr>
          <a:lstStyle/>
          <a:p>
            <a:r>
              <a:rPr lang="en-US" sz="2800" dirty="0"/>
              <a:t>Sensitive to order and sequence</a:t>
            </a:r>
          </a:p>
          <a:p>
            <a:r>
              <a:rPr lang="en-US" sz="2800" dirty="0"/>
              <a:t>Especially like problem solving, noting and creating patterns and experiments</a:t>
            </a:r>
          </a:p>
          <a:p>
            <a:r>
              <a:rPr lang="en-US" sz="2800" dirty="0"/>
              <a:t>Suggestions for Teachers:  use of graphic organizers, showing relationships, computer instruction, syllogism, etc.</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1706" y="1417634"/>
            <a:ext cx="4677916" cy="3697957"/>
          </a:xfrm>
          <a:prstGeom prst="rect">
            <a:avLst/>
          </a:prstGeom>
        </p:spPr>
      </p:pic>
    </p:spTree>
    <p:extLst>
      <p:ext uri="{BB962C8B-B14F-4D97-AF65-F5344CB8AC3E}">
        <p14:creationId xmlns:p14="http://schemas.microsoft.com/office/powerpoint/2010/main" val="4069702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Visual-Spatial Learners</a:t>
            </a:r>
          </a:p>
        </p:txBody>
      </p:sp>
      <p:sp>
        <p:nvSpPr>
          <p:cNvPr id="3" name="Content Placeholder 2"/>
          <p:cNvSpPr>
            <a:spLocks noGrp="1"/>
          </p:cNvSpPr>
          <p:nvPr>
            <p:ph sz="quarter" idx="11"/>
          </p:nvPr>
        </p:nvSpPr>
        <p:spPr>
          <a:xfrm>
            <a:off x="538164" y="2314976"/>
            <a:ext cx="5669454" cy="5005388"/>
          </a:xfrm>
        </p:spPr>
        <p:txBody>
          <a:bodyPr>
            <a:normAutofit/>
          </a:bodyPr>
          <a:lstStyle/>
          <a:p>
            <a:r>
              <a:rPr lang="en-US" sz="2800" dirty="0"/>
              <a:t>Sensitive to visual cues and images</a:t>
            </a:r>
          </a:p>
          <a:p>
            <a:r>
              <a:rPr lang="en-US" sz="2800" dirty="0"/>
              <a:t>Especially like day-dreaming and art</a:t>
            </a:r>
          </a:p>
          <a:p>
            <a:r>
              <a:rPr lang="en-US" sz="2800" dirty="0"/>
              <a:t>Suggestions for Teachers:  using color, mind-mapping, </a:t>
            </a:r>
            <a:r>
              <a:rPr lang="en-US" sz="2800" dirty="0" err="1"/>
              <a:t>manipulatives</a:t>
            </a:r>
            <a:r>
              <a:rPr lang="en-US" sz="2800" dirty="0"/>
              <a:t>, etc.</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5637" y="1763719"/>
            <a:ext cx="5222639" cy="3696924"/>
          </a:xfrm>
          <a:prstGeom prst="rect">
            <a:avLst/>
          </a:prstGeom>
        </p:spPr>
      </p:pic>
    </p:spTree>
    <p:extLst>
      <p:ext uri="{BB962C8B-B14F-4D97-AF65-F5344CB8AC3E}">
        <p14:creationId xmlns:p14="http://schemas.microsoft.com/office/powerpoint/2010/main" val="1854989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Body-Kinesthetic Learners</a:t>
            </a:r>
          </a:p>
        </p:txBody>
      </p:sp>
      <p:sp>
        <p:nvSpPr>
          <p:cNvPr id="3" name="Content Placeholder 2"/>
          <p:cNvSpPr>
            <a:spLocks noGrp="1"/>
          </p:cNvSpPr>
          <p:nvPr>
            <p:ph sz="quarter" idx="11"/>
          </p:nvPr>
        </p:nvSpPr>
        <p:spPr>
          <a:xfrm>
            <a:off x="538164" y="2108914"/>
            <a:ext cx="5643696" cy="5005388"/>
          </a:xfrm>
        </p:spPr>
        <p:txBody>
          <a:bodyPr>
            <a:normAutofit/>
          </a:bodyPr>
          <a:lstStyle/>
          <a:p>
            <a:r>
              <a:rPr lang="en-US" sz="2800" dirty="0"/>
              <a:t>Sensitive to activity, athletics and physical gestures while talking</a:t>
            </a:r>
          </a:p>
          <a:p>
            <a:r>
              <a:rPr lang="en-US" sz="2800" dirty="0"/>
              <a:t>Especially like role-playing, touching and feeling</a:t>
            </a:r>
          </a:p>
          <a:p>
            <a:r>
              <a:rPr lang="en-US" sz="2800" dirty="0"/>
              <a:t>Suggestions for Teachers:  hands-on activities, </a:t>
            </a:r>
            <a:r>
              <a:rPr lang="en-US" sz="2800" dirty="0" err="1"/>
              <a:t>manipulatives</a:t>
            </a:r>
            <a:r>
              <a:rPr lang="en-US" sz="2800" dirty="0"/>
              <a:t>, use of textures, etc.</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2979" y="1945218"/>
            <a:ext cx="4623918" cy="3285415"/>
          </a:xfrm>
          <a:prstGeom prst="rect">
            <a:avLst/>
          </a:prstGeom>
        </p:spPr>
      </p:pic>
    </p:spTree>
    <p:extLst>
      <p:ext uri="{BB962C8B-B14F-4D97-AF65-F5344CB8AC3E}">
        <p14:creationId xmlns:p14="http://schemas.microsoft.com/office/powerpoint/2010/main" val="15138603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Musical-Rhythmic Learners</a:t>
            </a:r>
          </a:p>
        </p:txBody>
      </p:sp>
      <p:sp>
        <p:nvSpPr>
          <p:cNvPr id="3" name="Content Placeholder 2"/>
          <p:cNvSpPr>
            <a:spLocks noGrp="1"/>
          </p:cNvSpPr>
          <p:nvPr>
            <p:ph sz="quarter" idx="11"/>
          </p:nvPr>
        </p:nvSpPr>
        <p:spPr>
          <a:xfrm>
            <a:off x="538164" y="1877095"/>
            <a:ext cx="5605060" cy="5005388"/>
          </a:xfrm>
        </p:spPr>
        <p:txBody>
          <a:bodyPr/>
          <a:lstStyle/>
          <a:p>
            <a:r>
              <a:rPr lang="en-US" dirty="0"/>
              <a:t>Sensitive to singing, playing instruments, drumming</a:t>
            </a:r>
          </a:p>
          <a:p>
            <a:r>
              <a:rPr lang="en-US" dirty="0"/>
              <a:t>Especially like the human voice, sounds from nature, instrumental music</a:t>
            </a:r>
          </a:p>
          <a:p>
            <a:r>
              <a:rPr lang="en-US" dirty="0"/>
              <a:t>Suggestions for Teachers:  vary voice pitch during instruction, play music in the classroom, watch surrounding sounds for possible interference</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6782" y="1822728"/>
            <a:ext cx="5200113" cy="3647840"/>
          </a:xfrm>
          <a:prstGeom prst="rect">
            <a:avLst/>
          </a:prstGeom>
        </p:spPr>
      </p:pic>
    </p:spTree>
    <p:extLst>
      <p:ext uri="{BB962C8B-B14F-4D97-AF65-F5344CB8AC3E}">
        <p14:creationId xmlns:p14="http://schemas.microsoft.com/office/powerpoint/2010/main" val="18962694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Interpersonal Learners</a:t>
            </a:r>
          </a:p>
        </p:txBody>
      </p:sp>
      <p:sp>
        <p:nvSpPr>
          <p:cNvPr id="3" name="Content Placeholder 2"/>
          <p:cNvSpPr>
            <a:spLocks noGrp="1"/>
          </p:cNvSpPr>
          <p:nvPr>
            <p:ph sz="quarter" idx="11"/>
          </p:nvPr>
        </p:nvSpPr>
        <p:spPr>
          <a:xfrm>
            <a:off x="885896" y="1722547"/>
            <a:ext cx="5476269" cy="5005388"/>
          </a:xfrm>
        </p:spPr>
        <p:txBody>
          <a:bodyPr>
            <a:normAutofit/>
          </a:bodyPr>
          <a:lstStyle/>
          <a:p>
            <a:r>
              <a:rPr lang="en-US" sz="2800" dirty="0"/>
              <a:t>Sensitive to leadership opportunities, others’ feelings; “street smart”</a:t>
            </a:r>
          </a:p>
          <a:p>
            <a:r>
              <a:rPr lang="en-US" sz="2800" dirty="0"/>
              <a:t>Especially like helping others, peer tutoring, working cooperatively</a:t>
            </a:r>
          </a:p>
          <a:p>
            <a:r>
              <a:rPr lang="en-US" sz="2800" dirty="0"/>
              <a:t>Suggestions for teachers:  group work, discussions, skits, etc.</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8640" y="1413717"/>
            <a:ext cx="4605070" cy="4193553"/>
          </a:xfrm>
          <a:prstGeom prst="rect">
            <a:avLst/>
          </a:prstGeom>
        </p:spPr>
      </p:pic>
    </p:spTree>
    <p:extLst>
      <p:ext uri="{BB962C8B-B14F-4D97-AF65-F5344CB8AC3E}">
        <p14:creationId xmlns:p14="http://schemas.microsoft.com/office/powerpoint/2010/main" val="50081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Intrapersonal Learners</a:t>
            </a:r>
          </a:p>
        </p:txBody>
      </p:sp>
      <p:sp>
        <p:nvSpPr>
          <p:cNvPr id="3" name="Content Placeholder 2"/>
          <p:cNvSpPr>
            <a:spLocks noGrp="1"/>
          </p:cNvSpPr>
          <p:nvPr>
            <p:ph sz="quarter" idx="11"/>
          </p:nvPr>
        </p:nvSpPr>
        <p:spPr>
          <a:xfrm>
            <a:off x="641195" y="1619519"/>
            <a:ext cx="5308843" cy="5005388"/>
          </a:xfrm>
        </p:spPr>
        <p:txBody>
          <a:bodyPr>
            <a:noAutofit/>
          </a:bodyPr>
          <a:lstStyle/>
          <a:p>
            <a:r>
              <a:rPr lang="en-US" sz="2800" dirty="0"/>
              <a:t>Sensitive to their own feelings, personal motivation</a:t>
            </a:r>
          </a:p>
          <a:p>
            <a:r>
              <a:rPr lang="en-US" sz="2800" dirty="0"/>
              <a:t>Especially like day-dreaming, working alone; “march to the beat of a different drummer”</a:t>
            </a:r>
          </a:p>
          <a:p>
            <a:r>
              <a:rPr lang="en-US" sz="2800" dirty="0"/>
              <a:t>Suggestions for Teachers: designate quiet areas, independent practice, journals, etc.</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9509" y="1522860"/>
            <a:ext cx="5058446" cy="3548462"/>
          </a:xfrm>
          <a:prstGeom prst="rect">
            <a:avLst/>
          </a:prstGeom>
        </p:spPr>
      </p:pic>
    </p:spTree>
    <p:extLst>
      <p:ext uri="{BB962C8B-B14F-4D97-AF65-F5344CB8AC3E}">
        <p14:creationId xmlns:p14="http://schemas.microsoft.com/office/powerpoint/2010/main" val="39743526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Interesting combinations </a:t>
            </a:r>
            <a:endParaRPr lang="en-US" dirty="0"/>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2768959" y="1501558"/>
            <a:ext cx="6001554" cy="3823054"/>
          </a:xfrm>
        </p:spPr>
      </p:pic>
    </p:spTree>
    <p:extLst>
      <p:ext uri="{BB962C8B-B14F-4D97-AF65-F5344CB8AC3E}">
        <p14:creationId xmlns:p14="http://schemas.microsoft.com/office/powerpoint/2010/main" val="8753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4468969" y="1187901"/>
            <a:ext cx="3554356" cy="4912827"/>
          </a:xfrm>
        </p:spPr>
      </p:pic>
    </p:spTree>
    <p:extLst>
      <p:ext uri="{BB962C8B-B14F-4D97-AF65-F5344CB8AC3E}">
        <p14:creationId xmlns:p14="http://schemas.microsoft.com/office/powerpoint/2010/main" val="29042301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4559122" y="1467061"/>
            <a:ext cx="3142445" cy="4479655"/>
          </a:xfrm>
        </p:spPr>
      </p:pic>
    </p:spTree>
    <p:extLst>
      <p:ext uri="{BB962C8B-B14F-4D97-AF65-F5344CB8AC3E}">
        <p14:creationId xmlns:p14="http://schemas.microsoft.com/office/powerpoint/2010/main" val="33858257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a:t>Why the Attraction for Educators</a:t>
            </a:r>
          </a:p>
        </p:txBody>
      </p:sp>
      <p:sp>
        <p:nvSpPr>
          <p:cNvPr id="3" name="Content Placeholder 2"/>
          <p:cNvSpPr>
            <a:spLocks noGrp="1"/>
          </p:cNvSpPr>
          <p:nvPr>
            <p:ph sz="quarter" idx="11"/>
          </p:nvPr>
        </p:nvSpPr>
        <p:spPr/>
        <p:txBody>
          <a:bodyPr/>
          <a:lstStyle/>
          <a:p>
            <a:r>
              <a:rPr lang="en-US" dirty="0"/>
              <a:t>Helps to create more personalized lessons</a:t>
            </a:r>
          </a:p>
          <a:p>
            <a:r>
              <a:rPr lang="en-US" dirty="0"/>
              <a:t>Helps “explain and promote understanding” (Owen)</a:t>
            </a:r>
          </a:p>
          <a:p>
            <a:r>
              <a:rPr lang="en-US" dirty="0"/>
              <a:t>Helps promote self-motivation in students because learning is based on innate talents</a:t>
            </a:r>
          </a:p>
          <a:p>
            <a:r>
              <a:rPr lang="en-US" dirty="0"/>
              <a:t>Validates teacher insights into their students</a:t>
            </a:r>
          </a:p>
          <a:p>
            <a:pPr lvl="4">
              <a:buFontTx/>
              <a:buNone/>
            </a:pPr>
            <a:r>
              <a:rPr lang="en-US" dirty="0"/>
              <a:t>                                           (Gardner)</a:t>
            </a:r>
          </a:p>
          <a:p>
            <a:endParaRPr lang="en-US" dirty="0"/>
          </a:p>
        </p:txBody>
      </p:sp>
    </p:spTree>
    <p:extLst>
      <p:ext uri="{BB962C8B-B14F-4D97-AF65-F5344CB8AC3E}">
        <p14:creationId xmlns:p14="http://schemas.microsoft.com/office/powerpoint/2010/main" val="20322072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lstStyle/>
          <a:p>
            <a:pPr>
              <a:buNone/>
            </a:pPr>
            <a:r>
              <a:rPr lang="en-US" dirty="0" smtClean="0"/>
              <a:t>“</a:t>
            </a:r>
            <a:r>
              <a:rPr lang="en-US" dirty="0"/>
              <a:t>Successful education does </a:t>
            </a:r>
            <a:r>
              <a:rPr lang="en-US" dirty="0" smtClean="0"/>
              <a:t>not require </a:t>
            </a:r>
            <a:r>
              <a:rPr lang="en-US" dirty="0"/>
              <a:t>covering everything ‘</a:t>
            </a:r>
            <a:r>
              <a:rPr lang="en-US" dirty="0" smtClean="0"/>
              <a:t>from Plato </a:t>
            </a:r>
            <a:r>
              <a:rPr lang="en-US" dirty="0"/>
              <a:t>to NATO.’ In fact, the greatest enemy of understanding is coverage. If we try to cover everything, by the end of the day people will have learned very little and will have understood nothing. As a teacher, ask yourself, ‘If I had one hour (per semester) to teach students, what would I teach them?’”</a:t>
            </a:r>
          </a:p>
          <a:p>
            <a:endParaRPr lang="en-US" dirty="0"/>
          </a:p>
        </p:txBody>
      </p:sp>
    </p:spTree>
    <p:extLst>
      <p:ext uri="{BB962C8B-B14F-4D97-AF65-F5344CB8AC3E}">
        <p14:creationId xmlns:p14="http://schemas.microsoft.com/office/powerpoint/2010/main" val="22391067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2262120"/>
            <a:ext cx="11193463" cy="5005388"/>
          </a:xfrm>
        </p:spPr>
        <p:txBody>
          <a:bodyPr>
            <a:normAutofit/>
          </a:bodyPr>
          <a:lstStyle/>
          <a:p>
            <a:pPr marL="0" indent="0" algn="ctr">
              <a:buNone/>
            </a:pPr>
            <a:r>
              <a:rPr lang="en-US" sz="3600" dirty="0" smtClean="0">
                <a:latin typeface="Arial" panose="020B0604020202020204" pitchFamily="34" charset="0"/>
                <a:cs typeface="Arial" panose="020B0604020202020204" pitchFamily="34" charset="0"/>
              </a:rPr>
              <a:t>Now it is time to watch a video and get to some reading!</a:t>
            </a:r>
          </a:p>
          <a:p>
            <a:pPr marL="0" indent="0" algn="ctr">
              <a:buNone/>
            </a:pPr>
            <a:endParaRPr lang="en-US" sz="3600" dirty="0" smtClean="0">
              <a:latin typeface="Arial" panose="020B0604020202020204" pitchFamily="34" charset="0"/>
              <a:cs typeface="Arial" panose="020B0604020202020204" pitchFamily="34" charset="0"/>
            </a:endParaRPr>
          </a:p>
          <a:p>
            <a:pPr marL="0" indent="0" algn="ctr">
              <a:buNone/>
            </a:pPr>
            <a:r>
              <a:rPr lang="en-US" sz="3600" dirty="0" smtClean="0">
                <a:latin typeface="Arial" panose="020B0604020202020204" pitchFamily="34" charset="0"/>
                <a:cs typeface="Arial" panose="020B0604020202020204" pitchFamily="34" charset="0"/>
              </a:rPr>
              <a:t>Good Luck!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35724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1452</TotalTime>
  <Words>667</Words>
  <Application>Microsoft Office PowerPoint</Application>
  <PresentationFormat>Widescreen</PresentationFormat>
  <Paragraphs>87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Volkova</dc:creator>
  <cp:lastModifiedBy>Elena Volkova</cp:lastModifiedBy>
  <cp:revision>24</cp:revision>
  <dcterms:created xsi:type="dcterms:W3CDTF">2017-05-16T08:09:54Z</dcterms:created>
  <dcterms:modified xsi:type="dcterms:W3CDTF">2017-05-19T14:00:47Z</dcterms:modified>
</cp:coreProperties>
</file>