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257" r:id="rId2"/>
    <p:sldId id="258" r:id="rId3"/>
    <p:sldId id="259" r:id="rId4"/>
    <p:sldId id="265" r:id="rId5"/>
    <p:sldId id="267" r:id="rId6"/>
    <p:sldId id="286" r:id="rId7"/>
    <p:sldId id="279" r:id="rId8"/>
    <p:sldId id="280" r:id="rId9"/>
    <p:sldId id="281" r:id="rId10"/>
    <p:sldId id="269" r:id="rId11"/>
    <p:sldId id="284" r:id="rId12"/>
    <p:sldId id="285" r:id="rId13"/>
    <p:sldId id="272" r:id="rId14"/>
    <p:sldId id="273" r:id="rId15"/>
    <p:sldId id="306" r:id="rId16"/>
    <p:sldId id="283" r:id="rId17"/>
    <p:sldId id="307" r:id="rId18"/>
    <p:sldId id="287" r:id="rId19"/>
    <p:sldId id="277" r:id="rId20"/>
    <p:sldId id="288" r:id="rId21"/>
    <p:sldId id="289" r:id="rId22"/>
    <p:sldId id="290" r:id="rId23"/>
    <p:sldId id="291" r:id="rId24"/>
    <p:sldId id="292" r:id="rId25"/>
    <p:sldId id="293" r:id="rId26"/>
    <p:sldId id="294" r:id="rId27"/>
    <p:sldId id="295" r:id="rId28"/>
    <p:sldId id="296" r:id="rId29"/>
    <p:sldId id="297" r:id="rId30"/>
    <p:sldId id="298" r:id="rId31"/>
    <p:sldId id="299" r:id="rId32"/>
    <p:sldId id="300" r:id="rId33"/>
    <p:sldId id="301" r:id="rId34"/>
    <p:sldId id="303" r:id="rId35"/>
    <p:sldId id="302" r:id="rId36"/>
    <p:sldId id="304" r:id="rId37"/>
    <p:sldId id="305" r:id="rId38"/>
    <p:sldId id="278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>
      <p:cViewPr varScale="1">
        <p:scale>
          <a:sx n="74" d="100"/>
          <a:sy n="74" d="100"/>
        </p:scale>
        <p:origin x="378" y="-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AC821-5B31-496E-9E81-CEC3FE606837}" type="datetimeFigureOut">
              <a:rPr lang="en-US" smtClean="0"/>
              <a:t>5/22/2017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D43F7-DA95-4599-87E4-B76ED0CEDF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593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AC821-5B31-496E-9E81-CEC3FE606837}" type="datetimeFigureOut">
              <a:rPr lang="en-US" smtClean="0"/>
              <a:t>5/22/2017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D43F7-DA95-4599-87E4-B76ED0CEDF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72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AC821-5B31-496E-9E81-CEC3FE606837}" type="datetimeFigureOut">
              <a:rPr lang="en-US" smtClean="0"/>
              <a:t>5/22/2017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D43F7-DA95-4599-87E4-B76ED0CEDF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396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AC821-5B31-496E-9E81-CEC3FE606837}" type="datetimeFigureOut">
              <a:rPr lang="en-US" smtClean="0"/>
              <a:t>5/22/2017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D43F7-DA95-4599-87E4-B76ED0CEDF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65440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AC821-5B31-496E-9E81-CEC3FE606837}" type="datetimeFigureOut">
              <a:rPr lang="en-US" smtClean="0"/>
              <a:t>5/22/2017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D43F7-DA95-4599-87E4-B76ED0CEDF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75729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AC821-5B31-496E-9E81-CEC3FE606837}" type="datetimeFigureOut">
              <a:rPr lang="en-US" smtClean="0"/>
              <a:t>5/22/2017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D43F7-DA95-4599-87E4-B76ED0CEDF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8433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AC821-5B31-496E-9E81-CEC3FE606837}" type="datetimeFigureOut">
              <a:rPr lang="en-US" smtClean="0"/>
              <a:t>5/22/2017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D43F7-DA95-4599-87E4-B76ED0CEDF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0190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AC821-5B31-496E-9E81-CEC3FE606837}" type="datetimeFigureOut">
              <a:rPr lang="en-US" smtClean="0"/>
              <a:t>5/22/2017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D43F7-DA95-4599-87E4-B76ED0CEDF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423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AC821-5B31-496E-9E81-CEC3FE606837}" type="datetimeFigureOut">
              <a:rPr lang="en-US" smtClean="0"/>
              <a:t>5/22/2017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D43F7-DA95-4599-87E4-B76ED0CEDF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52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AC821-5B31-496E-9E81-CEC3FE606837}" type="datetimeFigureOut">
              <a:rPr lang="en-US" smtClean="0"/>
              <a:t>5/22/2017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D43F7-DA95-4599-87E4-B76ED0CEDF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5880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AC821-5B31-496E-9E81-CEC3FE606837}" type="datetimeFigureOut">
              <a:rPr lang="en-US" smtClean="0"/>
              <a:t>5/22/2017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D43F7-DA95-4599-87E4-B76ED0CEDF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5603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2"/>
            <a:ext cx="12192000" cy="775607"/>
          </a:xfrm>
          <a:prstGeom prst="rect">
            <a:avLst/>
          </a:prstGeom>
          <a:gradFill flip="none" rotWithShape="1">
            <a:gsLst>
              <a:gs pos="0">
                <a:srgbClr val="680000">
                  <a:shade val="30000"/>
                  <a:satMod val="115000"/>
                </a:srgbClr>
              </a:gs>
              <a:gs pos="50000">
                <a:srgbClr val="680000">
                  <a:shade val="67500"/>
                  <a:satMod val="115000"/>
                </a:srgbClr>
              </a:gs>
              <a:gs pos="100000">
                <a:srgbClr val="68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Rectangle 7"/>
          <p:cNvSpPr/>
          <p:nvPr userDrawn="1"/>
        </p:nvSpPr>
        <p:spPr>
          <a:xfrm>
            <a:off x="0" y="6596745"/>
            <a:ext cx="12192000" cy="261257"/>
          </a:xfrm>
          <a:prstGeom prst="rect">
            <a:avLst/>
          </a:prstGeom>
          <a:gradFill flip="none" rotWithShape="1">
            <a:gsLst>
              <a:gs pos="0">
                <a:srgbClr val="680000">
                  <a:shade val="30000"/>
                  <a:satMod val="115000"/>
                </a:srgbClr>
              </a:gs>
              <a:gs pos="50000">
                <a:srgbClr val="680000">
                  <a:shade val="67500"/>
                  <a:satMod val="115000"/>
                </a:srgbClr>
              </a:gs>
              <a:gs pos="100000">
                <a:srgbClr val="68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2" y="65530"/>
            <a:ext cx="2925543" cy="64096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2709865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GB" dirty="0" smtClean="0"/>
              <a:t>Presentation Title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45302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2"/>
            <a:ext cx="12192000" cy="775607"/>
          </a:xfrm>
          <a:prstGeom prst="rect">
            <a:avLst/>
          </a:prstGeom>
          <a:gradFill flip="none" rotWithShape="1">
            <a:gsLst>
              <a:gs pos="0">
                <a:srgbClr val="680000">
                  <a:shade val="30000"/>
                  <a:satMod val="115000"/>
                </a:srgbClr>
              </a:gs>
              <a:gs pos="50000">
                <a:srgbClr val="680000">
                  <a:shade val="67500"/>
                  <a:satMod val="115000"/>
                </a:srgbClr>
              </a:gs>
              <a:gs pos="100000">
                <a:srgbClr val="68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" name="Rectangle 3"/>
          <p:cNvSpPr/>
          <p:nvPr userDrawn="1"/>
        </p:nvSpPr>
        <p:spPr>
          <a:xfrm>
            <a:off x="0" y="6596745"/>
            <a:ext cx="12192000" cy="261257"/>
          </a:xfrm>
          <a:prstGeom prst="rect">
            <a:avLst/>
          </a:prstGeom>
          <a:gradFill flip="none" rotWithShape="1">
            <a:gsLst>
              <a:gs pos="0">
                <a:srgbClr val="680000">
                  <a:shade val="30000"/>
                  <a:satMod val="115000"/>
                </a:srgbClr>
              </a:gs>
              <a:gs pos="50000">
                <a:srgbClr val="680000">
                  <a:shade val="67500"/>
                  <a:satMod val="115000"/>
                </a:srgbClr>
              </a:gs>
              <a:gs pos="100000">
                <a:srgbClr val="68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2" y="65530"/>
            <a:ext cx="2925543" cy="64096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63514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 smtClean="0"/>
              <a:t>Slide title 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 hasCustomPrompt="1"/>
          </p:nvPr>
        </p:nvSpPr>
        <p:spPr>
          <a:xfrm>
            <a:off x="538163" y="1143000"/>
            <a:ext cx="11193463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 smtClean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27464289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EAC821-5B31-496E-9E81-CEC3FE606837}" type="datetimeFigureOut">
              <a:rPr lang="en-US" smtClean="0"/>
              <a:t>5/22/2017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BD43F7-DA95-4599-87E4-B76ED0CEDF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100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 txBox="1">
            <a:spLocks noGrp="1"/>
          </p:cNvSpPr>
          <p:nvPr>
            <p:ph type="body" sz="quarter" idx="10"/>
          </p:nvPr>
        </p:nvSpPr>
        <p:spPr>
          <a:xfrm>
            <a:off x="2441621" y="1362342"/>
            <a:ext cx="7601755" cy="36348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/>
              <a:t>Theory and Practice of Supporting Learning (1) Course</a:t>
            </a:r>
          </a:p>
          <a:p>
            <a:pPr algn="ctr"/>
            <a:r>
              <a:rPr lang="en-US" sz="3200" dirty="0"/>
              <a:t>Session </a:t>
            </a:r>
            <a:r>
              <a:rPr lang="en-US" sz="3200" dirty="0" smtClean="0"/>
              <a:t>8 </a:t>
            </a:r>
            <a:endParaRPr lang="en-US" sz="3200" dirty="0"/>
          </a:p>
          <a:p>
            <a:pPr algn="ctr"/>
            <a:r>
              <a:rPr lang="en-US" dirty="0" smtClean="0"/>
              <a:t>Deep and surface approaches to learning and </a:t>
            </a:r>
          </a:p>
          <a:p>
            <a:r>
              <a:rPr lang="en-US" dirty="0" smtClean="0"/>
              <a:t>Bloom’s Taxonomy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3169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218942" y="315912"/>
            <a:ext cx="8628844" cy="522288"/>
          </a:xfrm>
        </p:spPr>
        <p:txBody>
          <a:bodyPr>
            <a:noAutofit/>
          </a:bodyPr>
          <a:lstStyle/>
          <a:p>
            <a:r>
              <a:rPr lang="en-US" sz="3200" dirty="0"/>
              <a:t>After completing this session you will be able to:</a:t>
            </a:r>
          </a:p>
          <a:p>
            <a:r>
              <a:rPr lang="en-US" sz="320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sz="2800" dirty="0"/>
              <a:t> </a:t>
            </a:r>
            <a:endParaRPr lang="en-US" sz="2800" b="1" dirty="0"/>
          </a:p>
          <a:p>
            <a:pPr marL="514350" indent="-514350" algn="just">
              <a:buAutoNum type="arabicPeriod"/>
            </a:pPr>
            <a:r>
              <a:rPr lang="en-US" sz="2800" b="1" dirty="0" smtClean="0"/>
              <a:t>Get familiarized with the background of Deep and Surface approaches to learning </a:t>
            </a:r>
          </a:p>
          <a:p>
            <a:pPr marL="514350" indent="-514350" algn="just">
              <a:buFont typeface="Arial" panose="020B0604020202020204" pitchFamily="34" charset="0"/>
              <a:buAutoNum type="arabicPeriod"/>
            </a:pPr>
            <a:endParaRPr lang="en-US" sz="2800" b="1" dirty="0" smtClean="0"/>
          </a:p>
          <a:p>
            <a:pPr marL="514350" indent="-514350" algn="just">
              <a:buFont typeface="Arial" panose="020B0604020202020204" pitchFamily="34" charset="0"/>
              <a:buAutoNum type="arabicPeriod"/>
            </a:pPr>
            <a:r>
              <a:rPr lang="en-US" sz="2800" b="1" dirty="0"/>
              <a:t>Define the </a:t>
            </a:r>
            <a:r>
              <a:rPr lang="en-US" sz="2800" b="1" dirty="0" smtClean="0"/>
              <a:t>characteristics and principles </a:t>
            </a:r>
            <a:r>
              <a:rPr lang="en-US" sz="2800" b="1" dirty="0"/>
              <a:t>of Deep and Surface Approaches to Learning    </a:t>
            </a:r>
          </a:p>
          <a:p>
            <a:pPr marL="514350" indent="-514350" algn="just">
              <a:buFont typeface="Arial" panose="020B0604020202020204" pitchFamily="34" charset="0"/>
              <a:buAutoNum type="arabicPeriod"/>
            </a:pPr>
            <a:endParaRPr lang="en-US" sz="2800" b="1" dirty="0" smtClean="0"/>
          </a:p>
          <a:p>
            <a:pPr marL="514350" indent="-514350" algn="just">
              <a:buFont typeface="Arial" panose="020B0604020202020204" pitchFamily="34" charset="0"/>
              <a:buAutoNum type="arabicPeriod"/>
            </a:pPr>
            <a:r>
              <a:rPr lang="en-US" sz="2800" b="1" dirty="0" smtClean="0"/>
              <a:t>Get </a:t>
            </a:r>
            <a:r>
              <a:rPr lang="en-US" sz="2800" b="1" dirty="0"/>
              <a:t>familiarized with the background of </a:t>
            </a:r>
            <a:r>
              <a:rPr lang="en-US" sz="2800" b="1" dirty="0" smtClean="0"/>
              <a:t>Bloom’s </a:t>
            </a:r>
            <a:r>
              <a:rPr lang="en-US" sz="2800" b="1" dirty="0" smtClean="0"/>
              <a:t>Taxonomy and identify how the taxonomy can help in differentiating between deep and surface approaches    </a:t>
            </a:r>
            <a:endParaRPr lang="en-US" sz="2800" b="1" dirty="0"/>
          </a:p>
          <a:p>
            <a:pPr marL="514350" indent="-514350" algn="just">
              <a:buAutoNum type="arabicPeriod"/>
            </a:pPr>
            <a:endParaRPr lang="en-US" sz="2800" b="1" dirty="0" smtClean="0"/>
          </a:p>
          <a:p>
            <a:pPr marL="514350" indent="-514350" algn="just">
              <a:buAutoNum type="arabicPeriod"/>
            </a:pPr>
            <a:r>
              <a:rPr lang="en-US" sz="2800" b="1" dirty="0" smtClean="0"/>
              <a:t>Identify </a:t>
            </a:r>
            <a:r>
              <a:rPr lang="en-US" sz="2800" b="1" dirty="0"/>
              <a:t>advantages </a:t>
            </a:r>
            <a:r>
              <a:rPr lang="en-US" sz="2800" b="1" dirty="0" smtClean="0"/>
              <a:t>of adopting a deeper approach to learning (for a learner) </a:t>
            </a:r>
          </a:p>
          <a:p>
            <a:pPr marL="514350" indent="-514350" algn="just">
              <a:buAutoNum type="arabicPeriod"/>
            </a:pPr>
            <a:endParaRPr lang="en-US" sz="2800" b="1" dirty="0"/>
          </a:p>
          <a:p>
            <a:pPr marL="514350" indent="-514350" algn="just">
              <a:buAutoNum type="arabicPeriod"/>
            </a:pPr>
            <a:r>
              <a:rPr lang="en-US" sz="2800" b="1" dirty="0" smtClean="0"/>
              <a:t>Identify some teaching strategies to encourage deeper approach to learning     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636807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 </a:t>
            </a:r>
            <a:r>
              <a:rPr lang="en-US" dirty="0" err="1" smtClean="0"/>
              <a:t>Ference</a:t>
            </a:r>
            <a:r>
              <a:rPr lang="en-US" dirty="0" smtClean="0"/>
              <a:t> </a:t>
            </a:r>
            <a:r>
              <a:rPr lang="en-US" dirty="0" err="1" smtClean="0"/>
              <a:t>Marton</a:t>
            </a:r>
            <a:r>
              <a:rPr lang="en-US" dirty="0" smtClean="0"/>
              <a:t> and Roger </a:t>
            </a:r>
            <a:r>
              <a:rPr lang="en-US" dirty="0" err="1" smtClean="0"/>
              <a:t>Saljo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95" t="11470" r="15824"/>
          <a:stretch/>
        </p:blipFill>
        <p:spPr>
          <a:xfrm>
            <a:off x="1262130" y="1713373"/>
            <a:ext cx="4468969" cy="3966209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00"/>
          <a:stretch/>
        </p:blipFill>
        <p:spPr>
          <a:xfrm>
            <a:off x="6555346" y="1728413"/>
            <a:ext cx="4328473" cy="3951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578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Deep and Surface approaches to learning 1976 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798491" y="1168754"/>
            <a:ext cx="10470524" cy="5005388"/>
          </a:xfrm>
        </p:spPr>
        <p:txBody>
          <a:bodyPr>
            <a:normAutofit/>
          </a:bodyPr>
          <a:lstStyle/>
          <a:p>
            <a:r>
              <a:rPr lang="en-US" sz="3200" dirty="0" smtClean="0"/>
              <a:t>Experiments with volunteer students who read academic texts in artificial settings</a:t>
            </a:r>
          </a:p>
          <a:p>
            <a:endParaRPr lang="en-US" sz="3200" dirty="0" smtClean="0"/>
          </a:p>
          <a:p>
            <a:r>
              <a:rPr lang="en-US" sz="3200" dirty="0" smtClean="0"/>
              <a:t>Levels of processing adopted  </a:t>
            </a:r>
            <a:r>
              <a:rPr lang="en-US" sz="3200" dirty="0" smtClean="0"/>
              <a:t> </a:t>
            </a:r>
          </a:p>
          <a:p>
            <a:endParaRPr lang="en-US" sz="3200" dirty="0" smtClean="0"/>
          </a:p>
          <a:p>
            <a:r>
              <a:rPr lang="en-US" sz="3200" dirty="0" smtClean="0"/>
              <a:t>On qualitative differences in learning: Outcome and process – sited in 3764 publications and a major contribution to understanding students learning in higher education    </a:t>
            </a:r>
          </a:p>
          <a:p>
            <a:pPr marL="0" indent="0">
              <a:buNone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206513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3600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Text as a collection of discrete untints of information that should be memorized 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________________________________</a:t>
            </a:r>
          </a:p>
          <a:p>
            <a:pPr marL="0" indent="0" algn="ctr">
              <a:buNone/>
            </a:pP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Text as something that contains a structure of meaning with underlying concerns, implications, meaning to themselves. 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5484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2289216"/>
            <a:ext cx="11193463" cy="50053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800" b="1" dirty="0" smtClean="0"/>
              <a:t>Students who are adopting deep approaches tend to have higher quality learning outcomes   </a:t>
            </a:r>
            <a:endParaRPr lang="en-US" sz="4800" b="1" dirty="0"/>
          </a:p>
        </p:txBody>
      </p:sp>
    </p:spTree>
    <p:extLst>
      <p:ext uri="{BB962C8B-B14F-4D97-AF65-F5344CB8AC3E}">
        <p14:creationId xmlns:p14="http://schemas.microsoft.com/office/powerpoint/2010/main" val="2180113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What is the major difference?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309093" y="811369"/>
            <a:ext cx="11422533" cy="576973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sz="3200" b="1" dirty="0" smtClean="0"/>
              <a:t>Deep approach is about knowledge transforming  </a:t>
            </a:r>
          </a:p>
          <a:p>
            <a:pPr lvl="1"/>
            <a:r>
              <a:rPr lang="en-US" sz="3200" dirty="0" smtClean="0"/>
              <a:t>An intention to understand material to oneself </a:t>
            </a:r>
          </a:p>
          <a:p>
            <a:pPr lvl="1"/>
            <a:r>
              <a:rPr lang="en-US" sz="3200" dirty="0" smtClean="0"/>
              <a:t>Vigorous and critical interaction with knowledge content </a:t>
            </a:r>
          </a:p>
          <a:p>
            <a:pPr lvl="1"/>
            <a:r>
              <a:rPr lang="en-US" sz="3200" dirty="0" smtClean="0"/>
              <a:t>Relating ideas to one’s previous knowledge and experience</a:t>
            </a:r>
          </a:p>
          <a:p>
            <a:pPr lvl="1"/>
            <a:r>
              <a:rPr lang="en-US" sz="3200" dirty="0" smtClean="0"/>
              <a:t>Discovering and using organizing principle to integrate ideas</a:t>
            </a:r>
          </a:p>
          <a:p>
            <a:pPr lvl="1"/>
            <a:r>
              <a:rPr lang="en-US" sz="3200" dirty="0" smtClean="0"/>
              <a:t>Relating evidence to conclusions</a:t>
            </a:r>
          </a:p>
          <a:p>
            <a:pPr lvl="1"/>
            <a:r>
              <a:rPr lang="en-US" sz="3200" dirty="0" smtClean="0"/>
              <a:t>Examining the logic of arguments </a:t>
            </a:r>
          </a:p>
          <a:p>
            <a:pPr lvl="1"/>
            <a:endParaRPr lang="en-US" sz="3200" b="1" dirty="0"/>
          </a:p>
          <a:p>
            <a:pPr marL="0" indent="0">
              <a:buNone/>
            </a:pPr>
            <a:r>
              <a:rPr lang="en-US" sz="3200" b="1" dirty="0" smtClean="0"/>
              <a:t>Surface approach </a:t>
            </a:r>
            <a:r>
              <a:rPr lang="en-US" sz="3200" b="1" dirty="0"/>
              <a:t>is about </a:t>
            </a:r>
            <a:r>
              <a:rPr lang="en-US" sz="3200" b="1" dirty="0" smtClean="0"/>
              <a:t>information reproducing   </a:t>
            </a:r>
            <a:endParaRPr lang="en-US" sz="3200" b="1" dirty="0"/>
          </a:p>
          <a:p>
            <a:pPr lvl="1"/>
            <a:r>
              <a:rPr lang="en-US" sz="3200" dirty="0"/>
              <a:t>An intention to </a:t>
            </a:r>
            <a:r>
              <a:rPr lang="en-US" sz="3200" dirty="0" smtClean="0"/>
              <a:t>reproduce the parts of the content  </a:t>
            </a:r>
            <a:endParaRPr lang="en-US" sz="3200" dirty="0"/>
          </a:p>
          <a:p>
            <a:pPr lvl="1"/>
            <a:r>
              <a:rPr lang="en-US" sz="3200" dirty="0" smtClean="0"/>
              <a:t>Ideas and information is accepted passively  </a:t>
            </a:r>
            <a:endParaRPr lang="en-US" sz="3200" dirty="0"/>
          </a:p>
          <a:p>
            <a:pPr lvl="1"/>
            <a:r>
              <a:rPr lang="en-US" sz="3200" dirty="0" smtClean="0"/>
              <a:t>Concentrating only on what is required by the assessment </a:t>
            </a:r>
          </a:p>
          <a:p>
            <a:pPr lvl="1"/>
            <a:r>
              <a:rPr lang="en-US" sz="3200" dirty="0" smtClean="0"/>
              <a:t>Not reflecting on purpose and strategies </a:t>
            </a:r>
            <a:endParaRPr lang="en-US" sz="3200" dirty="0"/>
          </a:p>
          <a:p>
            <a:pPr lvl="1"/>
            <a:r>
              <a:rPr lang="en-US" sz="3200" dirty="0" err="1" smtClean="0"/>
              <a:t>Memorirsing</a:t>
            </a:r>
            <a:r>
              <a:rPr lang="en-US" sz="3200" dirty="0" smtClean="0"/>
              <a:t> facts and procedures routinely </a:t>
            </a:r>
            <a:endParaRPr lang="en-US" sz="3200" dirty="0"/>
          </a:p>
          <a:p>
            <a:pPr lvl="1"/>
            <a:r>
              <a:rPr lang="en-US" sz="3200" dirty="0" smtClean="0"/>
              <a:t>Failing to distinguish guiding principles or patterns  </a:t>
            </a:r>
            <a:endParaRPr lang="en-US" sz="3200" dirty="0"/>
          </a:p>
          <a:p>
            <a:pPr marL="0" indent="0">
              <a:buNone/>
            </a:pP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737332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endParaRPr lang="en-US" sz="2800" b="1" dirty="0"/>
          </a:p>
          <a:p>
            <a:pPr marL="0" indent="0" algn="ctr">
              <a:buNone/>
            </a:pPr>
            <a:endParaRPr lang="en-US" sz="28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2434" y="947069"/>
            <a:ext cx="9085433" cy="5574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706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3600" b="1" dirty="0" smtClean="0"/>
          </a:p>
          <a:p>
            <a:pPr marL="0" indent="0" algn="ctr">
              <a:buNone/>
            </a:pPr>
            <a:endParaRPr lang="en-US" sz="3600" b="1" dirty="0"/>
          </a:p>
          <a:p>
            <a:pPr marL="0" indent="0" algn="ctr">
              <a:buNone/>
            </a:pPr>
            <a:r>
              <a:rPr lang="en-US" sz="3600" b="1" dirty="0" smtClean="0"/>
              <a:t>  </a:t>
            </a:r>
            <a:endParaRPr lang="en-US" sz="36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618" y="812915"/>
            <a:ext cx="9098501" cy="5631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156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US" b="1" dirty="0"/>
          </a:p>
        </p:txBody>
      </p:sp>
      <p:sp>
        <p:nvSpPr>
          <p:cNvPr id="4" name="Rectangle 3"/>
          <p:cNvSpPr/>
          <p:nvPr/>
        </p:nvSpPr>
        <p:spPr>
          <a:xfrm>
            <a:off x="3692938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76" t="4167" r="11539" b="10962"/>
          <a:stretch/>
        </p:blipFill>
        <p:spPr>
          <a:xfrm>
            <a:off x="3322749" y="828259"/>
            <a:ext cx="6156101" cy="5567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380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Students’ study activity is not resulting from them being highly motivated or lazy</a:t>
            </a:r>
          </a:p>
          <a:p>
            <a:pPr marL="0" indent="0" algn="ctr">
              <a:buNone/>
            </a:pPr>
            <a:endParaRPr lang="en-US" sz="3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Students’ study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activity is the outcome of interaction between the students and his environment 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4654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130175"/>
            <a:ext cx="8953982" cy="522288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Three points about deep and surface approach to learning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407133" y="1298480"/>
            <a:ext cx="11193463" cy="50053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dirty="0" smtClean="0"/>
              <a:t>Number 1  </a:t>
            </a:r>
          </a:p>
          <a:p>
            <a:endParaRPr lang="en-US" sz="3600" dirty="0"/>
          </a:p>
          <a:p>
            <a:pPr marL="0" indent="0" algn="ctr">
              <a:buNone/>
            </a:pPr>
            <a:r>
              <a:rPr lang="en-US" sz="4400" b="1" dirty="0" smtClean="0"/>
              <a:t>Deep or surface approach are not personal traits or fixed learning style  </a:t>
            </a:r>
          </a:p>
          <a:p>
            <a:pPr marL="0" indent="0" algn="ctr">
              <a:buNone/>
            </a:pPr>
            <a:r>
              <a:rPr lang="en-US" sz="4400" b="1" dirty="0" smtClean="0"/>
              <a:t>Students adopt an approach related to the perception of the task  </a:t>
            </a:r>
            <a:endParaRPr lang="en-US" sz="4400" b="1" dirty="0" smtClean="0"/>
          </a:p>
          <a:p>
            <a:pPr marL="0" indent="0" algn="ctr">
              <a:buNone/>
            </a:pPr>
            <a:endParaRPr lang="en-US" sz="3600" dirty="0" smtClean="0"/>
          </a:p>
        </p:txBody>
      </p:sp>
    </p:spTree>
    <p:extLst>
      <p:ext uri="{BB962C8B-B14F-4D97-AF65-F5344CB8AC3E}">
        <p14:creationId xmlns:p14="http://schemas.microsoft.com/office/powerpoint/2010/main" val="1942720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dirty="0" smtClean="0"/>
              <a:t>Number 2  </a:t>
            </a:r>
          </a:p>
          <a:p>
            <a:endParaRPr lang="en-US" sz="3600" dirty="0"/>
          </a:p>
          <a:p>
            <a:pPr marL="0" indent="0" algn="ctr">
              <a:buNone/>
            </a:pPr>
            <a:r>
              <a:rPr lang="en-US" sz="4400" b="1" dirty="0" err="1" smtClean="0"/>
              <a:t>Memorisation</a:t>
            </a:r>
            <a:r>
              <a:rPr lang="en-US" sz="4400" b="1" dirty="0" smtClean="0"/>
              <a:t> can be a feature of both surface and deep approaches to learning but it plays completely different role in each </a:t>
            </a:r>
            <a:r>
              <a:rPr lang="en-US" sz="4400" b="1" dirty="0" smtClean="0"/>
              <a:t>  </a:t>
            </a:r>
            <a:endParaRPr lang="en-US" sz="4400" b="1" dirty="0" smtClean="0"/>
          </a:p>
          <a:p>
            <a:pPr marL="0" indent="0" algn="ctr">
              <a:buNone/>
            </a:pPr>
            <a:endParaRPr lang="en-US" sz="3600" dirty="0" smtClean="0"/>
          </a:p>
        </p:txBody>
      </p:sp>
      <p:sp>
        <p:nvSpPr>
          <p:cNvPr id="6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28588" y="38100"/>
            <a:ext cx="8578090" cy="760413"/>
          </a:xfrm>
        </p:spPr>
        <p:txBody>
          <a:bodyPr>
            <a:noAutofit/>
          </a:bodyPr>
          <a:lstStyle/>
          <a:p>
            <a:r>
              <a:rPr lang="en-US" sz="2600" dirty="0" smtClean="0"/>
              <a:t>Three points about deep and surface approach to learning 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3580256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23136" y="1153732"/>
            <a:ext cx="11193463" cy="50053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3600" dirty="0" smtClean="0"/>
              <a:t>Number 3  </a:t>
            </a:r>
          </a:p>
          <a:p>
            <a:endParaRPr lang="en-US" sz="3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4400" b="1" dirty="0" smtClean="0"/>
              <a:t>The surface approach and the deep approach are the manifestation that the student possesses.   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US" sz="3600" dirty="0" smtClean="0"/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130175"/>
            <a:ext cx="7885782" cy="522288"/>
          </a:xfrm>
        </p:spPr>
        <p:txBody>
          <a:bodyPr>
            <a:noAutofit/>
          </a:bodyPr>
          <a:lstStyle/>
          <a:p>
            <a:r>
              <a:rPr lang="en-US" sz="2400" dirty="0" smtClean="0"/>
              <a:t>Three points about deep and surface approach to learning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945953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2495279"/>
            <a:ext cx="11193463" cy="50053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800" b="1" dirty="0" smtClean="0"/>
              <a:t>How Bloom’s Taxonomy can be helpful  </a:t>
            </a:r>
            <a:endParaRPr lang="en-US" sz="4800" b="1" dirty="0"/>
          </a:p>
        </p:txBody>
      </p:sp>
    </p:spTree>
    <p:extLst>
      <p:ext uri="{BB962C8B-B14F-4D97-AF65-F5344CB8AC3E}">
        <p14:creationId xmlns:p14="http://schemas.microsoft.com/office/powerpoint/2010/main" val="4231683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What is taxonomy?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473768" y="1030310"/>
            <a:ext cx="11193463" cy="5285503"/>
          </a:xfrm>
        </p:spPr>
        <p:txBody>
          <a:bodyPr>
            <a:normAutofit fontScale="92500" lnSpcReduction="20000"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/>
              <a:t>Taxonomy of Cognitive </a:t>
            </a:r>
            <a:r>
              <a:rPr lang="en-US" sz="3200" b="1" dirty="0" smtClean="0"/>
              <a:t>Objectives</a:t>
            </a:r>
          </a:p>
          <a:p>
            <a:endParaRPr lang="en-US" sz="3200" b="1" dirty="0"/>
          </a:p>
          <a:p>
            <a:r>
              <a:rPr lang="en-US" sz="3200" b="1" dirty="0"/>
              <a:t>1950s- developed by Benjamin </a:t>
            </a:r>
            <a:r>
              <a:rPr lang="en-US" sz="3200" b="1" dirty="0" smtClean="0"/>
              <a:t>Bloom</a:t>
            </a:r>
          </a:p>
          <a:p>
            <a:endParaRPr lang="en-US" sz="3200" b="1" dirty="0"/>
          </a:p>
          <a:p>
            <a:r>
              <a:rPr lang="en-US" sz="3200" b="1" dirty="0"/>
              <a:t>Means of expressing qualitatively different kinds of </a:t>
            </a:r>
            <a:r>
              <a:rPr lang="en-US" sz="3200" b="1" dirty="0" smtClean="0"/>
              <a:t>thinking</a:t>
            </a:r>
          </a:p>
          <a:p>
            <a:endParaRPr lang="en-US" sz="3200" b="1" dirty="0"/>
          </a:p>
          <a:p>
            <a:r>
              <a:rPr lang="en-US" sz="3200" b="1" dirty="0"/>
              <a:t>Adapted for classroom use as a planning </a:t>
            </a:r>
            <a:r>
              <a:rPr lang="en-US" sz="3200" b="1" dirty="0" smtClean="0"/>
              <a:t>tool</a:t>
            </a:r>
          </a:p>
          <a:p>
            <a:endParaRPr lang="en-US" sz="3200" b="1" dirty="0"/>
          </a:p>
          <a:p>
            <a:r>
              <a:rPr lang="en-US" sz="3200" b="1" dirty="0"/>
              <a:t>Continues to be one of the most universally applied models </a:t>
            </a:r>
            <a:endParaRPr lang="en-US" sz="3200" b="1" dirty="0" smtClean="0"/>
          </a:p>
          <a:p>
            <a:endParaRPr lang="en-US" sz="3200" b="1" dirty="0"/>
          </a:p>
          <a:p>
            <a:r>
              <a:rPr lang="en-US" sz="3200" b="1" dirty="0"/>
              <a:t>Provides a way to </a:t>
            </a:r>
            <a:r>
              <a:rPr lang="en-US" sz="3200" b="1" dirty="0" err="1"/>
              <a:t>organise</a:t>
            </a:r>
            <a:r>
              <a:rPr lang="en-US" sz="3200" b="1" dirty="0"/>
              <a:t> thinking skills into six levels, from the most basic to the higher order levels of </a:t>
            </a:r>
            <a:r>
              <a:rPr lang="en-US" sz="3200" b="1" dirty="0" smtClean="0"/>
              <a:t>thinking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7745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sz="quarter" idx="1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955" y="1029321"/>
            <a:ext cx="6671255" cy="4888859"/>
          </a:xfrm>
        </p:spPr>
      </p:pic>
    </p:spTree>
    <p:extLst>
      <p:ext uri="{BB962C8B-B14F-4D97-AF65-F5344CB8AC3E}">
        <p14:creationId xmlns:p14="http://schemas.microsoft.com/office/powerpoint/2010/main" val="4104522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sz="quarter" idx="11"/>
          </p:nvPr>
        </p:nvSpPr>
        <p:spPr>
          <a:xfrm>
            <a:off x="538163" y="1143000"/>
            <a:ext cx="3913636" cy="5005388"/>
          </a:xfrm>
        </p:spPr>
        <p:txBody>
          <a:bodyPr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3200" b="1" dirty="0"/>
              <a:t>Evaluation</a:t>
            </a:r>
          </a:p>
          <a:p>
            <a:pPr>
              <a:lnSpc>
                <a:spcPct val="140000"/>
              </a:lnSpc>
            </a:pPr>
            <a:r>
              <a:rPr lang="en-US" sz="3200" b="1" dirty="0"/>
              <a:t>Synthesis</a:t>
            </a:r>
          </a:p>
          <a:p>
            <a:pPr>
              <a:lnSpc>
                <a:spcPct val="140000"/>
              </a:lnSpc>
            </a:pPr>
            <a:r>
              <a:rPr lang="en-US" sz="3200" b="1" dirty="0"/>
              <a:t>Analysis</a:t>
            </a:r>
          </a:p>
          <a:p>
            <a:pPr>
              <a:lnSpc>
                <a:spcPct val="140000"/>
              </a:lnSpc>
            </a:pPr>
            <a:r>
              <a:rPr lang="en-US" sz="3200" b="1" dirty="0"/>
              <a:t>Application</a:t>
            </a:r>
          </a:p>
          <a:p>
            <a:pPr>
              <a:lnSpc>
                <a:spcPct val="140000"/>
              </a:lnSpc>
            </a:pPr>
            <a:r>
              <a:rPr lang="en-US" sz="3200" b="1" dirty="0"/>
              <a:t>Comprehension</a:t>
            </a:r>
          </a:p>
          <a:p>
            <a:pPr>
              <a:lnSpc>
                <a:spcPct val="140000"/>
              </a:lnSpc>
            </a:pPr>
            <a:r>
              <a:rPr lang="en-US" sz="3200" b="1" dirty="0"/>
              <a:t>Knowledge</a:t>
            </a:r>
            <a:endParaRPr lang="en-AU" sz="3200" b="1" dirty="0"/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4451799" y="1340478"/>
            <a:ext cx="3581400" cy="4573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457200" indent="-457200">
              <a:lnSpc>
                <a:spcPct val="11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rgbClr val="0070C0"/>
                </a:solidFill>
              </a:rPr>
              <a:t>Creating</a:t>
            </a:r>
          </a:p>
          <a:p>
            <a:pPr marL="457200" indent="-457200">
              <a:lnSpc>
                <a:spcPct val="11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sz="3200" b="1" dirty="0" smtClean="0">
                <a:solidFill>
                  <a:srgbClr val="0070C0"/>
                </a:solidFill>
              </a:rPr>
              <a:t>Evaluating</a:t>
            </a:r>
            <a:endParaRPr lang="en-US" sz="3200" b="1" dirty="0">
              <a:solidFill>
                <a:srgbClr val="0070C0"/>
              </a:solidFill>
            </a:endParaRPr>
          </a:p>
          <a:p>
            <a:pPr marL="457200" indent="-457200">
              <a:lnSpc>
                <a:spcPct val="11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sz="3200" b="1" dirty="0" err="1">
                <a:solidFill>
                  <a:srgbClr val="0070C0"/>
                </a:solidFill>
              </a:rPr>
              <a:t>Analysing</a:t>
            </a:r>
            <a:endParaRPr lang="en-US" sz="3200" b="1" dirty="0">
              <a:solidFill>
                <a:srgbClr val="0070C0"/>
              </a:solidFill>
            </a:endParaRPr>
          </a:p>
          <a:p>
            <a:pPr marL="457200" indent="-457200">
              <a:lnSpc>
                <a:spcPct val="11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sz="3200" b="1" dirty="0" smtClean="0">
                <a:solidFill>
                  <a:srgbClr val="0070C0"/>
                </a:solidFill>
              </a:rPr>
              <a:t>Applying</a:t>
            </a:r>
            <a:endParaRPr lang="en-US" sz="3200" b="1" dirty="0">
              <a:solidFill>
                <a:srgbClr val="0070C0"/>
              </a:solidFill>
            </a:endParaRPr>
          </a:p>
          <a:p>
            <a:pPr marL="457200" indent="-457200">
              <a:lnSpc>
                <a:spcPct val="11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rgbClr val="0070C0"/>
                </a:solidFill>
              </a:rPr>
              <a:t>Understanding</a:t>
            </a:r>
          </a:p>
          <a:p>
            <a:pPr marL="457200" indent="-457200">
              <a:lnSpc>
                <a:spcPct val="11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rgbClr val="0070C0"/>
                </a:solidFill>
              </a:rPr>
              <a:t>Remembering</a:t>
            </a:r>
            <a:endParaRPr lang="en-AU" sz="32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801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246086"/>
            <a:ext cx="7151687" cy="522288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Summary of changes </a:t>
            </a:r>
            <a:endParaRPr lang="en-US" dirty="0"/>
          </a:p>
        </p:txBody>
      </p:sp>
      <p:sp>
        <p:nvSpPr>
          <p:cNvPr id="5" name="Rectangle 3"/>
          <p:cNvSpPr>
            <a:spLocks noGrp="1" noChangeArrowheads="1"/>
          </p:cNvSpPr>
          <p:nvPr>
            <p:ph sz="quarter" idx="11"/>
          </p:nvPr>
        </p:nvSpPr>
        <p:spPr>
          <a:xfrm>
            <a:off x="257577" y="953037"/>
            <a:ext cx="11474049" cy="5195351"/>
          </a:xfrm>
        </p:spPr>
        <p:txBody>
          <a:bodyPr>
            <a:noAutofit/>
          </a:bodyPr>
          <a:lstStyle/>
          <a:p>
            <a:r>
              <a:rPr lang="en-AU" sz="2800" dirty="0" smtClean="0"/>
              <a:t>From </a:t>
            </a:r>
            <a:r>
              <a:rPr lang="en-AU" sz="2800" i="1" dirty="0"/>
              <a:t>noun</a:t>
            </a:r>
            <a:r>
              <a:rPr lang="en-AU" sz="2800" dirty="0"/>
              <a:t> to </a:t>
            </a:r>
            <a:r>
              <a:rPr lang="en-AU" sz="2800" i="1" dirty="0"/>
              <a:t>verb</a:t>
            </a:r>
            <a:r>
              <a:rPr lang="en-AU" sz="2800" dirty="0"/>
              <a:t> </a:t>
            </a:r>
            <a:r>
              <a:rPr lang="en-AU" sz="2800" dirty="0" smtClean="0"/>
              <a:t> </a:t>
            </a:r>
          </a:p>
          <a:p>
            <a:endParaRPr lang="en-AU" sz="2800" dirty="0"/>
          </a:p>
          <a:p>
            <a:r>
              <a:rPr lang="en-AU" sz="2800" dirty="0" smtClean="0"/>
              <a:t>Taxonomy </a:t>
            </a:r>
            <a:r>
              <a:rPr lang="en-AU" sz="2800" dirty="0"/>
              <a:t>reflects different forms of </a:t>
            </a:r>
            <a:r>
              <a:rPr lang="en-AU" sz="2800" b="1" dirty="0"/>
              <a:t>thinking</a:t>
            </a:r>
            <a:r>
              <a:rPr lang="en-AU" sz="2800" dirty="0"/>
              <a:t> (</a:t>
            </a:r>
            <a:r>
              <a:rPr lang="en-AU" sz="2800" i="1" dirty="0" smtClean="0"/>
              <a:t>active </a:t>
            </a:r>
            <a:r>
              <a:rPr lang="en-AU" sz="2800" dirty="0"/>
              <a:t>process </a:t>
            </a:r>
            <a:r>
              <a:rPr lang="en-AU" sz="2800" dirty="0" smtClean="0"/>
              <a:t>verbs) </a:t>
            </a:r>
            <a:endParaRPr lang="en-AU" sz="2800" dirty="0"/>
          </a:p>
          <a:p>
            <a:endParaRPr lang="en-AU" sz="2800" dirty="0" smtClean="0"/>
          </a:p>
          <a:p>
            <a:r>
              <a:rPr lang="en-AU" sz="2800" dirty="0" smtClean="0"/>
              <a:t>Knowledge as </a:t>
            </a:r>
            <a:r>
              <a:rPr lang="en-AU" sz="2800" dirty="0"/>
              <a:t>a product of thinking </a:t>
            </a:r>
            <a:r>
              <a:rPr lang="en-AU" sz="2800" dirty="0" smtClean="0"/>
              <a:t>was replaced </a:t>
            </a:r>
            <a:r>
              <a:rPr lang="en-AU" sz="2800" dirty="0"/>
              <a:t>with </a:t>
            </a:r>
            <a:r>
              <a:rPr lang="en-AU" sz="2800" i="1" dirty="0" smtClean="0"/>
              <a:t>remembering </a:t>
            </a:r>
            <a:r>
              <a:rPr lang="en-AU" sz="2800" dirty="0"/>
              <a:t>instead.</a:t>
            </a:r>
          </a:p>
          <a:p>
            <a:endParaRPr lang="en-AU" sz="2800" dirty="0" smtClean="0"/>
          </a:p>
          <a:p>
            <a:r>
              <a:rPr lang="en-AU" sz="2800" dirty="0" smtClean="0"/>
              <a:t>Comprehension </a:t>
            </a:r>
            <a:r>
              <a:rPr lang="en-AU" sz="2800" dirty="0"/>
              <a:t>became </a:t>
            </a:r>
            <a:r>
              <a:rPr lang="en-AU" sz="2800" i="1" dirty="0"/>
              <a:t>understanding</a:t>
            </a:r>
            <a:r>
              <a:rPr lang="en-AU" sz="2800" dirty="0"/>
              <a:t> </a:t>
            </a:r>
            <a:r>
              <a:rPr lang="en-AU" sz="2800" dirty="0" smtClean="0"/>
              <a:t> </a:t>
            </a:r>
          </a:p>
          <a:p>
            <a:endParaRPr lang="en-AU" sz="2800" dirty="0" smtClean="0"/>
          </a:p>
          <a:p>
            <a:r>
              <a:rPr lang="en-AU" sz="2800" dirty="0" smtClean="0"/>
              <a:t>Synthesis </a:t>
            </a:r>
            <a:r>
              <a:rPr lang="en-AU" sz="2800" dirty="0"/>
              <a:t>was renamed </a:t>
            </a:r>
            <a:r>
              <a:rPr lang="en-AU" sz="2800" i="1" dirty="0"/>
              <a:t>creating</a:t>
            </a:r>
            <a:r>
              <a:rPr lang="en-AU" sz="2800" dirty="0"/>
              <a:t> </a:t>
            </a:r>
            <a:r>
              <a:rPr lang="en-AU" sz="1800" dirty="0" smtClean="0"/>
              <a:t> </a:t>
            </a:r>
            <a:endParaRPr lang="en-AU" sz="1800" dirty="0"/>
          </a:p>
        </p:txBody>
      </p:sp>
    </p:spTree>
    <p:extLst>
      <p:ext uri="{BB962C8B-B14F-4D97-AF65-F5344CB8AC3E}">
        <p14:creationId xmlns:p14="http://schemas.microsoft.com/office/powerpoint/2010/main" val="1743230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297602"/>
            <a:ext cx="7151687" cy="522288"/>
          </a:xfrm>
        </p:spPr>
        <p:txBody>
          <a:bodyPr>
            <a:noAutofit/>
          </a:bodyPr>
          <a:lstStyle/>
          <a:p>
            <a:r>
              <a:rPr lang="en-AU" sz="3200" dirty="0"/>
              <a:t>Remembering</a:t>
            </a:r>
            <a:r>
              <a:rPr lang="en-AU" sz="2400" dirty="0"/>
              <a:t/>
            </a:r>
            <a:br>
              <a:rPr lang="en-AU" sz="2400" dirty="0"/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746975" y="1081825"/>
            <a:ext cx="5769737" cy="5053684"/>
          </a:xfrm>
        </p:spPr>
        <p:txBody>
          <a:bodyPr numCol="2">
            <a:noAutofit/>
          </a:bodyPr>
          <a:lstStyle/>
          <a:p>
            <a:r>
              <a:rPr lang="en-AU" b="1" dirty="0" smtClean="0"/>
              <a:t>Recognising</a:t>
            </a:r>
            <a:endParaRPr lang="en-AU" b="1" dirty="0"/>
          </a:p>
          <a:p>
            <a:r>
              <a:rPr lang="en-AU" b="1" dirty="0"/>
              <a:t>Listing</a:t>
            </a:r>
          </a:p>
          <a:p>
            <a:r>
              <a:rPr lang="en-AU" b="1" dirty="0"/>
              <a:t>Describing</a:t>
            </a:r>
          </a:p>
          <a:p>
            <a:r>
              <a:rPr lang="en-AU" b="1" dirty="0"/>
              <a:t>Identifying</a:t>
            </a:r>
          </a:p>
          <a:p>
            <a:r>
              <a:rPr lang="en-AU" b="1" dirty="0"/>
              <a:t>Retrieving</a:t>
            </a:r>
          </a:p>
          <a:p>
            <a:r>
              <a:rPr lang="en-AU" b="1" dirty="0"/>
              <a:t>Naming</a:t>
            </a:r>
          </a:p>
          <a:p>
            <a:r>
              <a:rPr lang="en-AU" b="1" dirty="0"/>
              <a:t>Locating</a:t>
            </a:r>
          </a:p>
          <a:p>
            <a:pPr>
              <a:lnSpc>
                <a:spcPct val="70000"/>
              </a:lnSpc>
            </a:pPr>
            <a:r>
              <a:rPr lang="en-AU" b="1" dirty="0" smtClean="0"/>
              <a:t>Finding</a:t>
            </a:r>
          </a:p>
          <a:p>
            <a:pPr>
              <a:lnSpc>
                <a:spcPct val="70000"/>
              </a:lnSpc>
            </a:pPr>
            <a:r>
              <a:rPr lang="en-US" b="1" dirty="0" smtClean="0"/>
              <a:t>Listing</a:t>
            </a:r>
            <a:endParaRPr lang="en-US" b="1" dirty="0"/>
          </a:p>
          <a:p>
            <a:pPr>
              <a:lnSpc>
                <a:spcPct val="70000"/>
              </a:lnSpc>
            </a:pPr>
            <a:r>
              <a:rPr lang="en-US" b="1" dirty="0" err="1" smtClean="0"/>
              <a:t>Memorising</a:t>
            </a:r>
            <a:r>
              <a:rPr lang="en-US" b="1" dirty="0" smtClean="0"/>
              <a:t> </a:t>
            </a:r>
            <a:endParaRPr lang="en-US" b="1" dirty="0"/>
          </a:p>
          <a:p>
            <a:pPr>
              <a:lnSpc>
                <a:spcPct val="70000"/>
              </a:lnSpc>
            </a:pPr>
            <a:r>
              <a:rPr lang="en-US" b="1" dirty="0" smtClean="0"/>
              <a:t>Relating </a:t>
            </a:r>
            <a:endParaRPr lang="en-US" b="1" dirty="0"/>
          </a:p>
          <a:p>
            <a:pPr>
              <a:lnSpc>
                <a:spcPct val="70000"/>
              </a:lnSpc>
            </a:pPr>
            <a:r>
              <a:rPr lang="en-US" b="1" dirty="0" smtClean="0"/>
              <a:t>Showing </a:t>
            </a:r>
          </a:p>
          <a:p>
            <a:pPr>
              <a:lnSpc>
                <a:spcPct val="70000"/>
              </a:lnSpc>
            </a:pPr>
            <a:endParaRPr lang="en-US" b="1" dirty="0" smtClean="0"/>
          </a:p>
          <a:p>
            <a:pPr marL="0" indent="0">
              <a:lnSpc>
                <a:spcPct val="70000"/>
              </a:lnSpc>
              <a:buNone/>
            </a:pPr>
            <a:endParaRPr lang="en-US" b="1" dirty="0" smtClean="0"/>
          </a:p>
          <a:p>
            <a:pPr>
              <a:lnSpc>
                <a:spcPct val="70000"/>
              </a:lnSpc>
            </a:pPr>
            <a:r>
              <a:rPr lang="en-US" b="1" dirty="0" smtClean="0"/>
              <a:t>Giving examples</a:t>
            </a:r>
          </a:p>
          <a:p>
            <a:pPr>
              <a:lnSpc>
                <a:spcPct val="70000"/>
              </a:lnSpc>
            </a:pPr>
            <a:r>
              <a:rPr lang="en-US" b="1" dirty="0" smtClean="0"/>
              <a:t>Reproducing </a:t>
            </a:r>
          </a:p>
          <a:p>
            <a:pPr>
              <a:lnSpc>
                <a:spcPct val="70000"/>
              </a:lnSpc>
            </a:pPr>
            <a:r>
              <a:rPr lang="en-US" b="1" dirty="0" smtClean="0"/>
              <a:t>Quoting </a:t>
            </a:r>
          </a:p>
          <a:p>
            <a:pPr>
              <a:lnSpc>
                <a:spcPct val="70000"/>
              </a:lnSpc>
            </a:pPr>
            <a:r>
              <a:rPr lang="en-US" b="1" dirty="0" smtClean="0"/>
              <a:t>Repeating </a:t>
            </a:r>
          </a:p>
          <a:p>
            <a:pPr>
              <a:lnSpc>
                <a:spcPct val="70000"/>
              </a:lnSpc>
            </a:pPr>
            <a:r>
              <a:rPr lang="en-US" b="1" dirty="0" smtClean="0"/>
              <a:t>Labeling </a:t>
            </a:r>
          </a:p>
          <a:p>
            <a:pPr>
              <a:lnSpc>
                <a:spcPct val="70000"/>
              </a:lnSpc>
            </a:pPr>
            <a:r>
              <a:rPr lang="en-US" b="1" dirty="0" smtClean="0"/>
              <a:t>Recalling </a:t>
            </a:r>
          </a:p>
          <a:p>
            <a:pPr>
              <a:lnSpc>
                <a:spcPct val="70000"/>
              </a:lnSpc>
            </a:pPr>
            <a:r>
              <a:rPr lang="en-US" b="1" dirty="0" smtClean="0"/>
              <a:t>Knowing </a:t>
            </a:r>
          </a:p>
          <a:p>
            <a:pPr>
              <a:lnSpc>
                <a:spcPct val="70000"/>
              </a:lnSpc>
            </a:pPr>
            <a:r>
              <a:rPr lang="en-US" b="1" dirty="0" smtClean="0"/>
              <a:t>Grouping </a:t>
            </a:r>
          </a:p>
          <a:p>
            <a:pPr>
              <a:lnSpc>
                <a:spcPct val="70000"/>
              </a:lnSpc>
            </a:pPr>
            <a:r>
              <a:rPr lang="en-US" b="1" dirty="0" smtClean="0"/>
              <a:t>Reading </a:t>
            </a:r>
          </a:p>
          <a:p>
            <a:pPr>
              <a:lnSpc>
                <a:spcPct val="70000"/>
              </a:lnSpc>
            </a:pPr>
            <a:r>
              <a:rPr lang="en-US" b="1" dirty="0" smtClean="0"/>
              <a:t>Writing </a:t>
            </a:r>
          </a:p>
          <a:p>
            <a:pPr>
              <a:lnSpc>
                <a:spcPct val="70000"/>
              </a:lnSpc>
            </a:pPr>
            <a:r>
              <a:rPr lang="en-US" b="1" dirty="0" smtClean="0"/>
              <a:t>Outlining </a:t>
            </a:r>
          </a:p>
          <a:p>
            <a:pPr>
              <a:lnSpc>
                <a:spcPct val="70000"/>
              </a:lnSpc>
            </a:pPr>
            <a:r>
              <a:rPr lang="en-US" b="1" dirty="0" smtClean="0"/>
              <a:t>Locating </a:t>
            </a:r>
          </a:p>
          <a:p>
            <a:pPr>
              <a:lnSpc>
                <a:spcPct val="70000"/>
              </a:lnSpc>
            </a:pPr>
            <a:endParaRPr lang="en-AU" b="1" dirty="0" smtClean="0"/>
          </a:p>
          <a:p>
            <a:pPr lvl="1"/>
            <a:endParaRPr lang="en-AU" b="1" dirty="0"/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583032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Classroom Roles for Remembering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1735897" y="1143000"/>
            <a:ext cx="3261105" cy="5005388"/>
          </a:xfrm>
        </p:spPr>
        <p:txBody>
          <a:bodyPr/>
          <a:lstStyle/>
          <a:p>
            <a:pPr>
              <a:buNone/>
            </a:pPr>
            <a:r>
              <a:rPr lang="en-US" b="1" u="sng" dirty="0"/>
              <a:t>Teacher roles</a:t>
            </a:r>
          </a:p>
          <a:p>
            <a:pPr>
              <a:buNone/>
            </a:pPr>
            <a:endParaRPr lang="en-US" b="1" dirty="0"/>
          </a:p>
          <a:p>
            <a:r>
              <a:rPr lang="en-US" b="1" dirty="0"/>
              <a:t>Directs</a:t>
            </a:r>
          </a:p>
          <a:p>
            <a:r>
              <a:rPr lang="en-US" b="1" dirty="0"/>
              <a:t>Tells</a:t>
            </a:r>
          </a:p>
          <a:p>
            <a:r>
              <a:rPr lang="en-US" b="1" dirty="0"/>
              <a:t>Shows</a:t>
            </a:r>
          </a:p>
          <a:p>
            <a:r>
              <a:rPr lang="en-US" b="1" dirty="0"/>
              <a:t>Examines</a:t>
            </a:r>
          </a:p>
          <a:p>
            <a:r>
              <a:rPr lang="en-US" b="1" dirty="0"/>
              <a:t>Questions</a:t>
            </a:r>
          </a:p>
          <a:p>
            <a:r>
              <a:rPr lang="en-US" b="1" dirty="0"/>
              <a:t>Evaluates </a:t>
            </a:r>
            <a:endParaRPr lang="en-AU" b="1" dirty="0"/>
          </a:p>
          <a:p>
            <a:endParaRPr lang="en-US" dirty="0"/>
          </a:p>
        </p:txBody>
      </p:sp>
      <p:sp>
        <p:nvSpPr>
          <p:cNvPr id="4" name="Rectangle 6"/>
          <p:cNvSpPr txBox="1">
            <a:spLocks noChangeArrowheads="1"/>
          </p:cNvSpPr>
          <p:nvPr/>
        </p:nvSpPr>
        <p:spPr>
          <a:xfrm>
            <a:off x="5485325" y="1162323"/>
            <a:ext cx="40386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sz="2400" b="1" u="sng" dirty="0" smtClean="0">
                <a:solidFill>
                  <a:srgbClr val="0070C0"/>
                </a:solidFill>
              </a:rPr>
              <a:t>Student roles</a:t>
            </a:r>
          </a:p>
          <a:p>
            <a:pPr>
              <a:buFontTx/>
              <a:buNone/>
            </a:pPr>
            <a:endParaRPr lang="en-US" sz="2400" b="1" u="sng" dirty="0" smtClean="0">
              <a:solidFill>
                <a:srgbClr val="0070C0"/>
              </a:solidFill>
            </a:endParaRPr>
          </a:p>
          <a:p>
            <a:r>
              <a:rPr lang="en-US" sz="2400" b="1" dirty="0" smtClean="0">
                <a:solidFill>
                  <a:srgbClr val="0070C0"/>
                </a:solidFill>
              </a:rPr>
              <a:t>Responds</a:t>
            </a:r>
          </a:p>
          <a:p>
            <a:r>
              <a:rPr lang="en-US" sz="2400" b="1" dirty="0" smtClean="0">
                <a:solidFill>
                  <a:srgbClr val="0070C0"/>
                </a:solidFill>
              </a:rPr>
              <a:t>Absorbs</a:t>
            </a:r>
          </a:p>
          <a:p>
            <a:r>
              <a:rPr lang="en-US" sz="2400" b="1" dirty="0" smtClean="0">
                <a:solidFill>
                  <a:srgbClr val="0070C0"/>
                </a:solidFill>
              </a:rPr>
              <a:t>Remembers</a:t>
            </a:r>
          </a:p>
          <a:p>
            <a:r>
              <a:rPr lang="en-US" sz="2400" b="1" dirty="0" err="1" smtClean="0">
                <a:solidFill>
                  <a:srgbClr val="0070C0"/>
                </a:solidFill>
              </a:rPr>
              <a:t>Recognises</a:t>
            </a:r>
            <a:endParaRPr lang="en-US" sz="2400" b="1" dirty="0" smtClean="0">
              <a:solidFill>
                <a:srgbClr val="0070C0"/>
              </a:solidFill>
            </a:endParaRPr>
          </a:p>
          <a:p>
            <a:r>
              <a:rPr lang="en-US" sz="2400" b="1" dirty="0" err="1" smtClean="0">
                <a:solidFill>
                  <a:srgbClr val="0070C0"/>
                </a:solidFill>
              </a:rPr>
              <a:t>Memorises</a:t>
            </a:r>
            <a:endParaRPr lang="en-US" sz="2400" b="1" dirty="0" smtClean="0">
              <a:solidFill>
                <a:srgbClr val="0070C0"/>
              </a:solidFill>
            </a:endParaRPr>
          </a:p>
          <a:p>
            <a:r>
              <a:rPr lang="en-US" sz="2400" b="1" dirty="0" smtClean="0">
                <a:solidFill>
                  <a:srgbClr val="0070C0"/>
                </a:solidFill>
              </a:rPr>
              <a:t>Defines</a:t>
            </a:r>
          </a:p>
          <a:p>
            <a:r>
              <a:rPr lang="en-US" sz="2400" b="1" dirty="0" smtClean="0">
                <a:solidFill>
                  <a:srgbClr val="0070C0"/>
                </a:solidFill>
              </a:rPr>
              <a:t>Describes</a:t>
            </a:r>
          </a:p>
          <a:p>
            <a:r>
              <a:rPr lang="en-US" sz="2400" b="1" dirty="0" smtClean="0">
                <a:solidFill>
                  <a:srgbClr val="0070C0"/>
                </a:solidFill>
              </a:rPr>
              <a:t>Retells</a:t>
            </a:r>
          </a:p>
          <a:p>
            <a:r>
              <a:rPr lang="en-US" sz="2400" b="1" dirty="0" smtClean="0">
                <a:solidFill>
                  <a:srgbClr val="0070C0"/>
                </a:solidFill>
              </a:rPr>
              <a:t>Passive recipient</a:t>
            </a:r>
            <a:endParaRPr lang="en-AU" sz="2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4750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130175"/>
            <a:ext cx="8259269" cy="522288"/>
          </a:xfrm>
        </p:spPr>
        <p:txBody>
          <a:bodyPr>
            <a:noAutofit/>
          </a:bodyPr>
          <a:lstStyle/>
          <a:p>
            <a:r>
              <a:rPr lang="en-US" sz="3200" dirty="0"/>
              <a:t>Remembering: </a:t>
            </a:r>
            <a:r>
              <a:rPr lang="en-AU" sz="3200" dirty="0"/>
              <a:t>Potential Activities and Products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967247"/>
            <a:ext cx="11193463" cy="5005388"/>
          </a:xfrm>
        </p:spPr>
        <p:txBody>
          <a:bodyPr>
            <a:normAutofit/>
          </a:bodyPr>
          <a:lstStyle/>
          <a:p>
            <a:r>
              <a:rPr lang="en-AU" sz="3600" b="1" dirty="0" smtClean="0"/>
              <a:t>Listing the main events/facts of a story/text</a:t>
            </a:r>
          </a:p>
          <a:p>
            <a:r>
              <a:rPr lang="en-AU" sz="3600" b="1" dirty="0" smtClean="0"/>
              <a:t>Making a time line of activities </a:t>
            </a:r>
          </a:p>
          <a:p>
            <a:r>
              <a:rPr lang="en-AU" sz="3600" b="1" dirty="0" smtClean="0"/>
              <a:t>Making a concept map of the topic</a:t>
            </a:r>
          </a:p>
          <a:p>
            <a:r>
              <a:rPr lang="en-AU" sz="3600" b="1" dirty="0" smtClean="0"/>
              <a:t>Listing keywords about….</a:t>
            </a:r>
          </a:p>
          <a:p>
            <a:pPr marL="0" indent="0">
              <a:buNone/>
            </a:pP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648350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349118"/>
            <a:ext cx="7151687" cy="522288"/>
          </a:xfrm>
        </p:spPr>
        <p:txBody>
          <a:bodyPr>
            <a:noAutofit/>
          </a:bodyPr>
          <a:lstStyle/>
          <a:p>
            <a:r>
              <a:rPr lang="en-AU" dirty="0"/>
              <a:t>Understanding</a:t>
            </a:r>
            <a:r>
              <a:rPr lang="en-AU" sz="3200" dirty="0"/>
              <a:t/>
            </a:r>
            <a:br>
              <a:rPr lang="en-AU" sz="3200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pPr lvl="1"/>
            <a:r>
              <a:rPr lang="en-AU" sz="3200" b="1" dirty="0"/>
              <a:t>Interpreting</a:t>
            </a:r>
          </a:p>
          <a:p>
            <a:pPr lvl="1"/>
            <a:r>
              <a:rPr lang="en-AU" sz="3200" b="1" dirty="0"/>
              <a:t>Exemplifying</a:t>
            </a:r>
          </a:p>
          <a:p>
            <a:pPr lvl="1"/>
            <a:r>
              <a:rPr lang="en-AU" sz="3200" b="1" dirty="0"/>
              <a:t>Summarising</a:t>
            </a:r>
          </a:p>
          <a:p>
            <a:pPr lvl="1"/>
            <a:r>
              <a:rPr lang="en-AU" sz="3200" b="1" dirty="0"/>
              <a:t>Inferring</a:t>
            </a:r>
          </a:p>
          <a:p>
            <a:pPr lvl="1"/>
            <a:r>
              <a:rPr lang="en-AU" sz="3200" b="1" dirty="0"/>
              <a:t>Paraphrasing</a:t>
            </a:r>
          </a:p>
          <a:p>
            <a:pPr lvl="1"/>
            <a:r>
              <a:rPr lang="en-AU" sz="3200" b="1" dirty="0"/>
              <a:t>Classifying</a:t>
            </a:r>
          </a:p>
          <a:p>
            <a:pPr lvl="1"/>
            <a:r>
              <a:rPr lang="en-AU" sz="3200" b="1" dirty="0"/>
              <a:t>Comparing</a:t>
            </a:r>
          </a:p>
          <a:p>
            <a:pPr lvl="1"/>
            <a:r>
              <a:rPr lang="en-AU" sz="3200" b="1" dirty="0"/>
              <a:t>Explaining</a:t>
            </a:r>
          </a:p>
          <a:p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4267065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Classroom Roles for Understanding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sz="quarter" idx="11"/>
          </p:nvPr>
        </p:nvSpPr>
        <p:spPr>
          <a:xfrm>
            <a:off x="538163" y="1143000"/>
            <a:ext cx="3763381" cy="5005388"/>
          </a:xfrm>
        </p:spPr>
        <p:txBody>
          <a:bodyPr/>
          <a:lstStyle/>
          <a:p>
            <a:pPr>
              <a:buFontTx/>
              <a:buNone/>
            </a:pPr>
            <a:r>
              <a:rPr lang="en-US" sz="2400" b="1" u="sng" dirty="0"/>
              <a:t>Teacher roles</a:t>
            </a:r>
          </a:p>
          <a:p>
            <a:pPr>
              <a:buFontTx/>
              <a:buNone/>
            </a:pPr>
            <a:endParaRPr lang="en-US" sz="2400" b="1" u="sng" dirty="0"/>
          </a:p>
          <a:p>
            <a:r>
              <a:rPr lang="en-US" sz="2400" b="1" dirty="0"/>
              <a:t>Demonstrates</a:t>
            </a:r>
          </a:p>
          <a:p>
            <a:r>
              <a:rPr lang="en-US" sz="2400" b="1" dirty="0"/>
              <a:t>Listens</a:t>
            </a:r>
          </a:p>
          <a:p>
            <a:r>
              <a:rPr lang="en-US" sz="2400" b="1" dirty="0"/>
              <a:t>Questions</a:t>
            </a:r>
          </a:p>
          <a:p>
            <a:r>
              <a:rPr lang="en-US" sz="2400" b="1" dirty="0"/>
              <a:t>Compares</a:t>
            </a:r>
          </a:p>
          <a:p>
            <a:r>
              <a:rPr lang="en-US" sz="2400" b="1" dirty="0"/>
              <a:t>Contrasts</a:t>
            </a:r>
          </a:p>
          <a:p>
            <a:r>
              <a:rPr lang="en-US" sz="2400" b="1" dirty="0"/>
              <a:t>Examines  </a:t>
            </a:r>
            <a:endParaRPr lang="en-AU" sz="2400" b="1" dirty="0"/>
          </a:p>
        </p:txBody>
      </p:sp>
      <p:sp>
        <p:nvSpPr>
          <p:cNvPr id="5" name="Rectangle 4"/>
          <p:cNvSpPr txBox="1">
            <a:spLocks noChangeArrowheads="1"/>
          </p:cNvSpPr>
          <p:nvPr/>
        </p:nvSpPr>
        <p:spPr>
          <a:xfrm>
            <a:off x="4648200" y="1175199"/>
            <a:ext cx="414807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sz="2400" b="1" u="sng" dirty="0" smtClean="0">
                <a:solidFill>
                  <a:srgbClr val="0070C0"/>
                </a:solidFill>
              </a:rPr>
              <a:t>Student roles</a:t>
            </a:r>
          </a:p>
          <a:p>
            <a:pPr>
              <a:buFontTx/>
              <a:buNone/>
            </a:pPr>
            <a:endParaRPr lang="en-US" sz="2400" b="1" dirty="0" smtClean="0">
              <a:solidFill>
                <a:srgbClr val="0070C0"/>
              </a:solidFill>
            </a:endParaRPr>
          </a:p>
          <a:p>
            <a:r>
              <a:rPr lang="en-US" sz="2400" b="1" dirty="0" smtClean="0">
                <a:solidFill>
                  <a:srgbClr val="0070C0"/>
                </a:solidFill>
              </a:rPr>
              <a:t>Explains</a:t>
            </a:r>
          </a:p>
          <a:p>
            <a:r>
              <a:rPr lang="en-US" sz="2400" b="1" dirty="0" smtClean="0">
                <a:solidFill>
                  <a:srgbClr val="0070C0"/>
                </a:solidFill>
              </a:rPr>
              <a:t>Describes</a:t>
            </a:r>
          </a:p>
          <a:p>
            <a:r>
              <a:rPr lang="en-US" sz="2400" b="1" dirty="0" smtClean="0">
                <a:solidFill>
                  <a:srgbClr val="0070C0"/>
                </a:solidFill>
              </a:rPr>
              <a:t>Outlines</a:t>
            </a:r>
          </a:p>
          <a:p>
            <a:r>
              <a:rPr lang="en-US" sz="2400" b="1" dirty="0" smtClean="0">
                <a:solidFill>
                  <a:srgbClr val="0070C0"/>
                </a:solidFill>
              </a:rPr>
              <a:t>Restates</a:t>
            </a:r>
          </a:p>
          <a:p>
            <a:r>
              <a:rPr lang="en-US" sz="2400" b="1" dirty="0" smtClean="0">
                <a:solidFill>
                  <a:srgbClr val="0070C0"/>
                </a:solidFill>
              </a:rPr>
              <a:t>Translates</a:t>
            </a:r>
          </a:p>
          <a:p>
            <a:r>
              <a:rPr lang="en-US" sz="2400" b="1" dirty="0" smtClean="0">
                <a:solidFill>
                  <a:srgbClr val="0070C0"/>
                </a:solidFill>
              </a:rPr>
              <a:t>Demonstrates</a:t>
            </a:r>
          </a:p>
          <a:p>
            <a:r>
              <a:rPr lang="en-US" sz="2400" b="1" dirty="0" smtClean="0">
                <a:solidFill>
                  <a:srgbClr val="0070C0"/>
                </a:solidFill>
              </a:rPr>
              <a:t>Interprets</a:t>
            </a:r>
          </a:p>
          <a:p>
            <a:r>
              <a:rPr lang="en-US" sz="2400" b="1" dirty="0" smtClean="0">
                <a:solidFill>
                  <a:srgbClr val="0070C0"/>
                </a:solidFill>
              </a:rPr>
              <a:t>Active participant</a:t>
            </a:r>
            <a:endParaRPr lang="en-US" sz="2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4972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body" sz="quarter" idx="10"/>
          </p:nvPr>
        </p:nvSpPr>
        <p:spPr>
          <a:xfrm>
            <a:off x="163514" y="130175"/>
            <a:ext cx="7911540" cy="522288"/>
          </a:xfrm>
        </p:spPr>
        <p:txBody>
          <a:bodyPr>
            <a:noAutofit/>
          </a:bodyPr>
          <a:lstStyle/>
          <a:p>
            <a:r>
              <a:rPr lang="en-US" sz="2800" dirty="0"/>
              <a:t>Understanding: </a:t>
            </a:r>
            <a:r>
              <a:rPr lang="en-AU" sz="2800" dirty="0"/>
              <a:t>Potential Activities and Products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sz="quarter" idx="11"/>
          </p:nvPr>
        </p:nvSpPr>
        <p:spPr>
          <a:xfrm>
            <a:off x="450761" y="1596980"/>
            <a:ext cx="11280865" cy="5324140"/>
          </a:xfrm>
        </p:spPr>
        <p:txBody>
          <a:bodyPr>
            <a:noAutofit/>
          </a:bodyPr>
          <a:lstStyle/>
          <a:p>
            <a:r>
              <a:rPr lang="en-AU" sz="2800" b="1" dirty="0" smtClean="0"/>
              <a:t>Write/summarise in </a:t>
            </a:r>
            <a:r>
              <a:rPr lang="en-AU" sz="2800" b="1" dirty="0"/>
              <a:t>your own words…</a:t>
            </a:r>
          </a:p>
          <a:p>
            <a:r>
              <a:rPr lang="en-AU" sz="2800" b="1" dirty="0"/>
              <a:t>I</a:t>
            </a:r>
            <a:r>
              <a:rPr lang="en-AU" sz="2800" b="1" dirty="0" smtClean="0"/>
              <a:t>llustrate </a:t>
            </a:r>
            <a:r>
              <a:rPr lang="en-AU" sz="2800" b="1" dirty="0"/>
              <a:t>a particular event in the </a:t>
            </a:r>
            <a:r>
              <a:rPr lang="en-AU" sz="2800" b="1" dirty="0" smtClean="0"/>
              <a:t>story</a:t>
            </a:r>
            <a:endParaRPr lang="en-AU" sz="2800" b="1" dirty="0"/>
          </a:p>
          <a:p>
            <a:r>
              <a:rPr lang="en-AU" sz="2800" b="1" dirty="0"/>
              <a:t>Report to the class…</a:t>
            </a:r>
          </a:p>
          <a:p>
            <a:r>
              <a:rPr lang="en-AU" sz="2800" b="1" dirty="0" smtClean="0"/>
              <a:t>Write </a:t>
            </a:r>
            <a:r>
              <a:rPr lang="en-AU" sz="2800" b="1" dirty="0"/>
              <a:t>a brief outline to explain this </a:t>
            </a:r>
            <a:r>
              <a:rPr lang="en-AU" sz="2800" b="1" dirty="0" smtClean="0"/>
              <a:t>story/text to </a:t>
            </a:r>
            <a:r>
              <a:rPr lang="en-AU" sz="2800" b="1" dirty="0"/>
              <a:t>someone else</a:t>
            </a:r>
          </a:p>
          <a:p>
            <a:r>
              <a:rPr lang="en-AU" sz="2800" b="1" dirty="0"/>
              <a:t>Explain </a:t>
            </a:r>
            <a:r>
              <a:rPr lang="en-AU" sz="2800" b="1" dirty="0" smtClean="0"/>
              <a:t>how the characters </a:t>
            </a:r>
            <a:r>
              <a:rPr lang="en-AU" sz="2800" b="1" dirty="0"/>
              <a:t>solved the problem in </a:t>
            </a:r>
            <a:r>
              <a:rPr lang="en-AU" sz="2800" b="1" dirty="0" smtClean="0"/>
              <a:t>the </a:t>
            </a:r>
            <a:r>
              <a:rPr lang="en-AU" sz="2800" b="1" dirty="0"/>
              <a:t>particular way</a:t>
            </a:r>
          </a:p>
          <a:p>
            <a:r>
              <a:rPr lang="en-AU" sz="2800" b="1" dirty="0"/>
              <a:t>Write a summary report of the </a:t>
            </a:r>
            <a:r>
              <a:rPr lang="en-AU" sz="2800" b="1" dirty="0" smtClean="0"/>
              <a:t>event</a:t>
            </a:r>
            <a:endParaRPr lang="en-AU" sz="2800" b="1" dirty="0"/>
          </a:p>
          <a:p>
            <a:pPr marL="0" indent="0">
              <a:buNone/>
            </a:pPr>
            <a:endParaRPr lang="en-AU" sz="2800" b="1" dirty="0"/>
          </a:p>
          <a:p>
            <a:endParaRPr lang="en-AU" sz="2800" b="1" dirty="0"/>
          </a:p>
        </p:txBody>
      </p:sp>
    </p:spTree>
    <p:extLst>
      <p:ext uri="{BB962C8B-B14F-4D97-AF65-F5344CB8AC3E}">
        <p14:creationId xmlns:p14="http://schemas.microsoft.com/office/powerpoint/2010/main" val="2120070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AU" dirty="0"/>
              <a:t>Applying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2121793"/>
            <a:ext cx="11193463" cy="5005388"/>
          </a:xfrm>
        </p:spPr>
        <p:txBody>
          <a:bodyPr>
            <a:normAutofit/>
          </a:bodyPr>
          <a:lstStyle/>
          <a:p>
            <a:pPr lvl="1"/>
            <a:r>
              <a:rPr lang="en-AU" sz="3600" b="1" dirty="0"/>
              <a:t>Implementing</a:t>
            </a:r>
          </a:p>
          <a:p>
            <a:pPr lvl="1"/>
            <a:r>
              <a:rPr lang="en-AU" sz="3600" b="1" dirty="0"/>
              <a:t>Carrying out</a:t>
            </a:r>
          </a:p>
          <a:p>
            <a:pPr lvl="1"/>
            <a:r>
              <a:rPr lang="en-AU" sz="3600" b="1" dirty="0"/>
              <a:t>Using</a:t>
            </a:r>
          </a:p>
          <a:p>
            <a:pPr lvl="1"/>
            <a:r>
              <a:rPr lang="en-AU" sz="3600" b="1" dirty="0"/>
              <a:t>Executing</a:t>
            </a:r>
          </a:p>
          <a:p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848829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Classroom Roles for Applying </a:t>
            </a:r>
            <a:endParaRPr lang="en-AU" dirty="0"/>
          </a:p>
        </p:txBody>
      </p:sp>
      <p:sp>
        <p:nvSpPr>
          <p:cNvPr id="5" name="Rectangle 3"/>
          <p:cNvSpPr>
            <a:spLocks noGrp="1" noChangeArrowheads="1"/>
          </p:cNvSpPr>
          <p:nvPr>
            <p:ph sz="quarter" idx="11"/>
          </p:nvPr>
        </p:nvSpPr>
        <p:spPr>
          <a:xfrm>
            <a:off x="538164" y="1143000"/>
            <a:ext cx="3454288" cy="5005388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sz="2400" b="1" u="sng" dirty="0"/>
              <a:t>Teacher roles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sz="2400" b="1" u="sng" dirty="0"/>
          </a:p>
          <a:p>
            <a:pPr>
              <a:lnSpc>
                <a:spcPct val="90000"/>
              </a:lnSpc>
            </a:pPr>
            <a:r>
              <a:rPr lang="en-US" sz="2400" b="1" dirty="0"/>
              <a:t>Shows</a:t>
            </a:r>
          </a:p>
          <a:p>
            <a:pPr>
              <a:lnSpc>
                <a:spcPct val="90000"/>
              </a:lnSpc>
            </a:pPr>
            <a:r>
              <a:rPr lang="en-US" sz="2400" b="1" dirty="0"/>
              <a:t>Facilitates</a:t>
            </a:r>
          </a:p>
          <a:p>
            <a:pPr>
              <a:lnSpc>
                <a:spcPct val="90000"/>
              </a:lnSpc>
            </a:pPr>
            <a:r>
              <a:rPr lang="en-US" sz="2400" b="1" dirty="0"/>
              <a:t>Observes</a:t>
            </a:r>
          </a:p>
          <a:p>
            <a:pPr>
              <a:lnSpc>
                <a:spcPct val="90000"/>
              </a:lnSpc>
            </a:pPr>
            <a:r>
              <a:rPr lang="en-US" sz="2400" b="1" dirty="0"/>
              <a:t>Evaluates</a:t>
            </a:r>
          </a:p>
          <a:p>
            <a:pPr>
              <a:lnSpc>
                <a:spcPct val="90000"/>
              </a:lnSpc>
            </a:pPr>
            <a:r>
              <a:rPr lang="en-US" sz="2400" b="1" dirty="0" err="1"/>
              <a:t>Organises</a:t>
            </a:r>
            <a:endParaRPr lang="en-US" sz="2400" b="1" dirty="0"/>
          </a:p>
          <a:p>
            <a:pPr>
              <a:lnSpc>
                <a:spcPct val="90000"/>
              </a:lnSpc>
            </a:pPr>
            <a:r>
              <a:rPr lang="en-US" sz="2400" b="1" dirty="0"/>
              <a:t>Questions  </a:t>
            </a:r>
            <a:endParaRPr lang="en-AU" sz="2400" b="1" dirty="0"/>
          </a:p>
        </p:txBody>
      </p:sp>
      <p:sp>
        <p:nvSpPr>
          <p:cNvPr id="6" name="Rectangle 4"/>
          <p:cNvSpPr txBox="1">
            <a:spLocks noChangeArrowheads="1"/>
          </p:cNvSpPr>
          <p:nvPr/>
        </p:nvSpPr>
        <p:spPr>
          <a:xfrm>
            <a:off x="4648200" y="1149440"/>
            <a:ext cx="40386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sz="2400" b="1" u="sng" dirty="0" smtClean="0">
                <a:solidFill>
                  <a:srgbClr val="0070C0"/>
                </a:solidFill>
              </a:rPr>
              <a:t>Student roles</a:t>
            </a:r>
          </a:p>
          <a:p>
            <a:pPr>
              <a:buFontTx/>
              <a:buNone/>
            </a:pPr>
            <a:endParaRPr lang="en-US" sz="2400" b="1" u="sng" dirty="0" smtClean="0">
              <a:solidFill>
                <a:srgbClr val="0070C0"/>
              </a:solidFill>
            </a:endParaRPr>
          </a:p>
          <a:p>
            <a:r>
              <a:rPr lang="en-US" sz="2400" b="1" dirty="0" smtClean="0">
                <a:solidFill>
                  <a:srgbClr val="0070C0"/>
                </a:solidFill>
              </a:rPr>
              <a:t>Solves problems</a:t>
            </a:r>
          </a:p>
          <a:p>
            <a:r>
              <a:rPr lang="en-US" sz="2400" b="1" dirty="0" smtClean="0">
                <a:solidFill>
                  <a:srgbClr val="0070C0"/>
                </a:solidFill>
              </a:rPr>
              <a:t>Demonstrates use of knowledge</a:t>
            </a:r>
          </a:p>
          <a:p>
            <a:r>
              <a:rPr lang="en-US" sz="2400" b="1" dirty="0" smtClean="0">
                <a:solidFill>
                  <a:srgbClr val="0070C0"/>
                </a:solidFill>
              </a:rPr>
              <a:t>Calculates</a:t>
            </a:r>
          </a:p>
          <a:p>
            <a:r>
              <a:rPr lang="en-US" sz="2400" b="1" dirty="0" smtClean="0">
                <a:solidFill>
                  <a:srgbClr val="0070C0"/>
                </a:solidFill>
              </a:rPr>
              <a:t>Compiles</a:t>
            </a:r>
          </a:p>
          <a:p>
            <a:r>
              <a:rPr lang="en-US" sz="2400" b="1" dirty="0" smtClean="0">
                <a:solidFill>
                  <a:srgbClr val="0070C0"/>
                </a:solidFill>
              </a:rPr>
              <a:t>Completes</a:t>
            </a:r>
          </a:p>
          <a:p>
            <a:r>
              <a:rPr lang="en-US" sz="2400" b="1" dirty="0" smtClean="0">
                <a:solidFill>
                  <a:srgbClr val="0070C0"/>
                </a:solidFill>
              </a:rPr>
              <a:t>Illustrates </a:t>
            </a:r>
          </a:p>
          <a:p>
            <a:r>
              <a:rPr lang="en-US" sz="2400" b="1" dirty="0" smtClean="0">
                <a:solidFill>
                  <a:srgbClr val="0070C0"/>
                </a:solidFill>
              </a:rPr>
              <a:t>Constructs </a:t>
            </a:r>
          </a:p>
          <a:p>
            <a:r>
              <a:rPr lang="en-US" sz="2400" b="1" dirty="0" smtClean="0">
                <a:solidFill>
                  <a:srgbClr val="0070C0"/>
                </a:solidFill>
              </a:rPr>
              <a:t>Active participant </a:t>
            </a:r>
            <a:endParaRPr lang="en-AU" sz="2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0689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Applying: </a:t>
            </a:r>
            <a:r>
              <a:rPr lang="en-AU" dirty="0"/>
              <a:t>Potential Activities and Products</a:t>
            </a:r>
            <a:endParaRPr lang="en-US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sz="quarter" idx="11"/>
          </p:nvPr>
        </p:nvSpPr>
        <p:spPr>
          <a:xfrm>
            <a:off x="280583" y="1941488"/>
            <a:ext cx="11193463" cy="5005388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AU" sz="3200" b="1" dirty="0"/>
              <a:t>Construct a model to demonstrate how it looks or works</a:t>
            </a:r>
          </a:p>
          <a:p>
            <a:pPr>
              <a:lnSpc>
                <a:spcPct val="80000"/>
              </a:lnSpc>
            </a:pPr>
            <a:r>
              <a:rPr lang="en-AU" sz="3200" b="1" dirty="0" smtClean="0"/>
              <a:t>Explain why certain things are done in certain manner</a:t>
            </a:r>
          </a:p>
          <a:p>
            <a:pPr>
              <a:lnSpc>
                <a:spcPct val="80000"/>
              </a:lnSpc>
            </a:pPr>
            <a:r>
              <a:rPr lang="en-AU" sz="3200" b="1" dirty="0" smtClean="0"/>
              <a:t>Correct the mistakes</a:t>
            </a:r>
          </a:p>
          <a:p>
            <a:pPr>
              <a:lnSpc>
                <a:spcPct val="80000"/>
              </a:lnSpc>
            </a:pPr>
            <a:r>
              <a:rPr lang="en-AU" sz="3200" b="1" dirty="0" smtClean="0"/>
              <a:t>Write a case of your own </a:t>
            </a:r>
          </a:p>
          <a:p>
            <a:pPr>
              <a:lnSpc>
                <a:spcPct val="80000"/>
              </a:lnSpc>
            </a:pPr>
            <a:r>
              <a:rPr lang="en-AU" sz="3200" b="1" dirty="0" smtClean="0"/>
              <a:t>Solve a problem  </a:t>
            </a:r>
            <a:endParaRPr lang="en-AU" sz="3200" b="1" dirty="0"/>
          </a:p>
        </p:txBody>
      </p:sp>
    </p:spTree>
    <p:extLst>
      <p:ext uri="{BB962C8B-B14F-4D97-AF65-F5344CB8AC3E}">
        <p14:creationId xmlns:p14="http://schemas.microsoft.com/office/powerpoint/2010/main" val="34377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AU" dirty="0"/>
              <a:t>Analysing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155879"/>
            <a:ext cx="11193463" cy="5005388"/>
          </a:xfrm>
        </p:spPr>
        <p:txBody>
          <a:bodyPr>
            <a:normAutofit/>
          </a:bodyPr>
          <a:lstStyle/>
          <a:p>
            <a:pPr lvl="1"/>
            <a:r>
              <a:rPr lang="en-AU" sz="3200" b="1" dirty="0"/>
              <a:t>Comparing</a:t>
            </a:r>
          </a:p>
          <a:p>
            <a:pPr lvl="1"/>
            <a:r>
              <a:rPr lang="en-AU" sz="3200" b="1" dirty="0"/>
              <a:t>Organising</a:t>
            </a:r>
          </a:p>
          <a:p>
            <a:pPr lvl="1"/>
            <a:r>
              <a:rPr lang="en-AU" sz="3200" b="1" dirty="0"/>
              <a:t>Deconstructing</a:t>
            </a:r>
          </a:p>
          <a:p>
            <a:pPr lvl="1"/>
            <a:r>
              <a:rPr lang="en-AU" sz="3200" b="1" dirty="0"/>
              <a:t>Attributing</a:t>
            </a:r>
          </a:p>
          <a:p>
            <a:pPr lvl="1"/>
            <a:r>
              <a:rPr lang="en-AU" sz="3200" b="1" dirty="0"/>
              <a:t>Outlining</a:t>
            </a:r>
          </a:p>
          <a:p>
            <a:pPr lvl="1"/>
            <a:r>
              <a:rPr lang="en-AU" sz="3200" b="1" dirty="0"/>
              <a:t>Finding</a:t>
            </a:r>
          </a:p>
          <a:p>
            <a:pPr lvl="1"/>
            <a:r>
              <a:rPr lang="en-AU" sz="3200" b="1" dirty="0"/>
              <a:t>Structuring</a:t>
            </a:r>
          </a:p>
          <a:p>
            <a:pPr lvl="1"/>
            <a:r>
              <a:rPr lang="en-AU" sz="3200" b="1" dirty="0"/>
              <a:t>Integrating</a:t>
            </a:r>
          </a:p>
          <a:p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746007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Classroom Roles for </a:t>
            </a:r>
            <a:r>
              <a:rPr lang="en-US" dirty="0" err="1"/>
              <a:t>Analysing</a:t>
            </a:r>
            <a:endParaRPr lang="en-US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sz="quarter" idx="11"/>
          </p:nvPr>
        </p:nvSpPr>
        <p:spPr>
          <a:xfrm>
            <a:off x="538164" y="1091484"/>
            <a:ext cx="3698986" cy="5005388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2000" b="1" u="sng" dirty="0"/>
              <a:t>Teacher roles</a:t>
            </a:r>
          </a:p>
          <a:p>
            <a:pPr>
              <a:lnSpc>
                <a:spcPct val="80000"/>
              </a:lnSpc>
              <a:buFontTx/>
              <a:buNone/>
            </a:pPr>
            <a:endParaRPr lang="en-US" sz="2000" b="1" dirty="0"/>
          </a:p>
          <a:p>
            <a:pPr>
              <a:lnSpc>
                <a:spcPct val="80000"/>
              </a:lnSpc>
            </a:pPr>
            <a:r>
              <a:rPr lang="en-US" sz="2000" b="1" dirty="0"/>
              <a:t>Probes</a:t>
            </a:r>
          </a:p>
          <a:p>
            <a:pPr>
              <a:lnSpc>
                <a:spcPct val="80000"/>
              </a:lnSpc>
            </a:pPr>
            <a:r>
              <a:rPr lang="en-US" sz="2000" b="1" dirty="0"/>
              <a:t>Guides</a:t>
            </a:r>
          </a:p>
          <a:p>
            <a:pPr>
              <a:lnSpc>
                <a:spcPct val="80000"/>
              </a:lnSpc>
            </a:pPr>
            <a:r>
              <a:rPr lang="en-US" sz="2000" b="1" dirty="0"/>
              <a:t>Observes</a:t>
            </a:r>
          </a:p>
          <a:p>
            <a:pPr>
              <a:lnSpc>
                <a:spcPct val="80000"/>
              </a:lnSpc>
            </a:pPr>
            <a:r>
              <a:rPr lang="en-US" sz="2000" b="1" dirty="0"/>
              <a:t>Evaluates</a:t>
            </a:r>
          </a:p>
          <a:p>
            <a:pPr>
              <a:lnSpc>
                <a:spcPct val="80000"/>
              </a:lnSpc>
            </a:pPr>
            <a:r>
              <a:rPr lang="en-US" sz="2000" b="1" dirty="0"/>
              <a:t>Acts as a resource</a:t>
            </a:r>
          </a:p>
          <a:p>
            <a:pPr>
              <a:lnSpc>
                <a:spcPct val="80000"/>
              </a:lnSpc>
            </a:pPr>
            <a:r>
              <a:rPr lang="en-US" sz="2000" b="1" dirty="0"/>
              <a:t>Questions</a:t>
            </a:r>
          </a:p>
          <a:p>
            <a:pPr>
              <a:lnSpc>
                <a:spcPct val="80000"/>
              </a:lnSpc>
            </a:pPr>
            <a:r>
              <a:rPr lang="en-US" sz="2000" b="1" dirty="0" err="1"/>
              <a:t>Organises</a:t>
            </a:r>
            <a:endParaRPr lang="en-US" sz="2000" b="1" dirty="0"/>
          </a:p>
          <a:p>
            <a:pPr>
              <a:lnSpc>
                <a:spcPct val="80000"/>
              </a:lnSpc>
            </a:pPr>
            <a:r>
              <a:rPr lang="en-US" sz="2000" b="1" dirty="0"/>
              <a:t>Dissects</a:t>
            </a:r>
            <a:r>
              <a:rPr lang="en-US" sz="1800" b="1" dirty="0"/>
              <a:t>  </a:t>
            </a:r>
            <a:endParaRPr lang="en-AU" sz="1800" b="1" dirty="0"/>
          </a:p>
        </p:txBody>
      </p:sp>
      <p:sp>
        <p:nvSpPr>
          <p:cNvPr id="5" name="Rectangle 4"/>
          <p:cNvSpPr txBox="1">
            <a:spLocks noChangeArrowheads="1"/>
          </p:cNvSpPr>
          <p:nvPr/>
        </p:nvSpPr>
        <p:spPr>
          <a:xfrm>
            <a:off x="4648200" y="1046409"/>
            <a:ext cx="40386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FontTx/>
              <a:buNone/>
            </a:pPr>
            <a:r>
              <a:rPr lang="en-US" sz="2000" b="1" u="sng" dirty="0" smtClean="0">
                <a:solidFill>
                  <a:srgbClr val="0070C0"/>
                </a:solidFill>
              </a:rPr>
              <a:t>Student roles</a:t>
            </a:r>
          </a:p>
          <a:p>
            <a:pPr>
              <a:lnSpc>
                <a:spcPct val="80000"/>
              </a:lnSpc>
              <a:buFontTx/>
              <a:buNone/>
            </a:pPr>
            <a:endParaRPr lang="en-US" sz="2000" b="1" dirty="0" smtClean="0">
              <a:solidFill>
                <a:srgbClr val="0070C0"/>
              </a:solidFill>
            </a:endParaRPr>
          </a:p>
          <a:p>
            <a:pPr>
              <a:lnSpc>
                <a:spcPct val="80000"/>
              </a:lnSpc>
            </a:pPr>
            <a:r>
              <a:rPr lang="en-US" sz="2000" b="1" dirty="0" smtClean="0">
                <a:solidFill>
                  <a:srgbClr val="0070C0"/>
                </a:solidFill>
              </a:rPr>
              <a:t>Discusses</a:t>
            </a:r>
          </a:p>
          <a:p>
            <a:pPr>
              <a:lnSpc>
                <a:spcPct val="80000"/>
              </a:lnSpc>
            </a:pPr>
            <a:r>
              <a:rPr lang="en-US" sz="2000" b="1" dirty="0" smtClean="0">
                <a:solidFill>
                  <a:srgbClr val="0070C0"/>
                </a:solidFill>
              </a:rPr>
              <a:t>Uncovers</a:t>
            </a:r>
          </a:p>
          <a:p>
            <a:pPr>
              <a:lnSpc>
                <a:spcPct val="80000"/>
              </a:lnSpc>
            </a:pPr>
            <a:r>
              <a:rPr lang="en-US" sz="2000" b="1" dirty="0" smtClean="0">
                <a:solidFill>
                  <a:srgbClr val="0070C0"/>
                </a:solidFill>
              </a:rPr>
              <a:t>Argues</a:t>
            </a:r>
          </a:p>
          <a:p>
            <a:pPr>
              <a:lnSpc>
                <a:spcPct val="80000"/>
              </a:lnSpc>
            </a:pPr>
            <a:r>
              <a:rPr lang="en-US" sz="2000" b="1" dirty="0" smtClean="0">
                <a:solidFill>
                  <a:srgbClr val="0070C0"/>
                </a:solidFill>
              </a:rPr>
              <a:t>Debates</a:t>
            </a:r>
          </a:p>
          <a:p>
            <a:pPr>
              <a:lnSpc>
                <a:spcPct val="80000"/>
              </a:lnSpc>
            </a:pPr>
            <a:r>
              <a:rPr lang="en-US" sz="2000" b="1" dirty="0" smtClean="0">
                <a:solidFill>
                  <a:srgbClr val="0070C0"/>
                </a:solidFill>
              </a:rPr>
              <a:t>Thinks deeply</a:t>
            </a:r>
          </a:p>
          <a:p>
            <a:pPr>
              <a:lnSpc>
                <a:spcPct val="80000"/>
              </a:lnSpc>
            </a:pPr>
            <a:r>
              <a:rPr lang="en-US" sz="2000" b="1" dirty="0" smtClean="0">
                <a:solidFill>
                  <a:srgbClr val="0070C0"/>
                </a:solidFill>
              </a:rPr>
              <a:t>Tests</a:t>
            </a:r>
          </a:p>
          <a:p>
            <a:pPr>
              <a:lnSpc>
                <a:spcPct val="80000"/>
              </a:lnSpc>
            </a:pPr>
            <a:r>
              <a:rPr lang="en-US" sz="2000" b="1" dirty="0" smtClean="0">
                <a:solidFill>
                  <a:srgbClr val="0070C0"/>
                </a:solidFill>
              </a:rPr>
              <a:t>Examines</a:t>
            </a:r>
          </a:p>
          <a:p>
            <a:pPr>
              <a:lnSpc>
                <a:spcPct val="80000"/>
              </a:lnSpc>
            </a:pPr>
            <a:r>
              <a:rPr lang="en-US" sz="2000" b="1" dirty="0" smtClean="0">
                <a:solidFill>
                  <a:srgbClr val="0070C0"/>
                </a:solidFill>
              </a:rPr>
              <a:t>Questions</a:t>
            </a:r>
          </a:p>
          <a:p>
            <a:pPr>
              <a:lnSpc>
                <a:spcPct val="80000"/>
              </a:lnSpc>
            </a:pPr>
            <a:r>
              <a:rPr lang="en-US" sz="2000" b="1" dirty="0" smtClean="0">
                <a:solidFill>
                  <a:srgbClr val="0070C0"/>
                </a:solidFill>
              </a:rPr>
              <a:t>Calculates</a:t>
            </a:r>
          </a:p>
          <a:p>
            <a:pPr>
              <a:lnSpc>
                <a:spcPct val="80000"/>
              </a:lnSpc>
            </a:pPr>
            <a:r>
              <a:rPr lang="en-US" sz="2000" b="1" dirty="0" smtClean="0">
                <a:solidFill>
                  <a:srgbClr val="0070C0"/>
                </a:solidFill>
              </a:rPr>
              <a:t>Investigates</a:t>
            </a:r>
          </a:p>
          <a:p>
            <a:pPr>
              <a:lnSpc>
                <a:spcPct val="80000"/>
              </a:lnSpc>
            </a:pPr>
            <a:r>
              <a:rPr lang="en-US" sz="2000" b="1" dirty="0" smtClean="0">
                <a:solidFill>
                  <a:srgbClr val="0070C0"/>
                </a:solidFill>
              </a:rPr>
              <a:t>Inquires</a:t>
            </a:r>
          </a:p>
          <a:p>
            <a:pPr>
              <a:lnSpc>
                <a:spcPct val="80000"/>
              </a:lnSpc>
            </a:pPr>
            <a:r>
              <a:rPr lang="en-US" sz="2000" b="1" dirty="0" smtClean="0">
                <a:solidFill>
                  <a:srgbClr val="0070C0"/>
                </a:solidFill>
              </a:rPr>
              <a:t>Active participant </a:t>
            </a:r>
            <a:endParaRPr lang="en-AU" sz="2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7884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err="1"/>
              <a:t>Analysing</a:t>
            </a:r>
            <a:r>
              <a:rPr lang="en-US" dirty="0"/>
              <a:t>: </a:t>
            </a:r>
            <a:r>
              <a:rPr lang="en-AU" dirty="0"/>
              <a:t>Potential Activities and Products</a:t>
            </a:r>
            <a:endParaRPr lang="en-US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sz="quarter" idx="11"/>
          </p:nvPr>
        </p:nvSpPr>
        <p:spPr>
          <a:xfrm>
            <a:off x="538163" y="1091484"/>
            <a:ext cx="11193463" cy="5005388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AU" dirty="0"/>
              <a:t>Use a Venn Diagram to show how two topics are the same and different</a:t>
            </a:r>
          </a:p>
          <a:p>
            <a:pPr>
              <a:lnSpc>
                <a:spcPct val="80000"/>
              </a:lnSpc>
            </a:pPr>
            <a:r>
              <a:rPr lang="en-AU" dirty="0" smtClean="0"/>
              <a:t>Survey </a:t>
            </a:r>
            <a:r>
              <a:rPr lang="en-AU" dirty="0"/>
              <a:t>classmates to find out what they think about a particular topic. Analyse the results.</a:t>
            </a:r>
          </a:p>
          <a:p>
            <a:pPr>
              <a:lnSpc>
                <a:spcPct val="80000"/>
              </a:lnSpc>
            </a:pPr>
            <a:r>
              <a:rPr lang="en-AU" dirty="0"/>
              <a:t>Make a flow chart to show the critical stages.</a:t>
            </a:r>
          </a:p>
          <a:p>
            <a:pPr>
              <a:lnSpc>
                <a:spcPct val="80000"/>
              </a:lnSpc>
            </a:pPr>
            <a:r>
              <a:rPr lang="en-AU" dirty="0"/>
              <a:t>Classify </a:t>
            </a:r>
            <a:endParaRPr lang="en-AU" dirty="0" smtClean="0"/>
          </a:p>
          <a:p>
            <a:pPr>
              <a:lnSpc>
                <a:spcPct val="80000"/>
              </a:lnSpc>
            </a:pPr>
            <a:r>
              <a:rPr lang="en-AU" dirty="0" smtClean="0"/>
              <a:t>Construct </a:t>
            </a:r>
            <a:r>
              <a:rPr lang="en-AU" dirty="0"/>
              <a:t>a graph to illustrate selected information.</a:t>
            </a:r>
          </a:p>
          <a:p>
            <a:pPr>
              <a:lnSpc>
                <a:spcPct val="80000"/>
              </a:lnSpc>
            </a:pPr>
            <a:r>
              <a:rPr lang="en-AU" dirty="0" smtClean="0"/>
              <a:t>Devise </a:t>
            </a:r>
            <a:r>
              <a:rPr lang="en-AU" dirty="0"/>
              <a:t>a </a:t>
            </a:r>
            <a:r>
              <a:rPr lang="en-AU" dirty="0" err="1"/>
              <a:t>roleplay</a:t>
            </a:r>
            <a:r>
              <a:rPr lang="en-AU" dirty="0"/>
              <a:t> about the study area.</a:t>
            </a:r>
          </a:p>
          <a:p>
            <a:pPr>
              <a:lnSpc>
                <a:spcPct val="80000"/>
              </a:lnSpc>
            </a:pPr>
            <a:r>
              <a:rPr lang="en-AU" dirty="0" smtClean="0"/>
              <a:t>Prepare </a:t>
            </a:r>
            <a:r>
              <a:rPr lang="en-AU" dirty="0"/>
              <a:t>a report about the area of study.</a:t>
            </a:r>
          </a:p>
          <a:p>
            <a:pPr>
              <a:lnSpc>
                <a:spcPct val="80000"/>
              </a:lnSpc>
            </a:pPr>
            <a:r>
              <a:rPr lang="en-US" dirty="0"/>
              <a:t>Conduct an investigation to produce information to support a view.</a:t>
            </a:r>
          </a:p>
          <a:p>
            <a:pPr>
              <a:lnSpc>
                <a:spcPct val="80000"/>
              </a:lnSpc>
            </a:pPr>
            <a:r>
              <a:rPr lang="en-US" dirty="0"/>
              <a:t>Review a work of art in terms of form, </a:t>
            </a:r>
            <a:r>
              <a:rPr lang="en-US" dirty="0" err="1"/>
              <a:t>colour</a:t>
            </a:r>
            <a:r>
              <a:rPr lang="en-US" dirty="0"/>
              <a:t> and texture.</a:t>
            </a:r>
          </a:p>
          <a:p>
            <a:pPr>
              <a:lnSpc>
                <a:spcPct val="80000"/>
              </a:lnSpc>
            </a:pPr>
            <a:r>
              <a:rPr lang="en-US" dirty="0" smtClean="0"/>
              <a:t>Complete </a:t>
            </a:r>
            <a:r>
              <a:rPr lang="en-US" dirty="0"/>
              <a:t>a Decision Making </a:t>
            </a:r>
            <a:r>
              <a:rPr lang="en-US" dirty="0" smtClean="0"/>
              <a:t>Matrix/SWOT analysis/</a:t>
            </a:r>
            <a:r>
              <a:rPr lang="en-US" dirty="0" err="1" smtClean="0"/>
              <a:t>etc</a:t>
            </a:r>
            <a:r>
              <a:rPr lang="en-US" dirty="0" smtClean="0"/>
              <a:t> 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144997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AU" dirty="0"/>
              <a:t>Evaluating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439216"/>
            <a:ext cx="11193463" cy="5005388"/>
          </a:xfrm>
        </p:spPr>
        <p:txBody>
          <a:bodyPr>
            <a:normAutofit/>
          </a:bodyPr>
          <a:lstStyle/>
          <a:p>
            <a:pPr lvl="1"/>
            <a:r>
              <a:rPr lang="en-AU" sz="2800" b="1" dirty="0"/>
              <a:t>Checking</a:t>
            </a:r>
          </a:p>
          <a:p>
            <a:pPr lvl="1"/>
            <a:r>
              <a:rPr lang="en-AU" sz="2800" b="1" dirty="0"/>
              <a:t>Hypothesising</a:t>
            </a:r>
          </a:p>
          <a:p>
            <a:pPr lvl="1"/>
            <a:r>
              <a:rPr lang="en-AU" sz="2800" b="1" dirty="0"/>
              <a:t>Critiquing</a:t>
            </a:r>
          </a:p>
          <a:p>
            <a:pPr lvl="1"/>
            <a:r>
              <a:rPr lang="en-AU" sz="2800" b="1" dirty="0"/>
              <a:t>Experimenting</a:t>
            </a:r>
          </a:p>
          <a:p>
            <a:pPr lvl="1"/>
            <a:r>
              <a:rPr lang="en-AU" sz="2800" b="1" dirty="0"/>
              <a:t>Judging</a:t>
            </a:r>
          </a:p>
          <a:p>
            <a:pPr lvl="1"/>
            <a:r>
              <a:rPr lang="en-AU" sz="2800" b="1" dirty="0"/>
              <a:t>Testing</a:t>
            </a:r>
          </a:p>
          <a:p>
            <a:pPr lvl="1"/>
            <a:r>
              <a:rPr lang="en-AU" sz="2800" b="1" dirty="0"/>
              <a:t>Detecting</a:t>
            </a:r>
          </a:p>
          <a:p>
            <a:pPr lvl="1"/>
            <a:r>
              <a:rPr lang="en-AU" sz="2800" b="1" dirty="0"/>
              <a:t>Monitoring</a:t>
            </a:r>
          </a:p>
          <a:p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373578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Classroom Roles for Evaluating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4736680" y="1143000"/>
            <a:ext cx="3595955" cy="5005388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b="1" dirty="0">
                <a:solidFill>
                  <a:srgbClr val="0070C0"/>
                </a:solidFill>
              </a:rPr>
              <a:t>Student roles</a:t>
            </a:r>
          </a:p>
          <a:p>
            <a:pPr>
              <a:buNone/>
            </a:pPr>
            <a:endParaRPr lang="en-US" b="1" dirty="0">
              <a:solidFill>
                <a:srgbClr val="0070C0"/>
              </a:solidFill>
            </a:endParaRPr>
          </a:p>
          <a:p>
            <a:r>
              <a:rPr lang="en-US" b="1" dirty="0">
                <a:solidFill>
                  <a:srgbClr val="0070C0"/>
                </a:solidFill>
              </a:rPr>
              <a:t>Judges</a:t>
            </a:r>
          </a:p>
          <a:p>
            <a:r>
              <a:rPr lang="en-US" b="1" dirty="0">
                <a:solidFill>
                  <a:srgbClr val="0070C0"/>
                </a:solidFill>
              </a:rPr>
              <a:t>Disputes</a:t>
            </a:r>
          </a:p>
          <a:p>
            <a:r>
              <a:rPr lang="en-US" b="1" dirty="0">
                <a:solidFill>
                  <a:srgbClr val="0070C0"/>
                </a:solidFill>
              </a:rPr>
              <a:t>Compares</a:t>
            </a:r>
          </a:p>
          <a:p>
            <a:r>
              <a:rPr lang="en-US" b="1" dirty="0">
                <a:solidFill>
                  <a:srgbClr val="0070C0"/>
                </a:solidFill>
              </a:rPr>
              <a:t>Critiques</a:t>
            </a:r>
          </a:p>
          <a:p>
            <a:r>
              <a:rPr lang="en-US" b="1" dirty="0">
                <a:solidFill>
                  <a:srgbClr val="0070C0"/>
                </a:solidFill>
              </a:rPr>
              <a:t>Questions</a:t>
            </a:r>
          </a:p>
          <a:p>
            <a:r>
              <a:rPr lang="en-US" b="1" dirty="0">
                <a:solidFill>
                  <a:srgbClr val="0070C0"/>
                </a:solidFill>
              </a:rPr>
              <a:t>Argues</a:t>
            </a:r>
          </a:p>
          <a:p>
            <a:r>
              <a:rPr lang="en-US" b="1" dirty="0">
                <a:solidFill>
                  <a:srgbClr val="0070C0"/>
                </a:solidFill>
              </a:rPr>
              <a:t>Assesses</a:t>
            </a:r>
          </a:p>
          <a:p>
            <a:r>
              <a:rPr lang="en-US" b="1" dirty="0">
                <a:solidFill>
                  <a:srgbClr val="0070C0"/>
                </a:solidFill>
              </a:rPr>
              <a:t>Decides</a:t>
            </a:r>
          </a:p>
          <a:p>
            <a:r>
              <a:rPr lang="en-US" b="1" dirty="0">
                <a:solidFill>
                  <a:srgbClr val="0070C0"/>
                </a:solidFill>
              </a:rPr>
              <a:t>Selects </a:t>
            </a:r>
          </a:p>
          <a:p>
            <a:r>
              <a:rPr lang="en-US" b="1" dirty="0">
                <a:solidFill>
                  <a:srgbClr val="0070C0"/>
                </a:solidFill>
              </a:rPr>
              <a:t>Justifies</a:t>
            </a:r>
          </a:p>
          <a:p>
            <a:r>
              <a:rPr lang="en-US" b="1" dirty="0">
                <a:solidFill>
                  <a:srgbClr val="0070C0"/>
                </a:solidFill>
              </a:rPr>
              <a:t>Active participant</a:t>
            </a:r>
            <a:endParaRPr lang="en-AU" b="1" dirty="0">
              <a:solidFill>
                <a:srgbClr val="0070C0"/>
              </a:solidFill>
            </a:endParaRPr>
          </a:p>
          <a:p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457200" y="1085045"/>
            <a:ext cx="40386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sz="2000" b="1" dirty="0" smtClean="0"/>
              <a:t>Teacher roles</a:t>
            </a:r>
          </a:p>
          <a:p>
            <a:pPr>
              <a:buFontTx/>
              <a:buNone/>
            </a:pPr>
            <a:endParaRPr lang="en-US" sz="2000" b="1" dirty="0" smtClean="0"/>
          </a:p>
          <a:p>
            <a:r>
              <a:rPr lang="en-US" sz="2000" b="1" dirty="0" smtClean="0"/>
              <a:t>Clarifies</a:t>
            </a:r>
          </a:p>
          <a:p>
            <a:r>
              <a:rPr lang="en-US" sz="2000" b="1" dirty="0" smtClean="0"/>
              <a:t>Accepts</a:t>
            </a:r>
          </a:p>
          <a:p>
            <a:r>
              <a:rPr lang="en-US" sz="2000" b="1" dirty="0" smtClean="0"/>
              <a:t>Guides </a:t>
            </a:r>
            <a:endParaRPr lang="en-AU" sz="2000" b="1" dirty="0"/>
          </a:p>
        </p:txBody>
      </p:sp>
    </p:spTree>
    <p:extLst>
      <p:ext uri="{BB962C8B-B14F-4D97-AF65-F5344CB8AC3E}">
        <p14:creationId xmlns:p14="http://schemas.microsoft.com/office/powerpoint/2010/main" val="1061674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Evaluating: </a:t>
            </a:r>
            <a:r>
              <a:rPr lang="en-AU" dirty="0"/>
              <a:t>Potential Activities and Products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b="1" dirty="0"/>
              <a:t>Write a letter to the editor</a:t>
            </a:r>
          </a:p>
          <a:p>
            <a:r>
              <a:rPr lang="en-US" b="1" dirty="0"/>
              <a:t>Prepare and conduct a debate</a:t>
            </a:r>
          </a:p>
          <a:p>
            <a:r>
              <a:rPr lang="en-US" b="1" dirty="0"/>
              <a:t>Prepare a list of criteria to judge…</a:t>
            </a:r>
            <a:endParaRPr lang="en-AU" b="1" dirty="0"/>
          </a:p>
          <a:p>
            <a:r>
              <a:rPr lang="en-AU" b="1" dirty="0"/>
              <a:t>Write a persuasive speech arguing for/against…</a:t>
            </a:r>
          </a:p>
          <a:p>
            <a:r>
              <a:rPr lang="en-AU" b="1" dirty="0"/>
              <a:t>Make a booklet about five rules you see as important. Convince others.</a:t>
            </a:r>
          </a:p>
          <a:p>
            <a:r>
              <a:rPr lang="en-AU" b="1" dirty="0"/>
              <a:t>Form a panel to discuss viewpoints on….</a:t>
            </a:r>
          </a:p>
          <a:p>
            <a:r>
              <a:rPr lang="en-AU" b="1" dirty="0"/>
              <a:t>Write a letter to. ..advising on changes needed.</a:t>
            </a:r>
          </a:p>
          <a:p>
            <a:r>
              <a:rPr lang="en-AU" b="1" dirty="0" smtClean="0"/>
              <a:t>Prepare </a:t>
            </a:r>
            <a:r>
              <a:rPr lang="en-AU" b="1" dirty="0"/>
              <a:t>a case to present your view about...</a:t>
            </a:r>
          </a:p>
          <a:p>
            <a:r>
              <a:rPr lang="en-AU" b="1" dirty="0" smtClean="0"/>
              <a:t>Evaluate </a:t>
            </a:r>
            <a:r>
              <a:rPr lang="en-AU" b="1" dirty="0"/>
              <a:t>the character’s actions in the story</a:t>
            </a:r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53416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AU" dirty="0"/>
              <a:t>Creating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387701"/>
            <a:ext cx="11193463" cy="5005388"/>
          </a:xfrm>
        </p:spPr>
        <p:txBody>
          <a:bodyPr>
            <a:normAutofit/>
          </a:bodyPr>
          <a:lstStyle/>
          <a:p>
            <a:pPr lvl="1"/>
            <a:r>
              <a:rPr lang="en-AU" sz="3200" b="1" dirty="0"/>
              <a:t>Designing</a:t>
            </a:r>
          </a:p>
          <a:p>
            <a:pPr lvl="1"/>
            <a:r>
              <a:rPr lang="en-AU" sz="3200" b="1" dirty="0"/>
              <a:t>Constructing</a:t>
            </a:r>
          </a:p>
          <a:p>
            <a:pPr lvl="1"/>
            <a:r>
              <a:rPr lang="en-AU" sz="3200" b="1" dirty="0"/>
              <a:t>Planning</a:t>
            </a:r>
          </a:p>
          <a:p>
            <a:pPr lvl="1"/>
            <a:r>
              <a:rPr lang="en-AU" sz="3200" b="1" dirty="0"/>
              <a:t>Producing</a:t>
            </a:r>
          </a:p>
          <a:p>
            <a:pPr lvl="1"/>
            <a:r>
              <a:rPr lang="en-AU" sz="3200" b="1" dirty="0"/>
              <a:t>Inventing</a:t>
            </a:r>
          </a:p>
          <a:p>
            <a:pPr lvl="1"/>
            <a:r>
              <a:rPr lang="en-AU" sz="3200" b="1" dirty="0"/>
              <a:t>Devising</a:t>
            </a:r>
          </a:p>
          <a:p>
            <a:pPr lvl="1"/>
            <a:r>
              <a:rPr lang="en-AU" sz="3200" b="1" dirty="0"/>
              <a:t>Making</a:t>
            </a:r>
          </a:p>
          <a:p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362217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Classroom Roles for Creating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sz="quarter" idx="11"/>
          </p:nvPr>
        </p:nvSpPr>
        <p:spPr>
          <a:xfrm>
            <a:off x="538164" y="1143000"/>
            <a:ext cx="3402772" cy="5005388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sz="2800" b="1" u="sng" dirty="0"/>
              <a:t>Teacher roles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sz="2800" b="1" dirty="0"/>
          </a:p>
          <a:p>
            <a:pPr>
              <a:lnSpc>
                <a:spcPct val="90000"/>
              </a:lnSpc>
            </a:pPr>
            <a:r>
              <a:rPr lang="en-US" sz="2800" b="1" dirty="0"/>
              <a:t>Facilitates</a:t>
            </a:r>
          </a:p>
          <a:p>
            <a:pPr>
              <a:lnSpc>
                <a:spcPct val="90000"/>
              </a:lnSpc>
            </a:pPr>
            <a:r>
              <a:rPr lang="en-US" sz="2800" b="1" dirty="0"/>
              <a:t>Extends </a:t>
            </a:r>
          </a:p>
          <a:p>
            <a:pPr>
              <a:lnSpc>
                <a:spcPct val="90000"/>
              </a:lnSpc>
            </a:pPr>
            <a:r>
              <a:rPr lang="en-US" sz="2800" b="1" dirty="0"/>
              <a:t>Reflects</a:t>
            </a:r>
          </a:p>
          <a:p>
            <a:pPr>
              <a:lnSpc>
                <a:spcPct val="90000"/>
              </a:lnSpc>
            </a:pPr>
            <a:r>
              <a:rPr lang="en-US" sz="2800" b="1" dirty="0"/>
              <a:t>Analyses</a:t>
            </a:r>
          </a:p>
          <a:p>
            <a:pPr>
              <a:lnSpc>
                <a:spcPct val="90000"/>
              </a:lnSpc>
            </a:pPr>
            <a:r>
              <a:rPr lang="en-US" sz="2800" b="1" dirty="0"/>
              <a:t>Evaluates  </a:t>
            </a:r>
            <a:endParaRPr lang="en-AU" sz="2800" b="1" dirty="0"/>
          </a:p>
        </p:txBody>
      </p:sp>
      <p:sp>
        <p:nvSpPr>
          <p:cNvPr id="5" name="Rectangle 4"/>
          <p:cNvSpPr txBox="1">
            <a:spLocks noChangeArrowheads="1"/>
          </p:cNvSpPr>
          <p:nvPr/>
        </p:nvSpPr>
        <p:spPr>
          <a:xfrm>
            <a:off x="4648200" y="1175193"/>
            <a:ext cx="40386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b="1" u="sng" dirty="0" smtClean="0">
                <a:solidFill>
                  <a:srgbClr val="0070C0"/>
                </a:solidFill>
              </a:rPr>
              <a:t>Student roles</a:t>
            </a:r>
          </a:p>
          <a:p>
            <a:pPr>
              <a:buFontTx/>
              <a:buNone/>
            </a:pPr>
            <a:endParaRPr lang="en-US" b="1" dirty="0" smtClean="0">
              <a:solidFill>
                <a:srgbClr val="0070C0"/>
              </a:solidFill>
            </a:endParaRPr>
          </a:p>
          <a:p>
            <a:r>
              <a:rPr lang="en-US" b="1" dirty="0" smtClean="0">
                <a:solidFill>
                  <a:srgbClr val="0070C0"/>
                </a:solidFill>
              </a:rPr>
              <a:t>Designs</a:t>
            </a:r>
          </a:p>
          <a:p>
            <a:r>
              <a:rPr lang="en-US" b="1" dirty="0" smtClean="0">
                <a:solidFill>
                  <a:srgbClr val="0070C0"/>
                </a:solidFill>
              </a:rPr>
              <a:t>Formulates</a:t>
            </a:r>
          </a:p>
          <a:p>
            <a:r>
              <a:rPr lang="en-US" b="1" dirty="0" smtClean="0">
                <a:solidFill>
                  <a:srgbClr val="0070C0"/>
                </a:solidFill>
              </a:rPr>
              <a:t>Plans</a:t>
            </a:r>
          </a:p>
          <a:p>
            <a:r>
              <a:rPr lang="en-US" b="1" dirty="0" smtClean="0">
                <a:solidFill>
                  <a:srgbClr val="0070C0"/>
                </a:solidFill>
              </a:rPr>
              <a:t>Takes risks</a:t>
            </a:r>
          </a:p>
          <a:p>
            <a:r>
              <a:rPr lang="en-US" b="1" dirty="0" smtClean="0">
                <a:solidFill>
                  <a:srgbClr val="0070C0"/>
                </a:solidFill>
              </a:rPr>
              <a:t>Modifies</a:t>
            </a:r>
          </a:p>
          <a:p>
            <a:r>
              <a:rPr lang="en-US" b="1" dirty="0" smtClean="0">
                <a:solidFill>
                  <a:srgbClr val="0070C0"/>
                </a:solidFill>
              </a:rPr>
              <a:t>Creates</a:t>
            </a:r>
          </a:p>
          <a:p>
            <a:r>
              <a:rPr lang="en-US" b="1" dirty="0" smtClean="0">
                <a:solidFill>
                  <a:srgbClr val="0070C0"/>
                </a:solidFill>
              </a:rPr>
              <a:t>Proposes</a:t>
            </a:r>
          </a:p>
          <a:p>
            <a:r>
              <a:rPr lang="en-US" b="1" dirty="0" smtClean="0">
                <a:solidFill>
                  <a:srgbClr val="0070C0"/>
                </a:solidFill>
              </a:rPr>
              <a:t>Active participant</a:t>
            </a:r>
            <a:endParaRPr lang="en-A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510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Creating: </a:t>
            </a:r>
            <a:r>
              <a:rPr lang="en-AU" dirty="0"/>
              <a:t>Potential Activities and Products</a:t>
            </a:r>
            <a:endParaRPr lang="en-US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Create </a:t>
            </a:r>
            <a:r>
              <a:rPr lang="en-AU" dirty="0"/>
              <a:t>a new product. Give it a name and plan a marketing campaign.</a:t>
            </a:r>
          </a:p>
          <a:p>
            <a:r>
              <a:rPr lang="en-AU" dirty="0"/>
              <a:t>Write about your feelings in relation to...</a:t>
            </a:r>
          </a:p>
          <a:p>
            <a:r>
              <a:rPr lang="en-AU" dirty="0"/>
              <a:t>Write a TV show play, puppet show, role play, song </a:t>
            </a:r>
            <a:r>
              <a:rPr lang="en-AU" b="1" i="1" dirty="0"/>
              <a:t>or </a:t>
            </a:r>
            <a:r>
              <a:rPr lang="en-AU" dirty="0"/>
              <a:t>pantomime about..</a:t>
            </a:r>
          </a:p>
          <a:p>
            <a:r>
              <a:rPr lang="en-AU" dirty="0"/>
              <a:t>Design a new monetary system </a:t>
            </a:r>
          </a:p>
          <a:p>
            <a:r>
              <a:rPr lang="en-AU" dirty="0"/>
              <a:t>Develop a menu for a new restaurant using a variety of healthy foods</a:t>
            </a:r>
          </a:p>
          <a:p>
            <a:r>
              <a:rPr lang="en-AU" dirty="0"/>
              <a:t>Design a record, book or magazine cover for...</a:t>
            </a:r>
          </a:p>
          <a:p>
            <a:r>
              <a:rPr lang="en-AU" dirty="0"/>
              <a:t>Sell an idea</a:t>
            </a:r>
          </a:p>
          <a:p>
            <a:r>
              <a:rPr lang="en-AU" dirty="0"/>
              <a:t>Devise a way to...</a:t>
            </a:r>
          </a:p>
          <a:p>
            <a:r>
              <a:rPr lang="en-US" dirty="0"/>
              <a:t>Make up a new language and use it in an example</a:t>
            </a:r>
          </a:p>
          <a:p>
            <a:r>
              <a:rPr lang="en-US" dirty="0"/>
              <a:t>Write a jingle to advertise a new product.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280725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2262120"/>
            <a:ext cx="11193463" cy="50053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Now it is time to watch a video and get to some reading!</a:t>
            </a:r>
          </a:p>
          <a:p>
            <a:pPr marL="0" indent="0" algn="ctr">
              <a:buNone/>
            </a:pPr>
            <a:endParaRPr 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Good Luck! 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4481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2133</TotalTime>
  <Words>1184</Words>
  <Application>Microsoft Office PowerPoint</Application>
  <PresentationFormat>Widescreen</PresentationFormat>
  <Paragraphs>342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Elena Volkova</dc:creator>
  <cp:lastModifiedBy>Elena Volkova</cp:lastModifiedBy>
  <cp:revision>55</cp:revision>
  <dcterms:created xsi:type="dcterms:W3CDTF">2017-04-12T10:42:37Z</dcterms:created>
  <dcterms:modified xsi:type="dcterms:W3CDTF">2017-05-23T11:38:24Z</dcterms:modified>
</cp:coreProperties>
</file>