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20"/>
  </p:notesMasterIdLst>
  <p:sldIdLst>
    <p:sldId id="257" r:id="rId2"/>
    <p:sldId id="258" r:id="rId3"/>
    <p:sldId id="259" r:id="rId4"/>
    <p:sldId id="312" r:id="rId5"/>
    <p:sldId id="265" r:id="rId6"/>
    <p:sldId id="309" r:id="rId7"/>
    <p:sldId id="267" r:id="rId8"/>
    <p:sldId id="311" r:id="rId9"/>
    <p:sldId id="286" r:id="rId10"/>
    <p:sldId id="279" r:id="rId11"/>
    <p:sldId id="314" r:id="rId12"/>
    <p:sldId id="269" r:id="rId13"/>
    <p:sldId id="284" r:id="rId14"/>
    <p:sldId id="315" r:id="rId15"/>
    <p:sldId id="285" r:id="rId16"/>
    <p:sldId id="316" r:id="rId17"/>
    <p:sldId id="318" r:id="rId18"/>
    <p:sldId id="27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5439" autoAdjust="0"/>
    <p:restoredTop sz="94673" autoAdjust="0"/>
  </p:normalViewPr>
  <p:slideViewPr>
    <p:cSldViewPr snapToGrid="0">
      <p:cViewPr varScale="1">
        <p:scale>
          <a:sx n="83" d="100"/>
          <a:sy n="83" d="100"/>
        </p:scale>
        <p:origin x="-211" y="-77"/>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4F22CA-F3D0-45BE-8D4C-69C377E08007}" type="datetimeFigureOut">
              <a:rPr lang="ru-RU" smtClean="0"/>
              <a:pPr/>
              <a:t>01.06.2017</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B1D49D0-AA07-4CCB-A319-B0CE1109A735}" type="slidenum">
              <a:rPr lang="ru-RU" smtClean="0"/>
              <a:pPr/>
              <a:t>‹#›</a:t>
            </a:fld>
            <a:endParaRPr lang="ru-RU"/>
          </a:p>
        </p:txBody>
      </p:sp>
    </p:spTree>
    <p:extLst>
      <p:ext uri="{BB962C8B-B14F-4D97-AF65-F5344CB8AC3E}">
        <p14:creationId xmlns:p14="http://schemas.microsoft.com/office/powerpoint/2010/main" xmlns="" val="523958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392113" y="692150"/>
            <a:ext cx="6073775" cy="3417888"/>
          </a:xfrm>
          <a:ln/>
        </p:spPr>
      </p:sp>
      <p:sp>
        <p:nvSpPr>
          <p:cNvPr id="71683" name="Rectangle 3"/>
          <p:cNvSpPr>
            <a:spLocks noGrp="1" noChangeArrowheads="1"/>
          </p:cNvSpPr>
          <p:nvPr>
            <p:ph type="body" idx="1"/>
          </p:nvPr>
        </p:nvSpPr>
        <p:spPr>
          <a:xfrm>
            <a:off x="914327" y="4342815"/>
            <a:ext cx="5028239" cy="4114693"/>
          </a:xfrm>
          <a:noFill/>
          <a:ln/>
        </p:spPr>
        <p:txBody>
          <a:bodyPr/>
          <a:lstStyle/>
          <a:p>
            <a:endParaRPr lang="en-US" smtClean="0"/>
          </a:p>
        </p:txBody>
      </p:sp>
    </p:spTree>
    <p:extLst>
      <p:ext uri="{BB962C8B-B14F-4D97-AF65-F5344CB8AC3E}">
        <p14:creationId xmlns:p14="http://schemas.microsoft.com/office/powerpoint/2010/main" xmlns="" val="20572495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392113" y="692150"/>
            <a:ext cx="6073775" cy="3417888"/>
          </a:xfrm>
          <a:ln/>
        </p:spPr>
      </p:sp>
      <p:sp>
        <p:nvSpPr>
          <p:cNvPr id="71683" name="Rectangle 3"/>
          <p:cNvSpPr>
            <a:spLocks noGrp="1" noChangeArrowheads="1"/>
          </p:cNvSpPr>
          <p:nvPr>
            <p:ph type="body" idx="1"/>
          </p:nvPr>
        </p:nvSpPr>
        <p:spPr>
          <a:xfrm>
            <a:off x="914327" y="4342815"/>
            <a:ext cx="5028239" cy="4114693"/>
          </a:xfrm>
          <a:noFill/>
          <a:ln/>
        </p:spPr>
        <p:txBody>
          <a:bodyPr/>
          <a:lstStyle/>
          <a:p>
            <a:endParaRPr lang="en-US" smtClean="0"/>
          </a:p>
        </p:txBody>
      </p:sp>
    </p:spTree>
    <p:extLst>
      <p:ext uri="{BB962C8B-B14F-4D97-AF65-F5344CB8AC3E}">
        <p14:creationId xmlns:p14="http://schemas.microsoft.com/office/powerpoint/2010/main" xmlns="" val="3959556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392113" y="692150"/>
            <a:ext cx="6073775" cy="3417888"/>
          </a:xfrm>
          <a:ln/>
        </p:spPr>
      </p:sp>
      <p:sp>
        <p:nvSpPr>
          <p:cNvPr id="71683" name="Rectangle 3"/>
          <p:cNvSpPr>
            <a:spLocks noGrp="1" noChangeArrowheads="1"/>
          </p:cNvSpPr>
          <p:nvPr>
            <p:ph type="body" idx="1"/>
          </p:nvPr>
        </p:nvSpPr>
        <p:spPr>
          <a:xfrm>
            <a:off x="914327" y="4342815"/>
            <a:ext cx="5028239" cy="4114693"/>
          </a:xfrm>
          <a:noFill/>
          <a:ln/>
        </p:spPr>
        <p:txBody>
          <a:bodyPr/>
          <a:lstStyle/>
          <a:p>
            <a:endParaRPr lang="en-US" smtClean="0"/>
          </a:p>
        </p:txBody>
      </p:sp>
    </p:spTree>
    <p:extLst>
      <p:ext uri="{BB962C8B-B14F-4D97-AF65-F5344CB8AC3E}">
        <p14:creationId xmlns:p14="http://schemas.microsoft.com/office/powerpoint/2010/main" xmlns="" val="299759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FEAC821-5B31-496E-9E81-CEC3FE606837}" type="datetimeFigureOut">
              <a:rPr lang="en-US" smtClean="0"/>
              <a:pPr/>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39745938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AC821-5B31-496E-9E81-CEC3FE606837}" type="datetimeFigureOut">
              <a:rPr lang="en-US" smtClean="0"/>
              <a:pPr/>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3685672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FEAC821-5B31-496E-9E81-CEC3FE606837}" type="datetimeFigureOut">
              <a:rPr lang="en-US" smtClean="0"/>
              <a:pPr/>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2672396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FEAC821-5B31-496E-9E81-CEC3FE606837}" type="datetimeFigureOut">
              <a:rPr lang="en-US" smtClean="0"/>
              <a:pPr/>
              <a:t>6/1/2017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906544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FEAC821-5B31-496E-9E81-CEC3FE606837}" type="datetimeFigureOut">
              <a:rPr lang="en-US" smtClean="0"/>
              <a:pPr/>
              <a:t>6/1/2017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346757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FEAC821-5B31-496E-9E81-CEC3FE606837}" type="datetimeFigureOut">
              <a:rPr lang="en-US" smtClean="0"/>
              <a:pPr/>
              <a:t>6/1/2017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22984335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FEAC821-5B31-496E-9E81-CEC3FE606837}" type="datetimeFigureOut">
              <a:rPr lang="en-US" smtClean="0"/>
              <a:pPr/>
              <a:t>6/1/2017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34001908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AC821-5B31-496E-9E81-CEC3FE606837}" type="datetimeFigureOut">
              <a:rPr lang="en-US" smtClean="0"/>
              <a:pPr/>
              <a:t>6/1/2017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2344423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FEAC821-5B31-496E-9E81-CEC3FE606837}" type="datetimeFigureOut">
              <a:rPr lang="en-US" smtClean="0"/>
              <a:pPr/>
              <a:t>6/1/2017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43952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AC821-5B31-496E-9E81-CEC3FE606837}" type="datetimeFigureOut">
              <a:rPr lang="en-US" smtClean="0"/>
              <a:pPr/>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522588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FEAC821-5B31-496E-9E81-CEC3FE606837}" type="datetimeFigureOut">
              <a:rPr lang="en-US" smtClean="0"/>
              <a:pPr/>
              <a:t>6/1/2017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954560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7" name="Rectangle 6"/>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Rectangle 7"/>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2" y="65530"/>
            <a:ext cx="2925543" cy="640960"/>
          </a:xfrm>
          <a:prstGeom prst="rect">
            <a:avLst/>
          </a:prstGeom>
        </p:spPr>
      </p:pic>
      <p:sp>
        <p:nvSpPr>
          <p:cNvPr id="12" name="Text Placeholder 11"/>
          <p:cNvSpPr>
            <a:spLocks noGrp="1"/>
          </p:cNvSpPr>
          <p:nvPr>
            <p:ph type="body" sz="quarter" idx="10" hasCustomPrompt="1"/>
          </p:nvPr>
        </p:nvSpPr>
        <p:spPr>
          <a:xfrm>
            <a:off x="2709865"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xmlns="" val="123453024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3" name="Rectangle 2"/>
          <p:cNvSpPr/>
          <p:nvPr userDrawn="1"/>
        </p:nvSpPr>
        <p:spPr>
          <a:xfrm>
            <a:off x="0" y="2"/>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Rectangle 3"/>
          <p:cNvSpPr/>
          <p:nvPr userDrawn="1"/>
        </p:nvSpPr>
        <p:spPr>
          <a:xfrm>
            <a:off x="0" y="6596745"/>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9184822" y="65530"/>
            <a:ext cx="2925543" cy="640960"/>
          </a:xfrm>
          <a:prstGeom prst="rect">
            <a:avLst/>
          </a:prstGeom>
        </p:spPr>
      </p:pic>
      <p:sp>
        <p:nvSpPr>
          <p:cNvPr id="7" name="Text Placeholder 6"/>
          <p:cNvSpPr>
            <a:spLocks noGrp="1"/>
          </p:cNvSpPr>
          <p:nvPr>
            <p:ph type="body" sz="quarter" idx="10" hasCustomPrompt="1"/>
          </p:nvPr>
        </p:nvSpPr>
        <p:spPr>
          <a:xfrm>
            <a:off x="163514"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3"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xmlns="" val="274642895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FEAC821-5B31-496E-9E81-CEC3FE606837}" type="datetimeFigureOut">
              <a:rPr lang="en-US" smtClean="0"/>
              <a:pPr/>
              <a:t>6/1/2017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BD43F7-DA95-4599-87E4-B76ED0CEDFBB}" type="slidenum">
              <a:rPr lang="en-US" smtClean="0"/>
              <a:pPr/>
              <a:t>‹#›</a:t>
            </a:fld>
            <a:endParaRPr lang="en-US"/>
          </a:p>
        </p:txBody>
      </p:sp>
    </p:spTree>
    <p:extLst>
      <p:ext uri="{BB962C8B-B14F-4D97-AF65-F5344CB8AC3E}">
        <p14:creationId xmlns:p14="http://schemas.microsoft.com/office/powerpoint/2010/main" xmlns="" val="25811006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txBox="1">
            <a:spLocks noGrp="1"/>
          </p:cNvSpPr>
          <p:nvPr>
            <p:ph type="body" sz="quarter" idx="10"/>
          </p:nvPr>
        </p:nvSpPr>
        <p:spPr>
          <a:xfrm>
            <a:off x="2441621" y="2035858"/>
            <a:ext cx="7601755" cy="2287806"/>
          </a:xfrm>
          <a:prstGeom prst="rect">
            <a:avLst/>
          </a:prstGeom>
          <a:noFill/>
        </p:spPr>
        <p:txBody>
          <a:bodyPr wrap="square" rtlCol="0">
            <a:spAutoFit/>
          </a:bodyPr>
          <a:lstStyle/>
          <a:p>
            <a:pPr algn="ctr"/>
            <a:r>
              <a:rPr lang="en-US" sz="3200" dirty="0"/>
              <a:t>Theory and Practice of Supporting Learning (1) Course</a:t>
            </a:r>
          </a:p>
          <a:p>
            <a:pPr algn="ctr"/>
            <a:r>
              <a:rPr lang="en-US" sz="3200" dirty="0"/>
              <a:t>Session </a:t>
            </a:r>
            <a:r>
              <a:rPr lang="en-US" sz="3200" dirty="0" smtClean="0"/>
              <a:t>9 </a:t>
            </a:r>
            <a:endParaRPr lang="en-US" sz="3200" dirty="0"/>
          </a:p>
          <a:p>
            <a:pPr algn="ctr"/>
            <a:r>
              <a:rPr lang="en-US" dirty="0" smtClean="0"/>
              <a:t>Experiential Learning Cycle </a:t>
            </a:r>
            <a:endParaRPr lang="en-US" dirty="0"/>
          </a:p>
        </p:txBody>
      </p:sp>
    </p:spTree>
    <p:extLst>
      <p:ext uri="{BB962C8B-B14F-4D97-AF65-F5344CB8AC3E}">
        <p14:creationId xmlns:p14="http://schemas.microsoft.com/office/powerpoint/2010/main" xmlns="" val="17731696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218942" y="315912"/>
            <a:ext cx="8628844" cy="522288"/>
          </a:xfrm>
        </p:spPr>
        <p:txBody>
          <a:bodyPr>
            <a:noAutofit/>
          </a:bodyPr>
          <a:lstStyle/>
          <a:p>
            <a:r>
              <a:rPr lang="en-US" sz="3200" dirty="0"/>
              <a:t>After completing this session you will be able to:</a:t>
            </a:r>
          </a:p>
          <a:p>
            <a:r>
              <a:rPr lang="en-US" sz="3200" dirty="0"/>
              <a:t> </a:t>
            </a:r>
          </a:p>
        </p:txBody>
      </p:sp>
      <p:sp>
        <p:nvSpPr>
          <p:cNvPr id="3" name="Content Placeholder 2"/>
          <p:cNvSpPr>
            <a:spLocks noGrp="1"/>
          </p:cNvSpPr>
          <p:nvPr>
            <p:ph sz="quarter" idx="11"/>
          </p:nvPr>
        </p:nvSpPr>
        <p:spPr/>
        <p:txBody>
          <a:bodyPr>
            <a:normAutofit/>
          </a:bodyPr>
          <a:lstStyle/>
          <a:p>
            <a:pPr marL="0" indent="0">
              <a:buNone/>
            </a:pPr>
            <a:r>
              <a:rPr lang="en-US" sz="2800" dirty="0"/>
              <a:t> </a:t>
            </a:r>
            <a:endParaRPr lang="en-US" sz="2800" b="1" dirty="0"/>
          </a:p>
          <a:p>
            <a:pPr marL="514350" indent="-514350" algn="just">
              <a:buAutoNum type="arabicPeriod"/>
            </a:pPr>
            <a:r>
              <a:rPr lang="en-US" sz="2800" b="1" dirty="0" smtClean="0"/>
              <a:t>Get familiarized with the background of Experiential Learning Cycle theory  </a:t>
            </a:r>
          </a:p>
          <a:p>
            <a:pPr marL="514350" indent="-514350" algn="just">
              <a:buFont typeface="Arial" panose="020B0604020202020204" pitchFamily="34" charset="0"/>
              <a:buAutoNum type="arabicPeriod"/>
            </a:pPr>
            <a:endParaRPr lang="en-US" sz="2800" b="1" dirty="0" smtClean="0"/>
          </a:p>
          <a:p>
            <a:pPr marL="514350" indent="-514350" algn="just">
              <a:buFont typeface="Arial" panose="020B0604020202020204" pitchFamily="34" charset="0"/>
              <a:buAutoNum type="arabicPeriod"/>
            </a:pPr>
            <a:r>
              <a:rPr lang="en-US" sz="2800" b="1" dirty="0"/>
              <a:t>Define the </a:t>
            </a:r>
            <a:r>
              <a:rPr lang="en-US" sz="2800" b="1" dirty="0" smtClean="0"/>
              <a:t>4 steps of the ELC     </a:t>
            </a:r>
            <a:endParaRPr lang="en-US" sz="2800" b="1" dirty="0"/>
          </a:p>
          <a:p>
            <a:pPr marL="514350" indent="-514350" algn="just">
              <a:buFont typeface="Arial" panose="020B0604020202020204" pitchFamily="34" charset="0"/>
              <a:buAutoNum type="arabicPeriod"/>
            </a:pPr>
            <a:endParaRPr lang="en-US" sz="2800" b="1" dirty="0" smtClean="0"/>
          </a:p>
          <a:p>
            <a:pPr marL="514350" indent="-514350" algn="just">
              <a:buAutoNum type="arabicPeriod"/>
            </a:pPr>
            <a:r>
              <a:rPr lang="en-US" sz="2800" b="1" dirty="0" smtClean="0"/>
              <a:t>Identify the activities that can be applied to each step  </a:t>
            </a:r>
          </a:p>
          <a:p>
            <a:pPr marL="514350" indent="-514350" algn="just">
              <a:buAutoNum type="arabicPeriod"/>
            </a:pPr>
            <a:endParaRPr lang="en-US" sz="2800" b="1" dirty="0"/>
          </a:p>
          <a:p>
            <a:pPr marL="514350" indent="-514350" algn="just">
              <a:buAutoNum type="arabicPeriod"/>
            </a:pPr>
            <a:r>
              <a:rPr lang="en-US" sz="2800" b="1" dirty="0" smtClean="0"/>
              <a:t>Identify the principles and learning benefits of ELC      </a:t>
            </a:r>
            <a:endParaRPr lang="en-US" sz="2800" b="1" dirty="0"/>
          </a:p>
        </p:txBody>
      </p:sp>
    </p:spTree>
    <p:extLst>
      <p:ext uri="{BB962C8B-B14F-4D97-AF65-F5344CB8AC3E}">
        <p14:creationId xmlns:p14="http://schemas.microsoft.com/office/powerpoint/2010/main" xmlns="" val="6368074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 David Kolb </a:t>
            </a:r>
            <a:endParaRPr lang="en-US" dirty="0"/>
          </a:p>
        </p:txBody>
      </p:sp>
      <p:pic>
        <p:nvPicPr>
          <p:cNvPr id="5" name="Content Placeholder 4"/>
          <p:cNvPicPr>
            <a:picLocks noGrp="1" noChangeAspect="1"/>
          </p:cNvPicPr>
          <p:nvPr>
            <p:ph sz="quarter" idx="11"/>
          </p:nvPr>
        </p:nvPicPr>
        <p:blipFill>
          <a:blip r:embed="rId2" cstate="print">
            <a:extLst>
              <a:ext uri="{28A0092B-C50C-407E-A947-70E740481C1C}">
                <a14:useLocalDpi xmlns:a14="http://schemas.microsoft.com/office/drawing/2010/main" xmlns="" val="0"/>
              </a:ext>
            </a:extLst>
          </a:blip>
          <a:stretch>
            <a:fillRect/>
          </a:stretch>
        </p:blipFill>
        <p:spPr>
          <a:xfrm>
            <a:off x="3992880" y="1290320"/>
            <a:ext cx="4343399" cy="4343399"/>
          </a:xfrm>
        </p:spPr>
      </p:pic>
    </p:spTree>
    <p:extLst>
      <p:ext uri="{BB962C8B-B14F-4D97-AF65-F5344CB8AC3E}">
        <p14:creationId xmlns:p14="http://schemas.microsoft.com/office/powerpoint/2010/main" xmlns="" val="39345784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normAutofit fontScale="92500" lnSpcReduction="20000"/>
          </a:bodyPr>
          <a:lstStyle/>
          <a:p>
            <a:endParaRPr lang="ru-RU"/>
          </a:p>
        </p:txBody>
      </p:sp>
      <p:sp>
        <p:nvSpPr>
          <p:cNvPr id="3" name="Содержимое 2"/>
          <p:cNvSpPr>
            <a:spLocks noGrp="1"/>
          </p:cNvSpPr>
          <p:nvPr>
            <p:ph sz="quarter" idx="11"/>
          </p:nvPr>
        </p:nvSpPr>
        <p:spPr>
          <a:xfrm>
            <a:off x="538163" y="2445526"/>
            <a:ext cx="11193463" cy="5005388"/>
          </a:xfrm>
        </p:spPr>
        <p:txBody>
          <a:bodyPr>
            <a:normAutofit/>
          </a:bodyPr>
          <a:lstStyle/>
          <a:p>
            <a:pPr algn="ctr">
              <a:spcBef>
                <a:spcPct val="0"/>
              </a:spcBef>
              <a:spcAft>
                <a:spcPct val="30000"/>
              </a:spcAft>
              <a:buFontTx/>
              <a:buNone/>
            </a:pPr>
            <a:r>
              <a:rPr lang="en-GB" sz="3600" b="1" i="1" dirty="0" smtClean="0">
                <a:cs typeface="Times New Roman" pitchFamily="18" charset="0"/>
              </a:rPr>
              <a:t>“Tell me and I will forget.  Show me, and I may remember.  Involve me, and I will understand.”</a:t>
            </a:r>
            <a:endParaRPr lang="en-GB" sz="3600" b="1" dirty="0" smtClean="0">
              <a:cs typeface="Times New Roman" pitchFamily="18" charset="0"/>
            </a:endParaRPr>
          </a:p>
          <a:p>
            <a:pPr algn="r">
              <a:spcBef>
                <a:spcPct val="0"/>
              </a:spcBef>
              <a:buFontTx/>
              <a:buNone/>
            </a:pPr>
            <a:r>
              <a:rPr lang="en-GB" sz="3200" b="1" dirty="0" smtClean="0">
                <a:cs typeface="Times New Roman" pitchFamily="18" charset="0"/>
              </a:rPr>
              <a:t>Confucius 450BC</a:t>
            </a:r>
          </a:p>
          <a:p>
            <a:pPr>
              <a:buNone/>
            </a:pPr>
            <a:endParaRPr lang="ru-RU" sz="3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  </a:t>
            </a:r>
            <a:endParaRPr lang="en-US" dirty="0"/>
          </a:p>
        </p:txBody>
      </p:sp>
      <p:sp>
        <p:nvSpPr>
          <p:cNvPr id="3" name="Content Placeholder 2"/>
          <p:cNvSpPr>
            <a:spLocks noGrp="1"/>
          </p:cNvSpPr>
          <p:nvPr>
            <p:ph sz="quarter" idx="11"/>
          </p:nvPr>
        </p:nvSpPr>
        <p:spPr>
          <a:xfrm>
            <a:off x="798491" y="2195248"/>
            <a:ext cx="10470524" cy="5005388"/>
          </a:xfrm>
        </p:spPr>
        <p:txBody>
          <a:bodyPr>
            <a:normAutofit/>
          </a:bodyPr>
          <a:lstStyle/>
          <a:p>
            <a:pPr algn="ctr" eaLnBrk="0" hangingPunct="0">
              <a:spcBef>
                <a:spcPct val="60000"/>
              </a:spcBef>
              <a:buNone/>
              <a:tabLst>
                <a:tab pos="457200" algn="l"/>
              </a:tabLst>
            </a:pPr>
            <a:r>
              <a:rPr lang="en-GB" sz="3600" b="1" dirty="0" smtClean="0">
                <a:latin typeface="Arial" charset="0"/>
              </a:rPr>
              <a:t>"Learning is the process whereby knowledge is created through the transformation of experience" </a:t>
            </a:r>
          </a:p>
          <a:p>
            <a:pPr algn="ctr" eaLnBrk="0" hangingPunct="0">
              <a:spcBef>
                <a:spcPct val="60000"/>
              </a:spcBef>
              <a:buNone/>
              <a:tabLst>
                <a:tab pos="457200" algn="l"/>
              </a:tabLst>
            </a:pPr>
            <a:endParaRPr lang="en-GB" sz="3600" b="1" dirty="0" smtClean="0">
              <a:latin typeface="Arial" charset="0"/>
            </a:endParaRPr>
          </a:p>
          <a:p>
            <a:pPr algn="ctr" eaLnBrk="0" hangingPunct="0">
              <a:spcBef>
                <a:spcPct val="60000"/>
              </a:spcBef>
              <a:buNone/>
              <a:tabLst>
                <a:tab pos="457200" algn="l"/>
              </a:tabLst>
            </a:pPr>
            <a:r>
              <a:rPr lang="en-US" sz="3600" b="1" dirty="0" smtClean="0">
                <a:latin typeface="Arial" pitchFamily="34" charset="0"/>
                <a:cs typeface="Arial" pitchFamily="34" charset="0"/>
              </a:rPr>
              <a:t>“All learning comes from experience”</a:t>
            </a:r>
            <a:endParaRPr lang="en-GB" sz="3600" b="1" dirty="0" smtClean="0">
              <a:latin typeface="Arial" pitchFamily="34" charset="0"/>
              <a:cs typeface="Arial" pitchFamily="34" charset="0"/>
            </a:endParaRPr>
          </a:p>
          <a:p>
            <a:pPr algn="ctr" eaLnBrk="0" hangingPunct="0">
              <a:spcBef>
                <a:spcPct val="60000"/>
              </a:spcBef>
              <a:buNone/>
              <a:tabLst>
                <a:tab pos="457200" algn="l"/>
              </a:tabLst>
            </a:pPr>
            <a:endParaRPr lang="en-GB" sz="3600" b="1" dirty="0" smtClean="0">
              <a:latin typeface="Arial" charset="0"/>
            </a:endParaRPr>
          </a:p>
          <a:p>
            <a:pPr marL="0" indent="0" algn="ctr">
              <a:buNone/>
            </a:pPr>
            <a:endParaRPr lang="en-US" sz="3600" dirty="0"/>
          </a:p>
        </p:txBody>
      </p:sp>
    </p:spTree>
    <p:extLst>
      <p:ext uri="{BB962C8B-B14F-4D97-AF65-F5344CB8AC3E}">
        <p14:creationId xmlns:p14="http://schemas.microsoft.com/office/powerpoint/2010/main" xmlns="" val="32065132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04800" y="1421168"/>
            <a:ext cx="12496800" cy="5651420"/>
          </a:xfrm>
          <a:prstGeom prst="rect">
            <a:avLst/>
          </a:prstGeom>
          <a:noFill/>
          <a:ln w="9525">
            <a:noFill/>
            <a:miter lim="800000"/>
            <a:headEnd/>
            <a:tailEnd/>
          </a:ln>
        </p:spPr>
        <p:txBody>
          <a:bodyPr lIns="92075" tIns="46038" rIns="92075" bIns="46038">
            <a:spAutoFit/>
          </a:bodyPr>
          <a:lstStyle/>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p:txBody>
      </p:sp>
      <p:grpSp>
        <p:nvGrpSpPr>
          <p:cNvPr id="2" name="Group 3"/>
          <p:cNvGrpSpPr>
            <a:grpSpLocks/>
          </p:cNvGrpSpPr>
          <p:nvPr/>
        </p:nvGrpSpPr>
        <p:grpSpPr bwMode="auto">
          <a:xfrm>
            <a:off x="4481267" y="1555592"/>
            <a:ext cx="3150297" cy="767279"/>
            <a:chOff x="8846" y="6204"/>
            <a:chExt cx="2348" cy="764"/>
          </a:xfrm>
        </p:grpSpPr>
        <p:sp>
          <p:nvSpPr>
            <p:cNvPr id="29722" name="Rectangle 4"/>
            <p:cNvSpPr>
              <a:spLocks noChangeArrowheads="1"/>
            </p:cNvSpPr>
            <p:nvPr/>
          </p:nvSpPr>
          <p:spPr bwMode="auto">
            <a:xfrm>
              <a:off x="8846" y="6204"/>
              <a:ext cx="2348" cy="306"/>
            </a:xfrm>
            <a:prstGeom prst="rect">
              <a:avLst/>
            </a:prstGeom>
            <a:noFill/>
            <a:ln w="9525">
              <a:noFill/>
              <a:miter lim="800000"/>
              <a:headEnd/>
              <a:tailEnd/>
            </a:ln>
          </p:spPr>
          <p:txBody>
            <a:bodyPr wrap="none" lIns="0" tIns="0" rIns="0" bIns="0">
              <a:spAutoFit/>
            </a:bodyPr>
            <a:lstStyle/>
            <a:p>
              <a:pPr eaLnBrk="0" hangingPunct="0"/>
              <a:r>
                <a:rPr lang="en-US" sz="2000" b="1" dirty="0">
                  <a:latin typeface="Arial" charset="0"/>
                </a:rPr>
                <a:t>Concrete Experience (CE)</a:t>
              </a:r>
              <a:endParaRPr lang="en-US" sz="2000" b="1" dirty="0"/>
            </a:p>
          </p:txBody>
        </p:sp>
        <p:sp>
          <p:nvSpPr>
            <p:cNvPr id="29723" name="Rectangle 5"/>
            <p:cNvSpPr>
              <a:spLocks noChangeArrowheads="1"/>
            </p:cNvSpPr>
            <p:nvPr/>
          </p:nvSpPr>
          <p:spPr bwMode="auto">
            <a:xfrm>
              <a:off x="9846" y="6692"/>
              <a:ext cx="258" cy="276"/>
            </a:xfrm>
            <a:prstGeom prst="rect">
              <a:avLst/>
            </a:prstGeom>
            <a:noFill/>
            <a:ln w="9525">
              <a:noFill/>
              <a:miter lim="800000"/>
              <a:headEnd/>
              <a:tailEnd/>
            </a:ln>
          </p:spPr>
          <p:txBody>
            <a:bodyPr wrap="none" lIns="0" tIns="0" rIns="0" bIns="0">
              <a:spAutoFit/>
            </a:bodyPr>
            <a:lstStyle/>
            <a:p>
              <a:pPr eaLnBrk="0" hangingPunct="0"/>
              <a:r>
                <a:rPr lang="en-US" sz="1800" b="1" dirty="0">
                  <a:latin typeface="Arial" charset="0"/>
                </a:rPr>
                <a:t>DO</a:t>
              </a:r>
              <a:endParaRPr lang="en-US" sz="1000" dirty="0"/>
            </a:p>
          </p:txBody>
        </p:sp>
      </p:grpSp>
      <p:grpSp>
        <p:nvGrpSpPr>
          <p:cNvPr id="3" name="Group 6"/>
          <p:cNvGrpSpPr>
            <a:grpSpLocks/>
          </p:cNvGrpSpPr>
          <p:nvPr/>
        </p:nvGrpSpPr>
        <p:grpSpPr bwMode="auto">
          <a:xfrm>
            <a:off x="7953421" y="3101990"/>
            <a:ext cx="3401814" cy="563401"/>
            <a:chOff x="11320" y="8255"/>
            <a:chExt cx="2438" cy="561"/>
          </a:xfrm>
        </p:grpSpPr>
        <p:sp>
          <p:nvSpPr>
            <p:cNvPr id="29720" name="Rectangle 7"/>
            <p:cNvSpPr>
              <a:spLocks noChangeArrowheads="1"/>
            </p:cNvSpPr>
            <p:nvPr/>
          </p:nvSpPr>
          <p:spPr bwMode="auto">
            <a:xfrm>
              <a:off x="11320" y="8255"/>
              <a:ext cx="2438" cy="306"/>
            </a:xfrm>
            <a:prstGeom prst="rect">
              <a:avLst/>
            </a:prstGeom>
            <a:noFill/>
            <a:ln w="9525">
              <a:noFill/>
              <a:miter lim="800000"/>
              <a:headEnd/>
              <a:tailEnd/>
            </a:ln>
          </p:spPr>
          <p:txBody>
            <a:bodyPr wrap="none" lIns="0" tIns="0" rIns="0" bIns="0">
              <a:spAutoFit/>
            </a:bodyPr>
            <a:lstStyle/>
            <a:p>
              <a:pPr eaLnBrk="0" hangingPunct="0"/>
              <a:r>
                <a:rPr lang="en-US" sz="2000" b="1" dirty="0">
                  <a:latin typeface="Arial" charset="0"/>
                </a:rPr>
                <a:t>Reflective Observation (RO)</a:t>
              </a:r>
              <a:endParaRPr lang="en-US" sz="2000" b="1" dirty="0"/>
            </a:p>
          </p:txBody>
        </p:sp>
        <p:sp>
          <p:nvSpPr>
            <p:cNvPr id="29721" name="Rectangle 8"/>
            <p:cNvSpPr>
              <a:spLocks noChangeArrowheads="1"/>
            </p:cNvSpPr>
            <p:nvPr/>
          </p:nvSpPr>
          <p:spPr bwMode="auto">
            <a:xfrm>
              <a:off x="11320" y="8540"/>
              <a:ext cx="1507" cy="276"/>
            </a:xfrm>
            <a:prstGeom prst="rect">
              <a:avLst/>
            </a:prstGeom>
            <a:noFill/>
            <a:ln w="9525">
              <a:noFill/>
              <a:miter lim="800000"/>
              <a:headEnd/>
              <a:tailEnd/>
            </a:ln>
          </p:spPr>
          <p:txBody>
            <a:bodyPr wrap="none" lIns="0" tIns="0" rIns="0" bIns="0">
              <a:spAutoFit/>
            </a:bodyPr>
            <a:lstStyle/>
            <a:p>
              <a:pPr eaLnBrk="0" hangingPunct="0"/>
              <a:r>
                <a:rPr lang="en-US" sz="1200">
                  <a:solidFill>
                    <a:srgbClr val="000000"/>
                  </a:solidFill>
                  <a:latin typeface="Arial" charset="0"/>
                </a:rPr>
                <a:t>                        </a:t>
              </a:r>
              <a:r>
                <a:rPr lang="en-US" sz="1800" b="1">
                  <a:latin typeface="Arial" charset="0"/>
                </a:rPr>
                <a:t>REFLECT</a:t>
              </a:r>
            </a:p>
          </p:txBody>
        </p:sp>
      </p:grpSp>
      <p:grpSp>
        <p:nvGrpSpPr>
          <p:cNvPr id="4" name="Group 9"/>
          <p:cNvGrpSpPr>
            <a:grpSpLocks/>
          </p:cNvGrpSpPr>
          <p:nvPr/>
        </p:nvGrpSpPr>
        <p:grpSpPr bwMode="auto">
          <a:xfrm>
            <a:off x="508001" y="3124920"/>
            <a:ext cx="3447031" cy="562393"/>
            <a:chOff x="5381" y="8230"/>
            <a:chExt cx="2567" cy="561"/>
          </a:xfrm>
        </p:grpSpPr>
        <p:sp>
          <p:nvSpPr>
            <p:cNvPr id="29718" name="Rectangle 10"/>
            <p:cNvSpPr>
              <a:spLocks noChangeArrowheads="1"/>
            </p:cNvSpPr>
            <p:nvPr/>
          </p:nvSpPr>
          <p:spPr bwMode="auto">
            <a:xfrm>
              <a:off x="5381" y="8230"/>
              <a:ext cx="2567" cy="307"/>
            </a:xfrm>
            <a:prstGeom prst="rect">
              <a:avLst/>
            </a:prstGeom>
            <a:noFill/>
            <a:ln w="9525">
              <a:noFill/>
              <a:miter lim="800000"/>
              <a:headEnd/>
              <a:tailEnd/>
            </a:ln>
          </p:spPr>
          <p:txBody>
            <a:bodyPr wrap="none" lIns="0" tIns="0" rIns="0" bIns="0">
              <a:spAutoFit/>
            </a:bodyPr>
            <a:lstStyle/>
            <a:p>
              <a:pPr eaLnBrk="0" hangingPunct="0"/>
              <a:r>
                <a:rPr lang="en-US" sz="2000" b="1" dirty="0">
                  <a:latin typeface="Arial" charset="0"/>
                </a:rPr>
                <a:t>Active Experimentation (AE)</a:t>
              </a:r>
              <a:endParaRPr lang="en-US" sz="2000" dirty="0"/>
            </a:p>
          </p:txBody>
        </p:sp>
        <p:sp>
          <p:nvSpPr>
            <p:cNvPr id="29719" name="Rectangle 11"/>
            <p:cNvSpPr>
              <a:spLocks noChangeArrowheads="1"/>
            </p:cNvSpPr>
            <p:nvPr/>
          </p:nvSpPr>
          <p:spPr bwMode="auto">
            <a:xfrm>
              <a:off x="5381" y="8515"/>
              <a:ext cx="1280" cy="276"/>
            </a:xfrm>
            <a:prstGeom prst="rect">
              <a:avLst/>
            </a:prstGeom>
            <a:noFill/>
            <a:ln w="9525">
              <a:noFill/>
              <a:miter lim="800000"/>
              <a:headEnd/>
              <a:tailEnd/>
            </a:ln>
          </p:spPr>
          <p:txBody>
            <a:bodyPr wrap="none" lIns="0" tIns="0" rIns="0" bIns="0">
              <a:spAutoFit/>
            </a:bodyPr>
            <a:lstStyle/>
            <a:p>
              <a:pPr eaLnBrk="0" hangingPunct="0"/>
              <a:r>
                <a:rPr lang="en-US" sz="1800" b="1">
                  <a:solidFill>
                    <a:srgbClr val="FAFD00"/>
                  </a:solidFill>
                  <a:latin typeface="Arial" charset="0"/>
                </a:rPr>
                <a:t>                </a:t>
              </a:r>
              <a:r>
                <a:rPr lang="en-US" sz="1800" b="1">
                  <a:latin typeface="Arial" charset="0"/>
                </a:rPr>
                <a:t> PLAN</a:t>
              </a:r>
              <a:endParaRPr lang="en-US" sz="1800" b="1"/>
            </a:p>
          </p:txBody>
        </p:sp>
      </p:grpSp>
      <p:grpSp>
        <p:nvGrpSpPr>
          <p:cNvPr id="5" name="Group 12"/>
          <p:cNvGrpSpPr>
            <a:grpSpLocks/>
          </p:cNvGrpSpPr>
          <p:nvPr/>
        </p:nvGrpSpPr>
        <p:grpSpPr bwMode="auto">
          <a:xfrm>
            <a:off x="4150828" y="5305894"/>
            <a:ext cx="3946358" cy="564991"/>
            <a:chOff x="8261" y="9812"/>
            <a:chExt cx="2939" cy="562"/>
          </a:xfrm>
        </p:grpSpPr>
        <p:sp>
          <p:nvSpPr>
            <p:cNvPr id="29716" name="Rectangle 13"/>
            <p:cNvSpPr>
              <a:spLocks noChangeArrowheads="1"/>
            </p:cNvSpPr>
            <p:nvPr/>
          </p:nvSpPr>
          <p:spPr bwMode="auto">
            <a:xfrm>
              <a:off x="8261" y="9812"/>
              <a:ext cx="2939" cy="306"/>
            </a:xfrm>
            <a:prstGeom prst="rect">
              <a:avLst/>
            </a:prstGeom>
            <a:noFill/>
            <a:ln w="9525">
              <a:noFill/>
              <a:miter lim="800000"/>
              <a:headEnd/>
              <a:tailEnd/>
            </a:ln>
          </p:spPr>
          <p:txBody>
            <a:bodyPr wrap="none" lIns="0" tIns="0" rIns="0" bIns="0">
              <a:spAutoFit/>
            </a:bodyPr>
            <a:lstStyle/>
            <a:p>
              <a:pPr eaLnBrk="0" hangingPunct="0"/>
              <a:r>
                <a:rPr lang="en-US" sz="2000" b="1" dirty="0">
                  <a:latin typeface="Arial" charset="0"/>
                </a:rPr>
                <a:t>Abstract </a:t>
              </a:r>
              <a:r>
                <a:rPr lang="en-US" sz="2000" b="1" dirty="0" err="1">
                  <a:latin typeface="Arial" charset="0"/>
                </a:rPr>
                <a:t>Conceptualisation</a:t>
              </a:r>
              <a:r>
                <a:rPr lang="en-US" sz="2000" b="1" dirty="0">
                  <a:latin typeface="Arial" charset="0"/>
                </a:rPr>
                <a:t> (AC)</a:t>
              </a:r>
              <a:endParaRPr lang="en-US" sz="2000" b="1" dirty="0"/>
            </a:p>
          </p:txBody>
        </p:sp>
        <p:sp>
          <p:nvSpPr>
            <p:cNvPr id="29717" name="Rectangle 14"/>
            <p:cNvSpPr>
              <a:spLocks noChangeArrowheads="1"/>
            </p:cNvSpPr>
            <p:nvPr/>
          </p:nvSpPr>
          <p:spPr bwMode="auto">
            <a:xfrm>
              <a:off x="9604" y="10098"/>
              <a:ext cx="525" cy="276"/>
            </a:xfrm>
            <a:prstGeom prst="rect">
              <a:avLst/>
            </a:prstGeom>
            <a:noFill/>
            <a:ln w="9525">
              <a:noFill/>
              <a:miter lim="800000"/>
              <a:headEnd/>
              <a:tailEnd/>
            </a:ln>
          </p:spPr>
          <p:txBody>
            <a:bodyPr wrap="none" lIns="0" tIns="0" rIns="0" bIns="0">
              <a:spAutoFit/>
            </a:bodyPr>
            <a:lstStyle/>
            <a:p>
              <a:pPr eaLnBrk="0" hangingPunct="0"/>
              <a:r>
                <a:rPr lang="en-US" sz="1800" b="1">
                  <a:latin typeface="Arial" charset="0"/>
                </a:rPr>
                <a:t>THINK</a:t>
              </a:r>
              <a:endParaRPr lang="en-US" sz="1800" b="1"/>
            </a:p>
          </p:txBody>
        </p:sp>
      </p:grpSp>
      <p:grpSp>
        <p:nvGrpSpPr>
          <p:cNvPr id="6" name="Group 15"/>
          <p:cNvGrpSpPr>
            <a:grpSpLocks/>
          </p:cNvGrpSpPr>
          <p:nvPr/>
        </p:nvGrpSpPr>
        <p:grpSpPr bwMode="auto">
          <a:xfrm>
            <a:off x="2050708" y="1827353"/>
            <a:ext cx="1445683" cy="892175"/>
            <a:chOff x="7188" y="7280"/>
            <a:chExt cx="1078" cy="888"/>
          </a:xfrm>
        </p:grpSpPr>
        <p:sp>
          <p:nvSpPr>
            <p:cNvPr id="29714" name="Arc 16"/>
            <p:cNvSpPr>
              <a:spLocks/>
            </p:cNvSpPr>
            <p:nvPr/>
          </p:nvSpPr>
          <p:spPr bwMode="auto">
            <a:xfrm>
              <a:off x="7188" y="7354"/>
              <a:ext cx="1078" cy="814"/>
            </a:xfrm>
            <a:custGeom>
              <a:avLst/>
              <a:gdLst>
                <a:gd name="T0" fmla="*/ 0 w 21600"/>
                <a:gd name="T1" fmla="*/ 0 h 21113"/>
                <a:gd name="T2" fmla="*/ 0 w 21600"/>
                <a:gd name="T3" fmla="*/ 0 h 21113"/>
                <a:gd name="T4" fmla="*/ 0 w 21600"/>
                <a:gd name="T5" fmla="*/ 0 h 21113"/>
                <a:gd name="T6" fmla="*/ 0 60000 65536"/>
                <a:gd name="T7" fmla="*/ 0 60000 65536"/>
                <a:gd name="T8" fmla="*/ 0 60000 65536"/>
                <a:gd name="T9" fmla="*/ 0 w 21600"/>
                <a:gd name="T10" fmla="*/ 0 h 21113"/>
                <a:gd name="T11" fmla="*/ 21600 w 21600"/>
                <a:gd name="T12" fmla="*/ 21113 h 21113"/>
              </a:gdLst>
              <a:ahLst/>
              <a:cxnLst>
                <a:cxn ang="T6">
                  <a:pos x="T0" y="T1"/>
                </a:cxn>
                <a:cxn ang="T7">
                  <a:pos x="T2" y="T3"/>
                </a:cxn>
                <a:cxn ang="T8">
                  <a:pos x="T4" y="T5"/>
                </a:cxn>
              </a:cxnLst>
              <a:rect l="T9" t="T10" r="T11" b="T12"/>
              <a:pathLst>
                <a:path w="21600" h="21113" fill="none" extrusionOk="0">
                  <a:moveTo>
                    <a:pt x="0" y="21113"/>
                  </a:moveTo>
                  <a:cubicBezTo>
                    <a:pt x="0" y="10941"/>
                    <a:pt x="7096" y="2147"/>
                    <a:pt x="17039" y="0"/>
                  </a:cubicBezTo>
                </a:path>
                <a:path w="21600" h="21113" stroke="0" extrusionOk="0">
                  <a:moveTo>
                    <a:pt x="0" y="21113"/>
                  </a:moveTo>
                  <a:cubicBezTo>
                    <a:pt x="0" y="10941"/>
                    <a:pt x="7096" y="2147"/>
                    <a:pt x="17039" y="0"/>
                  </a:cubicBezTo>
                  <a:lnTo>
                    <a:pt x="21600" y="21113"/>
                  </a:lnTo>
                  <a:close/>
                </a:path>
              </a:pathLst>
            </a:custGeom>
            <a:noFill/>
            <a:ln w="9525">
              <a:solidFill>
                <a:schemeClr val="tx1"/>
              </a:solidFill>
              <a:round/>
              <a:headEnd/>
              <a:tailEnd/>
            </a:ln>
          </p:spPr>
          <p:txBody>
            <a:bodyPr/>
            <a:lstStyle/>
            <a:p>
              <a:endParaRPr lang="ru-RU"/>
            </a:p>
          </p:txBody>
        </p:sp>
        <p:sp>
          <p:nvSpPr>
            <p:cNvPr id="29715" name="Freeform 17"/>
            <p:cNvSpPr>
              <a:spLocks/>
            </p:cNvSpPr>
            <p:nvPr/>
          </p:nvSpPr>
          <p:spPr bwMode="auto">
            <a:xfrm>
              <a:off x="7959" y="7280"/>
              <a:ext cx="307" cy="174"/>
            </a:xfrm>
            <a:custGeom>
              <a:avLst/>
              <a:gdLst>
                <a:gd name="T0" fmla="*/ 307 w 307"/>
                <a:gd name="T1" fmla="*/ 55 h 174"/>
                <a:gd name="T2" fmla="*/ 0 w 307"/>
                <a:gd name="T3" fmla="*/ 0 h 174"/>
                <a:gd name="T4" fmla="*/ 20 w 307"/>
                <a:gd name="T5" fmla="*/ 174 h 174"/>
                <a:gd name="T6" fmla="*/ 307 w 307"/>
                <a:gd name="T7" fmla="*/ 55 h 174"/>
                <a:gd name="T8" fmla="*/ 0 60000 65536"/>
                <a:gd name="T9" fmla="*/ 0 60000 65536"/>
                <a:gd name="T10" fmla="*/ 0 60000 65536"/>
                <a:gd name="T11" fmla="*/ 0 60000 65536"/>
                <a:gd name="T12" fmla="*/ 0 w 307"/>
                <a:gd name="T13" fmla="*/ 0 h 174"/>
                <a:gd name="T14" fmla="*/ 307 w 307"/>
                <a:gd name="T15" fmla="*/ 174 h 174"/>
              </a:gdLst>
              <a:ahLst/>
              <a:cxnLst>
                <a:cxn ang="T8">
                  <a:pos x="T0" y="T1"/>
                </a:cxn>
                <a:cxn ang="T9">
                  <a:pos x="T2" y="T3"/>
                </a:cxn>
                <a:cxn ang="T10">
                  <a:pos x="T4" y="T5"/>
                </a:cxn>
                <a:cxn ang="T11">
                  <a:pos x="T6" y="T7"/>
                </a:cxn>
              </a:cxnLst>
              <a:rect l="T12" t="T13" r="T14" b="T15"/>
              <a:pathLst>
                <a:path w="307" h="174">
                  <a:moveTo>
                    <a:pt x="307" y="55"/>
                  </a:moveTo>
                  <a:lnTo>
                    <a:pt x="0" y="0"/>
                  </a:lnTo>
                  <a:lnTo>
                    <a:pt x="20" y="174"/>
                  </a:lnTo>
                  <a:lnTo>
                    <a:pt x="307" y="55"/>
                  </a:lnTo>
                  <a:close/>
                </a:path>
              </a:pathLst>
            </a:custGeom>
            <a:solidFill>
              <a:srgbClr val="000000"/>
            </a:solidFill>
            <a:ln w="9525">
              <a:solidFill>
                <a:schemeClr val="tx1"/>
              </a:solidFill>
              <a:round/>
              <a:headEnd/>
              <a:tailEnd/>
            </a:ln>
          </p:spPr>
          <p:txBody>
            <a:bodyPr/>
            <a:lstStyle/>
            <a:p>
              <a:endParaRPr lang="ru-RU"/>
            </a:p>
          </p:txBody>
        </p:sp>
      </p:grpSp>
      <p:grpSp>
        <p:nvGrpSpPr>
          <p:cNvPr id="7" name="Group 18"/>
          <p:cNvGrpSpPr>
            <a:grpSpLocks/>
          </p:cNvGrpSpPr>
          <p:nvPr/>
        </p:nvGrpSpPr>
        <p:grpSpPr bwMode="auto">
          <a:xfrm>
            <a:off x="1987620" y="4246564"/>
            <a:ext cx="1195916" cy="1076325"/>
            <a:chOff x="7133" y="8882"/>
            <a:chExt cx="893" cy="1071"/>
          </a:xfrm>
        </p:grpSpPr>
        <p:sp>
          <p:nvSpPr>
            <p:cNvPr id="29712" name="Arc 19"/>
            <p:cNvSpPr>
              <a:spLocks/>
            </p:cNvSpPr>
            <p:nvPr/>
          </p:nvSpPr>
          <p:spPr bwMode="auto">
            <a:xfrm>
              <a:off x="7206" y="8882"/>
              <a:ext cx="820" cy="1071"/>
            </a:xfrm>
            <a:custGeom>
              <a:avLst/>
              <a:gdLst>
                <a:gd name="T0" fmla="*/ 0 w 21139"/>
                <a:gd name="T1" fmla="*/ 0 h 21600"/>
                <a:gd name="T2" fmla="*/ 0 w 21139"/>
                <a:gd name="T3" fmla="*/ 0 h 21600"/>
                <a:gd name="T4" fmla="*/ 0 w 21139"/>
                <a:gd name="T5" fmla="*/ 0 h 21600"/>
                <a:gd name="T6" fmla="*/ 0 60000 65536"/>
                <a:gd name="T7" fmla="*/ 0 60000 65536"/>
                <a:gd name="T8" fmla="*/ 0 60000 65536"/>
                <a:gd name="T9" fmla="*/ 0 w 21139"/>
                <a:gd name="T10" fmla="*/ 0 h 21600"/>
                <a:gd name="T11" fmla="*/ 21139 w 21139"/>
                <a:gd name="T12" fmla="*/ 21600 h 21600"/>
              </a:gdLst>
              <a:ahLst/>
              <a:cxnLst>
                <a:cxn ang="T6">
                  <a:pos x="T0" y="T1"/>
                </a:cxn>
                <a:cxn ang="T7">
                  <a:pos x="T2" y="T3"/>
                </a:cxn>
                <a:cxn ang="T8">
                  <a:pos x="T4" y="T5"/>
                </a:cxn>
              </a:cxnLst>
              <a:rect l="T9" t="T10" r="T11" b="T12"/>
              <a:pathLst>
                <a:path w="21139" h="21600" fill="none" extrusionOk="0">
                  <a:moveTo>
                    <a:pt x="21139" y="21600"/>
                  </a:moveTo>
                  <a:cubicBezTo>
                    <a:pt x="10920" y="21600"/>
                    <a:pt x="2100" y="14439"/>
                    <a:pt x="0" y="4438"/>
                  </a:cubicBezTo>
                </a:path>
                <a:path w="21139" h="21600" stroke="0" extrusionOk="0">
                  <a:moveTo>
                    <a:pt x="21139" y="21600"/>
                  </a:moveTo>
                  <a:cubicBezTo>
                    <a:pt x="10920" y="21600"/>
                    <a:pt x="2100" y="14439"/>
                    <a:pt x="0" y="4438"/>
                  </a:cubicBezTo>
                  <a:lnTo>
                    <a:pt x="21139" y="0"/>
                  </a:lnTo>
                  <a:close/>
                </a:path>
              </a:pathLst>
            </a:custGeom>
            <a:noFill/>
            <a:ln w="9525">
              <a:solidFill>
                <a:schemeClr val="tx1"/>
              </a:solidFill>
              <a:round/>
              <a:headEnd/>
              <a:tailEnd/>
            </a:ln>
          </p:spPr>
          <p:txBody>
            <a:bodyPr/>
            <a:lstStyle/>
            <a:p>
              <a:endParaRPr lang="ru-RU"/>
            </a:p>
          </p:txBody>
        </p:sp>
        <p:sp>
          <p:nvSpPr>
            <p:cNvPr id="29713" name="Freeform 20"/>
            <p:cNvSpPr>
              <a:spLocks/>
            </p:cNvSpPr>
            <p:nvPr/>
          </p:nvSpPr>
          <p:spPr bwMode="auto">
            <a:xfrm>
              <a:off x="7133" y="8882"/>
              <a:ext cx="174" cy="305"/>
            </a:xfrm>
            <a:custGeom>
              <a:avLst/>
              <a:gdLst>
                <a:gd name="T0" fmla="*/ 55 w 174"/>
                <a:gd name="T1" fmla="*/ 0 h 305"/>
                <a:gd name="T2" fmla="*/ 0 w 174"/>
                <a:gd name="T3" fmla="*/ 305 h 305"/>
                <a:gd name="T4" fmla="*/ 174 w 174"/>
                <a:gd name="T5" fmla="*/ 285 h 305"/>
                <a:gd name="T6" fmla="*/ 55 w 174"/>
                <a:gd name="T7" fmla="*/ 0 h 305"/>
                <a:gd name="T8" fmla="*/ 0 60000 65536"/>
                <a:gd name="T9" fmla="*/ 0 60000 65536"/>
                <a:gd name="T10" fmla="*/ 0 60000 65536"/>
                <a:gd name="T11" fmla="*/ 0 60000 65536"/>
                <a:gd name="T12" fmla="*/ 0 w 174"/>
                <a:gd name="T13" fmla="*/ 0 h 305"/>
                <a:gd name="T14" fmla="*/ 174 w 174"/>
                <a:gd name="T15" fmla="*/ 305 h 305"/>
              </a:gdLst>
              <a:ahLst/>
              <a:cxnLst>
                <a:cxn ang="T8">
                  <a:pos x="T0" y="T1"/>
                </a:cxn>
                <a:cxn ang="T9">
                  <a:pos x="T2" y="T3"/>
                </a:cxn>
                <a:cxn ang="T10">
                  <a:pos x="T4" y="T5"/>
                </a:cxn>
                <a:cxn ang="T11">
                  <a:pos x="T6" y="T7"/>
                </a:cxn>
              </a:cxnLst>
              <a:rect l="T12" t="T13" r="T14" b="T15"/>
              <a:pathLst>
                <a:path w="174" h="305">
                  <a:moveTo>
                    <a:pt x="55" y="0"/>
                  </a:moveTo>
                  <a:lnTo>
                    <a:pt x="0" y="305"/>
                  </a:lnTo>
                  <a:lnTo>
                    <a:pt x="174" y="285"/>
                  </a:lnTo>
                  <a:lnTo>
                    <a:pt x="55" y="0"/>
                  </a:lnTo>
                  <a:close/>
                </a:path>
              </a:pathLst>
            </a:custGeom>
            <a:solidFill>
              <a:srgbClr val="000000"/>
            </a:solidFill>
            <a:ln w="9525">
              <a:solidFill>
                <a:schemeClr val="tx1"/>
              </a:solidFill>
              <a:round/>
              <a:headEnd/>
              <a:tailEnd/>
            </a:ln>
          </p:spPr>
          <p:txBody>
            <a:bodyPr/>
            <a:lstStyle/>
            <a:p>
              <a:endParaRPr lang="ru-RU"/>
            </a:p>
          </p:txBody>
        </p:sp>
      </p:grpSp>
      <p:grpSp>
        <p:nvGrpSpPr>
          <p:cNvPr id="8" name="Group 21"/>
          <p:cNvGrpSpPr>
            <a:grpSpLocks/>
          </p:cNvGrpSpPr>
          <p:nvPr/>
        </p:nvGrpSpPr>
        <p:grpSpPr bwMode="auto">
          <a:xfrm>
            <a:off x="8332726" y="1758623"/>
            <a:ext cx="1621367" cy="836612"/>
            <a:chOff x="11499" y="7335"/>
            <a:chExt cx="1208" cy="833"/>
          </a:xfrm>
        </p:grpSpPr>
        <p:sp>
          <p:nvSpPr>
            <p:cNvPr id="29710" name="Arc 22"/>
            <p:cNvSpPr>
              <a:spLocks/>
            </p:cNvSpPr>
            <p:nvPr/>
          </p:nvSpPr>
          <p:spPr bwMode="auto">
            <a:xfrm>
              <a:off x="11499" y="7335"/>
              <a:ext cx="1157" cy="833"/>
            </a:xfrm>
            <a:custGeom>
              <a:avLst/>
              <a:gdLst>
                <a:gd name="T0" fmla="*/ 0 w 20864"/>
                <a:gd name="T1" fmla="*/ 0 h 21600"/>
                <a:gd name="T2" fmla="*/ 0 w 20864"/>
                <a:gd name="T3" fmla="*/ 0 h 21600"/>
                <a:gd name="T4" fmla="*/ 0 w 20864"/>
                <a:gd name="T5" fmla="*/ 0 h 21600"/>
                <a:gd name="T6" fmla="*/ 0 60000 65536"/>
                <a:gd name="T7" fmla="*/ 0 60000 65536"/>
                <a:gd name="T8" fmla="*/ 0 60000 65536"/>
                <a:gd name="T9" fmla="*/ 0 w 20864"/>
                <a:gd name="T10" fmla="*/ 0 h 21600"/>
                <a:gd name="T11" fmla="*/ 20864 w 20864"/>
                <a:gd name="T12" fmla="*/ 21600 h 21600"/>
              </a:gdLst>
              <a:ahLst/>
              <a:cxnLst>
                <a:cxn ang="T6">
                  <a:pos x="T0" y="T1"/>
                </a:cxn>
                <a:cxn ang="T7">
                  <a:pos x="T2" y="T3"/>
                </a:cxn>
                <a:cxn ang="T8">
                  <a:pos x="T4" y="T5"/>
                </a:cxn>
              </a:cxnLst>
              <a:rect l="T9" t="T10" r="T11" b="T12"/>
              <a:pathLst>
                <a:path w="20864" h="21600" fill="none" extrusionOk="0">
                  <a:moveTo>
                    <a:pt x="0" y="0"/>
                  </a:moveTo>
                  <a:cubicBezTo>
                    <a:pt x="6" y="0"/>
                    <a:pt x="12" y="-1"/>
                    <a:pt x="18" y="0"/>
                  </a:cubicBezTo>
                  <a:cubicBezTo>
                    <a:pt x="9767" y="0"/>
                    <a:pt x="18309" y="6531"/>
                    <a:pt x="20863" y="15941"/>
                  </a:cubicBezTo>
                </a:path>
                <a:path w="20864" h="21600" stroke="0" extrusionOk="0">
                  <a:moveTo>
                    <a:pt x="0" y="0"/>
                  </a:moveTo>
                  <a:cubicBezTo>
                    <a:pt x="6" y="0"/>
                    <a:pt x="12" y="-1"/>
                    <a:pt x="18" y="0"/>
                  </a:cubicBezTo>
                  <a:cubicBezTo>
                    <a:pt x="9767" y="0"/>
                    <a:pt x="18309" y="6531"/>
                    <a:pt x="20863" y="15941"/>
                  </a:cubicBezTo>
                  <a:lnTo>
                    <a:pt x="18" y="21600"/>
                  </a:lnTo>
                  <a:close/>
                </a:path>
              </a:pathLst>
            </a:custGeom>
            <a:noFill/>
            <a:ln w="9525">
              <a:solidFill>
                <a:schemeClr val="tx1"/>
              </a:solidFill>
              <a:round/>
              <a:headEnd/>
              <a:tailEnd/>
            </a:ln>
          </p:spPr>
          <p:txBody>
            <a:bodyPr/>
            <a:lstStyle/>
            <a:p>
              <a:endParaRPr lang="ru-RU"/>
            </a:p>
          </p:txBody>
        </p:sp>
        <p:sp>
          <p:nvSpPr>
            <p:cNvPr id="29711" name="Freeform 23"/>
            <p:cNvSpPr>
              <a:spLocks/>
            </p:cNvSpPr>
            <p:nvPr/>
          </p:nvSpPr>
          <p:spPr bwMode="auto">
            <a:xfrm>
              <a:off x="12537" y="7858"/>
              <a:ext cx="170" cy="310"/>
            </a:xfrm>
            <a:custGeom>
              <a:avLst/>
              <a:gdLst>
                <a:gd name="T0" fmla="*/ 160 w 170"/>
                <a:gd name="T1" fmla="*/ 310 h 310"/>
                <a:gd name="T2" fmla="*/ 170 w 170"/>
                <a:gd name="T3" fmla="*/ 0 h 310"/>
                <a:gd name="T4" fmla="*/ 0 w 170"/>
                <a:gd name="T5" fmla="*/ 45 h 310"/>
                <a:gd name="T6" fmla="*/ 160 w 170"/>
                <a:gd name="T7" fmla="*/ 310 h 310"/>
                <a:gd name="T8" fmla="*/ 0 60000 65536"/>
                <a:gd name="T9" fmla="*/ 0 60000 65536"/>
                <a:gd name="T10" fmla="*/ 0 60000 65536"/>
                <a:gd name="T11" fmla="*/ 0 60000 65536"/>
                <a:gd name="T12" fmla="*/ 0 w 170"/>
                <a:gd name="T13" fmla="*/ 0 h 310"/>
                <a:gd name="T14" fmla="*/ 170 w 170"/>
                <a:gd name="T15" fmla="*/ 310 h 310"/>
              </a:gdLst>
              <a:ahLst/>
              <a:cxnLst>
                <a:cxn ang="T8">
                  <a:pos x="T0" y="T1"/>
                </a:cxn>
                <a:cxn ang="T9">
                  <a:pos x="T2" y="T3"/>
                </a:cxn>
                <a:cxn ang="T10">
                  <a:pos x="T4" y="T5"/>
                </a:cxn>
                <a:cxn ang="T11">
                  <a:pos x="T6" y="T7"/>
                </a:cxn>
              </a:cxnLst>
              <a:rect l="T12" t="T13" r="T14" b="T15"/>
              <a:pathLst>
                <a:path w="170" h="310">
                  <a:moveTo>
                    <a:pt x="160" y="310"/>
                  </a:moveTo>
                  <a:lnTo>
                    <a:pt x="170" y="0"/>
                  </a:lnTo>
                  <a:lnTo>
                    <a:pt x="0" y="45"/>
                  </a:lnTo>
                  <a:lnTo>
                    <a:pt x="160" y="310"/>
                  </a:lnTo>
                  <a:close/>
                </a:path>
              </a:pathLst>
            </a:custGeom>
            <a:solidFill>
              <a:srgbClr val="000000"/>
            </a:solidFill>
            <a:ln w="9525">
              <a:solidFill>
                <a:schemeClr val="tx1"/>
              </a:solidFill>
              <a:round/>
              <a:headEnd/>
              <a:tailEnd/>
            </a:ln>
          </p:spPr>
          <p:txBody>
            <a:bodyPr/>
            <a:lstStyle/>
            <a:p>
              <a:endParaRPr lang="ru-RU"/>
            </a:p>
          </p:txBody>
        </p:sp>
      </p:grpSp>
      <p:grpSp>
        <p:nvGrpSpPr>
          <p:cNvPr id="9" name="Group 24"/>
          <p:cNvGrpSpPr>
            <a:grpSpLocks/>
          </p:cNvGrpSpPr>
          <p:nvPr/>
        </p:nvGrpSpPr>
        <p:grpSpPr bwMode="auto">
          <a:xfrm>
            <a:off x="8798985" y="4284664"/>
            <a:ext cx="1128183" cy="1093787"/>
            <a:chOff x="11941" y="8920"/>
            <a:chExt cx="838" cy="1088"/>
          </a:xfrm>
        </p:grpSpPr>
        <p:sp>
          <p:nvSpPr>
            <p:cNvPr id="29708" name="Arc 25"/>
            <p:cNvSpPr>
              <a:spLocks/>
            </p:cNvSpPr>
            <p:nvPr/>
          </p:nvSpPr>
          <p:spPr bwMode="auto">
            <a:xfrm>
              <a:off x="11941" y="8920"/>
              <a:ext cx="838" cy="1034"/>
            </a:xfrm>
            <a:custGeom>
              <a:avLst/>
              <a:gdLst>
                <a:gd name="T0" fmla="*/ 0 w 21600"/>
                <a:gd name="T1" fmla="*/ 0 h 20842"/>
                <a:gd name="T2" fmla="*/ 0 w 21600"/>
                <a:gd name="T3" fmla="*/ 0 h 20842"/>
                <a:gd name="T4" fmla="*/ 0 w 21600"/>
                <a:gd name="T5" fmla="*/ 0 h 20842"/>
                <a:gd name="T6" fmla="*/ 0 60000 65536"/>
                <a:gd name="T7" fmla="*/ 0 60000 65536"/>
                <a:gd name="T8" fmla="*/ 0 60000 65536"/>
                <a:gd name="T9" fmla="*/ 0 w 21600"/>
                <a:gd name="T10" fmla="*/ 0 h 20842"/>
                <a:gd name="T11" fmla="*/ 21600 w 21600"/>
                <a:gd name="T12" fmla="*/ 20842 h 20842"/>
              </a:gdLst>
              <a:ahLst/>
              <a:cxnLst>
                <a:cxn ang="T6">
                  <a:pos x="T0" y="T1"/>
                </a:cxn>
                <a:cxn ang="T7">
                  <a:pos x="T2" y="T3"/>
                </a:cxn>
                <a:cxn ang="T8">
                  <a:pos x="T4" y="T5"/>
                </a:cxn>
              </a:cxnLst>
              <a:rect l="T9" t="T10" r="T11" b="T12"/>
              <a:pathLst>
                <a:path w="21600" h="20842" fill="none" extrusionOk="0">
                  <a:moveTo>
                    <a:pt x="21600" y="0"/>
                  </a:moveTo>
                  <a:cubicBezTo>
                    <a:pt x="21600" y="9744"/>
                    <a:pt x="15074" y="18283"/>
                    <a:pt x="5671" y="20841"/>
                  </a:cubicBezTo>
                </a:path>
                <a:path w="21600" h="20842" stroke="0" extrusionOk="0">
                  <a:moveTo>
                    <a:pt x="21600" y="0"/>
                  </a:moveTo>
                  <a:cubicBezTo>
                    <a:pt x="21600" y="9744"/>
                    <a:pt x="15074" y="18283"/>
                    <a:pt x="5671" y="20841"/>
                  </a:cubicBezTo>
                  <a:lnTo>
                    <a:pt x="0" y="0"/>
                  </a:lnTo>
                  <a:close/>
                </a:path>
              </a:pathLst>
            </a:custGeom>
            <a:noFill/>
            <a:ln w="9525">
              <a:solidFill>
                <a:schemeClr val="tx1"/>
              </a:solidFill>
              <a:round/>
              <a:headEnd/>
              <a:tailEnd/>
            </a:ln>
          </p:spPr>
          <p:txBody>
            <a:bodyPr/>
            <a:lstStyle/>
            <a:p>
              <a:endParaRPr lang="ru-RU"/>
            </a:p>
          </p:txBody>
        </p:sp>
        <p:sp>
          <p:nvSpPr>
            <p:cNvPr id="29709" name="Freeform 26"/>
            <p:cNvSpPr>
              <a:spLocks/>
            </p:cNvSpPr>
            <p:nvPr/>
          </p:nvSpPr>
          <p:spPr bwMode="auto">
            <a:xfrm>
              <a:off x="11941" y="9839"/>
              <a:ext cx="309" cy="169"/>
            </a:xfrm>
            <a:custGeom>
              <a:avLst/>
              <a:gdLst>
                <a:gd name="T0" fmla="*/ 0 w 309"/>
                <a:gd name="T1" fmla="*/ 152 h 169"/>
                <a:gd name="T2" fmla="*/ 309 w 309"/>
                <a:gd name="T3" fmla="*/ 169 h 169"/>
                <a:gd name="T4" fmla="*/ 269 w 309"/>
                <a:gd name="T5" fmla="*/ 0 h 169"/>
                <a:gd name="T6" fmla="*/ 0 w 309"/>
                <a:gd name="T7" fmla="*/ 152 h 169"/>
                <a:gd name="T8" fmla="*/ 0 60000 65536"/>
                <a:gd name="T9" fmla="*/ 0 60000 65536"/>
                <a:gd name="T10" fmla="*/ 0 60000 65536"/>
                <a:gd name="T11" fmla="*/ 0 60000 65536"/>
                <a:gd name="T12" fmla="*/ 0 w 309"/>
                <a:gd name="T13" fmla="*/ 0 h 169"/>
                <a:gd name="T14" fmla="*/ 309 w 309"/>
                <a:gd name="T15" fmla="*/ 169 h 169"/>
              </a:gdLst>
              <a:ahLst/>
              <a:cxnLst>
                <a:cxn ang="T8">
                  <a:pos x="T0" y="T1"/>
                </a:cxn>
                <a:cxn ang="T9">
                  <a:pos x="T2" y="T3"/>
                </a:cxn>
                <a:cxn ang="T10">
                  <a:pos x="T4" y="T5"/>
                </a:cxn>
                <a:cxn ang="T11">
                  <a:pos x="T6" y="T7"/>
                </a:cxn>
              </a:cxnLst>
              <a:rect l="T12" t="T13" r="T14" b="T15"/>
              <a:pathLst>
                <a:path w="309" h="169">
                  <a:moveTo>
                    <a:pt x="0" y="152"/>
                  </a:moveTo>
                  <a:lnTo>
                    <a:pt x="309" y="169"/>
                  </a:lnTo>
                  <a:lnTo>
                    <a:pt x="269" y="0"/>
                  </a:lnTo>
                  <a:lnTo>
                    <a:pt x="0" y="152"/>
                  </a:lnTo>
                  <a:close/>
                </a:path>
              </a:pathLst>
            </a:custGeom>
            <a:solidFill>
              <a:srgbClr val="000000"/>
            </a:solidFill>
            <a:ln w="9525">
              <a:solidFill>
                <a:schemeClr val="tx1"/>
              </a:solidFill>
              <a:round/>
              <a:headEnd/>
              <a:tailEnd/>
            </a:ln>
          </p:spPr>
          <p:txBody>
            <a:bodyPr/>
            <a:lstStyle/>
            <a:p>
              <a:endParaRPr lang="ru-RU"/>
            </a:p>
          </p:txBody>
        </p:sp>
      </p:gr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p:txBody>
          <a:bodyPr>
            <a:normAutofit/>
          </a:bodyPr>
          <a:lstStyle/>
          <a:p>
            <a:pPr marL="0" indent="0">
              <a:buNone/>
            </a:pPr>
            <a:endParaRPr lang="en-US" sz="3600" b="1" i="1" dirty="0" smtClean="0">
              <a:latin typeface="Arial" panose="020B0604020202020204" pitchFamily="34" charset="0"/>
              <a:cs typeface="Arial" panose="020B0604020202020204" pitchFamily="34" charset="0"/>
            </a:endParaRPr>
          </a:p>
          <a:p>
            <a:pPr marL="0" indent="0" algn="ctr">
              <a:buNone/>
            </a:pPr>
            <a:endParaRPr lang="en-US" sz="3600" b="1" dirty="0" smtClean="0">
              <a:latin typeface="Arial" panose="020B0604020202020204" pitchFamily="34" charset="0"/>
              <a:cs typeface="Arial" panose="020B0604020202020204" pitchFamily="34" charset="0"/>
            </a:endParaRPr>
          </a:p>
          <a:p>
            <a:pPr marL="0" indent="0" algn="ctr">
              <a:buNone/>
            </a:pPr>
            <a:endParaRPr lang="en-US" sz="3600" b="1" dirty="0" smtClean="0">
              <a:latin typeface="Arial" panose="020B0604020202020204" pitchFamily="34" charset="0"/>
              <a:cs typeface="Arial" panose="020B0604020202020204" pitchFamily="34" charset="0"/>
            </a:endParaRPr>
          </a:p>
          <a:p>
            <a:pPr marL="0" indent="0" algn="ctr">
              <a:buNone/>
            </a:pPr>
            <a:r>
              <a:rPr lang="en-US" sz="3600" b="1" dirty="0" smtClean="0">
                <a:latin typeface="Arial" panose="020B0604020202020204" pitchFamily="34" charset="0"/>
                <a:cs typeface="Arial" panose="020B0604020202020204" pitchFamily="34" charset="0"/>
              </a:rPr>
              <a:t>An example of a botany class</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428548418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04800" y="1421168"/>
            <a:ext cx="12496800" cy="5651420"/>
          </a:xfrm>
          <a:prstGeom prst="rect">
            <a:avLst/>
          </a:prstGeom>
          <a:noFill/>
          <a:ln w="9525">
            <a:noFill/>
            <a:miter lim="800000"/>
            <a:headEnd/>
            <a:tailEnd/>
          </a:ln>
        </p:spPr>
        <p:txBody>
          <a:bodyPr lIns="92075" tIns="46038" rIns="92075" bIns="46038">
            <a:spAutoFit/>
          </a:bodyPr>
          <a:lstStyle/>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p:txBody>
      </p:sp>
      <p:sp>
        <p:nvSpPr>
          <p:cNvPr id="29722" name="Rectangle 4"/>
          <p:cNvSpPr>
            <a:spLocks noChangeArrowheads="1"/>
          </p:cNvSpPr>
          <p:nvPr/>
        </p:nvSpPr>
        <p:spPr bwMode="auto">
          <a:xfrm>
            <a:off x="4339228" y="1360276"/>
            <a:ext cx="3379964" cy="861774"/>
          </a:xfrm>
          <a:prstGeom prst="rect">
            <a:avLst/>
          </a:prstGeom>
          <a:noFill/>
          <a:ln w="9525">
            <a:noFill/>
            <a:miter lim="800000"/>
            <a:headEnd/>
            <a:tailEnd/>
          </a:ln>
        </p:spPr>
        <p:txBody>
          <a:bodyPr wrap="none" lIns="0" tIns="0" rIns="0" bIns="0">
            <a:spAutoFit/>
          </a:bodyPr>
          <a:lstStyle/>
          <a:p>
            <a:pPr algn="ctr" eaLnBrk="0" hangingPunct="0"/>
            <a:r>
              <a:rPr lang="en-US" sz="2800" b="1" dirty="0" smtClean="0"/>
              <a:t>Information collected, </a:t>
            </a:r>
          </a:p>
          <a:p>
            <a:pPr algn="ctr" eaLnBrk="0" hangingPunct="0"/>
            <a:r>
              <a:rPr lang="en-US" sz="2800" b="1" dirty="0" smtClean="0"/>
              <a:t>shared, created  </a:t>
            </a:r>
            <a:endParaRPr lang="en-US" sz="2800" b="1" dirty="0"/>
          </a:p>
        </p:txBody>
      </p:sp>
      <p:sp>
        <p:nvSpPr>
          <p:cNvPr id="29720" name="Rectangle 7"/>
          <p:cNvSpPr>
            <a:spLocks noChangeArrowheads="1"/>
          </p:cNvSpPr>
          <p:nvPr/>
        </p:nvSpPr>
        <p:spPr bwMode="auto">
          <a:xfrm>
            <a:off x="7234303" y="2968820"/>
            <a:ext cx="4855496" cy="923330"/>
          </a:xfrm>
          <a:prstGeom prst="rect">
            <a:avLst/>
          </a:prstGeom>
          <a:noFill/>
          <a:ln w="9525">
            <a:noFill/>
            <a:miter lim="800000"/>
            <a:headEnd/>
            <a:tailEnd/>
          </a:ln>
        </p:spPr>
        <p:txBody>
          <a:bodyPr wrap="none" lIns="0" tIns="0" rIns="0" bIns="0">
            <a:spAutoFit/>
          </a:bodyPr>
          <a:lstStyle/>
          <a:p>
            <a:pPr algn="ctr" eaLnBrk="0" hangingPunct="0"/>
            <a:r>
              <a:rPr lang="en-US" sz="2000" b="1" dirty="0" smtClean="0">
                <a:latin typeface="Arial" charset="0"/>
              </a:rPr>
              <a:t>Information is reflected upon </a:t>
            </a:r>
          </a:p>
          <a:p>
            <a:pPr algn="ctr" eaLnBrk="0" hangingPunct="0"/>
            <a:r>
              <a:rPr lang="en-US" sz="2000" b="1" dirty="0" smtClean="0">
                <a:latin typeface="Arial" charset="0"/>
              </a:rPr>
              <a:t>through observation, noticing patterns, </a:t>
            </a:r>
          </a:p>
          <a:p>
            <a:pPr algn="ctr" eaLnBrk="0" hangingPunct="0"/>
            <a:r>
              <a:rPr lang="en-US" sz="2000" b="1" dirty="0" smtClean="0">
                <a:latin typeface="Arial" charset="0"/>
              </a:rPr>
              <a:t>analysis, categorization    </a:t>
            </a:r>
            <a:endParaRPr lang="en-US" sz="2000" b="1" dirty="0"/>
          </a:p>
        </p:txBody>
      </p:sp>
      <p:sp>
        <p:nvSpPr>
          <p:cNvPr id="29718" name="Rectangle 10"/>
          <p:cNvSpPr>
            <a:spLocks noChangeArrowheads="1"/>
          </p:cNvSpPr>
          <p:nvPr/>
        </p:nvSpPr>
        <p:spPr bwMode="auto">
          <a:xfrm>
            <a:off x="508001" y="3222578"/>
            <a:ext cx="4182235" cy="369332"/>
          </a:xfrm>
          <a:prstGeom prst="rect">
            <a:avLst/>
          </a:prstGeom>
          <a:noFill/>
          <a:ln w="9525">
            <a:noFill/>
            <a:miter lim="800000"/>
            <a:headEnd/>
            <a:tailEnd/>
          </a:ln>
        </p:spPr>
        <p:txBody>
          <a:bodyPr wrap="none" lIns="0" tIns="0" rIns="0" bIns="0">
            <a:spAutoFit/>
          </a:bodyPr>
          <a:lstStyle/>
          <a:p>
            <a:pPr eaLnBrk="0" hangingPunct="0"/>
            <a:r>
              <a:rPr lang="en-US" sz="2400" b="1" dirty="0" smtClean="0">
                <a:latin typeface="Arial" charset="0"/>
              </a:rPr>
              <a:t>Information is being applied </a:t>
            </a:r>
            <a:endParaRPr lang="en-US" sz="2400" dirty="0"/>
          </a:p>
        </p:txBody>
      </p:sp>
      <p:sp>
        <p:nvSpPr>
          <p:cNvPr id="29716" name="Rectangle 13"/>
          <p:cNvSpPr>
            <a:spLocks noChangeArrowheads="1"/>
          </p:cNvSpPr>
          <p:nvPr/>
        </p:nvSpPr>
        <p:spPr bwMode="auto">
          <a:xfrm>
            <a:off x="3183131" y="5376918"/>
            <a:ext cx="5721118" cy="307777"/>
          </a:xfrm>
          <a:prstGeom prst="rect">
            <a:avLst/>
          </a:prstGeom>
          <a:noFill/>
          <a:ln w="9525">
            <a:noFill/>
            <a:miter lim="800000"/>
            <a:headEnd/>
            <a:tailEnd/>
          </a:ln>
        </p:spPr>
        <p:txBody>
          <a:bodyPr wrap="none" lIns="0" tIns="0" rIns="0" bIns="0">
            <a:spAutoFit/>
          </a:bodyPr>
          <a:lstStyle/>
          <a:p>
            <a:pPr eaLnBrk="0" hangingPunct="0"/>
            <a:r>
              <a:rPr lang="en-US" sz="2000" b="1" dirty="0" smtClean="0">
                <a:latin typeface="Arial" charset="0"/>
              </a:rPr>
              <a:t>Information is being formulated into a concept </a:t>
            </a:r>
            <a:endParaRPr lang="en-US" sz="2000" b="1" dirty="0"/>
          </a:p>
        </p:txBody>
      </p:sp>
      <p:grpSp>
        <p:nvGrpSpPr>
          <p:cNvPr id="6" name="Group 15"/>
          <p:cNvGrpSpPr>
            <a:grpSpLocks/>
          </p:cNvGrpSpPr>
          <p:nvPr/>
        </p:nvGrpSpPr>
        <p:grpSpPr bwMode="auto">
          <a:xfrm>
            <a:off x="2050708" y="1827353"/>
            <a:ext cx="1445683" cy="892175"/>
            <a:chOff x="7188" y="7280"/>
            <a:chExt cx="1078" cy="888"/>
          </a:xfrm>
        </p:grpSpPr>
        <p:sp>
          <p:nvSpPr>
            <p:cNvPr id="29714" name="Arc 16"/>
            <p:cNvSpPr>
              <a:spLocks/>
            </p:cNvSpPr>
            <p:nvPr/>
          </p:nvSpPr>
          <p:spPr bwMode="auto">
            <a:xfrm>
              <a:off x="7188" y="7354"/>
              <a:ext cx="1078" cy="814"/>
            </a:xfrm>
            <a:custGeom>
              <a:avLst/>
              <a:gdLst>
                <a:gd name="T0" fmla="*/ 0 w 21600"/>
                <a:gd name="T1" fmla="*/ 0 h 21113"/>
                <a:gd name="T2" fmla="*/ 0 w 21600"/>
                <a:gd name="T3" fmla="*/ 0 h 21113"/>
                <a:gd name="T4" fmla="*/ 0 w 21600"/>
                <a:gd name="T5" fmla="*/ 0 h 21113"/>
                <a:gd name="T6" fmla="*/ 0 60000 65536"/>
                <a:gd name="T7" fmla="*/ 0 60000 65536"/>
                <a:gd name="T8" fmla="*/ 0 60000 65536"/>
                <a:gd name="T9" fmla="*/ 0 w 21600"/>
                <a:gd name="T10" fmla="*/ 0 h 21113"/>
                <a:gd name="T11" fmla="*/ 21600 w 21600"/>
                <a:gd name="T12" fmla="*/ 21113 h 21113"/>
              </a:gdLst>
              <a:ahLst/>
              <a:cxnLst>
                <a:cxn ang="T6">
                  <a:pos x="T0" y="T1"/>
                </a:cxn>
                <a:cxn ang="T7">
                  <a:pos x="T2" y="T3"/>
                </a:cxn>
                <a:cxn ang="T8">
                  <a:pos x="T4" y="T5"/>
                </a:cxn>
              </a:cxnLst>
              <a:rect l="T9" t="T10" r="T11" b="T12"/>
              <a:pathLst>
                <a:path w="21600" h="21113" fill="none" extrusionOk="0">
                  <a:moveTo>
                    <a:pt x="0" y="21113"/>
                  </a:moveTo>
                  <a:cubicBezTo>
                    <a:pt x="0" y="10941"/>
                    <a:pt x="7096" y="2147"/>
                    <a:pt x="17039" y="0"/>
                  </a:cubicBezTo>
                </a:path>
                <a:path w="21600" h="21113" stroke="0" extrusionOk="0">
                  <a:moveTo>
                    <a:pt x="0" y="21113"/>
                  </a:moveTo>
                  <a:cubicBezTo>
                    <a:pt x="0" y="10941"/>
                    <a:pt x="7096" y="2147"/>
                    <a:pt x="17039" y="0"/>
                  </a:cubicBezTo>
                  <a:lnTo>
                    <a:pt x="21600" y="21113"/>
                  </a:lnTo>
                  <a:close/>
                </a:path>
              </a:pathLst>
            </a:custGeom>
            <a:noFill/>
            <a:ln w="9525">
              <a:solidFill>
                <a:schemeClr val="tx1"/>
              </a:solidFill>
              <a:round/>
              <a:headEnd/>
              <a:tailEnd/>
            </a:ln>
          </p:spPr>
          <p:txBody>
            <a:bodyPr/>
            <a:lstStyle/>
            <a:p>
              <a:endParaRPr lang="ru-RU"/>
            </a:p>
          </p:txBody>
        </p:sp>
        <p:sp>
          <p:nvSpPr>
            <p:cNvPr id="29715" name="Freeform 17"/>
            <p:cNvSpPr>
              <a:spLocks/>
            </p:cNvSpPr>
            <p:nvPr/>
          </p:nvSpPr>
          <p:spPr bwMode="auto">
            <a:xfrm>
              <a:off x="7959" y="7280"/>
              <a:ext cx="307" cy="174"/>
            </a:xfrm>
            <a:custGeom>
              <a:avLst/>
              <a:gdLst>
                <a:gd name="T0" fmla="*/ 307 w 307"/>
                <a:gd name="T1" fmla="*/ 55 h 174"/>
                <a:gd name="T2" fmla="*/ 0 w 307"/>
                <a:gd name="T3" fmla="*/ 0 h 174"/>
                <a:gd name="T4" fmla="*/ 20 w 307"/>
                <a:gd name="T5" fmla="*/ 174 h 174"/>
                <a:gd name="T6" fmla="*/ 307 w 307"/>
                <a:gd name="T7" fmla="*/ 55 h 174"/>
                <a:gd name="T8" fmla="*/ 0 60000 65536"/>
                <a:gd name="T9" fmla="*/ 0 60000 65536"/>
                <a:gd name="T10" fmla="*/ 0 60000 65536"/>
                <a:gd name="T11" fmla="*/ 0 60000 65536"/>
                <a:gd name="T12" fmla="*/ 0 w 307"/>
                <a:gd name="T13" fmla="*/ 0 h 174"/>
                <a:gd name="T14" fmla="*/ 307 w 307"/>
                <a:gd name="T15" fmla="*/ 174 h 174"/>
              </a:gdLst>
              <a:ahLst/>
              <a:cxnLst>
                <a:cxn ang="T8">
                  <a:pos x="T0" y="T1"/>
                </a:cxn>
                <a:cxn ang="T9">
                  <a:pos x="T2" y="T3"/>
                </a:cxn>
                <a:cxn ang="T10">
                  <a:pos x="T4" y="T5"/>
                </a:cxn>
                <a:cxn ang="T11">
                  <a:pos x="T6" y="T7"/>
                </a:cxn>
              </a:cxnLst>
              <a:rect l="T12" t="T13" r="T14" b="T15"/>
              <a:pathLst>
                <a:path w="307" h="174">
                  <a:moveTo>
                    <a:pt x="307" y="55"/>
                  </a:moveTo>
                  <a:lnTo>
                    <a:pt x="0" y="0"/>
                  </a:lnTo>
                  <a:lnTo>
                    <a:pt x="20" y="174"/>
                  </a:lnTo>
                  <a:lnTo>
                    <a:pt x="307" y="55"/>
                  </a:lnTo>
                  <a:close/>
                </a:path>
              </a:pathLst>
            </a:custGeom>
            <a:solidFill>
              <a:srgbClr val="000000"/>
            </a:solidFill>
            <a:ln w="9525">
              <a:solidFill>
                <a:schemeClr val="tx1"/>
              </a:solidFill>
              <a:round/>
              <a:headEnd/>
              <a:tailEnd/>
            </a:ln>
          </p:spPr>
          <p:txBody>
            <a:bodyPr/>
            <a:lstStyle/>
            <a:p>
              <a:endParaRPr lang="ru-RU"/>
            </a:p>
          </p:txBody>
        </p:sp>
      </p:grpSp>
      <p:grpSp>
        <p:nvGrpSpPr>
          <p:cNvPr id="7" name="Group 18"/>
          <p:cNvGrpSpPr>
            <a:grpSpLocks/>
          </p:cNvGrpSpPr>
          <p:nvPr/>
        </p:nvGrpSpPr>
        <p:grpSpPr bwMode="auto">
          <a:xfrm>
            <a:off x="1987620" y="4246564"/>
            <a:ext cx="1195916" cy="1076325"/>
            <a:chOff x="7133" y="8882"/>
            <a:chExt cx="893" cy="1071"/>
          </a:xfrm>
        </p:grpSpPr>
        <p:sp>
          <p:nvSpPr>
            <p:cNvPr id="29712" name="Arc 19"/>
            <p:cNvSpPr>
              <a:spLocks/>
            </p:cNvSpPr>
            <p:nvPr/>
          </p:nvSpPr>
          <p:spPr bwMode="auto">
            <a:xfrm>
              <a:off x="7206" y="8882"/>
              <a:ext cx="820" cy="1071"/>
            </a:xfrm>
            <a:custGeom>
              <a:avLst/>
              <a:gdLst>
                <a:gd name="T0" fmla="*/ 0 w 21139"/>
                <a:gd name="T1" fmla="*/ 0 h 21600"/>
                <a:gd name="T2" fmla="*/ 0 w 21139"/>
                <a:gd name="T3" fmla="*/ 0 h 21600"/>
                <a:gd name="T4" fmla="*/ 0 w 21139"/>
                <a:gd name="T5" fmla="*/ 0 h 21600"/>
                <a:gd name="T6" fmla="*/ 0 60000 65536"/>
                <a:gd name="T7" fmla="*/ 0 60000 65536"/>
                <a:gd name="T8" fmla="*/ 0 60000 65536"/>
                <a:gd name="T9" fmla="*/ 0 w 21139"/>
                <a:gd name="T10" fmla="*/ 0 h 21600"/>
                <a:gd name="T11" fmla="*/ 21139 w 21139"/>
                <a:gd name="T12" fmla="*/ 21600 h 21600"/>
              </a:gdLst>
              <a:ahLst/>
              <a:cxnLst>
                <a:cxn ang="T6">
                  <a:pos x="T0" y="T1"/>
                </a:cxn>
                <a:cxn ang="T7">
                  <a:pos x="T2" y="T3"/>
                </a:cxn>
                <a:cxn ang="T8">
                  <a:pos x="T4" y="T5"/>
                </a:cxn>
              </a:cxnLst>
              <a:rect l="T9" t="T10" r="T11" b="T12"/>
              <a:pathLst>
                <a:path w="21139" h="21600" fill="none" extrusionOk="0">
                  <a:moveTo>
                    <a:pt x="21139" y="21600"/>
                  </a:moveTo>
                  <a:cubicBezTo>
                    <a:pt x="10920" y="21600"/>
                    <a:pt x="2100" y="14439"/>
                    <a:pt x="0" y="4438"/>
                  </a:cubicBezTo>
                </a:path>
                <a:path w="21139" h="21600" stroke="0" extrusionOk="0">
                  <a:moveTo>
                    <a:pt x="21139" y="21600"/>
                  </a:moveTo>
                  <a:cubicBezTo>
                    <a:pt x="10920" y="21600"/>
                    <a:pt x="2100" y="14439"/>
                    <a:pt x="0" y="4438"/>
                  </a:cubicBezTo>
                  <a:lnTo>
                    <a:pt x="21139" y="0"/>
                  </a:lnTo>
                  <a:close/>
                </a:path>
              </a:pathLst>
            </a:custGeom>
            <a:noFill/>
            <a:ln w="9525">
              <a:solidFill>
                <a:schemeClr val="tx1"/>
              </a:solidFill>
              <a:round/>
              <a:headEnd/>
              <a:tailEnd/>
            </a:ln>
          </p:spPr>
          <p:txBody>
            <a:bodyPr/>
            <a:lstStyle/>
            <a:p>
              <a:endParaRPr lang="ru-RU"/>
            </a:p>
          </p:txBody>
        </p:sp>
        <p:sp>
          <p:nvSpPr>
            <p:cNvPr id="29713" name="Freeform 20"/>
            <p:cNvSpPr>
              <a:spLocks/>
            </p:cNvSpPr>
            <p:nvPr/>
          </p:nvSpPr>
          <p:spPr bwMode="auto">
            <a:xfrm>
              <a:off x="7133" y="8882"/>
              <a:ext cx="174" cy="305"/>
            </a:xfrm>
            <a:custGeom>
              <a:avLst/>
              <a:gdLst>
                <a:gd name="T0" fmla="*/ 55 w 174"/>
                <a:gd name="T1" fmla="*/ 0 h 305"/>
                <a:gd name="T2" fmla="*/ 0 w 174"/>
                <a:gd name="T3" fmla="*/ 305 h 305"/>
                <a:gd name="T4" fmla="*/ 174 w 174"/>
                <a:gd name="T5" fmla="*/ 285 h 305"/>
                <a:gd name="T6" fmla="*/ 55 w 174"/>
                <a:gd name="T7" fmla="*/ 0 h 305"/>
                <a:gd name="T8" fmla="*/ 0 60000 65536"/>
                <a:gd name="T9" fmla="*/ 0 60000 65536"/>
                <a:gd name="T10" fmla="*/ 0 60000 65536"/>
                <a:gd name="T11" fmla="*/ 0 60000 65536"/>
                <a:gd name="T12" fmla="*/ 0 w 174"/>
                <a:gd name="T13" fmla="*/ 0 h 305"/>
                <a:gd name="T14" fmla="*/ 174 w 174"/>
                <a:gd name="T15" fmla="*/ 305 h 305"/>
              </a:gdLst>
              <a:ahLst/>
              <a:cxnLst>
                <a:cxn ang="T8">
                  <a:pos x="T0" y="T1"/>
                </a:cxn>
                <a:cxn ang="T9">
                  <a:pos x="T2" y="T3"/>
                </a:cxn>
                <a:cxn ang="T10">
                  <a:pos x="T4" y="T5"/>
                </a:cxn>
                <a:cxn ang="T11">
                  <a:pos x="T6" y="T7"/>
                </a:cxn>
              </a:cxnLst>
              <a:rect l="T12" t="T13" r="T14" b="T15"/>
              <a:pathLst>
                <a:path w="174" h="305">
                  <a:moveTo>
                    <a:pt x="55" y="0"/>
                  </a:moveTo>
                  <a:lnTo>
                    <a:pt x="0" y="305"/>
                  </a:lnTo>
                  <a:lnTo>
                    <a:pt x="174" y="285"/>
                  </a:lnTo>
                  <a:lnTo>
                    <a:pt x="55" y="0"/>
                  </a:lnTo>
                  <a:close/>
                </a:path>
              </a:pathLst>
            </a:custGeom>
            <a:solidFill>
              <a:srgbClr val="000000"/>
            </a:solidFill>
            <a:ln w="9525">
              <a:solidFill>
                <a:schemeClr val="tx1"/>
              </a:solidFill>
              <a:round/>
              <a:headEnd/>
              <a:tailEnd/>
            </a:ln>
          </p:spPr>
          <p:txBody>
            <a:bodyPr/>
            <a:lstStyle/>
            <a:p>
              <a:endParaRPr lang="ru-RU"/>
            </a:p>
          </p:txBody>
        </p:sp>
      </p:grpSp>
      <p:grpSp>
        <p:nvGrpSpPr>
          <p:cNvPr id="8" name="Group 21"/>
          <p:cNvGrpSpPr>
            <a:grpSpLocks/>
          </p:cNvGrpSpPr>
          <p:nvPr/>
        </p:nvGrpSpPr>
        <p:grpSpPr bwMode="auto">
          <a:xfrm>
            <a:off x="8332726" y="1758623"/>
            <a:ext cx="1621367" cy="836612"/>
            <a:chOff x="11499" y="7335"/>
            <a:chExt cx="1208" cy="833"/>
          </a:xfrm>
        </p:grpSpPr>
        <p:sp>
          <p:nvSpPr>
            <p:cNvPr id="29710" name="Arc 22"/>
            <p:cNvSpPr>
              <a:spLocks/>
            </p:cNvSpPr>
            <p:nvPr/>
          </p:nvSpPr>
          <p:spPr bwMode="auto">
            <a:xfrm>
              <a:off x="11499" y="7335"/>
              <a:ext cx="1157" cy="833"/>
            </a:xfrm>
            <a:custGeom>
              <a:avLst/>
              <a:gdLst>
                <a:gd name="T0" fmla="*/ 0 w 20864"/>
                <a:gd name="T1" fmla="*/ 0 h 21600"/>
                <a:gd name="T2" fmla="*/ 0 w 20864"/>
                <a:gd name="T3" fmla="*/ 0 h 21600"/>
                <a:gd name="T4" fmla="*/ 0 w 20864"/>
                <a:gd name="T5" fmla="*/ 0 h 21600"/>
                <a:gd name="T6" fmla="*/ 0 60000 65536"/>
                <a:gd name="T7" fmla="*/ 0 60000 65536"/>
                <a:gd name="T8" fmla="*/ 0 60000 65536"/>
                <a:gd name="T9" fmla="*/ 0 w 20864"/>
                <a:gd name="T10" fmla="*/ 0 h 21600"/>
                <a:gd name="T11" fmla="*/ 20864 w 20864"/>
                <a:gd name="T12" fmla="*/ 21600 h 21600"/>
              </a:gdLst>
              <a:ahLst/>
              <a:cxnLst>
                <a:cxn ang="T6">
                  <a:pos x="T0" y="T1"/>
                </a:cxn>
                <a:cxn ang="T7">
                  <a:pos x="T2" y="T3"/>
                </a:cxn>
                <a:cxn ang="T8">
                  <a:pos x="T4" y="T5"/>
                </a:cxn>
              </a:cxnLst>
              <a:rect l="T9" t="T10" r="T11" b="T12"/>
              <a:pathLst>
                <a:path w="20864" h="21600" fill="none" extrusionOk="0">
                  <a:moveTo>
                    <a:pt x="0" y="0"/>
                  </a:moveTo>
                  <a:cubicBezTo>
                    <a:pt x="6" y="0"/>
                    <a:pt x="12" y="-1"/>
                    <a:pt x="18" y="0"/>
                  </a:cubicBezTo>
                  <a:cubicBezTo>
                    <a:pt x="9767" y="0"/>
                    <a:pt x="18309" y="6531"/>
                    <a:pt x="20863" y="15941"/>
                  </a:cubicBezTo>
                </a:path>
                <a:path w="20864" h="21600" stroke="0" extrusionOk="0">
                  <a:moveTo>
                    <a:pt x="0" y="0"/>
                  </a:moveTo>
                  <a:cubicBezTo>
                    <a:pt x="6" y="0"/>
                    <a:pt x="12" y="-1"/>
                    <a:pt x="18" y="0"/>
                  </a:cubicBezTo>
                  <a:cubicBezTo>
                    <a:pt x="9767" y="0"/>
                    <a:pt x="18309" y="6531"/>
                    <a:pt x="20863" y="15941"/>
                  </a:cubicBezTo>
                  <a:lnTo>
                    <a:pt x="18" y="21600"/>
                  </a:lnTo>
                  <a:close/>
                </a:path>
              </a:pathLst>
            </a:custGeom>
            <a:noFill/>
            <a:ln w="9525">
              <a:solidFill>
                <a:schemeClr val="tx1"/>
              </a:solidFill>
              <a:round/>
              <a:headEnd/>
              <a:tailEnd/>
            </a:ln>
          </p:spPr>
          <p:txBody>
            <a:bodyPr/>
            <a:lstStyle/>
            <a:p>
              <a:endParaRPr lang="ru-RU"/>
            </a:p>
          </p:txBody>
        </p:sp>
        <p:sp>
          <p:nvSpPr>
            <p:cNvPr id="29711" name="Freeform 23"/>
            <p:cNvSpPr>
              <a:spLocks/>
            </p:cNvSpPr>
            <p:nvPr/>
          </p:nvSpPr>
          <p:spPr bwMode="auto">
            <a:xfrm>
              <a:off x="12537" y="7858"/>
              <a:ext cx="170" cy="310"/>
            </a:xfrm>
            <a:custGeom>
              <a:avLst/>
              <a:gdLst>
                <a:gd name="T0" fmla="*/ 160 w 170"/>
                <a:gd name="T1" fmla="*/ 310 h 310"/>
                <a:gd name="T2" fmla="*/ 170 w 170"/>
                <a:gd name="T3" fmla="*/ 0 h 310"/>
                <a:gd name="T4" fmla="*/ 0 w 170"/>
                <a:gd name="T5" fmla="*/ 45 h 310"/>
                <a:gd name="T6" fmla="*/ 160 w 170"/>
                <a:gd name="T7" fmla="*/ 310 h 310"/>
                <a:gd name="T8" fmla="*/ 0 60000 65536"/>
                <a:gd name="T9" fmla="*/ 0 60000 65536"/>
                <a:gd name="T10" fmla="*/ 0 60000 65536"/>
                <a:gd name="T11" fmla="*/ 0 60000 65536"/>
                <a:gd name="T12" fmla="*/ 0 w 170"/>
                <a:gd name="T13" fmla="*/ 0 h 310"/>
                <a:gd name="T14" fmla="*/ 170 w 170"/>
                <a:gd name="T15" fmla="*/ 310 h 310"/>
              </a:gdLst>
              <a:ahLst/>
              <a:cxnLst>
                <a:cxn ang="T8">
                  <a:pos x="T0" y="T1"/>
                </a:cxn>
                <a:cxn ang="T9">
                  <a:pos x="T2" y="T3"/>
                </a:cxn>
                <a:cxn ang="T10">
                  <a:pos x="T4" y="T5"/>
                </a:cxn>
                <a:cxn ang="T11">
                  <a:pos x="T6" y="T7"/>
                </a:cxn>
              </a:cxnLst>
              <a:rect l="T12" t="T13" r="T14" b="T15"/>
              <a:pathLst>
                <a:path w="170" h="310">
                  <a:moveTo>
                    <a:pt x="160" y="310"/>
                  </a:moveTo>
                  <a:lnTo>
                    <a:pt x="170" y="0"/>
                  </a:lnTo>
                  <a:lnTo>
                    <a:pt x="0" y="45"/>
                  </a:lnTo>
                  <a:lnTo>
                    <a:pt x="160" y="310"/>
                  </a:lnTo>
                  <a:close/>
                </a:path>
              </a:pathLst>
            </a:custGeom>
            <a:solidFill>
              <a:srgbClr val="000000"/>
            </a:solidFill>
            <a:ln w="9525">
              <a:solidFill>
                <a:schemeClr val="tx1"/>
              </a:solidFill>
              <a:round/>
              <a:headEnd/>
              <a:tailEnd/>
            </a:ln>
          </p:spPr>
          <p:txBody>
            <a:bodyPr/>
            <a:lstStyle/>
            <a:p>
              <a:endParaRPr lang="ru-RU"/>
            </a:p>
          </p:txBody>
        </p:sp>
      </p:grpSp>
      <p:grpSp>
        <p:nvGrpSpPr>
          <p:cNvPr id="9" name="Group 24"/>
          <p:cNvGrpSpPr>
            <a:grpSpLocks/>
          </p:cNvGrpSpPr>
          <p:nvPr/>
        </p:nvGrpSpPr>
        <p:grpSpPr bwMode="auto">
          <a:xfrm>
            <a:off x="8798985" y="4284664"/>
            <a:ext cx="1128183" cy="1093787"/>
            <a:chOff x="11941" y="8920"/>
            <a:chExt cx="838" cy="1088"/>
          </a:xfrm>
        </p:grpSpPr>
        <p:sp>
          <p:nvSpPr>
            <p:cNvPr id="29708" name="Arc 25"/>
            <p:cNvSpPr>
              <a:spLocks/>
            </p:cNvSpPr>
            <p:nvPr/>
          </p:nvSpPr>
          <p:spPr bwMode="auto">
            <a:xfrm>
              <a:off x="11941" y="8920"/>
              <a:ext cx="838" cy="1034"/>
            </a:xfrm>
            <a:custGeom>
              <a:avLst/>
              <a:gdLst>
                <a:gd name="T0" fmla="*/ 0 w 21600"/>
                <a:gd name="T1" fmla="*/ 0 h 20842"/>
                <a:gd name="T2" fmla="*/ 0 w 21600"/>
                <a:gd name="T3" fmla="*/ 0 h 20842"/>
                <a:gd name="T4" fmla="*/ 0 w 21600"/>
                <a:gd name="T5" fmla="*/ 0 h 20842"/>
                <a:gd name="T6" fmla="*/ 0 60000 65536"/>
                <a:gd name="T7" fmla="*/ 0 60000 65536"/>
                <a:gd name="T8" fmla="*/ 0 60000 65536"/>
                <a:gd name="T9" fmla="*/ 0 w 21600"/>
                <a:gd name="T10" fmla="*/ 0 h 20842"/>
                <a:gd name="T11" fmla="*/ 21600 w 21600"/>
                <a:gd name="T12" fmla="*/ 20842 h 20842"/>
              </a:gdLst>
              <a:ahLst/>
              <a:cxnLst>
                <a:cxn ang="T6">
                  <a:pos x="T0" y="T1"/>
                </a:cxn>
                <a:cxn ang="T7">
                  <a:pos x="T2" y="T3"/>
                </a:cxn>
                <a:cxn ang="T8">
                  <a:pos x="T4" y="T5"/>
                </a:cxn>
              </a:cxnLst>
              <a:rect l="T9" t="T10" r="T11" b="T12"/>
              <a:pathLst>
                <a:path w="21600" h="20842" fill="none" extrusionOk="0">
                  <a:moveTo>
                    <a:pt x="21600" y="0"/>
                  </a:moveTo>
                  <a:cubicBezTo>
                    <a:pt x="21600" y="9744"/>
                    <a:pt x="15074" y="18283"/>
                    <a:pt x="5671" y="20841"/>
                  </a:cubicBezTo>
                </a:path>
                <a:path w="21600" h="20842" stroke="0" extrusionOk="0">
                  <a:moveTo>
                    <a:pt x="21600" y="0"/>
                  </a:moveTo>
                  <a:cubicBezTo>
                    <a:pt x="21600" y="9744"/>
                    <a:pt x="15074" y="18283"/>
                    <a:pt x="5671" y="20841"/>
                  </a:cubicBezTo>
                  <a:lnTo>
                    <a:pt x="0" y="0"/>
                  </a:lnTo>
                  <a:close/>
                </a:path>
              </a:pathLst>
            </a:custGeom>
            <a:noFill/>
            <a:ln w="9525">
              <a:solidFill>
                <a:schemeClr val="tx1"/>
              </a:solidFill>
              <a:round/>
              <a:headEnd/>
              <a:tailEnd/>
            </a:ln>
          </p:spPr>
          <p:txBody>
            <a:bodyPr/>
            <a:lstStyle/>
            <a:p>
              <a:endParaRPr lang="ru-RU"/>
            </a:p>
          </p:txBody>
        </p:sp>
        <p:sp>
          <p:nvSpPr>
            <p:cNvPr id="29709" name="Freeform 26"/>
            <p:cNvSpPr>
              <a:spLocks/>
            </p:cNvSpPr>
            <p:nvPr/>
          </p:nvSpPr>
          <p:spPr bwMode="auto">
            <a:xfrm>
              <a:off x="11941" y="9839"/>
              <a:ext cx="309" cy="169"/>
            </a:xfrm>
            <a:custGeom>
              <a:avLst/>
              <a:gdLst>
                <a:gd name="T0" fmla="*/ 0 w 309"/>
                <a:gd name="T1" fmla="*/ 152 h 169"/>
                <a:gd name="T2" fmla="*/ 309 w 309"/>
                <a:gd name="T3" fmla="*/ 169 h 169"/>
                <a:gd name="T4" fmla="*/ 269 w 309"/>
                <a:gd name="T5" fmla="*/ 0 h 169"/>
                <a:gd name="T6" fmla="*/ 0 w 309"/>
                <a:gd name="T7" fmla="*/ 152 h 169"/>
                <a:gd name="T8" fmla="*/ 0 60000 65536"/>
                <a:gd name="T9" fmla="*/ 0 60000 65536"/>
                <a:gd name="T10" fmla="*/ 0 60000 65536"/>
                <a:gd name="T11" fmla="*/ 0 60000 65536"/>
                <a:gd name="T12" fmla="*/ 0 w 309"/>
                <a:gd name="T13" fmla="*/ 0 h 169"/>
                <a:gd name="T14" fmla="*/ 309 w 309"/>
                <a:gd name="T15" fmla="*/ 169 h 169"/>
              </a:gdLst>
              <a:ahLst/>
              <a:cxnLst>
                <a:cxn ang="T8">
                  <a:pos x="T0" y="T1"/>
                </a:cxn>
                <a:cxn ang="T9">
                  <a:pos x="T2" y="T3"/>
                </a:cxn>
                <a:cxn ang="T10">
                  <a:pos x="T4" y="T5"/>
                </a:cxn>
                <a:cxn ang="T11">
                  <a:pos x="T6" y="T7"/>
                </a:cxn>
              </a:cxnLst>
              <a:rect l="T12" t="T13" r="T14" b="T15"/>
              <a:pathLst>
                <a:path w="309" h="169">
                  <a:moveTo>
                    <a:pt x="0" y="152"/>
                  </a:moveTo>
                  <a:lnTo>
                    <a:pt x="309" y="169"/>
                  </a:lnTo>
                  <a:lnTo>
                    <a:pt x="269" y="0"/>
                  </a:lnTo>
                  <a:lnTo>
                    <a:pt x="0" y="152"/>
                  </a:lnTo>
                  <a:close/>
                </a:path>
              </a:pathLst>
            </a:custGeom>
            <a:solidFill>
              <a:srgbClr val="000000"/>
            </a:solidFill>
            <a:ln w="9525">
              <a:solidFill>
                <a:schemeClr val="tx1"/>
              </a:solidFill>
              <a:round/>
              <a:headEnd/>
              <a:tailEnd/>
            </a:ln>
          </p:spPr>
          <p:txBody>
            <a:bodyPr/>
            <a:lstStyle/>
            <a:p>
              <a:endParaRPr lang="ru-RU"/>
            </a:p>
          </p:txBody>
        </p:sp>
      </p:gr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2289216"/>
            <a:ext cx="11193463" cy="5005388"/>
          </a:xfrm>
        </p:spPr>
        <p:txBody>
          <a:bodyPr>
            <a:normAutofit/>
          </a:bodyPr>
          <a:lstStyle/>
          <a:p>
            <a:pPr marL="381000" indent="-381000" algn="ctr">
              <a:spcBef>
                <a:spcPct val="30000"/>
              </a:spcBef>
              <a:buNone/>
              <a:tabLst/>
            </a:pPr>
            <a:r>
              <a:rPr lang="en-GB" sz="4800" b="1" dirty="0" smtClean="0">
                <a:cs typeface="Times New Roman" pitchFamily="18" charset="0"/>
              </a:rPr>
              <a:t>Active learning, research and inquiry have an important role to play in enhancing the quality of student learning (but they involve more than just ‘doing’) </a:t>
            </a:r>
          </a:p>
        </p:txBody>
      </p:sp>
    </p:spTree>
    <p:extLst>
      <p:ext uri="{BB962C8B-B14F-4D97-AF65-F5344CB8AC3E}">
        <p14:creationId xmlns:p14="http://schemas.microsoft.com/office/powerpoint/2010/main" xmlns="" val="21801130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Traditional approach in ELC </a:t>
            </a:r>
            <a:endParaRPr lang="en-US" dirty="0"/>
          </a:p>
        </p:txBody>
      </p:sp>
      <p:sp>
        <p:nvSpPr>
          <p:cNvPr id="3" name="Content Placeholder 2"/>
          <p:cNvSpPr>
            <a:spLocks noGrp="1"/>
          </p:cNvSpPr>
          <p:nvPr>
            <p:ph sz="quarter" idx="11"/>
          </p:nvPr>
        </p:nvSpPr>
        <p:spPr>
          <a:xfrm>
            <a:off x="309093" y="2096643"/>
            <a:ext cx="11422533" cy="5769735"/>
          </a:xfrm>
        </p:spPr>
        <p:txBody>
          <a:bodyPr>
            <a:normAutofit/>
          </a:bodyPr>
          <a:lstStyle/>
          <a:p>
            <a:pPr marL="0" indent="0" algn="ctr">
              <a:buNone/>
            </a:pPr>
            <a:r>
              <a:rPr lang="en-US" sz="4000" b="1" dirty="0" smtClean="0"/>
              <a:t>Presentation </a:t>
            </a:r>
          </a:p>
          <a:p>
            <a:pPr marL="0" indent="0" algn="ctr">
              <a:buNone/>
            </a:pPr>
            <a:r>
              <a:rPr lang="en-US" sz="4000" b="1" dirty="0" smtClean="0"/>
              <a:t>Practice </a:t>
            </a:r>
          </a:p>
          <a:p>
            <a:pPr marL="0" indent="0" algn="ctr">
              <a:buNone/>
            </a:pPr>
            <a:r>
              <a:rPr lang="en-US" sz="4000" b="1" dirty="0" smtClean="0"/>
              <a:t>Production </a:t>
            </a:r>
            <a:endParaRPr lang="en-US" sz="4000" b="1" dirty="0"/>
          </a:p>
        </p:txBody>
      </p:sp>
    </p:spTree>
    <p:extLst>
      <p:ext uri="{BB962C8B-B14F-4D97-AF65-F5344CB8AC3E}">
        <p14:creationId xmlns:p14="http://schemas.microsoft.com/office/powerpoint/2010/main" xmlns="" val="17373328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304800" y="1421168"/>
            <a:ext cx="12496800" cy="5651420"/>
          </a:xfrm>
          <a:prstGeom prst="rect">
            <a:avLst/>
          </a:prstGeom>
          <a:noFill/>
          <a:ln w="9525">
            <a:noFill/>
            <a:miter lim="800000"/>
            <a:headEnd/>
            <a:tailEnd/>
          </a:ln>
        </p:spPr>
        <p:txBody>
          <a:bodyPr lIns="92075" tIns="46038" rIns="92075" bIns="46038">
            <a:spAutoFit/>
          </a:bodyPr>
          <a:lstStyle/>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a:p>
            <a:pPr eaLnBrk="0" hangingPunct="0">
              <a:lnSpc>
                <a:spcPct val="90000"/>
              </a:lnSpc>
              <a:spcBef>
                <a:spcPct val="60000"/>
              </a:spcBef>
              <a:tabLst>
                <a:tab pos="457200" algn="l"/>
              </a:tabLst>
            </a:pPr>
            <a:endParaRPr lang="en-GB" sz="2800"/>
          </a:p>
        </p:txBody>
      </p:sp>
      <p:sp>
        <p:nvSpPr>
          <p:cNvPr id="29722" name="Rectangle 4"/>
          <p:cNvSpPr>
            <a:spLocks noChangeArrowheads="1"/>
          </p:cNvSpPr>
          <p:nvPr/>
        </p:nvSpPr>
        <p:spPr bwMode="auto">
          <a:xfrm>
            <a:off x="4339228" y="756572"/>
            <a:ext cx="3379964" cy="1723549"/>
          </a:xfrm>
          <a:prstGeom prst="rect">
            <a:avLst/>
          </a:prstGeom>
          <a:noFill/>
          <a:ln w="9525">
            <a:noFill/>
            <a:miter lim="800000"/>
            <a:headEnd/>
            <a:tailEnd/>
          </a:ln>
        </p:spPr>
        <p:txBody>
          <a:bodyPr wrap="none" lIns="0" tIns="0" rIns="0" bIns="0">
            <a:spAutoFit/>
          </a:bodyPr>
          <a:lstStyle/>
          <a:p>
            <a:pPr algn="ctr" eaLnBrk="0" hangingPunct="0"/>
            <a:r>
              <a:rPr lang="en-US" sz="2800" b="1" dirty="0" smtClean="0"/>
              <a:t>Information collected, </a:t>
            </a:r>
          </a:p>
          <a:p>
            <a:pPr algn="ctr" eaLnBrk="0" hangingPunct="0"/>
            <a:r>
              <a:rPr lang="en-US" sz="2800" b="1" dirty="0" smtClean="0"/>
              <a:t>shared, created</a:t>
            </a:r>
          </a:p>
          <a:p>
            <a:pPr algn="ctr" eaLnBrk="0" hangingPunct="0"/>
            <a:r>
              <a:rPr lang="en-US" sz="2800" b="1" dirty="0" smtClean="0"/>
              <a:t>  </a:t>
            </a:r>
          </a:p>
          <a:p>
            <a:pPr algn="ctr" eaLnBrk="0" hangingPunct="0"/>
            <a:r>
              <a:rPr lang="en-US" sz="2800" b="1" dirty="0" smtClean="0">
                <a:solidFill>
                  <a:srgbClr val="FF0000"/>
                </a:solidFill>
              </a:rPr>
              <a:t>PRODUCTION</a:t>
            </a:r>
            <a:endParaRPr lang="en-US" sz="2800" b="1" dirty="0">
              <a:solidFill>
                <a:srgbClr val="FF0000"/>
              </a:solidFill>
            </a:endParaRPr>
          </a:p>
        </p:txBody>
      </p:sp>
      <p:sp>
        <p:nvSpPr>
          <p:cNvPr id="29720" name="Rectangle 7"/>
          <p:cNvSpPr>
            <a:spLocks noChangeArrowheads="1"/>
          </p:cNvSpPr>
          <p:nvPr/>
        </p:nvSpPr>
        <p:spPr bwMode="auto">
          <a:xfrm>
            <a:off x="7234303" y="2968820"/>
            <a:ext cx="4855496" cy="923330"/>
          </a:xfrm>
          <a:prstGeom prst="rect">
            <a:avLst/>
          </a:prstGeom>
          <a:noFill/>
          <a:ln w="9525">
            <a:noFill/>
            <a:miter lim="800000"/>
            <a:headEnd/>
            <a:tailEnd/>
          </a:ln>
        </p:spPr>
        <p:txBody>
          <a:bodyPr wrap="none" lIns="0" tIns="0" rIns="0" bIns="0">
            <a:spAutoFit/>
          </a:bodyPr>
          <a:lstStyle/>
          <a:p>
            <a:pPr algn="ctr" eaLnBrk="0" hangingPunct="0"/>
            <a:r>
              <a:rPr lang="en-US" sz="2000" b="1" dirty="0" smtClean="0">
                <a:latin typeface="Arial" charset="0"/>
              </a:rPr>
              <a:t>Information is reflected upon </a:t>
            </a:r>
          </a:p>
          <a:p>
            <a:pPr algn="ctr" eaLnBrk="0" hangingPunct="0"/>
            <a:r>
              <a:rPr lang="en-US" sz="2000" b="1" dirty="0" smtClean="0">
                <a:latin typeface="Arial" charset="0"/>
              </a:rPr>
              <a:t>through observation, noticing patterns, </a:t>
            </a:r>
          </a:p>
          <a:p>
            <a:pPr algn="ctr" eaLnBrk="0" hangingPunct="0"/>
            <a:r>
              <a:rPr lang="en-US" sz="2000" b="1" dirty="0" smtClean="0">
                <a:latin typeface="Arial" charset="0"/>
              </a:rPr>
              <a:t>analysis, categorization    </a:t>
            </a:r>
            <a:endParaRPr lang="en-US" sz="2000" b="1" dirty="0"/>
          </a:p>
        </p:txBody>
      </p:sp>
      <p:sp>
        <p:nvSpPr>
          <p:cNvPr id="29718" name="Rectangle 10"/>
          <p:cNvSpPr>
            <a:spLocks noChangeArrowheads="1"/>
          </p:cNvSpPr>
          <p:nvPr/>
        </p:nvSpPr>
        <p:spPr bwMode="auto">
          <a:xfrm>
            <a:off x="357075" y="2929604"/>
            <a:ext cx="4097275" cy="1107996"/>
          </a:xfrm>
          <a:prstGeom prst="rect">
            <a:avLst/>
          </a:prstGeom>
          <a:noFill/>
          <a:ln w="9525">
            <a:noFill/>
            <a:miter lim="800000"/>
            <a:headEnd/>
            <a:tailEnd/>
          </a:ln>
        </p:spPr>
        <p:txBody>
          <a:bodyPr wrap="none" lIns="0" tIns="0" rIns="0" bIns="0">
            <a:spAutoFit/>
          </a:bodyPr>
          <a:lstStyle/>
          <a:p>
            <a:pPr algn="ctr" eaLnBrk="0" hangingPunct="0"/>
            <a:r>
              <a:rPr lang="en-US" sz="2400" b="1" dirty="0" smtClean="0">
                <a:latin typeface="Arial" charset="0"/>
              </a:rPr>
              <a:t>Information is being applied</a:t>
            </a:r>
          </a:p>
          <a:p>
            <a:pPr algn="ctr" eaLnBrk="0" hangingPunct="0"/>
            <a:endParaRPr lang="en-US" sz="2400" b="1" dirty="0" smtClean="0">
              <a:latin typeface="Arial" charset="0"/>
            </a:endParaRPr>
          </a:p>
          <a:p>
            <a:pPr algn="ctr" eaLnBrk="0" hangingPunct="0"/>
            <a:r>
              <a:rPr lang="en-US" sz="2400" b="1" dirty="0" smtClean="0">
                <a:solidFill>
                  <a:srgbClr val="FF0000"/>
                </a:solidFill>
                <a:latin typeface="Arial" charset="0"/>
              </a:rPr>
              <a:t>PRACTICE</a:t>
            </a:r>
            <a:r>
              <a:rPr lang="en-US" sz="2400" b="1" dirty="0" smtClean="0">
                <a:latin typeface="Arial" charset="0"/>
              </a:rPr>
              <a:t> </a:t>
            </a:r>
            <a:endParaRPr lang="en-US" sz="2400" dirty="0"/>
          </a:p>
        </p:txBody>
      </p:sp>
      <p:sp>
        <p:nvSpPr>
          <p:cNvPr id="29716" name="Rectangle 13"/>
          <p:cNvSpPr>
            <a:spLocks noChangeArrowheads="1"/>
          </p:cNvSpPr>
          <p:nvPr/>
        </p:nvSpPr>
        <p:spPr bwMode="auto">
          <a:xfrm>
            <a:off x="3183131" y="5376918"/>
            <a:ext cx="5650585" cy="984885"/>
          </a:xfrm>
          <a:prstGeom prst="rect">
            <a:avLst/>
          </a:prstGeom>
          <a:noFill/>
          <a:ln w="9525">
            <a:noFill/>
            <a:miter lim="800000"/>
            <a:headEnd/>
            <a:tailEnd/>
          </a:ln>
        </p:spPr>
        <p:txBody>
          <a:bodyPr wrap="none" lIns="0" tIns="0" rIns="0" bIns="0">
            <a:spAutoFit/>
          </a:bodyPr>
          <a:lstStyle/>
          <a:p>
            <a:pPr algn="ctr" eaLnBrk="0" hangingPunct="0"/>
            <a:r>
              <a:rPr lang="en-US" sz="2000" b="1" dirty="0" smtClean="0">
                <a:latin typeface="Arial" charset="0"/>
              </a:rPr>
              <a:t>Information is being formulated into a concept</a:t>
            </a:r>
          </a:p>
          <a:p>
            <a:pPr algn="ctr" eaLnBrk="0" hangingPunct="0"/>
            <a:endParaRPr lang="en-US" sz="2000" b="1" dirty="0" smtClean="0">
              <a:latin typeface="Arial" charset="0"/>
            </a:endParaRPr>
          </a:p>
          <a:p>
            <a:pPr algn="ctr" eaLnBrk="0" hangingPunct="0"/>
            <a:r>
              <a:rPr lang="en-US" sz="2400" b="1" dirty="0" smtClean="0">
                <a:solidFill>
                  <a:srgbClr val="FF0000"/>
                </a:solidFill>
                <a:latin typeface="Arial" charset="0"/>
              </a:rPr>
              <a:t>PRESENTATION</a:t>
            </a:r>
            <a:r>
              <a:rPr lang="en-US" sz="2000" b="1" dirty="0" smtClean="0">
                <a:latin typeface="Arial" charset="0"/>
              </a:rPr>
              <a:t> </a:t>
            </a:r>
            <a:endParaRPr lang="en-US" sz="2000" b="1" dirty="0"/>
          </a:p>
        </p:txBody>
      </p:sp>
      <p:grpSp>
        <p:nvGrpSpPr>
          <p:cNvPr id="2" name="Group 15"/>
          <p:cNvGrpSpPr>
            <a:grpSpLocks/>
          </p:cNvGrpSpPr>
          <p:nvPr/>
        </p:nvGrpSpPr>
        <p:grpSpPr bwMode="auto">
          <a:xfrm>
            <a:off x="2050708" y="1827353"/>
            <a:ext cx="1445683" cy="892175"/>
            <a:chOff x="7188" y="7280"/>
            <a:chExt cx="1078" cy="888"/>
          </a:xfrm>
        </p:grpSpPr>
        <p:sp>
          <p:nvSpPr>
            <p:cNvPr id="29714" name="Arc 16"/>
            <p:cNvSpPr>
              <a:spLocks/>
            </p:cNvSpPr>
            <p:nvPr/>
          </p:nvSpPr>
          <p:spPr bwMode="auto">
            <a:xfrm>
              <a:off x="7188" y="7354"/>
              <a:ext cx="1078" cy="814"/>
            </a:xfrm>
            <a:custGeom>
              <a:avLst/>
              <a:gdLst>
                <a:gd name="T0" fmla="*/ 0 w 21600"/>
                <a:gd name="T1" fmla="*/ 0 h 21113"/>
                <a:gd name="T2" fmla="*/ 0 w 21600"/>
                <a:gd name="T3" fmla="*/ 0 h 21113"/>
                <a:gd name="T4" fmla="*/ 0 w 21600"/>
                <a:gd name="T5" fmla="*/ 0 h 21113"/>
                <a:gd name="T6" fmla="*/ 0 60000 65536"/>
                <a:gd name="T7" fmla="*/ 0 60000 65536"/>
                <a:gd name="T8" fmla="*/ 0 60000 65536"/>
                <a:gd name="T9" fmla="*/ 0 w 21600"/>
                <a:gd name="T10" fmla="*/ 0 h 21113"/>
                <a:gd name="T11" fmla="*/ 21600 w 21600"/>
                <a:gd name="T12" fmla="*/ 21113 h 21113"/>
              </a:gdLst>
              <a:ahLst/>
              <a:cxnLst>
                <a:cxn ang="T6">
                  <a:pos x="T0" y="T1"/>
                </a:cxn>
                <a:cxn ang="T7">
                  <a:pos x="T2" y="T3"/>
                </a:cxn>
                <a:cxn ang="T8">
                  <a:pos x="T4" y="T5"/>
                </a:cxn>
              </a:cxnLst>
              <a:rect l="T9" t="T10" r="T11" b="T12"/>
              <a:pathLst>
                <a:path w="21600" h="21113" fill="none" extrusionOk="0">
                  <a:moveTo>
                    <a:pt x="0" y="21113"/>
                  </a:moveTo>
                  <a:cubicBezTo>
                    <a:pt x="0" y="10941"/>
                    <a:pt x="7096" y="2147"/>
                    <a:pt x="17039" y="0"/>
                  </a:cubicBezTo>
                </a:path>
                <a:path w="21600" h="21113" stroke="0" extrusionOk="0">
                  <a:moveTo>
                    <a:pt x="0" y="21113"/>
                  </a:moveTo>
                  <a:cubicBezTo>
                    <a:pt x="0" y="10941"/>
                    <a:pt x="7096" y="2147"/>
                    <a:pt x="17039" y="0"/>
                  </a:cubicBezTo>
                  <a:lnTo>
                    <a:pt x="21600" y="21113"/>
                  </a:lnTo>
                  <a:close/>
                </a:path>
              </a:pathLst>
            </a:custGeom>
            <a:noFill/>
            <a:ln w="9525">
              <a:solidFill>
                <a:schemeClr val="tx1"/>
              </a:solidFill>
              <a:round/>
              <a:headEnd/>
              <a:tailEnd/>
            </a:ln>
          </p:spPr>
          <p:txBody>
            <a:bodyPr/>
            <a:lstStyle/>
            <a:p>
              <a:endParaRPr lang="ru-RU"/>
            </a:p>
          </p:txBody>
        </p:sp>
        <p:sp>
          <p:nvSpPr>
            <p:cNvPr id="29715" name="Freeform 17"/>
            <p:cNvSpPr>
              <a:spLocks/>
            </p:cNvSpPr>
            <p:nvPr/>
          </p:nvSpPr>
          <p:spPr bwMode="auto">
            <a:xfrm>
              <a:off x="7959" y="7280"/>
              <a:ext cx="307" cy="174"/>
            </a:xfrm>
            <a:custGeom>
              <a:avLst/>
              <a:gdLst>
                <a:gd name="T0" fmla="*/ 307 w 307"/>
                <a:gd name="T1" fmla="*/ 55 h 174"/>
                <a:gd name="T2" fmla="*/ 0 w 307"/>
                <a:gd name="T3" fmla="*/ 0 h 174"/>
                <a:gd name="T4" fmla="*/ 20 w 307"/>
                <a:gd name="T5" fmla="*/ 174 h 174"/>
                <a:gd name="T6" fmla="*/ 307 w 307"/>
                <a:gd name="T7" fmla="*/ 55 h 174"/>
                <a:gd name="T8" fmla="*/ 0 60000 65536"/>
                <a:gd name="T9" fmla="*/ 0 60000 65536"/>
                <a:gd name="T10" fmla="*/ 0 60000 65536"/>
                <a:gd name="T11" fmla="*/ 0 60000 65536"/>
                <a:gd name="T12" fmla="*/ 0 w 307"/>
                <a:gd name="T13" fmla="*/ 0 h 174"/>
                <a:gd name="T14" fmla="*/ 307 w 307"/>
                <a:gd name="T15" fmla="*/ 174 h 174"/>
              </a:gdLst>
              <a:ahLst/>
              <a:cxnLst>
                <a:cxn ang="T8">
                  <a:pos x="T0" y="T1"/>
                </a:cxn>
                <a:cxn ang="T9">
                  <a:pos x="T2" y="T3"/>
                </a:cxn>
                <a:cxn ang="T10">
                  <a:pos x="T4" y="T5"/>
                </a:cxn>
                <a:cxn ang="T11">
                  <a:pos x="T6" y="T7"/>
                </a:cxn>
              </a:cxnLst>
              <a:rect l="T12" t="T13" r="T14" b="T15"/>
              <a:pathLst>
                <a:path w="307" h="174">
                  <a:moveTo>
                    <a:pt x="307" y="55"/>
                  </a:moveTo>
                  <a:lnTo>
                    <a:pt x="0" y="0"/>
                  </a:lnTo>
                  <a:lnTo>
                    <a:pt x="20" y="174"/>
                  </a:lnTo>
                  <a:lnTo>
                    <a:pt x="307" y="55"/>
                  </a:lnTo>
                  <a:close/>
                </a:path>
              </a:pathLst>
            </a:custGeom>
            <a:solidFill>
              <a:srgbClr val="000000"/>
            </a:solidFill>
            <a:ln w="9525">
              <a:solidFill>
                <a:schemeClr val="tx1"/>
              </a:solidFill>
              <a:round/>
              <a:headEnd/>
              <a:tailEnd/>
            </a:ln>
          </p:spPr>
          <p:txBody>
            <a:bodyPr/>
            <a:lstStyle/>
            <a:p>
              <a:endParaRPr lang="ru-RU"/>
            </a:p>
          </p:txBody>
        </p:sp>
      </p:grpSp>
      <p:grpSp>
        <p:nvGrpSpPr>
          <p:cNvPr id="3" name="Group 18"/>
          <p:cNvGrpSpPr>
            <a:grpSpLocks/>
          </p:cNvGrpSpPr>
          <p:nvPr/>
        </p:nvGrpSpPr>
        <p:grpSpPr bwMode="auto">
          <a:xfrm>
            <a:off x="1987620" y="4246564"/>
            <a:ext cx="1195916" cy="1076325"/>
            <a:chOff x="7133" y="8882"/>
            <a:chExt cx="893" cy="1071"/>
          </a:xfrm>
        </p:grpSpPr>
        <p:sp>
          <p:nvSpPr>
            <p:cNvPr id="29712" name="Arc 19"/>
            <p:cNvSpPr>
              <a:spLocks/>
            </p:cNvSpPr>
            <p:nvPr/>
          </p:nvSpPr>
          <p:spPr bwMode="auto">
            <a:xfrm>
              <a:off x="7206" y="8882"/>
              <a:ext cx="820" cy="1071"/>
            </a:xfrm>
            <a:custGeom>
              <a:avLst/>
              <a:gdLst>
                <a:gd name="T0" fmla="*/ 0 w 21139"/>
                <a:gd name="T1" fmla="*/ 0 h 21600"/>
                <a:gd name="T2" fmla="*/ 0 w 21139"/>
                <a:gd name="T3" fmla="*/ 0 h 21600"/>
                <a:gd name="T4" fmla="*/ 0 w 21139"/>
                <a:gd name="T5" fmla="*/ 0 h 21600"/>
                <a:gd name="T6" fmla="*/ 0 60000 65536"/>
                <a:gd name="T7" fmla="*/ 0 60000 65536"/>
                <a:gd name="T8" fmla="*/ 0 60000 65536"/>
                <a:gd name="T9" fmla="*/ 0 w 21139"/>
                <a:gd name="T10" fmla="*/ 0 h 21600"/>
                <a:gd name="T11" fmla="*/ 21139 w 21139"/>
                <a:gd name="T12" fmla="*/ 21600 h 21600"/>
              </a:gdLst>
              <a:ahLst/>
              <a:cxnLst>
                <a:cxn ang="T6">
                  <a:pos x="T0" y="T1"/>
                </a:cxn>
                <a:cxn ang="T7">
                  <a:pos x="T2" y="T3"/>
                </a:cxn>
                <a:cxn ang="T8">
                  <a:pos x="T4" y="T5"/>
                </a:cxn>
              </a:cxnLst>
              <a:rect l="T9" t="T10" r="T11" b="T12"/>
              <a:pathLst>
                <a:path w="21139" h="21600" fill="none" extrusionOk="0">
                  <a:moveTo>
                    <a:pt x="21139" y="21600"/>
                  </a:moveTo>
                  <a:cubicBezTo>
                    <a:pt x="10920" y="21600"/>
                    <a:pt x="2100" y="14439"/>
                    <a:pt x="0" y="4438"/>
                  </a:cubicBezTo>
                </a:path>
                <a:path w="21139" h="21600" stroke="0" extrusionOk="0">
                  <a:moveTo>
                    <a:pt x="21139" y="21600"/>
                  </a:moveTo>
                  <a:cubicBezTo>
                    <a:pt x="10920" y="21600"/>
                    <a:pt x="2100" y="14439"/>
                    <a:pt x="0" y="4438"/>
                  </a:cubicBezTo>
                  <a:lnTo>
                    <a:pt x="21139" y="0"/>
                  </a:lnTo>
                  <a:close/>
                </a:path>
              </a:pathLst>
            </a:custGeom>
            <a:noFill/>
            <a:ln w="9525">
              <a:solidFill>
                <a:schemeClr val="tx1"/>
              </a:solidFill>
              <a:round/>
              <a:headEnd/>
              <a:tailEnd/>
            </a:ln>
          </p:spPr>
          <p:txBody>
            <a:bodyPr/>
            <a:lstStyle/>
            <a:p>
              <a:endParaRPr lang="ru-RU"/>
            </a:p>
          </p:txBody>
        </p:sp>
        <p:sp>
          <p:nvSpPr>
            <p:cNvPr id="29713" name="Freeform 20"/>
            <p:cNvSpPr>
              <a:spLocks/>
            </p:cNvSpPr>
            <p:nvPr/>
          </p:nvSpPr>
          <p:spPr bwMode="auto">
            <a:xfrm>
              <a:off x="7133" y="8882"/>
              <a:ext cx="174" cy="305"/>
            </a:xfrm>
            <a:custGeom>
              <a:avLst/>
              <a:gdLst>
                <a:gd name="T0" fmla="*/ 55 w 174"/>
                <a:gd name="T1" fmla="*/ 0 h 305"/>
                <a:gd name="T2" fmla="*/ 0 w 174"/>
                <a:gd name="T3" fmla="*/ 305 h 305"/>
                <a:gd name="T4" fmla="*/ 174 w 174"/>
                <a:gd name="T5" fmla="*/ 285 h 305"/>
                <a:gd name="T6" fmla="*/ 55 w 174"/>
                <a:gd name="T7" fmla="*/ 0 h 305"/>
                <a:gd name="T8" fmla="*/ 0 60000 65536"/>
                <a:gd name="T9" fmla="*/ 0 60000 65536"/>
                <a:gd name="T10" fmla="*/ 0 60000 65536"/>
                <a:gd name="T11" fmla="*/ 0 60000 65536"/>
                <a:gd name="T12" fmla="*/ 0 w 174"/>
                <a:gd name="T13" fmla="*/ 0 h 305"/>
                <a:gd name="T14" fmla="*/ 174 w 174"/>
                <a:gd name="T15" fmla="*/ 305 h 305"/>
              </a:gdLst>
              <a:ahLst/>
              <a:cxnLst>
                <a:cxn ang="T8">
                  <a:pos x="T0" y="T1"/>
                </a:cxn>
                <a:cxn ang="T9">
                  <a:pos x="T2" y="T3"/>
                </a:cxn>
                <a:cxn ang="T10">
                  <a:pos x="T4" y="T5"/>
                </a:cxn>
                <a:cxn ang="T11">
                  <a:pos x="T6" y="T7"/>
                </a:cxn>
              </a:cxnLst>
              <a:rect l="T12" t="T13" r="T14" b="T15"/>
              <a:pathLst>
                <a:path w="174" h="305">
                  <a:moveTo>
                    <a:pt x="55" y="0"/>
                  </a:moveTo>
                  <a:lnTo>
                    <a:pt x="0" y="305"/>
                  </a:lnTo>
                  <a:lnTo>
                    <a:pt x="174" y="285"/>
                  </a:lnTo>
                  <a:lnTo>
                    <a:pt x="55" y="0"/>
                  </a:lnTo>
                  <a:close/>
                </a:path>
              </a:pathLst>
            </a:custGeom>
            <a:solidFill>
              <a:srgbClr val="000000"/>
            </a:solidFill>
            <a:ln w="9525">
              <a:solidFill>
                <a:schemeClr val="tx1"/>
              </a:solidFill>
              <a:round/>
              <a:headEnd/>
              <a:tailEnd/>
            </a:ln>
          </p:spPr>
          <p:txBody>
            <a:bodyPr/>
            <a:lstStyle/>
            <a:p>
              <a:endParaRPr lang="ru-RU"/>
            </a:p>
          </p:txBody>
        </p:sp>
      </p:grpSp>
      <p:grpSp>
        <p:nvGrpSpPr>
          <p:cNvPr id="4" name="Group 21"/>
          <p:cNvGrpSpPr>
            <a:grpSpLocks/>
          </p:cNvGrpSpPr>
          <p:nvPr/>
        </p:nvGrpSpPr>
        <p:grpSpPr bwMode="auto">
          <a:xfrm>
            <a:off x="8332726" y="1758623"/>
            <a:ext cx="1621367" cy="836612"/>
            <a:chOff x="11499" y="7335"/>
            <a:chExt cx="1208" cy="833"/>
          </a:xfrm>
        </p:grpSpPr>
        <p:sp>
          <p:nvSpPr>
            <p:cNvPr id="29710" name="Arc 22"/>
            <p:cNvSpPr>
              <a:spLocks/>
            </p:cNvSpPr>
            <p:nvPr/>
          </p:nvSpPr>
          <p:spPr bwMode="auto">
            <a:xfrm>
              <a:off x="11499" y="7335"/>
              <a:ext cx="1157" cy="833"/>
            </a:xfrm>
            <a:custGeom>
              <a:avLst/>
              <a:gdLst>
                <a:gd name="T0" fmla="*/ 0 w 20864"/>
                <a:gd name="T1" fmla="*/ 0 h 21600"/>
                <a:gd name="T2" fmla="*/ 0 w 20864"/>
                <a:gd name="T3" fmla="*/ 0 h 21600"/>
                <a:gd name="T4" fmla="*/ 0 w 20864"/>
                <a:gd name="T5" fmla="*/ 0 h 21600"/>
                <a:gd name="T6" fmla="*/ 0 60000 65536"/>
                <a:gd name="T7" fmla="*/ 0 60000 65536"/>
                <a:gd name="T8" fmla="*/ 0 60000 65536"/>
                <a:gd name="T9" fmla="*/ 0 w 20864"/>
                <a:gd name="T10" fmla="*/ 0 h 21600"/>
                <a:gd name="T11" fmla="*/ 20864 w 20864"/>
                <a:gd name="T12" fmla="*/ 21600 h 21600"/>
              </a:gdLst>
              <a:ahLst/>
              <a:cxnLst>
                <a:cxn ang="T6">
                  <a:pos x="T0" y="T1"/>
                </a:cxn>
                <a:cxn ang="T7">
                  <a:pos x="T2" y="T3"/>
                </a:cxn>
                <a:cxn ang="T8">
                  <a:pos x="T4" y="T5"/>
                </a:cxn>
              </a:cxnLst>
              <a:rect l="T9" t="T10" r="T11" b="T12"/>
              <a:pathLst>
                <a:path w="20864" h="21600" fill="none" extrusionOk="0">
                  <a:moveTo>
                    <a:pt x="0" y="0"/>
                  </a:moveTo>
                  <a:cubicBezTo>
                    <a:pt x="6" y="0"/>
                    <a:pt x="12" y="-1"/>
                    <a:pt x="18" y="0"/>
                  </a:cubicBezTo>
                  <a:cubicBezTo>
                    <a:pt x="9767" y="0"/>
                    <a:pt x="18309" y="6531"/>
                    <a:pt x="20863" y="15941"/>
                  </a:cubicBezTo>
                </a:path>
                <a:path w="20864" h="21600" stroke="0" extrusionOk="0">
                  <a:moveTo>
                    <a:pt x="0" y="0"/>
                  </a:moveTo>
                  <a:cubicBezTo>
                    <a:pt x="6" y="0"/>
                    <a:pt x="12" y="-1"/>
                    <a:pt x="18" y="0"/>
                  </a:cubicBezTo>
                  <a:cubicBezTo>
                    <a:pt x="9767" y="0"/>
                    <a:pt x="18309" y="6531"/>
                    <a:pt x="20863" y="15941"/>
                  </a:cubicBezTo>
                  <a:lnTo>
                    <a:pt x="18" y="21600"/>
                  </a:lnTo>
                  <a:close/>
                </a:path>
              </a:pathLst>
            </a:custGeom>
            <a:noFill/>
            <a:ln w="9525">
              <a:solidFill>
                <a:schemeClr val="tx1"/>
              </a:solidFill>
              <a:round/>
              <a:headEnd/>
              <a:tailEnd/>
            </a:ln>
          </p:spPr>
          <p:txBody>
            <a:bodyPr/>
            <a:lstStyle/>
            <a:p>
              <a:endParaRPr lang="ru-RU"/>
            </a:p>
          </p:txBody>
        </p:sp>
        <p:sp>
          <p:nvSpPr>
            <p:cNvPr id="29711" name="Freeform 23"/>
            <p:cNvSpPr>
              <a:spLocks/>
            </p:cNvSpPr>
            <p:nvPr/>
          </p:nvSpPr>
          <p:spPr bwMode="auto">
            <a:xfrm>
              <a:off x="12537" y="7858"/>
              <a:ext cx="170" cy="310"/>
            </a:xfrm>
            <a:custGeom>
              <a:avLst/>
              <a:gdLst>
                <a:gd name="T0" fmla="*/ 160 w 170"/>
                <a:gd name="T1" fmla="*/ 310 h 310"/>
                <a:gd name="T2" fmla="*/ 170 w 170"/>
                <a:gd name="T3" fmla="*/ 0 h 310"/>
                <a:gd name="T4" fmla="*/ 0 w 170"/>
                <a:gd name="T5" fmla="*/ 45 h 310"/>
                <a:gd name="T6" fmla="*/ 160 w 170"/>
                <a:gd name="T7" fmla="*/ 310 h 310"/>
                <a:gd name="T8" fmla="*/ 0 60000 65536"/>
                <a:gd name="T9" fmla="*/ 0 60000 65536"/>
                <a:gd name="T10" fmla="*/ 0 60000 65536"/>
                <a:gd name="T11" fmla="*/ 0 60000 65536"/>
                <a:gd name="T12" fmla="*/ 0 w 170"/>
                <a:gd name="T13" fmla="*/ 0 h 310"/>
                <a:gd name="T14" fmla="*/ 170 w 170"/>
                <a:gd name="T15" fmla="*/ 310 h 310"/>
              </a:gdLst>
              <a:ahLst/>
              <a:cxnLst>
                <a:cxn ang="T8">
                  <a:pos x="T0" y="T1"/>
                </a:cxn>
                <a:cxn ang="T9">
                  <a:pos x="T2" y="T3"/>
                </a:cxn>
                <a:cxn ang="T10">
                  <a:pos x="T4" y="T5"/>
                </a:cxn>
                <a:cxn ang="T11">
                  <a:pos x="T6" y="T7"/>
                </a:cxn>
              </a:cxnLst>
              <a:rect l="T12" t="T13" r="T14" b="T15"/>
              <a:pathLst>
                <a:path w="170" h="310">
                  <a:moveTo>
                    <a:pt x="160" y="310"/>
                  </a:moveTo>
                  <a:lnTo>
                    <a:pt x="170" y="0"/>
                  </a:lnTo>
                  <a:lnTo>
                    <a:pt x="0" y="45"/>
                  </a:lnTo>
                  <a:lnTo>
                    <a:pt x="160" y="310"/>
                  </a:lnTo>
                  <a:close/>
                </a:path>
              </a:pathLst>
            </a:custGeom>
            <a:solidFill>
              <a:srgbClr val="000000"/>
            </a:solidFill>
            <a:ln w="9525">
              <a:solidFill>
                <a:schemeClr val="tx1"/>
              </a:solidFill>
              <a:round/>
              <a:headEnd/>
              <a:tailEnd/>
            </a:ln>
          </p:spPr>
          <p:txBody>
            <a:bodyPr/>
            <a:lstStyle/>
            <a:p>
              <a:endParaRPr lang="ru-RU"/>
            </a:p>
          </p:txBody>
        </p:sp>
      </p:grpSp>
      <p:grpSp>
        <p:nvGrpSpPr>
          <p:cNvPr id="5" name="Group 24"/>
          <p:cNvGrpSpPr>
            <a:grpSpLocks/>
          </p:cNvGrpSpPr>
          <p:nvPr/>
        </p:nvGrpSpPr>
        <p:grpSpPr bwMode="auto">
          <a:xfrm>
            <a:off x="8798985" y="4284664"/>
            <a:ext cx="1128183" cy="1093787"/>
            <a:chOff x="11941" y="8920"/>
            <a:chExt cx="838" cy="1088"/>
          </a:xfrm>
        </p:grpSpPr>
        <p:sp>
          <p:nvSpPr>
            <p:cNvPr id="29708" name="Arc 25"/>
            <p:cNvSpPr>
              <a:spLocks/>
            </p:cNvSpPr>
            <p:nvPr/>
          </p:nvSpPr>
          <p:spPr bwMode="auto">
            <a:xfrm>
              <a:off x="11941" y="8920"/>
              <a:ext cx="838" cy="1034"/>
            </a:xfrm>
            <a:custGeom>
              <a:avLst/>
              <a:gdLst>
                <a:gd name="T0" fmla="*/ 0 w 21600"/>
                <a:gd name="T1" fmla="*/ 0 h 20842"/>
                <a:gd name="T2" fmla="*/ 0 w 21600"/>
                <a:gd name="T3" fmla="*/ 0 h 20842"/>
                <a:gd name="T4" fmla="*/ 0 w 21600"/>
                <a:gd name="T5" fmla="*/ 0 h 20842"/>
                <a:gd name="T6" fmla="*/ 0 60000 65536"/>
                <a:gd name="T7" fmla="*/ 0 60000 65536"/>
                <a:gd name="T8" fmla="*/ 0 60000 65536"/>
                <a:gd name="T9" fmla="*/ 0 w 21600"/>
                <a:gd name="T10" fmla="*/ 0 h 20842"/>
                <a:gd name="T11" fmla="*/ 21600 w 21600"/>
                <a:gd name="T12" fmla="*/ 20842 h 20842"/>
              </a:gdLst>
              <a:ahLst/>
              <a:cxnLst>
                <a:cxn ang="T6">
                  <a:pos x="T0" y="T1"/>
                </a:cxn>
                <a:cxn ang="T7">
                  <a:pos x="T2" y="T3"/>
                </a:cxn>
                <a:cxn ang="T8">
                  <a:pos x="T4" y="T5"/>
                </a:cxn>
              </a:cxnLst>
              <a:rect l="T9" t="T10" r="T11" b="T12"/>
              <a:pathLst>
                <a:path w="21600" h="20842" fill="none" extrusionOk="0">
                  <a:moveTo>
                    <a:pt x="21600" y="0"/>
                  </a:moveTo>
                  <a:cubicBezTo>
                    <a:pt x="21600" y="9744"/>
                    <a:pt x="15074" y="18283"/>
                    <a:pt x="5671" y="20841"/>
                  </a:cubicBezTo>
                </a:path>
                <a:path w="21600" h="20842" stroke="0" extrusionOk="0">
                  <a:moveTo>
                    <a:pt x="21600" y="0"/>
                  </a:moveTo>
                  <a:cubicBezTo>
                    <a:pt x="21600" y="9744"/>
                    <a:pt x="15074" y="18283"/>
                    <a:pt x="5671" y="20841"/>
                  </a:cubicBezTo>
                  <a:lnTo>
                    <a:pt x="0" y="0"/>
                  </a:lnTo>
                  <a:close/>
                </a:path>
              </a:pathLst>
            </a:custGeom>
            <a:noFill/>
            <a:ln w="9525">
              <a:solidFill>
                <a:schemeClr val="tx1"/>
              </a:solidFill>
              <a:round/>
              <a:headEnd/>
              <a:tailEnd/>
            </a:ln>
          </p:spPr>
          <p:txBody>
            <a:bodyPr/>
            <a:lstStyle/>
            <a:p>
              <a:endParaRPr lang="ru-RU"/>
            </a:p>
          </p:txBody>
        </p:sp>
        <p:sp>
          <p:nvSpPr>
            <p:cNvPr id="29709" name="Freeform 26"/>
            <p:cNvSpPr>
              <a:spLocks/>
            </p:cNvSpPr>
            <p:nvPr/>
          </p:nvSpPr>
          <p:spPr bwMode="auto">
            <a:xfrm>
              <a:off x="11941" y="9839"/>
              <a:ext cx="309" cy="169"/>
            </a:xfrm>
            <a:custGeom>
              <a:avLst/>
              <a:gdLst>
                <a:gd name="T0" fmla="*/ 0 w 309"/>
                <a:gd name="T1" fmla="*/ 152 h 169"/>
                <a:gd name="T2" fmla="*/ 309 w 309"/>
                <a:gd name="T3" fmla="*/ 169 h 169"/>
                <a:gd name="T4" fmla="*/ 269 w 309"/>
                <a:gd name="T5" fmla="*/ 0 h 169"/>
                <a:gd name="T6" fmla="*/ 0 w 309"/>
                <a:gd name="T7" fmla="*/ 152 h 169"/>
                <a:gd name="T8" fmla="*/ 0 60000 65536"/>
                <a:gd name="T9" fmla="*/ 0 60000 65536"/>
                <a:gd name="T10" fmla="*/ 0 60000 65536"/>
                <a:gd name="T11" fmla="*/ 0 60000 65536"/>
                <a:gd name="T12" fmla="*/ 0 w 309"/>
                <a:gd name="T13" fmla="*/ 0 h 169"/>
                <a:gd name="T14" fmla="*/ 309 w 309"/>
                <a:gd name="T15" fmla="*/ 169 h 169"/>
              </a:gdLst>
              <a:ahLst/>
              <a:cxnLst>
                <a:cxn ang="T8">
                  <a:pos x="T0" y="T1"/>
                </a:cxn>
                <a:cxn ang="T9">
                  <a:pos x="T2" y="T3"/>
                </a:cxn>
                <a:cxn ang="T10">
                  <a:pos x="T4" y="T5"/>
                </a:cxn>
                <a:cxn ang="T11">
                  <a:pos x="T6" y="T7"/>
                </a:cxn>
              </a:cxnLst>
              <a:rect l="T12" t="T13" r="T14" b="T15"/>
              <a:pathLst>
                <a:path w="309" h="169">
                  <a:moveTo>
                    <a:pt x="0" y="152"/>
                  </a:moveTo>
                  <a:lnTo>
                    <a:pt x="309" y="169"/>
                  </a:lnTo>
                  <a:lnTo>
                    <a:pt x="269" y="0"/>
                  </a:lnTo>
                  <a:lnTo>
                    <a:pt x="0" y="152"/>
                  </a:lnTo>
                  <a:close/>
                </a:path>
              </a:pathLst>
            </a:custGeom>
            <a:solidFill>
              <a:srgbClr val="000000"/>
            </a:solidFill>
            <a:ln w="9525">
              <a:solidFill>
                <a:schemeClr val="tx1"/>
              </a:solidFill>
              <a:round/>
              <a:headEnd/>
              <a:tailEnd/>
            </a:ln>
          </p:spPr>
          <p:txBody>
            <a:bodyPr/>
            <a:lstStyle/>
            <a:p>
              <a:endParaRPr lang="ru-RU"/>
            </a:p>
          </p:txBody>
        </p:sp>
      </p:gr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dirty="0"/>
          </a:p>
        </p:txBody>
      </p:sp>
      <p:sp>
        <p:nvSpPr>
          <p:cNvPr id="3" name="Content Placeholder 2"/>
          <p:cNvSpPr>
            <a:spLocks noGrp="1"/>
          </p:cNvSpPr>
          <p:nvPr>
            <p:ph sz="quarter" idx="11"/>
          </p:nvPr>
        </p:nvSpPr>
        <p:spPr/>
        <p:txBody>
          <a:bodyPr/>
          <a:lstStyle/>
          <a:p>
            <a:pPr marL="0" indent="0" algn="ctr">
              <a:buNone/>
            </a:pPr>
            <a:endParaRPr lang="en-US" sz="3200" b="1" dirty="0">
              <a:latin typeface="Arial" panose="020B0604020202020204" pitchFamily="34" charset="0"/>
              <a:cs typeface="Arial" panose="020B0604020202020204" pitchFamily="34" charset="0"/>
            </a:endParaRPr>
          </a:p>
          <a:p>
            <a:pPr marL="0" indent="0" algn="ctr">
              <a:buNone/>
            </a:pPr>
            <a:endParaRPr lang="en-US" b="1" dirty="0"/>
          </a:p>
        </p:txBody>
      </p:sp>
      <p:sp>
        <p:nvSpPr>
          <p:cNvPr id="4" name="Rectangle 3"/>
          <p:cNvSpPr/>
          <p:nvPr/>
        </p:nvSpPr>
        <p:spPr>
          <a:xfrm>
            <a:off x="3692938" y="3244334"/>
            <a:ext cx="184731" cy="369332"/>
          </a:xfrm>
          <a:prstGeom prst="rect">
            <a:avLst/>
          </a:prstGeom>
        </p:spPr>
        <p:txBody>
          <a:bodyPr wrap="none">
            <a:spAutoFit/>
          </a:bodyPr>
          <a:lstStyle/>
          <a:p>
            <a:endParaRPr lang="en-US" dirty="0"/>
          </a:p>
        </p:txBody>
      </p:sp>
      <p:sp>
        <p:nvSpPr>
          <p:cNvPr id="6" name="Text Box 3"/>
          <p:cNvSpPr txBox="1">
            <a:spLocks noChangeArrowheads="1"/>
          </p:cNvSpPr>
          <p:nvPr/>
        </p:nvSpPr>
        <p:spPr bwMode="auto">
          <a:xfrm>
            <a:off x="2068083" y="2063750"/>
            <a:ext cx="8085137" cy="2800767"/>
          </a:xfrm>
          <a:prstGeom prst="rect">
            <a:avLst/>
          </a:prstGeom>
          <a:noFill/>
          <a:ln w="12700">
            <a:noFill/>
            <a:miter lim="800000"/>
            <a:headEnd type="none" w="sm" len="sm"/>
            <a:tailEnd type="none" w="sm" len="sm"/>
          </a:ln>
        </p:spPr>
        <p:txBody>
          <a:bodyPr>
            <a:spAutoFit/>
          </a:bodyPr>
          <a:lstStyle/>
          <a:p>
            <a:pPr algn="ctr" eaLnBrk="0" hangingPunct="0">
              <a:lnSpc>
                <a:spcPct val="90000"/>
              </a:lnSpc>
              <a:spcBef>
                <a:spcPct val="60000"/>
              </a:spcBef>
            </a:pPr>
            <a:r>
              <a:rPr lang="en-GB" altLang="zh-CN" sz="3200" b="1" dirty="0">
                <a:latin typeface="Arial" charset="0"/>
                <a:ea typeface="宋体" pitchFamily="2" charset="-122"/>
              </a:rPr>
              <a:t>It is not enough just to do, and neither is it enough just to think.  Nor is it enough simply to do and think.  Learning from experience must involve linking the doing and the thinking” </a:t>
            </a:r>
          </a:p>
          <a:p>
            <a:pPr algn="ctr" eaLnBrk="0" hangingPunct="0">
              <a:lnSpc>
                <a:spcPct val="90000"/>
              </a:lnSpc>
              <a:spcBef>
                <a:spcPct val="10000"/>
              </a:spcBef>
            </a:pPr>
            <a:r>
              <a:rPr lang="en-GB" altLang="zh-CN" sz="3200" dirty="0">
                <a:latin typeface="Arial" charset="0"/>
                <a:ea typeface="宋体" pitchFamily="2" charset="-122"/>
              </a:rPr>
              <a:t>(Gibbs 1988, 9)</a:t>
            </a:r>
            <a:r>
              <a:rPr lang="en-GB" altLang="zh-CN" sz="3200" b="1" dirty="0">
                <a:latin typeface="Arial" charset="0"/>
                <a:ea typeface="宋体" pitchFamily="2" charset="-122"/>
              </a:rPr>
              <a:t> </a:t>
            </a:r>
          </a:p>
        </p:txBody>
      </p:sp>
    </p:spTree>
    <p:extLst>
      <p:ext uri="{BB962C8B-B14F-4D97-AF65-F5344CB8AC3E}">
        <p14:creationId xmlns:p14="http://schemas.microsoft.com/office/powerpoint/2010/main" xmlns="" val="14563802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r>
              <a:rPr lang="en-US" dirty="0" smtClean="0"/>
              <a:t>How to </a:t>
            </a:r>
            <a:r>
              <a:rPr lang="en-US" dirty="0" err="1" smtClean="0"/>
              <a:t>organise</a:t>
            </a:r>
            <a:r>
              <a:rPr lang="en-US" dirty="0" smtClean="0"/>
              <a:t> teaching </a:t>
            </a:r>
            <a:endParaRPr lang="en-US" dirty="0"/>
          </a:p>
        </p:txBody>
      </p:sp>
      <p:sp>
        <p:nvSpPr>
          <p:cNvPr id="3" name="Content Placeholder 2"/>
          <p:cNvSpPr>
            <a:spLocks noGrp="1"/>
          </p:cNvSpPr>
          <p:nvPr>
            <p:ph sz="quarter" idx="11"/>
          </p:nvPr>
        </p:nvSpPr>
        <p:spPr>
          <a:xfrm>
            <a:off x="664217" y="905774"/>
            <a:ext cx="11438328" cy="5538158"/>
          </a:xfrm>
        </p:spPr>
        <p:txBody>
          <a:bodyPr>
            <a:noAutofit/>
          </a:bodyPr>
          <a:lstStyle/>
          <a:p>
            <a:pPr marL="0" indent="0">
              <a:buNone/>
            </a:pPr>
            <a:r>
              <a:rPr lang="en-US" sz="2800" b="1" dirty="0" smtClean="0">
                <a:latin typeface="Arial" panose="020B0604020202020204" pitchFamily="34" charset="0"/>
                <a:cs typeface="Arial" panose="020B0604020202020204" pitchFamily="34" charset="0"/>
              </a:rPr>
              <a:t>STEP 1 DO</a:t>
            </a:r>
          </a:p>
          <a:p>
            <a:r>
              <a:rPr lang="en-US" sz="2800" dirty="0" smtClean="0"/>
              <a:t>Laboratories</a:t>
            </a:r>
          </a:p>
          <a:p>
            <a:r>
              <a:rPr lang="en-US" sz="2800" dirty="0" smtClean="0"/>
              <a:t>Observations</a:t>
            </a:r>
          </a:p>
          <a:p>
            <a:r>
              <a:rPr lang="en-US" sz="2800" dirty="0" smtClean="0"/>
              <a:t>Text Readings</a:t>
            </a:r>
          </a:p>
          <a:p>
            <a:r>
              <a:rPr lang="en-US" sz="2800" dirty="0" smtClean="0"/>
              <a:t>Simulations/Games</a:t>
            </a:r>
          </a:p>
          <a:p>
            <a:r>
              <a:rPr lang="en-US" sz="2800" dirty="0" smtClean="0"/>
              <a:t>Field Work</a:t>
            </a:r>
          </a:p>
          <a:p>
            <a:r>
              <a:rPr lang="en-US" sz="2800" dirty="0" smtClean="0"/>
              <a:t>Films/Videos</a:t>
            </a:r>
          </a:p>
          <a:p>
            <a:r>
              <a:rPr lang="en-US" sz="2800" dirty="0" smtClean="0"/>
              <a:t>Readings</a:t>
            </a:r>
          </a:p>
          <a:p>
            <a:r>
              <a:rPr lang="en-US" sz="2800" dirty="0" smtClean="0"/>
              <a:t>Problem Sets</a:t>
            </a:r>
          </a:p>
          <a:p>
            <a:r>
              <a:rPr lang="en-US" sz="2800" dirty="0" smtClean="0"/>
              <a:t>Examples</a:t>
            </a:r>
          </a:p>
          <a:p>
            <a:endParaRPr lang="en-US" sz="2000" dirty="0" smtClean="0"/>
          </a:p>
          <a:p>
            <a:pPr marL="0" indent="0" algn="ctr">
              <a:buNone/>
            </a:pPr>
            <a:endParaRPr lang="en-US" sz="2000" b="1" dirty="0" smtClean="0">
              <a:latin typeface="Arial" panose="020B0604020202020204" pitchFamily="34" charset="0"/>
              <a:cs typeface="Arial" panose="020B0604020202020204" pitchFamily="34" charset="0"/>
            </a:endParaRPr>
          </a:p>
          <a:p>
            <a:pPr marL="0" indent="0" algn="ctr">
              <a:buNone/>
            </a:pPr>
            <a:endParaRPr lang="en-US" sz="2000" b="1" dirty="0" smtClean="0">
              <a:latin typeface="Arial" panose="020B0604020202020204" pitchFamily="34" charset="0"/>
              <a:cs typeface="Arial" panose="020B0604020202020204" pitchFamily="34" charset="0"/>
            </a:endParaRPr>
          </a:p>
          <a:p>
            <a:pPr marL="0" indent="0" algn="ctr">
              <a:buNone/>
            </a:pPr>
            <a:endParaRPr lang="en-US" sz="2000" b="1" dirty="0">
              <a:latin typeface="Arial" panose="020B0604020202020204" pitchFamily="34" charset="0"/>
              <a:cs typeface="Arial" panose="020B0604020202020204" pitchFamily="34" charset="0"/>
            </a:endParaRPr>
          </a:p>
          <a:p>
            <a:pPr marL="0" indent="0" algn="ctr">
              <a:buNone/>
            </a:pPr>
            <a:r>
              <a:rPr lang="en-US" sz="2000" b="1" dirty="0" smtClean="0">
                <a:latin typeface="Arial" panose="020B0604020202020204" pitchFamily="34" charset="0"/>
                <a:cs typeface="Arial" panose="020B0604020202020204" pitchFamily="34" charset="0"/>
              </a:rPr>
              <a:t> </a:t>
            </a:r>
            <a:endParaRPr lang="en-US"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5046542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normAutofit fontScale="92500" lnSpcReduction="20000"/>
          </a:bodyPr>
          <a:lstStyle/>
          <a:p>
            <a:endParaRPr lang="ru-RU"/>
          </a:p>
        </p:txBody>
      </p:sp>
      <p:sp>
        <p:nvSpPr>
          <p:cNvPr id="3" name="Содержимое 2"/>
          <p:cNvSpPr>
            <a:spLocks noGrp="1"/>
          </p:cNvSpPr>
          <p:nvPr>
            <p:ph sz="quarter" idx="11"/>
          </p:nvPr>
        </p:nvSpPr>
        <p:spPr/>
        <p:txBody>
          <a:bodyPr>
            <a:normAutofit/>
          </a:bodyPr>
          <a:lstStyle/>
          <a:p>
            <a:pPr marL="0" indent="0">
              <a:buNone/>
            </a:pPr>
            <a:r>
              <a:rPr lang="en-US" b="1" dirty="0" smtClean="0">
                <a:latin typeface="Arial" panose="020B0604020202020204" pitchFamily="34" charset="0"/>
                <a:cs typeface="Arial" panose="020B0604020202020204" pitchFamily="34" charset="0"/>
              </a:rPr>
              <a:t>STEP 2 REFLECT </a:t>
            </a:r>
          </a:p>
          <a:p>
            <a:r>
              <a:rPr lang="en-US" dirty="0" smtClean="0"/>
              <a:t>Logs</a:t>
            </a:r>
          </a:p>
          <a:p>
            <a:r>
              <a:rPr lang="en-US" dirty="0" smtClean="0"/>
              <a:t>Journals</a:t>
            </a:r>
          </a:p>
          <a:p>
            <a:r>
              <a:rPr lang="en-US" dirty="0" smtClean="0"/>
              <a:t>Discussion</a:t>
            </a:r>
          </a:p>
          <a:p>
            <a:r>
              <a:rPr lang="en-US" dirty="0" smtClean="0"/>
              <a:t>Brainstorming</a:t>
            </a:r>
          </a:p>
          <a:p>
            <a:r>
              <a:rPr lang="en-US" dirty="0" smtClean="0"/>
              <a:t>Thinking Questions</a:t>
            </a:r>
          </a:p>
          <a:p>
            <a:r>
              <a:rPr lang="en-US" dirty="0" smtClean="0"/>
              <a:t>Rhetorical Questions</a:t>
            </a:r>
          </a:p>
          <a:p>
            <a:r>
              <a:rPr lang="en-US" dirty="0" smtClean="0"/>
              <a:t>On Line Discussion Forums</a:t>
            </a:r>
          </a:p>
          <a:p>
            <a:r>
              <a:rPr lang="en-US" dirty="0" smtClean="0"/>
              <a:t>Structured reflection</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4" y="130175"/>
            <a:ext cx="8953982" cy="522288"/>
          </a:xfrm>
        </p:spPr>
        <p:txBody>
          <a:bodyPr>
            <a:normAutofit fontScale="92500" lnSpcReduction="20000"/>
          </a:bodyPr>
          <a:lstStyle/>
          <a:p>
            <a:endParaRPr lang="en-US" dirty="0"/>
          </a:p>
        </p:txBody>
      </p:sp>
      <p:sp>
        <p:nvSpPr>
          <p:cNvPr id="3" name="Content Placeholder 2"/>
          <p:cNvSpPr>
            <a:spLocks noGrp="1"/>
          </p:cNvSpPr>
          <p:nvPr>
            <p:ph sz="quarter" idx="11"/>
          </p:nvPr>
        </p:nvSpPr>
        <p:spPr>
          <a:xfrm>
            <a:off x="407133" y="1298480"/>
            <a:ext cx="11193463" cy="5005388"/>
          </a:xfrm>
        </p:spPr>
        <p:txBody>
          <a:bodyPr>
            <a:normAutofit/>
          </a:bodyPr>
          <a:lstStyle/>
          <a:p>
            <a:pPr>
              <a:buNone/>
            </a:pPr>
            <a:r>
              <a:rPr lang="en-US" sz="3600" b="1" dirty="0" smtClean="0">
                <a:latin typeface="Arial" panose="020B0604020202020204" pitchFamily="34" charset="0"/>
                <a:cs typeface="Arial" panose="020B0604020202020204" pitchFamily="34" charset="0"/>
              </a:rPr>
              <a:t>STEP 3 CONCEPT BUILDING </a:t>
            </a:r>
            <a:endParaRPr lang="en-US" sz="3600" dirty="0" smtClean="0"/>
          </a:p>
          <a:p>
            <a:r>
              <a:rPr lang="en-US" sz="3600" dirty="0" smtClean="0"/>
              <a:t>Lecturing</a:t>
            </a:r>
          </a:p>
          <a:p>
            <a:r>
              <a:rPr lang="en-US" sz="3600" dirty="0" smtClean="0"/>
              <a:t>More reading</a:t>
            </a:r>
          </a:p>
          <a:p>
            <a:r>
              <a:rPr lang="en-US" sz="3600" dirty="0" smtClean="0"/>
              <a:t>Analogies</a:t>
            </a:r>
          </a:p>
          <a:p>
            <a:r>
              <a:rPr lang="en-US" sz="3600" dirty="0" smtClean="0"/>
              <a:t>Summaries </a:t>
            </a:r>
          </a:p>
          <a:p>
            <a:r>
              <a:rPr lang="en-US" sz="3600" dirty="0" smtClean="0"/>
              <a:t>Comprehension check </a:t>
            </a:r>
            <a:r>
              <a:rPr lang="en-US" sz="3600" dirty="0" err="1" smtClean="0"/>
              <a:t>exersises</a:t>
            </a:r>
            <a:endParaRPr lang="en-US" sz="3600" dirty="0" smtClean="0"/>
          </a:p>
          <a:p>
            <a:pPr marL="0" indent="0" algn="ctr">
              <a:buNone/>
            </a:pPr>
            <a:endParaRPr lang="en-US" sz="3600" dirty="0" smtClean="0"/>
          </a:p>
        </p:txBody>
      </p:sp>
    </p:spTree>
    <p:extLst>
      <p:ext uri="{BB962C8B-B14F-4D97-AF65-F5344CB8AC3E}">
        <p14:creationId xmlns:p14="http://schemas.microsoft.com/office/powerpoint/2010/main" xmlns="" val="194272057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Текст 1"/>
          <p:cNvSpPr>
            <a:spLocks noGrp="1"/>
          </p:cNvSpPr>
          <p:nvPr>
            <p:ph type="body" sz="quarter" idx="10"/>
          </p:nvPr>
        </p:nvSpPr>
        <p:spPr/>
        <p:txBody>
          <a:bodyPr>
            <a:normAutofit fontScale="92500" lnSpcReduction="20000"/>
          </a:bodyPr>
          <a:lstStyle/>
          <a:p>
            <a:endParaRPr lang="ru-RU"/>
          </a:p>
        </p:txBody>
      </p:sp>
      <p:sp>
        <p:nvSpPr>
          <p:cNvPr id="4" name="Содержимое 2"/>
          <p:cNvSpPr>
            <a:spLocks noGrp="1"/>
          </p:cNvSpPr>
          <p:nvPr>
            <p:ph sz="quarter" idx="11"/>
          </p:nvPr>
        </p:nvSpPr>
        <p:spPr/>
        <p:txBody>
          <a:bodyPr>
            <a:normAutofit/>
          </a:bodyPr>
          <a:lstStyle/>
          <a:p>
            <a:pPr marL="0" indent="0">
              <a:buNone/>
            </a:pPr>
            <a:r>
              <a:rPr lang="en-US" b="1" dirty="0" smtClean="0">
                <a:latin typeface="Arial" panose="020B0604020202020204" pitchFamily="34" charset="0"/>
                <a:cs typeface="Arial" panose="020B0604020202020204" pitchFamily="34" charset="0"/>
              </a:rPr>
              <a:t>STEP 4 ACTIVE EXPERIMENTATION  </a:t>
            </a:r>
          </a:p>
          <a:p>
            <a:r>
              <a:rPr lang="en-US" dirty="0" smtClean="0"/>
              <a:t>Simulations</a:t>
            </a:r>
          </a:p>
          <a:p>
            <a:r>
              <a:rPr lang="en-US" dirty="0" smtClean="0"/>
              <a:t>Case Studies</a:t>
            </a:r>
          </a:p>
          <a:p>
            <a:r>
              <a:rPr lang="en-US" dirty="0" smtClean="0"/>
              <a:t>Laboratories</a:t>
            </a:r>
          </a:p>
          <a:p>
            <a:r>
              <a:rPr lang="en-US" dirty="0" smtClean="0"/>
              <a:t>Field work</a:t>
            </a:r>
          </a:p>
          <a:p>
            <a:r>
              <a:rPr lang="en-US" dirty="0" smtClean="0"/>
              <a:t>Projects</a:t>
            </a:r>
          </a:p>
          <a:p>
            <a:r>
              <a:rPr lang="en-US" dirty="0" smtClean="0"/>
              <a:t>Homework</a:t>
            </a:r>
          </a:p>
          <a:p>
            <a:r>
              <a:rPr lang="en-US" dirty="0" smtClean="0"/>
              <a:t>Problem solving tasks </a:t>
            </a:r>
          </a:p>
          <a:p>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a:p>
        </p:txBody>
      </p:sp>
      <p:sp>
        <p:nvSpPr>
          <p:cNvPr id="3" name="Content Placeholder 2"/>
          <p:cNvSpPr>
            <a:spLocks noGrp="1"/>
          </p:cNvSpPr>
          <p:nvPr>
            <p:ph sz="quarter" idx="11"/>
          </p:nvPr>
        </p:nvSpPr>
        <p:spPr>
          <a:xfrm>
            <a:off x="538163" y="1975104"/>
            <a:ext cx="11193463" cy="5005388"/>
          </a:xfrm>
        </p:spPr>
        <p:txBody>
          <a:bodyPr>
            <a:normAutofit/>
          </a:bodyPr>
          <a:lstStyle/>
          <a:p>
            <a:pPr marL="0" lvl="0" indent="0" algn="ctr" eaLnBrk="0" fontAlgn="base" hangingPunct="0">
              <a:lnSpc>
                <a:spcPct val="100000"/>
              </a:lnSpc>
              <a:spcBef>
                <a:spcPct val="0"/>
              </a:spcBef>
              <a:spcAft>
                <a:spcPct val="0"/>
              </a:spcAft>
              <a:buNone/>
            </a:pPr>
            <a:r>
              <a:rPr lang="en-US" sz="2800" b="1" dirty="0" smtClean="0">
                <a:solidFill>
                  <a:srgbClr val="2C3F50"/>
                </a:solidFill>
                <a:latin typeface="Verdana" panose="020B0604030504040204" pitchFamily="34" charset="0"/>
              </a:rPr>
              <a:t>Experiential </a:t>
            </a:r>
            <a:r>
              <a:rPr lang="en-US" sz="2800" b="1" dirty="0">
                <a:solidFill>
                  <a:srgbClr val="2C3F50"/>
                </a:solidFill>
                <a:latin typeface="Verdana" panose="020B0604030504040204" pitchFamily="34" charset="0"/>
              </a:rPr>
              <a:t>learning posits that learning is the major determinant of human development and how individuals learn shapes the course of their personal development</a:t>
            </a:r>
            <a:r>
              <a:rPr lang="en-US" sz="2800" b="1" dirty="0" smtClean="0">
                <a:solidFill>
                  <a:srgbClr val="2C3F50"/>
                </a:solidFill>
                <a:latin typeface="Verdana" panose="020B0604030504040204" pitchFamily="34" charset="0"/>
              </a:rPr>
              <a:t>.</a:t>
            </a:r>
          </a:p>
          <a:p>
            <a:pPr algn="ctr">
              <a:buNone/>
            </a:pPr>
            <a:endParaRPr lang="en-US" sz="2800" b="1" dirty="0"/>
          </a:p>
        </p:txBody>
      </p:sp>
    </p:spTree>
    <p:extLst>
      <p:ext uri="{BB962C8B-B14F-4D97-AF65-F5344CB8AC3E}">
        <p14:creationId xmlns:p14="http://schemas.microsoft.com/office/powerpoint/2010/main" xmlns="" val="13340556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92500" lnSpcReduction="20000"/>
          </a:bodyPr>
          <a:lstStyle/>
          <a:p>
            <a:endParaRPr lang="en-US" dirty="0"/>
          </a:p>
        </p:txBody>
      </p:sp>
      <p:sp>
        <p:nvSpPr>
          <p:cNvPr id="3" name="Content Placeholder 2"/>
          <p:cNvSpPr>
            <a:spLocks noGrp="1"/>
          </p:cNvSpPr>
          <p:nvPr>
            <p:ph sz="quarter" idx="11"/>
          </p:nvPr>
        </p:nvSpPr>
        <p:spPr>
          <a:xfrm>
            <a:off x="538163" y="2262120"/>
            <a:ext cx="11193463" cy="5005388"/>
          </a:xfrm>
        </p:spPr>
        <p:txBody>
          <a:bodyPr>
            <a:normAutofit/>
          </a:bodyPr>
          <a:lstStyle/>
          <a:p>
            <a:pPr marL="0" indent="0" algn="ctr">
              <a:buNone/>
            </a:pPr>
            <a:r>
              <a:rPr lang="en-US" sz="3600" dirty="0" smtClean="0">
                <a:latin typeface="Arial" panose="020B0604020202020204" pitchFamily="34" charset="0"/>
                <a:cs typeface="Arial" panose="020B0604020202020204" pitchFamily="34" charset="0"/>
              </a:rPr>
              <a:t>Now it is time to watch a video and get to some reading!</a:t>
            </a:r>
          </a:p>
          <a:p>
            <a:pPr marL="0" indent="0" algn="ctr">
              <a:buNone/>
            </a:pPr>
            <a:endParaRPr lang="en-US" sz="3600" dirty="0" smtClean="0">
              <a:latin typeface="Arial" panose="020B0604020202020204" pitchFamily="34" charset="0"/>
              <a:cs typeface="Arial" panose="020B0604020202020204" pitchFamily="34" charset="0"/>
            </a:endParaRPr>
          </a:p>
          <a:p>
            <a:pPr marL="0" indent="0" algn="ctr">
              <a:buNone/>
            </a:pPr>
            <a:r>
              <a:rPr lang="en-US" sz="3600" dirty="0" smtClean="0">
                <a:latin typeface="Arial" panose="020B0604020202020204" pitchFamily="34" charset="0"/>
                <a:cs typeface="Arial" panose="020B0604020202020204" pitchFamily="34" charset="0"/>
              </a:rPr>
              <a:t>Good Luck! </a:t>
            </a:r>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9244812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3068</TotalTime>
  <Words>396</Words>
  <Application>Microsoft Office PowerPoint</Application>
  <PresentationFormat>Произвольный</PresentationFormat>
  <Paragraphs>123</Paragraphs>
  <Slides>18</Slides>
  <Notes>3</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Elena Volkova</dc:creator>
  <cp:lastModifiedBy>Danil</cp:lastModifiedBy>
  <cp:revision>74</cp:revision>
  <dcterms:created xsi:type="dcterms:W3CDTF">2017-04-12T10:42:37Z</dcterms:created>
  <dcterms:modified xsi:type="dcterms:W3CDTF">2017-06-01T03:23:08Z</dcterms:modified>
</cp:coreProperties>
</file>