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7" r:id="rId2"/>
    <p:sldId id="258" r:id="rId3"/>
    <p:sldId id="260" r:id="rId4"/>
    <p:sldId id="275" r:id="rId5"/>
    <p:sldId id="261" r:id="rId6"/>
    <p:sldId id="263" r:id="rId7"/>
    <p:sldId id="276" r:id="rId8"/>
    <p:sldId id="278" r:id="rId9"/>
    <p:sldId id="279" r:id="rId10"/>
    <p:sldId id="280" r:id="rId11"/>
    <p:sldId id="282" r:id="rId12"/>
    <p:sldId id="284" r:id="rId13"/>
    <p:sldId id="285" r:id="rId14"/>
    <p:sldId id="286" r:id="rId15"/>
    <p:sldId id="287" r:id="rId16"/>
    <p:sldId id="288" r:id="rId17"/>
    <p:sldId id="292" r:id="rId18"/>
    <p:sldId id="289" r:id="rId19"/>
    <p:sldId id="290" r:id="rId20"/>
    <p:sldId id="291" r:id="rId21"/>
    <p:sldId id="274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589693-37D7-40AC-B320-621437188055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8C9B3B4-4A4B-4318-ACC9-62153AFBA2D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6556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8140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5877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05611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3128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44278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77860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6085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24437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8373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084991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27829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8" name="Rectangle 7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9" name="Picture 8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12" name="Text Placeholder 11"/>
          <p:cNvSpPr>
            <a:spLocks noGrp="1"/>
          </p:cNvSpPr>
          <p:nvPr>
            <p:ph type="body" sz="quarter" idx="10" hasCustomPrompt="1"/>
          </p:nvPr>
        </p:nvSpPr>
        <p:spPr>
          <a:xfrm>
            <a:off x="2709865" y="2522538"/>
            <a:ext cx="6753225" cy="1314450"/>
          </a:xfrm>
          <a:prstGeom prst="rect">
            <a:avLst/>
          </a:prstGeom>
        </p:spPr>
        <p:txBody>
          <a:bodyPr anchor="ctr"/>
          <a:lstStyle>
            <a:lvl1pPr marL="0" indent="0" algn="ctr">
              <a:buNone/>
              <a:defRPr sz="4400" b="1"/>
            </a:lvl1pPr>
          </a:lstStyle>
          <a:p>
            <a:pPr lvl="0"/>
            <a:r>
              <a:rPr lang="en-GB" dirty="0" smtClean="0"/>
              <a:t>Presentation Title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3298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 userDrawn="1"/>
        </p:nvSpPr>
        <p:spPr>
          <a:xfrm>
            <a:off x="0" y="2"/>
            <a:ext cx="12192000" cy="77560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Rectangle 3"/>
          <p:cNvSpPr/>
          <p:nvPr userDrawn="1"/>
        </p:nvSpPr>
        <p:spPr>
          <a:xfrm>
            <a:off x="0" y="6596745"/>
            <a:ext cx="12192000" cy="261257"/>
          </a:xfrm>
          <a:prstGeom prst="rect">
            <a:avLst/>
          </a:prstGeom>
          <a:gradFill flip="none" rotWithShape="1">
            <a:gsLst>
              <a:gs pos="0">
                <a:srgbClr val="680000">
                  <a:shade val="30000"/>
                  <a:satMod val="115000"/>
                </a:srgbClr>
              </a:gs>
              <a:gs pos="50000">
                <a:srgbClr val="680000">
                  <a:shade val="67500"/>
                  <a:satMod val="115000"/>
                </a:srgbClr>
              </a:gs>
              <a:gs pos="100000">
                <a:srgbClr val="68000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84822" y="65530"/>
            <a:ext cx="2925543" cy="640960"/>
          </a:xfrm>
          <a:prstGeom prst="rect">
            <a:avLst/>
          </a:prstGeom>
        </p:spPr>
      </p:pic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163514" y="130175"/>
            <a:ext cx="7151687" cy="52228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40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GB" dirty="0" smtClean="0"/>
              <a:t>Slide title </a:t>
            </a:r>
            <a:endParaRPr lang="en-US" dirty="0" smtClean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 hasCustomPrompt="1"/>
          </p:nvPr>
        </p:nvSpPr>
        <p:spPr>
          <a:xfrm>
            <a:off x="538163" y="1143000"/>
            <a:ext cx="11193463" cy="50053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</a:lstStyle>
          <a:p>
            <a:pPr lvl="0"/>
            <a:r>
              <a:rPr lang="en-US" dirty="0" smtClean="0"/>
              <a:t>Text</a:t>
            </a:r>
          </a:p>
        </p:txBody>
      </p:sp>
    </p:spTree>
    <p:extLst>
      <p:ext uri="{BB962C8B-B14F-4D97-AF65-F5344CB8AC3E}">
        <p14:creationId xmlns:p14="http://schemas.microsoft.com/office/powerpoint/2010/main" val="269319589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542924-4CD6-4CD4-9F44-998575EB1908}" type="datetimeFigureOut">
              <a:rPr lang="en-US" smtClean="0"/>
              <a:t>6/2/2017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0C03B4-6506-4C8D-B411-07F393EF9B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2815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 txBox="1">
            <a:spLocks noGrp="1"/>
          </p:cNvSpPr>
          <p:nvPr>
            <p:ph type="body" sz="quarter" idx="10"/>
          </p:nvPr>
        </p:nvSpPr>
        <p:spPr>
          <a:xfrm>
            <a:off x="2441621" y="2035858"/>
            <a:ext cx="7601755" cy="22878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/>
              <a:t>Theory and Practice of Supporting Learning (1) Course</a:t>
            </a:r>
          </a:p>
          <a:p>
            <a:pPr algn="ctr"/>
            <a:r>
              <a:rPr lang="en-US" sz="3200" dirty="0"/>
              <a:t>Session </a:t>
            </a:r>
            <a:r>
              <a:rPr lang="en-US" sz="3200" dirty="0" smtClean="0"/>
              <a:t>109 </a:t>
            </a:r>
            <a:endParaRPr lang="en-US" sz="3200" dirty="0"/>
          </a:p>
          <a:p>
            <a:pPr algn="ctr"/>
            <a:r>
              <a:rPr lang="en-US" dirty="0" smtClean="0"/>
              <a:t>Planning for learning 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0003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218942" y="315912"/>
            <a:ext cx="8628844" cy="522288"/>
          </a:xfrm>
        </p:spPr>
        <p:txBody>
          <a:bodyPr>
            <a:noAutofit/>
          </a:bodyPr>
          <a:lstStyle/>
          <a:p>
            <a:r>
              <a:rPr lang="en-US" sz="3200" dirty="0"/>
              <a:t>After completing this session you will be able to:</a:t>
            </a:r>
          </a:p>
          <a:p>
            <a:r>
              <a:rPr lang="en-US" sz="3200" dirty="0"/>
              <a:t>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US" sz="2800" dirty="0"/>
              <a:t> </a:t>
            </a:r>
            <a:endParaRPr lang="en-US" sz="2800" b="1" dirty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Get </a:t>
            </a:r>
            <a:r>
              <a:rPr lang="en-US" sz="2800" b="1" dirty="0" smtClean="0"/>
              <a:t>to know some rules of planning for learning</a:t>
            </a:r>
            <a:endParaRPr lang="en-US" sz="2800" b="1" dirty="0" smtClean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r>
              <a:rPr lang="en-US" sz="2800" b="1" dirty="0"/>
              <a:t>Define the </a:t>
            </a:r>
            <a:r>
              <a:rPr lang="en-US" sz="2800" b="1" dirty="0" smtClean="0"/>
              <a:t>basic elements that must be considered when planning      </a:t>
            </a:r>
            <a:endParaRPr lang="en-US" sz="2800" b="1" dirty="0"/>
          </a:p>
          <a:p>
            <a:pPr marL="514350" indent="-514350" algn="just">
              <a:buFont typeface="Arial" panose="020B0604020202020204" pitchFamily="34" charset="0"/>
              <a:buAutoNum type="arabicPeriod"/>
            </a:pPr>
            <a:endParaRPr lang="en-US" sz="2800" b="1" dirty="0" smtClean="0"/>
          </a:p>
          <a:p>
            <a:pPr marL="514350" indent="-514350" algn="just">
              <a:buAutoNum type="arabicPeriod"/>
            </a:pPr>
            <a:r>
              <a:rPr lang="en-US" sz="2800" b="1" dirty="0" smtClean="0"/>
              <a:t>Get to know some criteria for lesson planning     </a:t>
            </a:r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4246511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1"/>
          </p:nvPr>
        </p:nvSpPr>
        <p:spPr>
          <a:xfrm>
            <a:off x="538163" y="2498499"/>
            <a:ext cx="11193463" cy="6549393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400" b="1" dirty="0" smtClean="0"/>
              <a:t>  Classroom should be an environment </a:t>
            </a:r>
            <a:r>
              <a:rPr lang="en-US" sz="4400" b="1" dirty="0"/>
              <a:t>in which students can engage in learning. </a:t>
            </a:r>
            <a:endParaRPr lang="ru-RU" sz="4400" b="1" dirty="0"/>
          </a:p>
        </p:txBody>
      </p:sp>
    </p:spTree>
    <p:extLst>
      <p:ext uri="{BB962C8B-B14F-4D97-AF65-F5344CB8AC3E}">
        <p14:creationId xmlns:p14="http://schemas.microsoft.com/office/powerpoint/2010/main" val="1431852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392249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/>
              <a:t>Through </a:t>
            </a:r>
            <a:r>
              <a:rPr lang="en-US" sz="3600" b="1" dirty="0"/>
              <a:t>taking the time to engage </a:t>
            </a:r>
            <a:r>
              <a:rPr lang="en-US" sz="3600" b="1" dirty="0" smtClean="0"/>
              <a:t>in lesson </a:t>
            </a:r>
            <a:r>
              <a:rPr lang="en-US" sz="3600" b="1" dirty="0"/>
              <a:t>planning, we begin to have a sense of different ways of </a:t>
            </a:r>
            <a:r>
              <a:rPr lang="en-US" sz="3600" b="1" dirty="0" err="1"/>
              <a:t>organising</a:t>
            </a:r>
            <a:r>
              <a:rPr lang="en-US" sz="3600" b="1" dirty="0"/>
              <a:t> classroom time and activities and what can help students to engage with learning.</a:t>
            </a:r>
          </a:p>
        </p:txBody>
      </p:sp>
    </p:spTree>
    <p:extLst>
      <p:ext uri="{BB962C8B-B14F-4D97-AF65-F5344CB8AC3E}">
        <p14:creationId xmlns:p14="http://schemas.microsoft.com/office/powerpoint/2010/main" val="315388496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 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798491" y="2195248"/>
            <a:ext cx="10470524" cy="5005388"/>
          </a:xfrm>
        </p:spPr>
        <p:txBody>
          <a:bodyPr>
            <a:normAutofit/>
          </a:bodyPr>
          <a:lstStyle/>
          <a:p>
            <a:pPr algn="ctr">
              <a:buNone/>
            </a:pPr>
            <a:r>
              <a:rPr lang="en-US" sz="4000" b="1" dirty="0"/>
              <a:t>Writing a lesson plan </a:t>
            </a:r>
            <a:r>
              <a:rPr lang="en-US" sz="4000" b="1" dirty="0" smtClean="0"/>
              <a:t>assists in </a:t>
            </a:r>
            <a:r>
              <a:rPr lang="en-US" sz="4000" b="1" dirty="0"/>
              <a:t>taking ownership of content, materials, language and methodology for our classes and of developing an authoritative classroom teaching style. </a:t>
            </a:r>
          </a:p>
          <a:p>
            <a:pPr algn="ctr" eaLnBrk="0" hangingPunct="0">
              <a:spcBef>
                <a:spcPct val="60000"/>
              </a:spcBef>
              <a:buNone/>
              <a:tabLst>
                <a:tab pos="457200" algn="l"/>
              </a:tabLst>
            </a:pPr>
            <a:endParaRPr lang="en-GB" sz="4000" b="1" dirty="0" smtClean="0">
              <a:latin typeface="Arial" charset="0"/>
            </a:endParaRPr>
          </a:p>
          <a:p>
            <a:pPr marL="0" indent="0" algn="ctr">
              <a:buNone/>
            </a:pP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603780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Reminder number 1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en-US" sz="3600" b="1" i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Formulate the objectives and learning outcomes and think how you can deliver these to students. </a:t>
            </a:r>
          </a:p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Build an agenda. </a:t>
            </a:r>
            <a:endParaRPr lang="en-US" sz="3600" dirty="0" smtClean="0"/>
          </a:p>
          <a:p>
            <a:pPr marL="0" indent="0" algn="ctr">
              <a:buNone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45839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2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6792"/>
            <a:ext cx="11193463" cy="5005388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 smtClean="0"/>
              <a:t>Think how you will start </a:t>
            </a:r>
            <a:r>
              <a:rPr lang="en-GB" sz="3600" b="1" dirty="0"/>
              <a:t>the learning process by making relevant links to other </a:t>
            </a:r>
            <a:r>
              <a:rPr lang="en-GB" sz="3600" b="1" dirty="0" smtClean="0"/>
              <a:t>work/topics.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Consider options:</a:t>
            </a:r>
          </a:p>
          <a:p>
            <a:r>
              <a:rPr lang="en-GB" dirty="0" smtClean="0"/>
              <a:t>Brainstorm</a:t>
            </a:r>
          </a:p>
          <a:p>
            <a:r>
              <a:rPr lang="en-GB" dirty="0" smtClean="0"/>
              <a:t>Questions Answer</a:t>
            </a:r>
          </a:p>
          <a:p>
            <a:r>
              <a:rPr lang="en-GB" dirty="0" smtClean="0"/>
              <a:t>Quick quiz </a:t>
            </a:r>
          </a:p>
          <a:p>
            <a:r>
              <a:rPr lang="en-GB" dirty="0" smtClean="0"/>
              <a:t>Fill in the gaps text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094826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3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6792"/>
            <a:ext cx="11193463" cy="5005388"/>
          </a:xfrm>
        </p:spPr>
        <p:txBody>
          <a:bodyPr/>
          <a:lstStyle/>
          <a:p>
            <a:pPr marL="0" indent="0" algn="ctr">
              <a:buNone/>
            </a:pPr>
            <a:r>
              <a:rPr lang="en-GB" sz="3600" b="1" dirty="0" smtClean="0"/>
              <a:t>Think how you will create </a:t>
            </a:r>
            <a:r>
              <a:rPr lang="en-GB" sz="3600" b="1" dirty="0"/>
              <a:t>and </a:t>
            </a:r>
            <a:r>
              <a:rPr lang="en-GB" sz="3600" b="1" dirty="0" smtClean="0"/>
              <a:t>maintain interest 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Consider options:</a:t>
            </a:r>
          </a:p>
          <a:p>
            <a:r>
              <a:rPr lang="en-GB" dirty="0" smtClean="0"/>
              <a:t>Jokes</a:t>
            </a:r>
          </a:p>
          <a:p>
            <a:r>
              <a:rPr lang="en-GB" dirty="0" smtClean="0"/>
              <a:t>Personal examples</a:t>
            </a:r>
          </a:p>
          <a:p>
            <a:r>
              <a:rPr lang="en-GB" dirty="0" smtClean="0"/>
              <a:t>Well known examples </a:t>
            </a:r>
          </a:p>
          <a:p>
            <a:r>
              <a:rPr lang="en-GB" dirty="0" smtClean="0"/>
              <a:t>References to the future employment of students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496696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4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6792"/>
            <a:ext cx="11193463" cy="5005388"/>
          </a:xfrm>
        </p:spPr>
        <p:txBody>
          <a:bodyPr/>
          <a:lstStyle/>
          <a:p>
            <a:pPr marL="0" lvl="0" indent="0" algn="ctr">
              <a:buNone/>
            </a:pPr>
            <a:r>
              <a:rPr lang="en-GB" sz="3600" b="1" dirty="0" smtClean="0"/>
              <a:t>Think </a:t>
            </a:r>
            <a:r>
              <a:rPr lang="en-GB" sz="3600" b="1" dirty="0"/>
              <a:t>how you will use methods for facilitating active learning to support the intended learning outcomes </a:t>
            </a:r>
            <a:endParaRPr lang="en-US" sz="3600" b="1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 smtClean="0"/>
              <a:t>Consider options:</a:t>
            </a:r>
          </a:p>
          <a:p>
            <a:r>
              <a:rPr lang="en-GB" dirty="0" smtClean="0"/>
              <a:t>Group work </a:t>
            </a:r>
          </a:p>
          <a:p>
            <a:r>
              <a:rPr lang="en-GB" dirty="0" smtClean="0"/>
              <a:t>Peer teaching</a:t>
            </a:r>
          </a:p>
          <a:p>
            <a:r>
              <a:rPr lang="en-GB" dirty="0" smtClean="0"/>
              <a:t>Peer assessment 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454028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5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696792"/>
            <a:ext cx="11193463" cy="5005388"/>
          </a:xfrm>
        </p:spPr>
        <p:txBody>
          <a:bodyPr/>
          <a:lstStyle/>
          <a:p>
            <a:pPr marL="0" lvl="0" indent="0" algn="ctr">
              <a:buNone/>
            </a:pPr>
            <a:r>
              <a:rPr lang="en-GB" sz="4000" b="1" dirty="0" smtClean="0"/>
              <a:t>Design </a:t>
            </a:r>
            <a:r>
              <a:rPr lang="en-GB" sz="4000" b="1" dirty="0"/>
              <a:t>teaching materials suitable for the level of </a:t>
            </a:r>
            <a:r>
              <a:rPr lang="en-GB" sz="4000" b="1" dirty="0" smtClean="0"/>
              <a:t>your students </a:t>
            </a:r>
            <a:endParaRPr lang="en-US" sz="4000" b="1" dirty="0"/>
          </a:p>
          <a:p>
            <a:pPr marL="0" indent="0">
              <a:buNone/>
            </a:pPr>
            <a:r>
              <a:rPr lang="en-GB" dirty="0" smtClean="0"/>
              <a:t>Consider:</a:t>
            </a:r>
          </a:p>
          <a:p>
            <a:r>
              <a:rPr lang="en-GB" dirty="0" smtClean="0"/>
              <a:t>Length of reading</a:t>
            </a:r>
          </a:p>
          <a:p>
            <a:r>
              <a:rPr lang="en-GB" dirty="0" smtClean="0"/>
              <a:t>Difficulty of tasks attached to reading  </a:t>
            </a:r>
          </a:p>
          <a:p>
            <a:r>
              <a:rPr lang="en-GB" dirty="0" smtClean="0"/>
              <a:t>Language </a:t>
            </a:r>
          </a:p>
          <a:p>
            <a:r>
              <a:rPr lang="en-GB" dirty="0" smtClean="0"/>
              <a:t>Cognitive load   </a:t>
            </a:r>
          </a:p>
          <a:p>
            <a:pPr marL="0" indent="0">
              <a:buNone/>
            </a:pPr>
            <a:r>
              <a:rPr lang="en-GB" dirty="0" smtClean="0"/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8592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6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Prepare to set </a:t>
            </a:r>
            <a:r>
              <a:rPr lang="en-GB" sz="4000" b="1" dirty="0"/>
              <a:t>up activities clearly and </a:t>
            </a:r>
            <a:r>
              <a:rPr lang="en-GB" sz="4000" b="1" dirty="0" smtClean="0"/>
              <a:t>manage </a:t>
            </a:r>
            <a:r>
              <a:rPr lang="en-GB" sz="4000" b="1" dirty="0"/>
              <a:t>them </a:t>
            </a:r>
            <a:r>
              <a:rPr lang="en-GB" sz="4000" b="1" dirty="0" smtClean="0"/>
              <a:t>well </a:t>
            </a:r>
            <a:endParaRPr lang="en-US" sz="40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Mode of interaction  </a:t>
            </a:r>
          </a:p>
          <a:p>
            <a:r>
              <a:rPr lang="en-GB" sz="2800" b="1" dirty="0" smtClean="0"/>
              <a:t>Classroom layout</a:t>
            </a:r>
          </a:p>
          <a:p>
            <a:r>
              <a:rPr lang="en-GB" sz="2800" b="1" dirty="0" smtClean="0"/>
              <a:t>Time allowed</a:t>
            </a:r>
          </a:p>
          <a:p>
            <a:r>
              <a:rPr lang="en-GB" sz="2800" b="1" dirty="0" smtClean="0"/>
              <a:t>Outcome expected </a:t>
            </a:r>
          </a:p>
          <a:p>
            <a:r>
              <a:rPr lang="en-GB" sz="2800" b="1" dirty="0" smtClean="0"/>
              <a:t>Break to recharge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3403035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7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 lnSpcReduction="10000"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Give </a:t>
            </a:r>
            <a:r>
              <a:rPr lang="en-GB" sz="4000" b="1" dirty="0"/>
              <a:t>clear and articulate </a:t>
            </a:r>
            <a:r>
              <a:rPr lang="en-GB" sz="4000" b="1" dirty="0" smtClean="0"/>
              <a:t>instructions </a:t>
            </a:r>
          </a:p>
          <a:p>
            <a:pPr marL="0" lvl="0" indent="0" algn="ctr">
              <a:buNone/>
            </a:pPr>
            <a:r>
              <a:rPr lang="en-GB" sz="4000" b="1" dirty="0" smtClean="0"/>
              <a:t>(written and oral)</a:t>
            </a:r>
            <a:endParaRPr lang="en-GB" sz="2800" b="1" dirty="0"/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Instruct   </a:t>
            </a:r>
          </a:p>
          <a:p>
            <a:r>
              <a:rPr lang="en-GB" sz="2800" b="1" dirty="0" smtClean="0"/>
              <a:t>Model </a:t>
            </a:r>
          </a:p>
          <a:p>
            <a:r>
              <a:rPr lang="en-GB" sz="2800" b="1" dirty="0" smtClean="0"/>
              <a:t>Inform about option available </a:t>
            </a:r>
          </a:p>
          <a:p>
            <a:r>
              <a:rPr lang="en-GB" sz="2800" b="1" dirty="0" smtClean="0"/>
              <a:t>Check comprehension </a:t>
            </a:r>
          </a:p>
          <a:p>
            <a:pPr marL="0" indent="0">
              <a:buNone/>
            </a:pPr>
            <a:r>
              <a:rPr lang="en-GB" sz="2800" b="1" dirty="0" smtClean="0"/>
              <a:t>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8347015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8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Plan how you will build </a:t>
            </a:r>
            <a:r>
              <a:rPr lang="en-GB" sz="4000" b="1" dirty="0"/>
              <a:t>on students’ knowledge and experience and </a:t>
            </a:r>
            <a:r>
              <a:rPr lang="en-GB" sz="4000" b="1" dirty="0" smtClean="0"/>
              <a:t>pay </a:t>
            </a:r>
            <a:r>
              <a:rPr lang="en-GB" sz="4000" b="1" dirty="0"/>
              <a:t>attention to positive approaches which capitalise on student </a:t>
            </a:r>
            <a:r>
              <a:rPr lang="en-GB" sz="4000" b="1" dirty="0" smtClean="0"/>
              <a:t>diversity </a:t>
            </a:r>
            <a:endParaRPr lang="en-US" sz="4000" b="1" dirty="0"/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Addressing different learning styles   </a:t>
            </a:r>
          </a:p>
          <a:p>
            <a:r>
              <a:rPr lang="en-GB" sz="2800" b="1" dirty="0" smtClean="0"/>
              <a:t>Diversifying the activities' tasks </a:t>
            </a:r>
          </a:p>
          <a:p>
            <a:r>
              <a:rPr lang="en-GB" sz="2800" b="1" dirty="0" smtClean="0"/>
              <a:t>Diversifying the mode of interaction  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434116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9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GB" sz="3900" b="1" dirty="0" smtClean="0"/>
              <a:t>Think how you will communicate </a:t>
            </a:r>
            <a:r>
              <a:rPr lang="en-GB" sz="3900" b="1" dirty="0"/>
              <a:t>effectively, </a:t>
            </a:r>
            <a:r>
              <a:rPr lang="en-GB" sz="3900" b="1" dirty="0" smtClean="0"/>
              <a:t>interact </a:t>
            </a:r>
            <a:r>
              <a:rPr lang="en-GB" sz="3900" b="1" dirty="0"/>
              <a:t>with learners to promote active </a:t>
            </a:r>
            <a:r>
              <a:rPr lang="en-GB" sz="3900" b="1" dirty="0" smtClean="0"/>
              <a:t>learning</a:t>
            </a:r>
            <a:endParaRPr lang="en-GB" sz="3900" b="1" dirty="0"/>
          </a:p>
          <a:p>
            <a:pPr marL="0" indent="0">
              <a:buNone/>
            </a:pPr>
            <a:endParaRPr lang="en-GB" sz="35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Addressing students by names   </a:t>
            </a:r>
          </a:p>
          <a:p>
            <a:r>
              <a:rPr lang="en-GB" sz="2800" b="1" dirty="0" smtClean="0"/>
              <a:t>Making yourself available for immediate feedback </a:t>
            </a:r>
          </a:p>
          <a:p>
            <a:r>
              <a:rPr lang="en-GB" sz="2800" b="1" dirty="0" smtClean="0"/>
              <a:t>Greeting students on their arrival  </a:t>
            </a:r>
          </a:p>
          <a:p>
            <a:r>
              <a:rPr lang="en-GB" sz="2800" b="1" dirty="0" smtClean="0"/>
              <a:t>Paying attention to students’ personal difficulties </a:t>
            </a:r>
          </a:p>
          <a:p>
            <a:r>
              <a:rPr lang="en-GB" sz="2800" b="1" dirty="0" smtClean="0"/>
              <a:t>Encouraging peer teaching </a:t>
            </a:r>
          </a:p>
          <a:p>
            <a:r>
              <a:rPr lang="en-GB" sz="2800" b="1" dirty="0" smtClean="0"/>
              <a:t>Recognising students’ achievements  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0599963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10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Plan how you will distribute </a:t>
            </a:r>
            <a:r>
              <a:rPr lang="en-GB" sz="4000" b="1" dirty="0"/>
              <a:t>attention equally across the class</a:t>
            </a:r>
            <a:r>
              <a:rPr lang="en-GB" sz="4000" b="1" dirty="0" smtClean="0"/>
              <a:t> </a:t>
            </a:r>
            <a:endParaRPr lang="en-US" sz="40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When you will be at each moment of the learning process   </a:t>
            </a:r>
          </a:p>
          <a:p>
            <a:r>
              <a:rPr lang="en-GB" sz="2800" b="1" dirty="0" smtClean="0"/>
              <a:t>Classroom layout</a:t>
            </a:r>
          </a:p>
          <a:p>
            <a:r>
              <a:rPr lang="en-GB" sz="2800" b="1" dirty="0" smtClean="0"/>
              <a:t>Time allowed for each student/ group of students </a:t>
            </a:r>
          </a:p>
          <a:p>
            <a:r>
              <a:rPr lang="en-GB" sz="2800" b="1" dirty="0" smtClean="0"/>
              <a:t>How you can give feedback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4499272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11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15155" y="1043189"/>
            <a:ext cx="11216471" cy="5169594"/>
          </a:xfrm>
        </p:spPr>
        <p:txBody>
          <a:bodyPr>
            <a:normAutofit fontScale="77500" lnSpcReduction="20000"/>
          </a:bodyPr>
          <a:lstStyle/>
          <a:p>
            <a:pPr marL="0" indent="0" algn="ctr">
              <a:buNone/>
            </a:pPr>
            <a:r>
              <a:rPr lang="en-GB" sz="3300" b="1" dirty="0" smtClean="0"/>
              <a:t>Consider that you will have to speak audibly </a:t>
            </a:r>
            <a:r>
              <a:rPr lang="en-GB" sz="3300" b="1" dirty="0"/>
              <a:t>and </a:t>
            </a:r>
            <a:r>
              <a:rPr lang="en-GB" sz="3300" b="1" dirty="0" smtClean="0"/>
              <a:t>clearly and use </a:t>
            </a:r>
            <a:r>
              <a:rPr lang="en-GB" sz="3300" b="1" dirty="0"/>
              <a:t>language which is understandable for </a:t>
            </a:r>
            <a:r>
              <a:rPr lang="en-GB" sz="3300" b="1" dirty="0" smtClean="0"/>
              <a:t>students</a:t>
            </a:r>
            <a:r>
              <a:rPr lang="en-GB" sz="3300" b="1" dirty="0"/>
              <a:t>, checking understanding of terminology and unfamiliar vocabulary items</a:t>
            </a:r>
            <a:endParaRPr lang="en-GB" sz="3300" b="1" dirty="0"/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endParaRPr lang="en-GB" sz="28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pPr marL="0" indent="0">
              <a:buNone/>
            </a:pPr>
            <a:endParaRPr lang="en-GB" sz="2800" b="1" dirty="0" smtClean="0"/>
          </a:p>
          <a:p>
            <a:r>
              <a:rPr lang="en-GB" sz="2800" b="1" dirty="0" smtClean="0"/>
              <a:t>Where you will be located at each moment of the learning process   </a:t>
            </a:r>
          </a:p>
          <a:p>
            <a:r>
              <a:rPr lang="en-GB" sz="2800" b="1" dirty="0" smtClean="0"/>
              <a:t>Classroom layout</a:t>
            </a:r>
          </a:p>
          <a:p>
            <a:r>
              <a:rPr lang="en-GB" sz="2800" b="1" dirty="0" smtClean="0"/>
              <a:t>Microphone  </a:t>
            </a:r>
          </a:p>
          <a:p>
            <a:r>
              <a:rPr lang="en-GB" sz="2800" b="1" dirty="0" smtClean="0"/>
              <a:t>You pace </a:t>
            </a:r>
          </a:p>
          <a:p>
            <a:r>
              <a:rPr lang="en-GB" sz="2800" b="1" dirty="0" smtClean="0"/>
              <a:t>Hand-outs with difficult vocabulary  </a:t>
            </a:r>
          </a:p>
          <a:p>
            <a:r>
              <a:rPr lang="en-GB" sz="2800" b="1" dirty="0" smtClean="0"/>
              <a:t>Creating a glossary as an on-going process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19956231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12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b="1" dirty="0" smtClean="0"/>
              <a:t>Prepare to listen </a:t>
            </a:r>
            <a:r>
              <a:rPr lang="en-GB" sz="4400" b="1" dirty="0"/>
              <a:t>to what students have to say and </a:t>
            </a:r>
            <a:r>
              <a:rPr lang="en-GB" sz="4400" b="1" dirty="0" smtClean="0"/>
              <a:t>respond </a:t>
            </a:r>
            <a:r>
              <a:rPr lang="en-GB" sz="4400" b="1" dirty="0"/>
              <a:t>in an appropriate way</a:t>
            </a:r>
            <a:r>
              <a:rPr lang="en-GB" sz="4400" b="1" dirty="0" smtClean="0"/>
              <a:t> </a:t>
            </a:r>
            <a:endParaRPr lang="en-US" sz="4400" b="1" dirty="0"/>
          </a:p>
          <a:p>
            <a:pPr marL="0" indent="0">
              <a:buNone/>
            </a:pPr>
            <a:endParaRPr lang="en-GB" sz="3200" b="1" dirty="0" smtClean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When QA   </a:t>
            </a:r>
          </a:p>
          <a:p>
            <a:r>
              <a:rPr lang="en-GB" sz="2800" b="1" dirty="0" smtClean="0"/>
              <a:t>Non conflicting comments </a:t>
            </a:r>
          </a:p>
          <a:p>
            <a:r>
              <a:rPr lang="en-GB" sz="2800" b="1" dirty="0" smtClean="0"/>
              <a:t>Error correction strategies  </a:t>
            </a:r>
          </a:p>
          <a:p>
            <a:r>
              <a:rPr lang="en-GB" sz="2800" b="1" dirty="0" smtClean="0"/>
              <a:t>How you can give feedback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76129065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13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400" b="1" dirty="0" smtClean="0"/>
              <a:t>Concluding a </a:t>
            </a:r>
            <a:r>
              <a:rPr lang="en-GB" sz="4400" b="1" dirty="0"/>
              <a:t>session, </a:t>
            </a:r>
            <a:r>
              <a:rPr lang="en-GB" sz="4400" b="1" dirty="0" smtClean="0"/>
              <a:t>review </a:t>
            </a:r>
            <a:r>
              <a:rPr lang="en-GB" sz="4400" b="1" dirty="0"/>
              <a:t>a topic and </a:t>
            </a:r>
            <a:r>
              <a:rPr lang="en-GB" sz="4400" b="1" dirty="0" smtClean="0"/>
              <a:t>emphasise </a:t>
            </a:r>
            <a:r>
              <a:rPr lang="en-GB" sz="4400" b="1" dirty="0"/>
              <a:t>the key </a:t>
            </a:r>
            <a:r>
              <a:rPr lang="en-GB" sz="4400" b="1" dirty="0" smtClean="0"/>
              <a:t>points </a:t>
            </a:r>
            <a:endParaRPr lang="en-US" sz="44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Summary type   </a:t>
            </a:r>
          </a:p>
          <a:p>
            <a:r>
              <a:rPr lang="en-GB" sz="2800" b="1" dirty="0" smtClean="0"/>
              <a:t>Learning outcomes review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30628436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14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800" b="1" dirty="0" smtClean="0"/>
              <a:t>Plan a test </a:t>
            </a:r>
            <a:r>
              <a:rPr lang="en-GB" sz="4800" b="1" dirty="0"/>
              <a:t>for understanding</a:t>
            </a:r>
            <a:r>
              <a:rPr lang="en-GB" sz="4800" b="1" dirty="0" smtClean="0"/>
              <a:t> </a:t>
            </a:r>
            <a:endParaRPr lang="en-US" sz="48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Assessment format</a:t>
            </a:r>
          </a:p>
          <a:p>
            <a:r>
              <a:rPr lang="en-GB" sz="2800" b="1" dirty="0" smtClean="0"/>
              <a:t>Self assessment </a:t>
            </a:r>
          </a:p>
          <a:p>
            <a:r>
              <a:rPr lang="en-GB" sz="2800" b="1" dirty="0" smtClean="0"/>
              <a:t>Peer assessment  </a:t>
            </a:r>
          </a:p>
          <a:p>
            <a:pPr marL="0" indent="0">
              <a:buNone/>
            </a:pPr>
            <a:r>
              <a:rPr lang="en-GB" sz="2800" b="1" dirty="0" smtClean="0"/>
              <a:t>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263762512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>
          <a:xfrm>
            <a:off x="163514" y="374876"/>
            <a:ext cx="7151687" cy="522288"/>
          </a:xfrm>
        </p:spPr>
        <p:txBody>
          <a:bodyPr>
            <a:normAutofit fontScale="92500" lnSpcReduction="20000"/>
          </a:bodyPr>
          <a:lstStyle/>
          <a:p>
            <a:r>
              <a:rPr lang="en-US" dirty="0"/>
              <a:t>Reminder number </a:t>
            </a:r>
            <a:r>
              <a:rPr lang="en-US" dirty="0" smtClean="0"/>
              <a:t>15 </a:t>
            </a:r>
            <a:endParaRPr lang="en-US" dirty="0"/>
          </a:p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1207395"/>
            <a:ext cx="11193463" cy="5005388"/>
          </a:xfrm>
        </p:spPr>
        <p:txBody>
          <a:bodyPr>
            <a:normAutofit/>
          </a:bodyPr>
          <a:lstStyle/>
          <a:p>
            <a:pPr marL="0" lvl="0" indent="0" algn="ctr">
              <a:buNone/>
            </a:pPr>
            <a:r>
              <a:rPr lang="en-GB" sz="4000" b="1" dirty="0" smtClean="0"/>
              <a:t>Plan how you will collect feedback  </a:t>
            </a:r>
            <a:endParaRPr lang="en-US" sz="4000" b="1" dirty="0"/>
          </a:p>
          <a:p>
            <a:pPr marL="0" indent="0">
              <a:buNone/>
            </a:pPr>
            <a:endParaRPr lang="en-GB" sz="2800" b="1" dirty="0"/>
          </a:p>
          <a:p>
            <a:pPr marL="0" indent="0">
              <a:buNone/>
            </a:pPr>
            <a:r>
              <a:rPr lang="en-GB" sz="2800" b="1" dirty="0" smtClean="0"/>
              <a:t>Consider:</a:t>
            </a:r>
          </a:p>
          <a:p>
            <a:r>
              <a:rPr lang="en-GB" sz="2800" b="1" dirty="0" smtClean="0"/>
              <a:t>How students can evaluate the session  </a:t>
            </a:r>
          </a:p>
          <a:p>
            <a:r>
              <a:rPr lang="en-GB" sz="2800" b="1" dirty="0" smtClean="0"/>
              <a:t>How students can evaluate their own learning    </a:t>
            </a:r>
          </a:p>
          <a:p>
            <a:endParaRPr 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75318473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20000"/>
          </a:bodyPr>
          <a:lstStyle/>
          <a:p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538163" y="2262120"/>
            <a:ext cx="11193463" cy="500538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Now it is time to watch a video and get to some reading!</a:t>
            </a:r>
          </a:p>
          <a:p>
            <a:pPr marL="0" indent="0" algn="ctr">
              <a:buNone/>
            </a:pPr>
            <a:endParaRPr lang="en-US" sz="3600" b="1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 algn="ctr">
              <a:buNone/>
            </a:pPr>
            <a:r>
              <a:rPr lang="en-US" sz="3600" b="1" dirty="0" smtClean="0">
                <a:latin typeface="Arial" panose="020B0604020202020204" pitchFamily="34" charset="0"/>
                <a:cs typeface="Arial" panose="020B0604020202020204" pitchFamily="34" charset="0"/>
              </a:rPr>
              <a:t>Good Luck!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094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635</Words>
  <Application>Microsoft Office PowerPoint</Application>
  <PresentationFormat>Widescreen</PresentationFormat>
  <Paragraphs>148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Elena Volkova</dc:creator>
  <cp:lastModifiedBy>Elena Volkova</cp:lastModifiedBy>
  <cp:revision>18</cp:revision>
  <dcterms:created xsi:type="dcterms:W3CDTF">2017-06-02T06:53:38Z</dcterms:created>
  <dcterms:modified xsi:type="dcterms:W3CDTF">2017-06-02T12:30:26Z</dcterms:modified>
</cp:coreProperties>
</file>