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81" r:id="rId4"/>
    <p:sldId id="259" r:id="rId5"/>
    <p:sldId id="260" r:id="rId6"/>
    <p:sldId id="278" r:id="rId7"/>
    <p:sldId id="263" r:id="rId8"/>
    <p:sldId id="279" r:id="rId9"/>
    <p:sldId id="280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7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59" autoAdjust="0"/>
    <p:restoredTop sz="94660"/>
  </p:normalViewPr>
  <p:slideViewPr>
    <p:cSldViewPr snapToGrid="0">
      <p:cViewPr varScale="1">
        <p:scale>
          <a:sx n="74" d="100"/>
          <a:sy n="74" d="100"/>
        </p:scale>
        <p:origin x="5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3426-7AF7-47F4-8912-4CAA09485F70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DF087-27C5-476B-BA09-7F8E31E73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088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3426-7AF7-47F4-8912-4CAA09485F70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DF087-27C5-476B-BA09-7F8E31E73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058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3426-7AF7-47F4-8912-4CAA09485F70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DF087-27C5-476B-BA09-7F8E31E73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841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3426-7AF7-47F4-8912-4CAA09485F70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DF087-27C5-476B-BA09-7F8E31E73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2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3426-7AF7-47F4-8912-4CAA09485F70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DF087-27C5-476B-BA09-7F8E31E73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126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3426-7AF7-47F4-8912-4CAA09485F70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DF087-27C5-476B-BA09-7F8E31E73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114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3426-7AF7-47F4-8912-4CAA09485F70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DF087-27C5-476B-BA09-7F8E31E73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152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3426-7AF7-47F4-8912-4CAA09485F70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DF087-27C5-476B-BA09-7F8E31E73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627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3426-7AF7-47F4-8912-4CAA09485F70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DF087-27C5-476B-BA09-7F8E31E73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587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3426-7AF7-47F4-8912-4CAA09485F70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DF087-27C5-476B-BA09-7F8E31E73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030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3426-7AF7-47F4-8912-4CAA09485F70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DF087-27C5-476B-BA09-7F8E31E73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0766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"/>
            <a:ext cx="12192000" cy="77560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Rectangle 7"/>
          <p:cNvSpPr/>
          <p:nvPr userDrawn="1"/>
        </p:nvSpPr>
        <p:spPr>
          <a:xfrm>
            <a:off x="0" y="6596745"/>
            <a:ext cx="12192000" cy="26125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2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5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6896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2"/>
            <a:ext cx="12192000" cy="77560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5"/>
            <a:ext cx="12192000" cy="26125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2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4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3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2424893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423426-7AF7-47F4-8912-4CAA09485F70}" type="datetimeFigureOut">
              <a:rPr lang="en-US" smtClean="0"/>
              <a:t>6/7/2017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DF087-27C5-476B-BA09-7F8E31E734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829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 txBox="1">
            <a:spLocks noGrp="1"/>
          </p:cNvSpPr>
          <p:nvPr>
            <p:ph type="body" sz="quarter" idx="10"/>
          </p:nvPr>
        </p:nvSpPr>
        <p:spPr>
          <a:xfrm>
            <a:off x="2441621" y="1731160"/>
            <a:ext cx="7601755" cy="2897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Theory and Practice of Supporting Learning (1) Course</a:t>
            </a:r>
          </a:p>
          <a:p>
            <a:pPr algn="ctr"/>
            <a:r>
              <a:rPr lang="en-US" sz="3200" dirty="0"/>
              <a:t>Session </a:t>
            </a:r>
            <a:r>
              <a:rPr lang="en-US" sz="3200" dirty="0" smtClean="0"/>
              <a:t>11 </a:t>
            </a:r>
            <a:endParaRPr lang="en-US" sz="3200" dirty="0"/>
          </a:p>
          <a:p>
            <a:pPr algn="ctr"/>
            <a:r>
              <a:rPr lang="en-US" dirty="0" smtClean="0"/>
              <a:t>Assertiveness and teacher presence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485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18942" y="315912"/>
            <a:ext cx="8628844" cy="522288"/>
          </a:xfrm>
        </p:spPr>
        <p:txBody>
          <a:bodyPr>
            <a:noAutofit/>
          </a:bodyPr>
          <a:lstStyle/>
          <a:p>
            <a:r>
              <a:rPr lang="en-US" sz="3200" dirty="0"/>
              <a:t>After completing this session you will be able to:</a:t>
            </a:r>
          </a:p>
          <a:p>
            <a:r>
              <a:rPr lang="en-US" sz="320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/>
              <a:t> </a:t>
            </a:r>
            <a:endParaRPr lang="en-US" sz="2800" b="1" dirty="0"/>
          </a:p>
          <a:p>
            <a:pPr marL="514350" indent="-514350" algn="just">
              <a:buAutoNum type="arabicPeriod"/>
            </a:pPr>
            <a:r>
              <a:rPr lang="en-US" sz="2800" b="1" dirty="0" smtClean="0"/>
              <a:t>Get to know some rules of assertive classroom behavior</a:t>
            </a:r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endParaRPr lang="en-US" sz="2800" b="1" dirty="0" smtClean="0"/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r>
              <a:rPr lang="en-US" sz="2800" b="1" dirty="0"/>
              <a:t>Define the </a:t>
            </a:r>
            <a:r>
              <a:rPr lang="en-US" sz="2800" b="1" dirty="0" smtClean="0"/>
              <a:t>basic elements of assertiveness       </a:t>
            </a:r>
            <a:endParaRPr lang="en-US" sz="2800" b="1" dirty="0"/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endParaRPr lang="en-US" sz="2800" b="1" dirty="0" smtClean="0"/>
          </a:p>
          <a:p>
            <a:pPr marL="514350" indent="-514350" algn="just">
              <a:buAutoNum type="arabicPeriod"/>
            </a:pPr>
            <a:r>
              <a:rPr lang="en-US" sz="2800" b="1" dirty="0" smtClean="0"/>
              <a:t>Discuss some example of assertive and non-assertive behavior    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29188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130174"/>
            <a:ext cx="7151687" cy="1012825"/>
          </a:xfrm>
        </p:spPr>
        <p:txBody>
          <a:bodyPr>
            <a:normAutofit/>
          </a:bodyPr>
          <a:lstStyle/>
          <a:p>
            <a:r>
              <a:rPr lang="en-US" dirty="0" smtClean="0"/>
              <a:t>What ‘assertive’ means 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Autofit/>
          </a:bodyPr>
          <a:lstStyle/>
          <a:p>
            <a:r>
              <a:rPr lang="en-US" sz="2800" dirty="0"/>
              <a:t>Being open in expressing wishes, thoughts and feelings and encouraging others to do </a:t>
            </a:r>
            <a:r>
              <a:rPr lang="en-US" sz="2800" dirty="0" smtClean="0"/>
              <a:t>likewise</a:t>
            </a:r>
          </a:p>
          <a:p>
            <a:r>
              <a:rPr lang="en-US" sz="2800" dirty="0"/>
              <a:t>Listening to the views of others and responding appropriately, whether in agreement with those views or </a:t>
            </a:r>
            <a:r>
              <a:rPr lang="en-US" sz="2800" dirty="0" smtClean="0"/>
              <a:t>not</a:t>
            </a:r>
          </a:p>
          <a:p>
            <a:r>
              <a:rPr lang="en-US" sz="2800" dirty="0"/>
              <a:t>Accepting responsibilities and being able to delegate to </a:t>
            </a:r>
            <a:r>
              <a:rPr lang="en-US" sz="2800" dirty="0" smtClean="0"/>
              <a:t>others</a:t>
            </a:r>
          </a:p>
          <a:p>
            <a:r>
              <a:rPr lang="en-US" sz="2800" dirty="0"/>
              <a:t>Regularly expressing appreciation of others for what they have done or are doing</a:t>
            </a:r>
            <a:r>
              <a:rPr lang="en-US" sz="2800" dirty="0" smtClean="0"/>
              <a:t>.</a:t>
            </a:r>
          </a:p>
          <a:p>
            <a:r>
              <a:rPr lang="en-US" sz="2800" dirty="0"/>
              <a:t>Being able to admit to mistakes and </a:t>
            </a:r>
            <a:r>
              <a:rPr lang="en-US" sz="2800" dirty="0" err="1" smtClean="0"/>
              <a:t>apologise</a:t>
            </a:r>
            <a:endParaRPr lang="en-US" sz="2800" dirty="0" smtClean="0"/>
          </a:p>
          <a:p>
            <a:r>
              <a:rPr lang="en-US" sz="2800" dirty="0"/>
              <a:t>Maintaining </a:t>
            </a:r>
            <a:r>
              <a:rPr lang="en-US" sz="2800" dirty="0" smtClean="0"/>
              <a:t>self-control</a:t>
            </a:r>
          </a:p>
          <a:p>
            <a:r>
              <a:rPr lang="en-US" sz="2800" dirty="0"/>
              <a:t>Behaving as an equal to </a:t>
            </a:r>
            <a:r>
              <a:rPr lang="en-US" sz="2800" dirty="0" smtClean="0"/>
              <a:t>others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01144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1"/>
          </p:nvPr>
        </p:nvSpPr>
        <p:spPr>
          <a:xfrm>
            <a:off x="538163" y="978793"/>
            <a:ext cx="11193463" cy="654939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400" b="1" dirty="0" smtClean="0"/>
              <a:t>  Teaching has become quite a stressful job?</a:t>
            </a:r>
          </a:p>
          <a:p>
            <a:pPr marL="742950" indent="-742950">
              <a:buAutoNum type="arabicPeriod"/>
            </a:pPr>
            <a:r>
              <a:rPr lang="en-US" sz="3200" dirty="0" smtClean="0"/>
              <a:t>Financial cutbacks </a:t>
            </a:r>
          </a:p>
          <a:p>
            <a:pPr marL="742950" indent="-742950">
              <a:buAutoNum type="arabicPeriod"/>
            </a:pPr>
            <a:r>
              <a:rPr lang="en-US" sz="3200" dirty="0" smtClean="0"/>
              <a:t>Always-increasing expectations </a:t>
            </a:r>
          </a:p>
          <a:p>
            <a:pPr marL="742950" indent="-742950">
              <a:buAutoNum type="arabicPeriod"/>
            </a:pPr>
            <a:r>
              <a:rPr lang="en-US" sz="3200" dirty="0" smtClean="0"/>
              <a:t>Lack of appreciation </a:t>
            </a:r>
          </a:p>
          <a:p>
            <a:pPr marL="742950" indent="-742950">
              <a:buAutoNum type="arabicPeriod"/>
            </a:pPr>
            <a:r>
              <a:rPr lang="en-US" sz="3200" dirty="0" smtClean="0"/>
              <a:t>Lack of parental support</a:t>
            </a:r>
          </a:p>
          <a:p>
            <a:pPr marL="742950" indent="-742950">
              <a:buAutoNum type="arabicPeriod"/>
            </a:pPr>
            <a:r>
              <a:rPr lang="en-US" sz="3200" dirty="0" smtClean="0"/>
              <a:t>Rude students</a:t>
            </a:r>
          </a:p>
          <a:p>
            <a:pPr marL="742950" indent="-742950">
              <a:buAutoNum type="arabicPeriod"/>
            </a:pPr>
            <a:r>
              <a:rPr lang="en-US" sz="3200" dirty="0" smtClean="0"/>
              <a:t>Highly critical colleagues  </a:t>
            </a:r>
            <a:r>
              <a:rPr lang="en-US" sz="3600" dirty="0" smtClean="0"/>
              <a:t>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449561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2392249"/>
            <a:ext cx="11193463" cy="50053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b="1" dirty="0" smtClean="0"/>
              <a:t>Damage to confidence and well-being of teachers 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557251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Playing by the established rules </a:t>
            </a:r>
            <a:endParaRPr lang="en-US" dirty="0"/>
          </a:p>
        </p:txBody>
      </p:sp>
      <p:pic>
        <p:nvPicPr>
          <p:cNvPr id="4" name="Picture 4" descr="C:\Users\giachinos\AppData\Local\Microsoft\Windows\Temporary Internet Files\Content.IE5\LP43L3MV\MP900390442[1].jpg"/>
          <p:cNvPicPr>
            <a:picLocks noGrp="1" noChangeAspect="1" noChangeArrowheads="1"/>
          </p:cNvPicPr>
          <p:nvPr>
            <p:ph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121" y="1184856"/>
            <a:ext cx="6471758" cy="4616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82833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Suggestion 1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297546"/>
            <a:ext cx="11193463" cy="5005388"/>
          </a:xfrm>
        </p:spPr>
        <p:txBody>
          <a:bodyPr/>
          <a:lstStyle/>
          <a:p>
            <a:pPr marL="0" indent="0" algn="ctr">
              <a:buNone/>
            </a:pPr>
            <a:r>
              <a:rPr lang="en-US" sz="3600" b="1" dirty="0">
                <a:cs typeface="Calibri" pitchFamily="34" charset="0"/>
              </a:rPr>
              <a:t>Demonstrating Personal Interest in </a:t>
            </a:r>
            <a:r>
              <a:rPr lang="en-US" sz="3600" b="1" dirty="0" smtClean="0">
                <a:cs typeface="Calibri" pitchFamily="34" charset="0"/>
              </a:rPr>
              <a:t>Students</a:t>
            </a:r>
            <a:r>
              <a:rPr lang="en-GB" sz="3600" b="1" dirty="0" smtClean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Consider options: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Discovering and incorporating  students’ personal interests into academics</a:t>
            </a:r>
          </a:p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Noticing individual accomplishments and important events in student’s lives.</a:t>
            </a:r>
          </a:p>
          <a:p>
            <a:r>
              <a:rPr lang="en-GB" sz="2800" dirty="0" smtClean="0"/>
              <a:t>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Interacting with students as individuals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30497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Suggestion 2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696792"/>
            <a:ext cx="11193463" cy="50053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dirty="0" smtClean="0"/>
              <a:t>Use humour appropriately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Consider options:</a:t>
            </a:r>
          </a:p>
          <a:p>
            <a:pPr marL="0" indent="0">
              <a:buNone/>
            </a:pP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Engage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in playful banter with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students when appropriate</a:t>
            </a:r>
          </a:p>
          <a:p>
            <a:pPr marL="0" indent="0">
              <a:buNone/>
            </a:pP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Keep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 book of jokes or cartoons handy and read something funny at the beginning of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class</a:t>
            </a:r>
          </a:p>
          <a:p>
            <a:pPr marL="0" indent="0">
              <a:buNone/>
            </a:pP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Laugh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at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yourself</a:t>
            </a:r>
          </a:p>
          <a:p>
            <a:pPr marL="0" indent="0">
              <a:buNone/>
            </a:pP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Laugh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with your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students</a:t>
            </a:r>
          </a:p>
          <a:p>
            <a:pPr marL="0" indent="0">
              <a:buNone/>
            </a:pP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Play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on words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97102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Suggestion 3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696792"/>
            <a:ext cx="11193463" cy="5005388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Calibri" pitchFamily="34" charset="0"/>
                <a:cs typeface="Calibri" pitchFamily="34" charset="0"/>
              </a:rPr>
              <a:t>Students Can Refuse Words, But They Cannot Refuse An Invitational </a:t>
            </a:r>
            <a:r>
              <a:rPr lang="en-US" dirty="0" smtClean="0">
                <a:latin typeface="Calibri" pitchFamily="34" charset="0"/>
                <a:cs typeface="Calibri" pitchFamily="34" charset="0"/>
              </a:rPr>
              <a:t>Attitude</a:t>
            </a:r>
          </a:p>
          <a:p>
            <a:pPr marL="0" indent="0">
              <a:buNone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en-GB" dirty="0" smtClean="0"/>
              <a:t>Consider options:</a:t>
            </a:r>
          </a:p>
          <a:p>
            <a:pPr marL="0" indent="0">
              <a:buNone/>
            </a:pP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Is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my physical space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inviting?</a:t>
            </a:r>
          </a:p>
          <a:p>
            <a:pPr marL="0" indent="0">
              <a:buNone/>
            </a:pP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Am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 dressed for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respect? (I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am one of a group of professional, proud, devoted, dedicated, responsible, and appreciated people.)</a:t>
            </a:r>
          </a:p>
          <a:p>
            <a:pPr marL="0" indent="0">
              <a:buNone/>
            </a:pP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Do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my behaviors indicate an inviting person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? (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Smile, manners, affection)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22105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Suggestion 4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257577" y="897164"/>
            <a:ext cx="11474049" cy="5805016"/>
          </a:xfrm>
        </p:spPr>
        <p:txBody>
          <a:bodyPr>
            <a:normAutofit fontScale="70000" lnSpcReduction="20000"/>
          </a:bodyPr>
          <a:lstStyle/>
          <a:p>
            <a:pPr marL="0" lvl="0" indent="0" algn="ctr">
              <a:buNone/>
            </a:pPr>
            <a:r>
              <a:rPr lang="en-US" sz="3600" dirty="0" err="1">
                <a:latin typeface="Calibri" pitchFamily="34" charset="0"/>
                <a:cs typeface="Calibri" pitchFamily="34" charset="0"/>
              </a:rPr>
              <a:t>Withitness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Consider options: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Effective Managers monitor                         their classrooms regularly.  </a:t>
            </a:r>
          </a:p>
          <a:p>
            <a:pPr>
              <a:buNone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They are positioned so that they can see all students. </a:t>
            </a:r>
          </a:p>
          <a:p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They continuously scan the room to keep track of what is going on, no matter what else they are doing at the time.</a:t>
            </a:r>
          </a:p>
          <a:p>
            <a:pPr marL="457200" indent="-457200">
              <a:buFont typeface="Century Schoolbook" panose="02040604050505020304" pitchFamily="18" charset="0"/>
              <a:buAutoNum type="arabicPeriod"/>
            </a:pPr>
            <a:r>
              <a:rPr lang="en-GB" dirty="0" smtClean="0"/>
              <a:t>  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Occupying the Entire Room</a:t>
            </a:r>
          </a:p>
          <a:p>
            <a:pPr marL="457200" indent="-457200">
              <a:buFont typeface="Century Schoolbook" panose="02040604050505020304" pitchFamily="18" charset="0"/>
              <a:buAutoNum type="arabicPeriod"/>
            </a:pPr>
            <a:endParaRPr lang="en-US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Century Schoolbook" panose="02040604050505020304" pitchFamily="18" charset="0"/>
              <a:buAutoNum type="arabicPeriod"/>
            </a:pP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Noticing potential problems</a:t>
            </a:r>
          </a:p>
          <a:p>
            <a:pPr marL="457200" indent="-457200">
              <a:buFont typeface="Century Schoolbook" panose="02040604050505020304" pitchFamily="18" charset="0"/>
              <a:buAutoNum type="arabicPeriod"/>
            </a:pPr>
            <a:endParaRPr lang="en-US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Century Schoolbook" panose="02040604050505020304" pitchFamily="18" charset="0"/>
              <a:buAutoNum type="arabicPeriod"/>
            </a:pP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Using a series of Graduated actions</a:t>
            </a:r>
          </a:p>
          <a:p>
            <a:pPr marL="457200" indent="-457200">
              <a:buFont typeface="Century Schoolbook" panose="02040604050505020304" pitchFamily="18" charset="0"/>
              <a:buAutoNum type="arabicPeriod"/>
            </a:pPr>
            <a:endParaRPr lang="en-US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Century Schoolbook" panose="02040604050505020304" pitchFamily="18" charset="0"/>
              <a:buAutoNum type="arabicPeriod"/>
            </a:pP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Forecasting </a:t>
            </a:r>
          </a:p>
          <a:p>
            <a:pPr marL="822325" lvl="1" indent="-457200">
              <a:buNone/>
            </a:pPr>
            <a:r>
              <a:rPr lang="en-US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 Problems</a:t>
            </a:r>
          </a:p>
          <a:p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13325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Suggestion 5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696792"/>
            <a:ext cx="11193463" cy="500538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Your role and ethics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Consider:</a:t>
            </a:r>
          </a:p>
          <a:p>
            <a:pPr lvl="1"/>
            <a:r>
              <a:rPr lang="en-US" dirty="0" smtClean="0"/>
              <a:t>Be a leader, not a friend</a:t>
            </a:r>
          </a:p>
          <a:p>
            <a:pPr lvl="1"/>
            <a:r>
              <a:rPr lang="en-US" dirty="0" smtClean="0"/>
              <a:t>Communicate high standards</a:t>
            </a:r>
          </a:p>
          <a:p>
            <a:pPr lvl="1"/>
            <a:r>
              <a:rPr lang="en-US" dirty="0" smtClean="0"/>
              <a:t>Understand why students misbehave</a:t>
            </a:r>
          </a:p>
          <a:p>
            <a:pPr lvl="1"/>
            <a:r>
              <a:rPr lang="en-US" dirty="0" smtClean="0"/>
              <a:t>Deliver negative feedback individually</a:t>
            </a:r>
          </a:p>
          <a:p>
            <a:pPr marL="0" indent="0">
              <a:buNone/>
            </a:pPr>
            <a:r>
              <a:rPr lang="en-GB" dirty="0" smtClean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11204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Suggestion 6 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207395"/>
            <a:ext cx="11193463" cy="5005388"/>
          </a:xfrm>
        </p:spPr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en-GB" sz="4000" b="1" dirty="0" smtClean="0"/>
              <a:t>Feedback  </a:t>
            </a:r>
            <a:endParaRPr lang="en-US" sz="4000" b="1" dirty="0"/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r>
              <a:rPr lang="en-GB" sz="2800" b="1" dirty="0" smtClean="0"/>
              <a:t>Consider:</a:t>
            </a:r>
          </a:p>
          <a:p>
            <a:pPr lvl="1"/>
            <a:r>
              <a:rPr lang="en-US" dirty="0" smtClean="0"/>
              <a:t>Avoid feedback that may cause backlash</a:t>
            </a:r>
          </a:p>
          <a:p>
            <a:pPr lvl="2"/>
            <a:r>
              <a:rPr lang="en-US" dirty="0" smtClean="0"/>
              <a:t>Preaching or moralizing</a:t>
            </a:r>
          </a:p>
          <a:p>
            <a:pPr lvl="2"/>
            <a:r>
              <a:rPr lang="en-US" dirty="0" smtClean="0"/>
              <a:t>Threatening</a:t>
            </a:r>
          </a:p>
          <a:p>
            <a:pPr lvl="2"/>
            <a:r>
              <a:rPr lang="en-US" dirty="0" smtClean="0"/>
              <a:t>Ordering and commanding</a:t>
            </a:r>
          </a:p>
          <a:p>
            <a:pPr lvl="2"/>
            <a:r>
              <a:rPr lang="en-US" dirty="0" smtClean="0"/>
              <a:t>Interrogating</a:t>
            </a:r>
          </a:p>
          <a:p>
            <a:pPr lvl="2"/>
            <a:r>
              <a:rPr lang="en-US" dirty="0" smtClean="0"/>
              <a:t>Refusing to listen</a:t>
            </a:r>
          </a:p>
          <a:p>
            <a:pPr lvl="2"/>
            <a:r>
              <a:rPr lang="en-US" dirty="0" smtClean="0"/>
              <a:t>Labeling</a:t>
            </a:r>
          </a:p>
          <a:p>
            <a:r>
              <a:rPr lang="en-GB" sz="2800" b="1" dirty="0" smtClean="0"/>
              <a:t>   </a:t>
            </a:r>
          </a:p>
          <a:p>
            <a:pPr marL="0" indent="0">
              <a:buNone/>
            </a:pPr>
            <a:r>
              <a:rPr lang="en-GB" sz="2800" b="1" dirty="0" smtClean="0"/>
              <a:t> </a:t>
            </a: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2915601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Suggestion 7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207395"/>
            <a:ext cx="11193463" cy="5005388"/>
          </a:xfrm>
        </p:spPr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en-GB" sz="4000" b="1" dirty="0" smtClean="0"/>
              <a:t>Always analyse the reasons of students’ behaviour </a:t>
            </a:r>
          </a:p>
          <a:p>
            <a:pPr marL="0" lvl="0" indent="0" algn="ctr">
              <a:buNone/>
            </a:pPr>
            <a:endParaRPr lang="en-GB" sz="2800" b="1" dirty="0" smtClean="0"/>
          </a:p>
          <a:p>
            <a:pPr marL="0" indent="0">
              <a:buNone/>
            </a:pPr>
            <a:r>
              <a:rPr lang="en-GB" sz="2800" b="1" dirty="0" smtClean="0"/>
              <a:t>Consider:</a:t>
            </a:r>
          </a:p>
          <a:p>
            <a:r>
              <a:rPr lang="en-GB" sz="2800" b="1" dirty="0" smtClean="0"/>
              <a:t>That a student may be testing you    </a:t>
            </a:r>
          </a:p>
          <a:p>
            <a:r>
              <a:rPr lang="en-GB" sz="2800" b="1" dirty="0" smtClean="0"/>
              <a:t>That a student may have disability  </a:t>
            </a:r>
          </a:p>
          <a:p>
            <a:r>
              <a:rPr lang="en-GB" sz="2800" b="1" dirty="0" smtClean="0"/>
              <a:t>That a student may have limited attention from you and other adults  </a:t>
            </a:r>
          </a:p>
          <a:p>
            <a:r>
              <a:rPr lang="en-GB" sz="2800" b="1" dirty="0" smtClean="0"/>
              <a:t>That a students may have low self esteem </a:t>
            </a:r>
          </a:p>
          <a:p>
            <a:r>
              <a:rPr lang="en-GB" sz="2800" b="1" dirty="0" smtClean="0"/>
              <a:t>That a students may have problems outside school  </a:t>
            </a:r>
          </a:p>
          <a:p>
            <a:pPr marL="0" indent="0">
              <a:buNone/>
            </a:pPr>
            <a:r>
              <a:rPr lang="en-GB" sz="2800" b="1" dirty="0" smtClean="0"/>
              <a:t>   </a:t>
            </a:r>
          </a:p>
          <a:p>
            <a:pPr marL="0" indent="0">
              <a:buNone/>
            </a:pPr>
            <a:r>
              <a:rPr lang="en-GB" sz="2800" b="1" dirty="0" smtClean="0"/>
              <a:t> </a:t>
            </a: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7581939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Suggestion 8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207395"/>
            <a:ext cx="11193463" cy="500538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US" sz="4000" b="1" dirty="0" smtClean="0"/>
              <a:t>Pay attention to how you set the stage </a:t>
            </a:r>
            <a:endParaRPr lang="en-US" sz="4000" b="1" dirty="0"/>
          </a:p>
          <a:p>
            <a:pPr marL="0" indent="0">
              <a:buNone/>
            </a:pPr>
            <a:endParaRPr lang="en-GB" sz="2800" b="1" dirty="0" smtClean="0"/>
          </a:p>
          <a:p>
            <a:pPr marL="0" indent="0">
              <a:buNone/>
            </a:pPr>
            <a:r>
              <a:rPr lang="en-GB" sz="2800" b="1" dirty="0" smtClean="0"/>
              <a:t>Consider:</a:t>
            </a:r>
          </a:p>
          <a:p>
            <a:pPr lvl="1"/>
            <a:r>
              <a:rPr lang="en-US" dirty="0" smtClean="0"/>
              <a:t>Deliver instruction efficiently</a:t>
            </a:r>
          </a:p>
          <a:p>
            <a:pPr lvl="2"/>
            <a:r>
              <a:rPr lang="en-US" dirty="0" smtClean="0"/>
              <a:t>If students are not listening they are not learning</a:t>
            </a:r>
          </a:p>
          <a:p>
            <a:pPr lvl="2"/>
            <a:r>
              <a:rPr lang="en-US" dirty="0" smtClean="0"/>
              <a:t>Small doses (20–30 seconds)</a:t>
            </a:r>
          </a:p>
          <a:p>
            <a:pPr lvl="2"/>
            <a:r>
              <a:rPr lang="en-US" dirty="0" smtClean="0"/>
              <a:t>Alternate instructions with activity</a:t>
            </a:r>
          </a:p>
          <a:p>
            <a:pPr lvl="2"/>
            <a:r>
              <a:rPr lang="en-US" dirty="0" smtClean="0"/>
              <a:t>Minimize the amount of content</a:t>
            </a:r>
          </a:p>
          <a:p>
            <a:pPr lvl="2"/>
            <a:r>
              <a:rPr lang="en-US" dirty="0" smtClean="0"/>
              <a:t>Tell students “when” before stating “what”</a:t>
            </a:r>
          </a:p>
          <a:p>
            <a:r>
              <a:rPr lang="en-GB" sz="2800" b="1" dirty="0" smtClean="0"/>
              <a:t>    </a:t>
            </a:r>
          </a:p>
          <a:p>
            <a:pPr marL="0" indent="0">
              <a:buNone/>
            </a:pPr>
            <a:r>
              <a:rPr lang="en-GB" sz="2800" b="1" dirty="0" smtClean="0"/>
              <a:t> </a:t>
            </a: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1389568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Suggestion 9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207395"/>
            <a:ext cx="11193463" cy="500538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sz="3900" b="1" dirty="0" smtClean="0"/>
              <a:t>If in trouble </a:t>
            </a:r>
            <a:endParaRPr lang="en-GB" sz="3900" b="1" dirty="0"/>
          </a:p>
          <a:p>
            <a:pPr marL="0" indent="0">
              <a:buNone/>
            </a:pPr>
            <a:endParaRPr lang="en-GB" sz="3500" b="1" dirty="0" smtClean="0"/>
          </a:p>
          <a:p>
            <a:pPr marL="0" indent="0">
              <a:buNone/>
            </a:pPr>
            <a:r>
              <a:rPr lang="en-GB" sz="2800" b="1" dirty="0" smtClean="0"/>
              <a:t>Consider:</a:t>
            </a:r>
          </a:p>
          <a:p>
            <a:pPr lvl="1"/>
            <a:r>
              <a:rPr lang="en-US" dirty="0" smtClean="0"/>
              <a:t>Use corrective feedback</a:t>
            </a:r>
          </a:p>
          <a:p>
            <a:pPr lvl="2"/>
            <a:r>
              <a:rPr lang="en-US" dirty="0" smtClean="0"/>
              <a:t>Do not address student publicly</a:t>
            </a:r>
          </a:p>
          <a:p>
            <a:pPr lvl="2"/>
            <a:r>
              <a:rPr lang="en-US" dirty="0" smtClean="0"/>
              <a:t>Isolate the student and yourself</a:t>
            </a:r>
          </a:p>
          <a:p>
            <a:pPr lvl="2"/>
            <a:r>
              <a:rPr lang="en-US" dirty="0" smtClean="0"/>
              <a:t>Deal with one student at a time</a:t>
            </a:r>
          </a:p>
          <a:p>
            <a:pPr lvl="2"/>
            <a:r>
              <a:rPr lang="en-US" dirty="0" smtClean="0"/>
              <a:t>State your position</a:t>
            </a:r>
          </a:p>
          <a:p>
            <a:pPr lvl="2"/>
            <a:r>
              <a:rPr lang="en-US" dirty="0" smtClean="0"/>
              <a:t>Deliver and move away</a:t>
            </a:r>
          </a:p>
          <a:p>
            <a:pPr lvl="2"/>
            <a:r>
              <a:rPr lang="en-US" dirty="0" smtClean="0"/>
              <a:t>Do not threaten</a:t>
            </a:r>
          </a:p>
          <a:p>
            <a:pPr lvl="2"/>
            <a:r>
              <a:rPr lang="en-US" dirty="0" smtClean="0"/>
              <a:t>Avoid touching the student</a:t>
            </a:r>
          </a:p>
          <a:p>
            <a:pPr lvl="2"/>
            <a:r>
              <a:rPr lang="en-US" dirty="0" smtClean="0"/>
              <a:t>Do not curse or raise your voice</a:t>
            </a:r>
          </a:p>
          <a:p>
            <a:r>
              <a:rPr lang="en-GB" sz="2800" b="1" dirty="0" smtClean="0"/>
              <a:t>   </a:t>
            </a:r>
          </a:p>
          <a:p>
            <a:pPr marL="0" indent="0">
              <a:buNone/>
            </a:pPr>
            <a:r>
              <a:rPr lang="en-GB" sz="2800" b="1" dirty="0" smtClean="0"/>
              <a:t> </a:t>
            </a: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7417557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Suggestion 10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207395"/>
            <a:ext cx="11193463" cy="5005388"/>
          </a:xfrm>
        </p:spPr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en-GB" sz="4000" b="1" dirty="0" smtClean="0"/>
              <a:t>Think about your teacher presence    </a:t>
            </a:r>
            <a:endParaRPr lang="en-US" sz="4000" b="1" dirty="0"/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r>
              <a:rPr lang="en-GB" sz="2800" b="1" dirty="0" smtClean="0"/>
              <a:t>Consider:</a:t>
            </a:r>
          </a:p>
          <a:p>
            <a:r>
              <a:rPr lang="en-GB" sz="2800" b="1" dirty="0" smtClean="0"/>
              <a:t>How close you are to the students  </a:t>
            </a:r>
          </a:p>
          <a:p>
            <a:r>
              <a:rPr lang="en-GB" sz="2800" b="1" dirty="0" smtClean="0"/>
              <a:t>How high you are above their ‘heads’ (towering teachers)  </a:t>
            </a:r>
            <a:endParaRPr lang="en-GB" sz="2800" b="1" dirty="0"/>
          </a:p>
          <a:p>
            <a:r>
              <a:rPr lang="en-GB" sz="2800" b="1" dirty="0" smtClean="0"/>
              <a:t>Motionless teachers    </a:t>
            </a:r>
          </a:p>
          <a:p>
            <a:r>
              <a:rPr lang="en-GB" sz="2800" b="1" dirty="0" smtClean="0"/>
              <a:t>Too much movement </a:t>
            </a:r>
          </a:p>
          <a:p>
            <a:r>
              <a:rPr lang="en-GB" sz="2800" b="1" dirty="0" smtClean="0"/>
              <a:t>Sitting or standing </a:t>
            </a:r>
          </a:p>
          <a:p>
            <a:r>
              <a:rPr lang="en-GB" sz="2800" b="1" dirty="0" smtClean="0"/>
              <a:t>How you sit and how you stand  </a:t>
            </a:r>
          </a:p>
          <a:p>
            <a:pPr marL="0" indent="0">
              <a:buNone/>
            </a:pPr>
            <a:r>
              <a:rPr lang="en-GB" sz="2800" b="1" dirty="0" smtClean="0"/>
              <a:t> </a:t>
            </a: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5788941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2262120"/>
            <a:ext cx="11193463" cy="50053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Now it is time to watch a video and get to some reading!</a:t>
            </a:r>
          </a:p>
          <a:p>
            <a:pPr marL="0" indent="0" algn="ctr">
              <a:buNone/>
            </a:pPr>
            <a:endParaRPr lang="en-US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Good Luck!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024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646</Words>
  <Application>Microsoft Office PowerPoint</Application>
  <PresentationFormat>Widescreen</PresentationFormat>
  <Paragraphs>144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Century Schoolbook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Elena Volkova</dc:creator>
  <cp:lastModifiedBy>Elena Volkova</cp:lastModifiedBy>
  <cp:revision>18</cp:revision>
  <dcterms:created xsi:type="dcterms:W3CDTF">2017-06-06T08:37:07Z</dcterms:created>
  <dcterms:modified xsi:type="dcterms:W3CDTF">2017-06-07T10:20:17Z</dcterms:modified>
</cp:coreProperties>
</file>