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86" r:id="rId4"/>
    <p:sldId id="287" r:id="rId5"/>
    <p:sldId id="289" r:id="rId6"/>
    <p:sldId id="290" r:id="rId7"/>
    <p:sldId id="274" r:id="rId8"/>
    <p:sldId id="275" r:id="rId9"/>
    <p:sldId id="28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E714B-7F3B-453D-80E0-A5807B2C45F9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10A98-5A2A-42A7-83EA-35F5018161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049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E714B-7F3B-453D-80E0-A5807B2C45F9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10A98-5A2A-42A7-83EA-35F5018161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63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E714B-7F3B-453D-80E0-A5807B2C45F9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10A98-5A2A-42A7-83EA-35F5018161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566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E714B-7F3B-453D-80E0-A5807B2C45F9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10A98-5A2A-42A7-83EA-35F5018161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208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E714B-7F3B-453D-80E0-A5807B2C45F9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10A98-5A2A-42A7-83EA-35F5018161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20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E714B-7F3B-453D-80E0-A5807B2C45F9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10A98-5A2A-42A7-83EA-35F5018161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800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E714B-7F3B-453D-80E0-A5807B2C45F9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10A98-5A2A-42A7-83EA-35F5018161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770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E714B-7F3B-453D-80E0-A5807B2C45F9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10A98-5A2A-42A7-83EA-35F5018161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698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E714B-7F3B-453D-80E0-A5807B2C45F9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10A98-5A2A-42A7-83EA-35F5018161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410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E714B-7F3B-453D-80E0-A5807B2C45F9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10A98-5A2A-42A7-83EA-35F5018161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827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E714B-7F3B-453D-80E0-A5807B2C45F9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10A98-5A2A-42A7-83EA-35F5018161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5716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2"/>
            <a:ext cx="12192000" cy="77560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Rectangle 7"/>
          <p:cNvSpPr/>
          <p:nvPr userDrawn="1"/>
        </p:nvSpPr>
        <p:spPr>
          <a:xfrm>
            <a:off x="0" y="6596745"/>
            <a:ext cx="12192000" cy="26125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2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5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6218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2"/>
            <a:ext cx="12192000" cy="77560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5"/>
            <a:ext cx="12192000" cy="26125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2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4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3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11639925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E714B-7F3B-453D-80E0-A5807B2C45F9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210A98-5A2A-42A7-83EA-35F5018161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212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 txBox="1">
            <a:spLocks noGrp="1"/>
          </p:cNvSpPr>
          <p:nvPr>
            <p:ph type="body" sz="quarter" idx="10"/>
          </p:nvPr>
        </p:nvSpPr>
        <p:spPr>
          <a:xfrm>
            <a:off x="2248436" y="1739642"/>
            <a:ext cx="7601755" cy="2287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Theory and Practice of Supporting Learning (1) Course</a:t>
            </a:r>
          </a:p>
          <a:p>
            <a:pPr algn="ctr"/>
            <a:r>
              <a:rPr lang="en-US" sz="3200" dirty="0"/>
              <a:t>Session </a:t>
            </a:r>
            <a:r>
              <a:rPr lang="en-US" sz="3200" dirty="0" smtClean="0"/>
              <a:t>12 </a:t>
            </a:r>
            <a:endParaRPr lang="en-US" sz="3200" dirty="0"/>
          </a:p>
          <a:p>
            <a:pPr algn="ctr"/>
            <a:r>
              <a:rPr lang="en-US" dirty="0" smtClean="0"/>
              <a:t>Teaching skills – questioning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2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18942" y="315912"/>
            <a:ext cx="8628844" cy="522288"/>
          </a:xfrm>
        </p:spPr>
        <p:txBody>
          <a:bodyPr>
            <a:noAutofit/>
          </a:bodyPr>
          <a:lstStyle/>
          <a:p>
            <a:r>
              <a:rPr lang="en-US" sz="3200" dirty="0"/>
              <a:t>After completing this session you will be able to:</a:t>
            </a:r>
          </a:p>
          <a:p>
            <a:r>
              <a:rPr lang="en-US" sz="320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/>
              <a:t> </a:t>
            </a:r>
            <a:endParaRPr lang="en-US" sz="2800" b="1" dirty="0"/>
          </a:p>
          <a:p>
            <a:pPr marL="514350" indent="-514350" algn="just">
              <a:buAutoNum type="arabicPeriod"/>
            </a:pPr>
            <a:r>
              <a:rPr lang="en-US" sz="2800" b="1" dirty="0" smtClean="0"/>
              <a:t>Recall the Bloom’s Taxonomy </a:t>
            </a:r>
            <a:endParaRPr lang="en-US" sz="2800" b="1" dirty="0" smtClean="0"/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endParaRPr lang="en-US" sz="2800" b="1" dirty="0" smtClean="0"/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r>
              <a:rPr lang="en-US" sz="2800" b="1" dirty="0" smtClean="0"/>
              <a:t>Get to know some questions that can be used to encourage students thinking process         </a:t>
            </a:r>
            <a:endParaRPr lang="en-US" sz="2800" b="1" dirty="0"/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endParaRPr lang="en-US" sz="2800" b="1" dirty="0" smtClean="0"/>
          </a:p>
          <a:p>
            <a:pPr marL="514350" indent="-514350" algn="just">
              <a:buAutoNum type="arabicPeriod"/>
            </a:pPr>
            <a:r>
              <a:rPr lang="en-US" sz="2800" b="1" dirty="0" smtClean="0"/>
              <a:t>Discuss </a:t>
            </a:r>
            <a:r>
              <a:rPr lang="en-US" sz="2800" b="1" dirty="0" smtClean="0"/>
              <a:t>an example     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36114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Task 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643" y="593340"/>
            <a:ext cx="4252840" cy="5825506"/>
          </a:xfrm>
        </p:spPr>
      </p:pic>
      <p:sp>
        <p:nvSpPr>
          <p:cNvPr id="7" name="TextBox 6"/>
          <p:cNvSpPr txBox="1"/>
          <p:nvPr/>
        </p:nvSpPr>
        <p:spPr>
          <a:xfrm>
            <a:off x="5422005" y="2408348"/>
            <a:ext cx="609170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In your copy book, formulate 10 questions about this picture 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204132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130175"/>
            <a:ext cx="9276700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First set of questions   </a:t>
            </a:r>
            <a:endParaRPr lang="en-US" dirty="0"/>
          </a:p>
        </p:txBody>
      </p:sp>
      <p:pic>
        <p:nvPicPr>
          <p:cNvPr id="4" name="Content Placeholder 5"/>
          <p:cNvPicPr>
            <a:picLocks noGrp="1" noChangeAspect="1"/>
          </p:cNvPicPr>
          <p:nvPr>
            <p:ph sz="quarter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93" y="935800"/>
            <a:ext cx="3994811" cy="5470167"/>
          </a:xfrm>
        </p:spPr>
      </p:pic>
      <p:sp>
        <p:nvSpPr>
          <p:cNvPr id="6" name="TextBox 5"/>
          <p:cNvSpPr txBox="1"/>
          <p:nvPr/>
        </p:nvSpPr>
        <p:spPr>
          <a:xfrm>
            <a:off x="4636394" y="935800"/>
            <a:ext cx="718641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sz="2800" dirty="0" smtClean="0"/>
              <a:t>How many people can you see in the picture? </a:t>
            </a:r>
          </a:p>
          <a:p>
            <a:pPr marL="514350" indent="-514350">
              <a:buAutoNum type="arabicPeriod"/>
            </a:pPr>
            <a:r>
              <a:rPr lang="en-US" sz="2800" dirty="0" smtClean="0"/>
              <a:t>What is a person doing to a boy?</a:t>
            </a:r>
          </a:p>
          <a:p>
            <a:pPr marL="514350" indent="-514350">
              <a:buAutoNum type="arabicPeriod"/>
            </a:pPr>
            <a:r>
              <a:rPr lang="en-US" sz="2800" dirty="0" smtClean="0"/>
              <a:t>Where is this happening? </a:t>
            </a:r>
          </a:p>
          <a:p>
            <a:pPr marL="514350" indent="-514350">
              <a:buAutoNum type="arabicPeriod"/>
            </a:pPr>
            <a:r>
              <a:rPr lang="en-US" sz="2800" dirty="0" smtClean="0"/>
              <a:t>What color is the line of paint on the boy’s face?</a:t>
            </a:r>
          </a:p>
          <a:p>
            <a:pPr marL="514350" indent="-514350">
              <a:buAutoNum type="arabicPeriod"/>
            </a:pPr>
            <a:r>
              <a:rPr lang="en-US" sz="2800" dirty="0" smtClean="0"/>
              <a:t>What is the boy wearing?       </a:t>
            </a:r>
          </a:p>
          <a:p>
            <a:pPr marL="514350" indent="-514350">
              <a:buAutoNum type="arabicPeriod"/>
            </a:pPr>
            <a:r>
              <a:rPr lang="en-US" sz="2800" dirty="0" smtClean="0"/>
              <a:t>Can you see other people in the picture?</a:t>
            </a:r>
          </a:p>
          <a:p>
            <a:pPr marL="514350" indent="-514350">
              <a:buAutoNum type="arabicPeriod"/>
            </a:pPr>
            <a:r>
              <a:rPr lang="en-US" sz="2800" dirty="0" smtClean="0"/>
              <a:t>What season is it? </a:t>
            </a:r>
          </a:p>
          <a:p>
            <a:pPr marL="514350" indent="-514350">
              <a:buAutoNum type="arabicPeriod"/>
            </a:pPr>
            <a:r>
              <a:rPr lang="en-US" sz="2800" dirty="0" smtClean="0"/>
              <a:t>Is the boy happy? </a:t>
            </a:r>
          </a:p>
          <a:p>
            <a:pPr marL="514350" indent="-514350">
              <a:buAutoNum type="arabicPeriod"/>
            </a:pPr>
            <a:r>
              <a:rPr lang="en-US" sz="2800" dirty="0" smtClean="0"/>
              <a:t>What can you see on the background? </a:t>
            </a:r>
          </a:p>
          <a:p>
            <a:pPr marL="514350" indent="-514350">
              <a:buAutoNum type="arabicPeriod"/>
            </a:pPr>
            <a:r>
              <a:rPr lang="en-US" sz="2800" dirty="0" smtClean="0"/>
              <a:t>What color is the brush?       </a:t>
            </a:r>
          </a:p>
          <a:p>
            <a:r>
              <a:rPr lang="en-US" sz="2800" dirty="0" smtClean="0"/>
              <a:t>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1900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130175"/>
            <a:ext cx="9276700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Second set of questions   </a:t>
            </a:r>
            <a:endParaRPr lang="en-US" dirty="0"/>
          </a:p>
        </p:txBody>
      </p:sp>
      <p:pic>
        <p:nvPicPr>
          <p:cNvPr id="4" name="Content Placeholder 5"/>
          <p:cNvPicPr>
            <a:picLocks noGrp="1" noChangeAspect="1"/>
          </p:cNvPicPr>
          <p:nvPr>
            <p:ph sz="quarter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93" y="935800"/>
            <a:ext cx="3994811" cy="5470167"/>
          </a:xfrm>
        </p:spPr>
      </p:pic>
      <p:sp>
        <p:nvSpPr>
          <p:cNvPr id="6" name="TextBox 5"/>
          <p:cNvSpPr txBox="1"/>
          <p:nvPr/>
        </p:nvSpPr>
        <p:spPr>
          <a:xfrm>
            <a:off x="4456090" y="1223495"/>
            <a:ext cx="773591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sz="2400" dirty="0" smtClean="0"/>
              <a:t>What do you see in the picture? </a:t>
            </a:r>
          </a:p>
          <a:p>
            <a:pPr marL="514350" indent="-514350">
              <a:buAutoNum type="arabicPeriod"/>
            </a:pPr>
            <a:r>
              <a:rPr lang="en-US" sz="2400" dirty="0" smtClean="0"/>
              <a:t>Why do you think somebody is painting the boy’s face? </a:t>
            </a:r>
          </a:p>
          <a:p>
            <a:pPr marL="514350" indent="-514350">
              <a:buAutoNum type="arabicPeriod"/>
            </a:pPr>
            <a:r>
              <a:rPr lang="en-US" sz="2400" dirty="0" smtClean="0"/>
              <a:t>Have you ever had similar experience? On what occasion?   </a:t>
            </a:r>
          </a:p>
          <a:p>
            <a:pPr marL="514350" indent="-514350">
              <a:buAutoNum type="arabicPeriod"/>
            </a:pPr>
            <a:r>
              <a:rPr lang="en-US" sz="2400" dirty="0" smtClean="0"/>
              <a:t>What do you think the boy is thinking about?  </a:t>
            </a:r>
          </a:p>
          <a:p>
            <a:pPr marL="514350" indent="-514350">
              <a:buAutoNum type="arabicPeriod"/>
            </a:pPr>
            <a:r>
              <a:rPr lang="en-US" sz="2400" dirty="0" smtClean="0"/>
              <a:t>How does he feel?  </a:t>
            </a:r>
          </a:p>
          <a:p>
            <a:pPr marL="514350" indent="-514350">
              <a:buAutoNum type="arabicPeriod"/>
            </a:pPr>
            <a:r>
              <a:rPr lang="en-US" sz="2400" dirty="0" smtClean="0"/>
              <a:t>What do you think he will look like when the painter finishes? </a:t>
            </a:r>
          </a:p>
          <a:p>
            <a:pPr marL="514350" indent="-514350">
              <a:buFontTx/>
              <a:buAutoNum type="arabicPeriod"/>
            </a:pPr>
            <a:r>
              <a:rPr lang="en-US" sz="2400" dirty="0" smtClean="0"/>
              <a:t>How long do you think it will take to finish the painting? </a:t>
            </a:r>
          </a:p>
          <a:p>
            <a:pPr marL="514350" indent="-514350">
              <a:buAutoNum type="arabicPeriod"/>
            </a:pPr>
            <a:r>
              <a:rPr lang="en-US" sz="2400" dirty="0" smtClean="0"/>
              <a:t>How long do you think the paint will last?  </a:t>
            </a:r>
          </a:p>
          <a:p>
            <a:pPr marL="514350" indent="-514350">
              <a:buAutoNum type="arabicPeriod"/>
            </a:pPr>
            <a:r>
              <a:rPr lang="en-US" sz="2400" dirty="0" smtClean="0"/>
              <a:t>How much do you think it costs to get your face painted?   </a:t>
            </a:r>
          </a:p>
          <a:p>
            <a:pPr marL="514350" indent="-514350">
              <a:buAutoNum type="arabicPeriod"/>
            </a:pPr>
            <a:r>
              <a:rPr lang="en-US" sz="2400" dirty="0" smtClean="0"/>
              <a:t>Would you like to get your face painted?</a:t>
            </a:r>
            <a:r>
              <a:rPr lang="en-US" sz="2400" dirty="0" smtClean="0"/>
              <a:t> Why yes? Why no?   </a:t>
            </a:r>
          </a:p>
          <a:p>
            <a:r>
              <a:rPr lang="en-US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26603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130175"/>
            <a:ext cx="87357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Difference between first and second set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4400" dirty="0" smtClean="0"/>
              <a:t>Requiring:</a:t>
            </a:r>
          </a:p>
          <a:p>
            <a:pPr marL="0" indent="0">
              <a:buNone/>
            </a:pPr>
            <a:endParaRPr lang="en-US" sz="4400" dirty="0" smtClean="0"/>
          </a:p>
          <a:p>
            <a:r>
              <a:rPr lang="en-US" sz="3200" dirty="0" smtClean="0"/>
              <a:t>More thinking time </a:t>
            </a:r>
          </a:p>
          <a:p>
            <a:r>
              <a:rPr lang="en-US" sz="3200" dirty="0" smtClean="0"/>
              <a:t>More analytical ability</a:t>
            </a:r>
          </a:p>
          <a:p>
            <a:r>
              <a:rPr lang="en-US" sz="3200" dirty="0" smtClean="0"/>
              <a:t>Reference to previous experience</a:t>
            </a:r>
          </a:p>
          <a:p>
            <a:r>
              <a:rPr lang="en-US" sz="3200" dirty="0" smtClean="0"/>
              <a:t>Evaluating existing knowledge </a:t>
            </a:r>
          </a:p>
          <a:p>
            <a:r>
              <a:rPr lang="en-US" sz="3200" dirty="0" smtClean="0"/>
              <a:t>Extrapolating</a:t>
            </a:r>
          </a:p>
          <a:p>
            <a:r>
              <a:rPr lang="en-US" sz="3200" dirty="0" smtClean="0"/>
              <a:t>Synthesizing  </a:t>
            </a:r>
          </a:p>
          <a:p>
            <a:r>
              <a:rPr lang="en-US" sz="3200" dirty="0" smtClean="0"/>
              <a:t>Making predictions </a:t>
            </a:r>
          </a:p>
          <a:p>
            <a:pPr marL="0" indent="0">
              <a:buNone/>
            </a:pPr>
            <a:r>
              <a:rPr lang="en-US" dirty="0" smtClean="0"/>
              <a:t> 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97288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2211943"/>
            <a:ext cx="11193463" cy="500538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AU" sz="4400" b="1" dirty="0"/>
              <a:t>A good teacher makes you think even when you don’t want to</a:t>
            </a:r>
            <a:r>
              <a:rPr lang="en-AU" sz="4400" b="1" dirty="0" smtClean="0"/>
              <a:t>.</a:t>
            </a:r>
          </a:p>
          <a:p>
            <a:pPr algn="ctr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21094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130175"/>
            <a:ext cx="8658514" cy="522288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Questions and their role in the learning process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309093" y="888641"/>
            <a:ext cx="11513713" cy="534473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3600" dirty="0" smtClean="0"/>
              <a:t>Before you start introducing anything new to your students, ask no less than two questions </a:t>
            </a:r>
          </a:p>
          <a:p>
            <a:pPr marL="1371600" lvl="3" indent="0">
              <a:lnSpc>
                <a:spcPct val="80000"/>
              </a:lnSpc>
              <a:buNone/>
            </a:pPr>
            <a:endParaRPr lang="en-US" sz="2200" b="1" i="1" dirty="0" smtClean="0">
              <a:solidFill>
                <a:srgbClr val="6A0000"/>
              </a:solidFill>
            </a:endParaRPr>
          </a:p>
          <a:p>
            <a:pPr marL="1371600" lvl="3" indent="0">
              <a:lnSpc>
                <a:spcPct val="80000"/>
              </a:lnSpc>
              <a:buNone/>
            </a:pPr>
            <a:r>
              <a:rPr lang="en-US" sz="2200" b="1" i="1" dirty="0" smtClean="0">
                <a:solidFill>
                  <a:srgbClr val="6A0000"/>
                </a:solidFill>
              </a:rPr>
              <a:t>What they know already</a:t>
            </a:r>
          </a:p>
          <a:p>
            <a:pPr marL="1371600" lvl="3" indent="0">
              <a:lnSpc>
                <a:spcPct val="80000"/>
              </a:lnSpc>
              <a:buNone/>
            </a:pPr>
            <a:r>
              <a:rPr lang="en-US" sz="2200" b="1" i="1" dirty="0" smtClean="0">
                <a:solidFill>
                  <a:srgbClr val="6A0000"/>
                </a:solidFill>
              </a:rPr>
              <a:t>What else they want to learn     </a:t>
            </a:r>
            <a:r>
              <a:rPr lang="en-US" sz="2600" b="1" i="1" dirty="0" smtClean="0">
                <a:solidFill>
                  <a:srgbClr val="6A0000"/>
                </a:solidFill>
              </a:rPr>
              <a:t> </a:t>
            </a:r>
          </a:p>
          <a:p>
            <a:pPr marL="1371600" lvl="3" indent="0">
              <a:lnSpc>
                <a:spcPct val="80000"/>
              </a:lnSpc>
              <a:buNone/>
            </a:pPr>
            <a:endParaRPr lang="en-AU" sz="2600" b="1" i="1" dirty="0" smtClean="0">
              <a:solidFill>
                <a:srgbClr val="6A0000"/>
              </a:solidFill>
            </a:endParaRPr>
          </a:p>
          <a:p>
            <a:pPr>
              <a:lnSpc>
                <a:spcPct val="80000"/>
              </a:lnSpc>
            </a:pPr>
            <a:r>
              <a:rPr lang="en-AU" sz="3600" dirty="0" smtClean="0"/>
              <a:t>Ask questions elegantly</a:t>
            </a:r>
          </a:p>
          <a:p>
            <a:pPr>
              <a:lnSpc>
                <a:spcPct val="80000"/>
              </a:lnSpc>
            </a:pPr>
            <a:r>
              <a:rPr lang="en-AU" sz="3600" dirty="0" smtClean="0"/>
              <a:t>Make students ask each other </a:t>
            </a:r>
          </a:p>
          <a:p>
            <a:pPr>
              <a:lnSpc>
                <a:spcPct val="80000"/>
              </a:lnSpc>
            </a:pPr>
            <a:r>
              <a:rPr lang="en-AU" sz="3600" dirty="0" smtClean="0"/>
              <a:t>Make students Ask themselves </a:t>
            </a:r>
            <a:endParaRPr lang="en-AU" sz="3600" dirty="0"/>
          </a:p>
          <a:p>
            <a:pPr>
              <a:lnSpc>
                <a:spcPct val="80000"/>
              </a:lnSpc>
            </a:pPr>
            <a:r>
              <a:rPr lang="en-AU" sz="3600" dirty="0" smtClean="0"/>
              <a:t>Vary </a:t>
            </a:r>
            <a:r>
              <a:rPr lang="en-AU" sz="3600" dirty="0"/>
              <a:t>the level of </a:t>
            </a:r>
            <a:r>
              <a:rPr lang="en-AU" sz="3600" dirty="0" smtClean="0"/>
              <a:t>questions</a:t>
            </a:r>
          </a:p>
          <a:p>
            <a:pPr>
              <a:lnSpc>
                <a:spcPct val="80000"/>
              </a:lnSpc>
            </a:pPr>
            <a:r>
              <a:rPr lang="en-AU" sz="3600" dirty="0" smtClean="0"/>
              <a:t>Usually, move from simple to more complex 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504024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073498" y="1151585"/>
            <a:ext cx="3719848" cy="51492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 b="1" dirty="0" smtClean="0">
                <a:solidFill>
                  <a:srgbClr val="6A0000"/>
                </a:solidFill>
              </a:rPr>
              <a:t>Remember</a:t>
            </a:r>
          </a:p>
          <a:p>
            <a:r>
              <a:rPr lang="en-US" sz="4800" b="1" dirty="0" smtClean="0">
                <a:solidFill>
                  <a:srgbClr val="6A0000"/>
                </a:solidFill>
              </a:rPr>
              <a:t>Understand </a:t>
            </a:r>
          </a:p>
          <a:p>
            <a:r>
              <a:rPr lang="en-US" sz="4800" b="1" dirty="0" smtClean="0">
                <a:solidFill>
                  <a:srgbClr val="6A0000"/>
                </a:solidFill>
              </a:rPr>
              <a:t>Apply</a:t>
            </a:r>
          </a:p>
          <a:p>
            <a:r>
              <a:rPr lang="en-US" sz="4800" b="1" dirty="0" err="1" smtClean="0"/>
              <a:t>Analyse</a:t>
            </a:r>
            <a:r>
              <a:rPr lang="en-US" sz="4800" b="1" dirty="0" smtClean="0"/>
              <a:t> </a:t>
            </a:r>
          </a:p>
          <a:p>
            <a:r>
              <a:rPr lang="en-US" sz="4800" b="1" dirty="0" smtClean="0"/>
              <a:t>Evaluate </a:t>
            </a:r>
          </a:p>
          <a:p>
            <a:r>
              <a:rPr lang="en-US" sz="4800" b="1" dirty="0" smtClean="0"/>
              <a:t>Create </a:t>
            </a:r>
            <a:endParaRPr lang="en-US" sz="4800" b="1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865728" y="1190221"/>
            <a:ext cx="3595955" cy="23514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200" b="1" dirty="0" smtClean="0">
                <a:solidFill>
                  <a:srgbClr val="6A0000"/>
                </a:solidFill>
              </a:rPr>
              <a:t>Simple </a:t>
            </a:r>
          </a:p>
          <a:p>
            <a:pPr marL="0" indent="0" algn="ctr">
              <a:buNone/>
            </a:pPr>
            <a:r>
              <a:rPr lang="en-US" sz="3200" b="1" dirty="0" smtClean="0">
                <a:solidFill>
                  <a:srgbClr val="6A0000"/>
                </a:solidFill>
              </a:rPr>
              <a:t>Lower order thinking skills </a:t>
            </a:r>
          </a:p>
          <a:p>
            <a:pPr marL="0" indent="0" algn="ctr">
              <a:buNone/>
            </a:pPr>
            <a:r>
              <a:rPr lang="en-US" sz="3200" b="1" dirty="0" smtClean="0">
                <a:solidFill>
                  <a:srgbClr val="6A0000"/>
                </a:solidFill>
              </a:rPr>
              <a:t>LOTS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5940853" y="3583546"/>
            <a:ext cx="3595955" cy="23514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200" b="1" dirty="0" smtClean="0"/>
              <a:t>Complex  </a:t>
            </a:r>
          </a:p>
          <a:p>
            <a:pPr marL="0" indent="0" algn="ctr">
              <a:buNone/>
            </a:pPr>
            <a:r>
              <a:rPr lang="en-US" sz="3200" b="1" dirty="0" smtClean="0"/>
              <a:t>Higher order thinking skills </a:t>
            </a:r>
          </a:p>
          <a:p>
            <a:pPr marL="0" indent="0" algn="ctr">
              <a:buNone/>
            </a:pPr>
            <a:r>
              <a:rPr lang="en-US" sz="3200" b="1" dirty="0" smtClean="0"/>
              <a:t>HOTS</a:t>
            </a:r>
          </a:p>
        </p:txBody>
      </p:sp>
    </p:spTree>
    <p:extLst>
      <p:ext uri="{BB962C8B-B14F-4D97-AF65-F5344CB8AC3E}">
        <p14:creationId xmlns:p14="http://schemas.microsoft.com/office/powerpoint/2010/main" val="33806616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Simple questions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386367" y="1068946"/>
            <a:ext cx="11345260" cy="5079442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Remembering</a:t>
            </a:r>
            <a:r>
              <a:rPr lang="en-US" sz="2800" dirty="0"/>
              <a:t>, understanding and lower level application levels of the taxonomy.</a:t>
            </a:r>
          </a:p>
          <a:p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Usually </a:t>
            </a:r>
            <a:r>
              <a:rPr lang="en-US" sz="2800" dirty="0"/>
              <a:t>questions at the lower levels are appropriate for</a:t>
            </a:r>
            <a:r>
              <a:rPr lang="en-US" sz="2800" dirty="0" smtClean="0"/>
              <a:t>:</a:t>
            </a:r>
          </a:p>
          <a:p>
            <a:pPr marL="0" indent="0">
              <a:buNone/>
            </a:pPr>
            <a:endParaRPr lang="en-US" sz="2800" dirty="0"/>
          </a:p>
          <a:p>
            <a:pPr lvl="2"/>
            <a:r>
              <a:rPr lang="en-US" sz="2600" dirty="0" smtClean="0"/>
              <a:t>Evaluating students’ preparation and comprehension</a:t>
            </a:r>
          </a:p>
          <a:p>
            <a:pPr lvl="2"/>
            <a:r>
              <a:rPr lang="en-US" sz="2600" dirty="0" smtClean="0"/>
              <a:t>Diagnosing students’ strengths and weaknesses</a:t>
            </a:r>
          </a:p>
          <a:p>
            <a:pPr lvl="2"/>
            <a:r>
              <a:rPr lang="en-US" sz="2600" dirty="0" smtClean="0"/>
              <a:t>Reviewing and/or </a:t>
            </a:r>
            <a:r>
              <a:rPr lang="en-US" sz="2600" dirty="0" err="1" smtClean="0"/>
              <a:t>summarising</a:t>
            </a:r>
            <a:r>
              <a:rPr lang="en-US" sz="2600" dirty="0" smtClean="0"/>
              <a:t> content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2770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Complex questions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/>
              <a:t>Complex </a:t>
            </a:r>
            <a:r>
              <a:rPr lang="en-US" sz="2800" dirty="0"/>
              <a:t>application, analysis, evaluation or creation </a:t>
            </a:r>
            <a:r>
              <a:rPr lang="en-US" sz="2800" dirty="0" smtClean="0"/>
              <a:t>skills</a:t>
            </a:r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Questions </a:t>
            </a:r>
            <a:r>
              <a:rPr lang="en-US" sz="2800" dirty="0"/>
              <a:t>at higher levels of the taxonomy are usually most appropriate for</a:t>
            </a:r>
            <a:r>
              <a:rPr lang="en-US" sz="2800" dirty="0" smtClean="0"/>
              <a:t>:</a:t>
            </a:r>
          </a:p>
          <a:p>
            <a:pPr marL="0" indent="0">
              <a:buNone/>
            </a:pPr>
            <a:endParaRPr lang="en-US" sz="2800" dirty="0"/>
          </a:p>
          <a:p>
            <a:pPr lvl="2"/>
            <a:r>
              <a:rPr lang="en-US" sz="2600" dirty="0" smtClean="0"/>
              <a:t>Encouraging students to think more deeply and critically</a:t>
            </a:r>
          </a:p>
          <a:p>
            <a:pPr lvl="2"/>
            <a:r>
              <a:rPr lang="en-US" sz="2600" dirty="0" smtClean="0"/>
              <a:t>Problem solving</a:t>
            </a:r>
          </a:p>
          <a:p>
            <a:pPr lvl="2"/>
            <a:r>
              <a:rPr lang="en-US" sz="2600" dirty="0" smtClean="0"/>
              <a:t>Encouraging discussions</a:t>
            </a:r>
          </a:p>
          <a:p>
            <a:pPr lvl="2"/>
            <a:r>
              <a:rPr lang="en-US" sz="2600" dirty="0" smtClean="0"/>
              <a:t>Stimulating students to seek information on their own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31698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Remembering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AU" sz="2800" dirty="0"/>
              <a:t>What happened after...?</a:t>
            </a:r>
          </a:p>
          <a:p>
            <a:r>
              <a:rPr lang="en-AU" sz="2800" dirty="0"/>
              <a:t>How many...?</a:t>
            </a:r>
          </a:p>
          <a:p>
            <a:r>
              <a:rPr lang="en-AU" sz="2800" dirty="0"/>
              <a:t>What is...?</a:t>
            </a:r>
          </a:p>
          <a:p>
            <a:r>
              <a:rPr lang="en-AU" sz="2800" dirty="0"/>
              <a:t>Who was it that...?</a:t>
            </a:r>
          </a:p>
          <a:p>
            <a:r>
              <a:rPr lang="en-AU" sz="2800" dirty="0"/>
              <a:t>Can you name ...?</a:t>
            </a:r>
          </a:p>
          <a:p>
            <a:r>
              <a:rPr lang="en-AU" sz="2800" dirty="0"/>
              <a:t>Find the definition of…</a:t>
            </a:r>
          </a:p>
          <a:p>
            <a:r>
              <a:rPr lang="en-AU" sz="2800" dirty="0"/>
              <a:t>Describe what happened after…</a:t>
            </a:r>
          </a:p>
          <a:p>
            <a:r>
              <a:rPr lang="en-AU" sz="2800" dirty="0"/>
              <a:t>Who spoke to...?</a:t>
            </a:r>
          </a:p>
          <a:p>
            <a:r>
              <a:rPr lang="en-AU" sz="2800" dirty="0"/>
              <a:t>Which is true or false...?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91834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Questions for Understanding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Autofit/>
          </a:bodyPr>
          <a:lstStyle/>
          <a:p>
            <a:r>
              <a:rPr lang="en-AU" sz="2800" dirty="0"/>
              <a:t>Can you explain why…?</a:t>
            </a:r>
          </a:p>
          <a:p>
            <a:r>
              <a:rPr lang="en-AU" sz="2800" dirty="0"/>
              <a:t>Can you write in your own words? </a:t>
            </a:r>
          </a:p>
          <a:p>
            <a:r>
              <a:rPr lang="en-AU" sz="2800" dirty="0"/>
              <a:t>How would you explain…?</a:t>
            </a:r>
          </a:p>
          <a:p>
            <a:r>
              <a:rPr lang="en-AU" sz="2800" dirty="0"/>
              <a:t>Can you write a brief outline...?</a:t>
            </a:r>
          </a:p>
          <a:p>
            <a:r>
              <a:rPr lang="en-AU" sz="2800" dirty="0"/>
              <a:t>What do you think could have happened next...?</a:t>
            </a:r>
          </a:p>
          <a:p>
            <a:r>
              <a:rPr lang="en-AU" sz="2800" dirty="0"/>
              <a:t>Who do you think...?</a:t>
            </a:r>
          </a:p>
          <a:p>
            <a:r>
              <a:rPr lang="en-AU" sz="2800" dirty="0"/>
              <a:t>What was the main idea...?</a:t>
            </a:r>
          </a:p>
          <a:p>
            <a:r>
              <a:rPr lang="en-AU" sz="2800" dirty="0"/>
              <a:t>Can you clarify…?</a:t>
            </a:r>
          </a:p>
          <a:p>
            <a:r>
              <a:rPr lang="en-US" sz="2800" dirty="0"/>
              <a:t>Can you illustrate…?</a:t>
            </a:r>
            <a:endParaRPr lang="en-AU" sz="2800" dirty="0"/>
          </a:p>
          <a:p>
            <a:r>
              <a:rPr lang="en-AU" sz="2800" dirty="0"/>
              <a:t>Does everyone act in the way that …….. does?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6287208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Questions for Applying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838459"/>
            <a:ext cx="11193463" cy="5005388"/>
          </a:xfrm>
        </p:spPr>
        <p:txBody>
          <a:bodyPr>
            <a:normAutofit/>
          </a:bodyPr>
          <a:lstStyle/>
          <a:p>
            <a:r>
              <a:rPr lang="en-US" sz="2800" dirty="0"/>
              <a:t>Do you know of another instance where…?</a:t>
            </a:r>
          </a:p>
          <a:p>
            <a:r>
              <a:rPr lang="en-US" sz="2800" dirty="0"/>
              <a:t>Can you group by characteristics such as…?</a:t>
            </a:r>
          </a:p>
          <a:p>
            <a:r>
              <a:rPr lang="en-US" sz="2800" dirty="0"/>
              <a:t>Which factors would you change if…?</a:t>
            </a:r>
          </a:p>
          <a:p>
            <a:r>
              <a:rPr lang="en-US" sz="2800" dirty="0"/>
              <a:t>What questions would you ask of…?</a:t>
            </a:r>
          </a:p>
          <a:p>
            <a:r>
              <a:rPr lang="en-US" sz="2800" dirty="0"/>
              <a:t>From the information given, can you develop a set of instructions about…?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923619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Question for </a:t>
            </a:r>
            <a:r>
              <a:rPr lang="en-US" dirty="0" err="1"/>
              <a:t>Analysing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AU" dirty="0"/>
              <a:t>Which events could not have happened?</a:t>
            </a:r>
          </a:p>
          <a:p>
            <a:r>
              <a:rPr lang="en-AU" dirty="0"/>
              <a:t>If. ..happened, what might the ending have been?</a:t>
            </a:r>
          </a:p>
          <a:p>
            <a:r>
              <a:rPr lang="en-AU" dirty="0"/>
              <a:t>How is...similar to...?</a:t>
            </a:r>
          </a:p>
          <a:p>
            <a:r>
              <a:rPr lang="en-AU" dirty="0"/>
              <a:t>What do you see as other possible outcomes?</a:t>
            </a:r>
          </a:p>
          <a:p>
            <a:r>
              <a:rPr lang="en-AU" dirty="0"/>
              <a:t>Why did...changes occur?</a:t>
            </a:r>
          </a:p>
          <a:p>
            <a:r>
              <a:rPr lang="en-AU" dirty="0"/>
              <a:t>Can you explain what must have happened when...?</a:t>
            </a:r>
          </a:p>
          <a:p>
            <a:r>
              <a:rPr lang="en-AU" dirty="0"/>
              <a:t>What are some or the problems of...?</a:t>
            </a:r>
          </a:p>
          <a:p>
            <a:r>
              <a:rPr lang="en-AU" dirty="0"/>
              <a:t>Can you distinguish between...?</a:t>
            </a:r>
          </a:p>
          <a:p>
            <a:r>
              <a:rPr lang="en-AU" dirty="0"/>
              <a:t>What were some of the motives behind..?</a:t>
            </a:r>
          </a:p>
          <a:p>
            <a:r>
              <a:rPr lang="en-AU" dirty="0"/>
              <a:t>What was the turning point?</a:t>
            </a:r>
          </a:p>
          <a:p>
            <a:r>
              <a:rPr lang="en-AU" dirty="0"/>
              <a:t>What was the problem with...?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0262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Questions for Evaluating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437883" y="811369"/>
            <a:ext cx="11293744" cy="5337019"/>
          </a:xfrm>
        </p:spPr>
        <p:txBody>
          <a:bodyPr>
            <a:noAutofit/>
          </a:bodyPr>
          <a:lstStyle/>
          <a:p>
            <a:r>
              <a:rPr lang="en-AU" sz="2000" dirty="0"/>
              <a:t>Is there a better solution to...?</a:t>
            </a:r>
          </a:p>
          <a:p>
            <a:r>
              <a:rPr lang="en-AU" sz="2000" dirty="0"/>
              <a:t>Judge the value of... What do you think about...?</a:t>
            </a:r>
          </a:p>
          <a:p>
            <a:r>
              <a:rPr lang="en-AU" sz="2000" dirty="0"/>
              <a:t>Can you defend your position about...?</a:t>
            </a:r>
          </a:p>
          <a:p>
            <a:r>
              <a:rPr lang="en-AU" sz="2000" dirty="0"/>
              <a:t>Do you think...is a good or bad thing?</a:t>
            </a:r>
          </a:p>
          <a:p>
            <a:r>
              <a:rPr lang="en-AU" sz="2000" dirty="0"/>
              <a:t>How would you have handled...?</a:t>
            </a:r>
          </a:p>
          <a:p>
            <a:r>
              <a:rPr lang="en-AU" sz="2000" dirty="0"/>
              <a:t>What changes to.. would you recommend?</a:t>
            </a:r>
          </a:p>
          <a:p>
            <a:r>
              <a:rPr lang="en-AU" sz="2000" dirty="0"/>
              <a:t>Do you believe...? How would you feel if. ..?</a:t>
            </a:r>
          </a:p>
          <a:p>
            <a:r>
              <a:rPr lang="en-AU" sz="2000" dirty="0"/>
              <a:t>How effective are. ..?</a:t>
            </a:r>
          </a:p>
          <a:p>
            <a:r>
              <a:rPr lang="en-AU" sz="2000" dirty="0"/>
              <a:t>What are the consequences..?</a:t>
            </a:r>
          </a:p>
          <a:p>
            <a:r>
              <a:rPr lang="en-AU" sz="2000" dirty="0"/>
              <a:t>What influence will....have on our lives?</a:t>
            </a:r>
          </a:p>
          <a:p>
            <a:r>
              <a:rPr lang="en-AU" sz="2000" dirty="0"/>
              <a:t>What are the pros and cons of....?</a:t>
            </a:r>
          </a:p>
          <a:p>
            <a:r>
              <a:rPr lang="en-AU" sz="2000" dirty="0"/>
              <a:t>Why is ....of value? </a:t>
            </a:r>
          </a:p>
          <a:p>
            <a:r>
              <a:rPr lang="en-AU" sz="2000" dirty="0"/>
              <a:t>What are the alternatives?</a:t>
            </a:r>
          </a:p>
          <a:p>
            <a:r>
              <a:rPr lang="en-AU" sz="2000" dirty="0"/>
              <a:t>Who will gain &amp; who will loose? </a:t>
            </a:r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0159848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Questions for Creating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AU" dirty="0"/>
              <a:t>Can you design a...to...?</a:t>
            </a:r>
          </a:p>
          <a:p>
            <a:r>
              <a:rPr lang="en-AU" dirty="0"/>
              <a:t>Can you see a possible solution to...?</a:t>
            </a:r>
          </a:p>
          <a:p>
            <a:r>
              <a:rPr lang="en-AU" dirty="0"/>
              <a:t>If you had access to all resources, how would you deal with...?</a:t>
            </a:r>
          </a:p>
          <a:p>
            <a:r>
              <a:rPr lang="en-AU" dirty="0"/>
              <a:t>Why don't you devise your own way to...?</a:t>
            </a:r>
          </a:p>
          <a:p>
            <a:r>
              <a:rPr lang="en-AU" dirty="0"/>
              <a:t>What would happen if ...?</a:t>
            </a:r>
          </a:p>
          <a:p>
            <a:r>
              <a:rPr lang="en-AU" dirty="0"/>
              <a:t>How many ways can you...?</a:t>
            </a:r>
          </a:p>
          <a:p>
            <a:r>
              <a:rPr lang="en-AU" dirty="0"/>
              <a:t>Can you create new and unusual uses for...?</a:t>
            </a:r>
          </a:p>
          <a:p>
            <a:r>
              <a:rPr lang="en-AU" dirty="0"/>
              <a:t>Can you develop a proposal which would...?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48745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2262120"/>
            <a:ext cx="11193463" cy="50053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Now it is time to watch a video and get to some reading!</a:t>
            </a:r>
          </a:p>
          <a:p>
            <a:pPr marL="0" indent="0" algn="ctr">
              <a:buNone/>
            </a:pPr>
            <a:endParaRPr lang="en-US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Good Luck! 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327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1501</TotalTime>
  <Words>889</Words>
  <Application>Microsoft Office PowerPoint</Application>
  <PresentationFormat>Widescreen</PresentationFormat>
  <Paragraphs>155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Elena Volkova</dc:creator>
  <cp:lastModifiedBy>Elena Volkova</cp:lastModifiedBy>
  <cp:revision>16</cp:revision>
  <dcterms:created xsi:type="dcterms:W3CDTF">2017-06-07T10:21:52Z</dcterms:created>
  <dcterms:modified xsi:type="dcterms:W3CDTF">2017-06-08T11:22:56Z</dcterms:modified>
</cp:coreProperties>
</file>