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311" r:id="rId2"/>
    <p:sldId id="277" r:id="rId3"/>
    <p:sldId id="278"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6" r:id="rId21"/>
    <p:sldId id="295" r:id="rId22"/>
    <p:sldId id="297" r:id="rId23"/>
    <p:sldId id="298" r:id="rId24"/>
    <p:sldId id="299" r:id="rId25"/>
    <p:sldId id="300" r:id="rId26"/>
    <p:sldId id="301" r:id="rId27"/>
    <p:sldId id="302" r:id="rId28"/>
    <p:sldId id="303" r:id="rId29"/>
    <p:sldId id="304" r:id="rId30"/>
    <p:sldId id="305" r:id="rId31"/>
    <p:sldId id="306" r:id="rId32"/>
    <p:sldId id="307" r:id="rId33"/>
    <p:sldId id="308" r:id="rId34"/>
    <p:sldId id="309" r:id="rId35"/>
    <p:sldId id="310" r:id="rId36"/>
    <p:sldId id="276"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608"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3BC486AB-6D38-4E3E-BB55-A30F020CC04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CD7E91-84D1-48B6-91CF-37D88B4B343D}" type="datetimeFigureOut">
              <a:rPr lang="ru-RU" smtClean="0"/>
              <a:pPr/>
              <a:t>24.04.2017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C486AB-6D38-4E3E-BB55-A30F020CC04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lstStyle/>
          <a:p>
            <a:pPr algn="ctr"/>
            <a:r>
              <a:rPr lang="ru-RU" dirty="0" err="1" smtClean="0">
                <a:latin typeface="Times New Roman" pitchFamily="18" charset="0"/>
                <a:cs typeface="Times New Roman" pitchFamily="18" charset="0"/>
              </a:rPr>
              <a:t>Андижон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давлат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тиббиёт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428596" y="3571876"/>
            <a:ext cx="8429684" cy="2286016"/>
          </a:xfrm>
        </p:spPr>
        <p:txBody>
          <a:bodyPr>
            <a:noAutofit/>
          </a:bodyPr>
          <a:lstStyle/>
          <a:p>
            <a:pPr algn="l"/>
            <a:r>
              <a:rPr lang="ru-RU" sz="3000" dirty="0" err="1" smtClean="0">
                <a:latin typeface="Times New Roman" pitchFamily="18" charset="0"/>
                <a:cs typeface="Times New Roman" pitchFamily="18" charset="0"/>
              </a:rPr>
              <a:t>Мавзу</a:t>
            </a:r>
            <a:r>
              <a:rPr lang="ru-RU" sz="3000" dirty="0" smtClean="0">
                <a:latin typeface="Times New Roman" pitchFamily="18" charset="0"/>
                <a:cs typeface="Times New Roman" pitchFamily="18" charset="0"/>
              </a:rPr>
              <a:t>: </a:t>
            </a:r>
            <a:r>
              <a:rPr lang="ru-RU" sz="2000" dirty="0" smtClean="0">
                <a:solidFill>
                  <a:schemeClr val="accent4">
                    <a:lumMod val="75000"/>
                  </a:schemeClr>
                </a:solidFill>
                <a:latin typeface="Times New Roman" pitchFamily="18" charset="0"/>
                <a:cs typeface="Times New Roman" pitchFamily="18" charset="0"/>
              </a:rPr>
              <a:t>	</a:t>
            </a:r>
            <a:r>
              <a:rPr lang="uz-Cyrl-UZ" sz="2000" b="1" dirty="0" smtClean="0">
                <a:latin typeface="Times New Roman" pitchFamily="18" charset="0"/>
                <a:cs typeface="Times New Roman" pitchFamily="18" charset="0"/>
              </a:rPr>
              <a:t> ҲУЖАЙРА ШИКАСТЛАНИШИНИ</a:t>
            </a:r>
            <a:r>
              <a:rPr lang="en-US" sz="2000" b="1" dirty="0" smtClean="0">
                <a:latin typeface="Times New Roman" pitchFamily="18" charset="0"/>
                <a:cs typeface="Times New Roman" pitchFamily="18" charset="0"/>
              </a:rPr>
              <a:t> 					</a:t>
            </a:r>
            <a:r>
              <a:rPr lang="uz-Cyrl-UZ" sz="2000" b="1" dirty="0" smtClean="0">
                <a:latin typeface="Times New Roman" pitchFamily="18" charset="0"/>
                <a:cs typeface="Times New Roman" pitchFamily="18" charset="0"/>
              </a:rPr>
              <a:t>ПАТОФИЗИОЛОГИК АСОСЛАРИ</a:t>
            </a:r>
            <a:endParaRPr lang="ru-RU" sz="20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dirty="0" smtClean="0">
                <a:latin typeface="Times New Roman" pitchFamily="18" charset="0"/>
                <a:cs typeface="Times New Roman" pitchFamily="18" charset="0"/>
              </a:rPr>
              <a:t>Кафедра: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fontScale="925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dirty="0" err="1" smtClean="0">
                <a:solidFill>
                  <a:schemeClr val="accent3">
                    <a:lumMod val="60000"/>
                    <a:lumOff val="40000"/>
                  </a:schemeClr>
                </a:solidFill>
              </a:rPr>
              <a:t>Ма</a:t>
            </a:r>
            <a:r>
              <a:rPr lang="ru-RU" sz="2800" dirty="0" err="1" smtClean="0">
                <a:solidFill>
                  <a:schemeClr val="accent3">
                    <a:lumMod val="60000"/>
                    <a:lumOff val="40000"/>
                  </a:schemeClr>
                </a:solidFill>
              </a:rPr>
              <a:t>ь</a:t>
            </a:r>
            <a:r>
              <a:rPr lang="ru-RU" sz="2800" dirty="0" err="1" smtClean="0">
                <a:solidFill>
                  <a:schemeClr val="accent3">
                    <a:lumMod val="60000"/>
                    <a:lumOff val="40000"/>
                  </a:schemeClr>
                </a:solidFill>
              </a:rPr>
              <a:t>рузачи</a:t>
            </a:r>
            <a:r>
              <a:rPr lang="ru-RU" sz="2800" dirty="0" smtClean="0">
                <a:solidFill>
                  <a:schemeClr val="accent3">
                    <a:lumMod val="60000"/>
                    <a:lumOff val="40000"/>
                  </a:schemeClr>
                </a:solidFill>
              </a:rPr>
              <a:t>: </a:t>
            </a:r>
            <a:r>
              <a:rPr lang="ru-RU" sz="2800" dirty="0" smtClean="0"/>
              <a:t>	М. М. </a:t>
            </a:r>
            <a:r>
              <a:rPr lang="ru-RU" sz="2800" smtClean="0"/>
              <a:t>Мадумарова</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14290"/>
            <a:ext cx="8229600" cy="1143000"/>
          </a:xfrm>
        </p:spPr>
        <p:txBody>
          <a:bodyPr/>
          <a:lstStyle/>
          <a:p>
            <a:pPr algn="ctr"/>
            <a:r>
              <a:rPr lang="uz-Cyrl-UZ" dirty="0" smtClean="0">
                <a:latin typeface="Times New Roman" pitchFamily="18" charset="0"/>
                <a:cs typeface="Times New Roman" pitchFamily="18" charset="0"/>
              </a:rPr>
              <a:t>Ҳужайра патофизиологияси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00174"/>
            <a:ext cx="8229600" cy="4824426"/>
          </a:xfrm>
        </p:spPr>
        <p:txBody>
          <a:bodyPr>
            <a:noAutofit/>
          </a:bodyPr>
          <a:lstStyle/>
          <a:p>
            <a:pPr algn="just"/>
            <a:r>
              <a:rPr lang="uz-Cyrl-UZ" sz="2000" dirty="0" smtClean="0">
                <a:latin typeface="Times New Roman" pitchFamily="18" charset="0"/>
                <a:cs typeface="Times New Roman" pitchFamily="18" charset="0"/>
              </a:rPr>
              <a:t>Ҳужайра патофизиологияси муаммоси ҳозирги патология масалалари ичида алоҳида ўрин тутади.</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Биринчидан, бу муаммо касалликларнинг келиб чиқиши ва ривожланиши билан узвий боғлиқ, чунки организмдаги ҳар қандай патологик жараён ҳужайра шикастланишидан бошланади.</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Иккинчидан, клиник амалиётда шикастланган аъзо ва тўқималар фаолиятини тиклашнинг кўпроқ қўлланиши, ҳужайрада вужудга келган алътерация шикастланиш даражасини сусайтириш ва бутунлай йўқотиш механизмлари билан рўёбга чиқади.</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Учинчидан, молекуляр патологияни янги ютуқлари, уларнинг ўрни ва аҳамиятини, ҳужайра патологияси нуқтаи назаридан аниқлаш мумкин.</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Ҳужайра шикастланиши типик патологик жараён бўлиб, унинг асосида ҳужайра ичи гомеостазини бузилиши ётади, оҳир-оқибат ҳужайранинг бир бутунлиги ва функционал фаолиятига путур етади.</a:t>
            </a:r>
            <a:endParaRPr lang="ru-RU"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fontScale="90000"/>
          </a:bodyPr>
          <a:lstStyle/>
          <a:p>
            <a:pPr algn="ctr"/>
            <a:r>
              <a:rPr lang="uz-Cyrl-UZ" sz="3500" b="1" dirty="0" smtClean="0">
                <a:latin typeface="Times New Roman" pitchFamily="18" charset="0"/>
                <a:cs typeface="Times New Roman" pitchFamily="18" charset="0"/>
              </a:rPr>
              <a:t>Ҳужайра шикастланишини синфланиши</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935480"/>
            <a:ext cx="8229600" cy="4493916"/>
          </a:xfrm>
        </p:spPr>
        <p:txBody>
          <a:bodyPr>
            <a:normAutofit lnSpcReduction="10000"/>
          </a:bodyPr>
          <a:lstStyle/>
          <a:p>
            <a:pPr lvl="0"/>
            <a:r>
              <a:rPr lang="uz-Cyrl-UZ" dirty="0" smtClean="0">
                <a:latin typeface="Times New Roman" pitchFamily="18" charset="0"/>
                <a:cs typeface="Times New Roman" pitchFamily="18" charset="0"/>
              </a:rPr>
              <a:t>Ҳужайра шикастланишининг тезлиги ва намоён  бўлишига кўра: ўткир ва сурункали бўлиши мумкин, ўткир шикастланиш бир марта, интенсив таъсирларга жавобан юзага чиқса, сурункали шикастланиш интенсивлиги бирмунча паст бўлган таъсиротларга жавобан секинроқ намоён бўлади.</a:t>
            </a:r>
            <a:endParaRPr lang="ru-RU" dirty="0" smtClean="0">
              <a:latin typeface="Times New Roman" pitchFamily="18" charset="0"/>
              <a:cs typeface="Times New Roman" pitchFamily="18" charset="0"/>
            </a:endParaRPr>
          </a:p>
          <a:p>
            <a:pPr lvl="0"/>
            <a:r>
              <a:rPr lang="uz-Cyrl-UZ" dirty="0" smtClean="0">
                <a:latin typeface="Times New Roman" pitchFamily="18" charset="0"/>
                <a:cs typeface="Times New Roman" pitchFamily="18" charset="0"/>
              </a:rPr>
              <a:t>Ҳужайра ичи гомеостазини бузилиши даражасига кўра: қайтар ва қайтмас кўринишлари мавжуд.</a:t>
            </a:r>
            <a:endParaRPr lang="ru-RU" dirty="0" smtClean="0">
              <a:latin typeface="Times New Roman" pitchFamily="18" charset="0"/>
              <a:cs typeface="Times New Roman" pitchFamily="18" charset="0"/>
            </a:endParaRPr>
          </a:p>
          <a:p>
            <a:pPr lvl="0"/>
            <a:r>
              <a:rPr lang="uz-Cyrl-UZ" dirty="0" smtClean="0">
                <a:latin typeface="Times New Roman" pitchFamily="18" charset="0"/>
                <a:cs typeface="Times New Roman" pitchFamily="18" charset="0"/>
              </a:rPr>
              <a:t>Зарарловчи таъсирни ҳужайра яшаш циклини қайси даврига берилишига қараб: митотик ва интерфазли бўлади.</a:t>
            </a:r>
            <a:endParaRPr lang="ru-RU"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10000"/>
          </a:bodyPr>
          <a:lstStyle/>
          <a:p>
            <a:r>
              <a:rPr lang="uz-Cyrl-UZ" dirty="0" smtClean="0">
                <a:latin typeface="Times New Roman" pitchFamily="18" charset="0"/>
                <a:cs typeface="Times New Roman" pitchFamily="18" charset="0"/>
              </a:rPr>
              <a:t>Ҳужайра зарарланишини патогенетик механизмига кўра: мажбурий ва цитопатик формалари тафовутланади. Мажбурий шакастланиш қачонки соғлом ҳужайраларга физик, химик ва биологик омиллар таъсир этганда юзага чиқади. Бундай таъсирларга, ўзининг ҳусусий гомеостазини ушлаб турувчи механизмлари ривожланмаган, лекин функционал активликка эга бўлган ҳужайралар мойил бўлади.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Цитопатик шакастланиш, ҳужайраларнинг бирламчи химоя-компенсатор гомеостататик механизмлари бузилишидан юзага келади. Шикастловчи таъсирлар табиий шароитларда юзага келади (гипоксия, очлик, ацидоз, гиповитаминоз, генетик деффектлар). Цитопатик шикастланишга табиий шароитда функционал активлиги юқори (нейронлар, миокардиоцитлар) бўлган ҳужайралар мойил бўлади.</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928694"/>
          </a:xfrm>
        </p:spPr>
        <p:txBody>
          <a:bodyPr/>
          <a:lstStyle/>
          <a:p>
            <a:pPr algn="ctr"/>
            <a:r>
              <a:rPr lang="uz-Cyrl-UZ" b="1" dirty="0" smtClean="0"/>
              <a:t>Этиология</a:t>
            </a:r>
            <a:endParaRPr lang="ru-RU" dirty="0"/>
          </a:p>
        </p:txBody>
      </p:sp>
      <p:sp>
        <p:nvSpPr>
          <p:cNvPr id="3" name="Содержимое 2"/>
          <p:cNvSpPr>
            <a:spLocks noGrp="1"/>
          </p:cNvSpPr>
          <p:nvPr>
            <p:ph idx="1"/>
          </p:nvPr>
        </p:nvSpPr>
        <p:spPr>
          <a:xfrm>
            <a:off x="457200" y="1357298"/>
            <a:ext cx="8229600" cy="4967302"/>
          </a:xfrm>
        </p:spPr>
        <p:txBody>
          <a:bodyPr>
            <a:normAutofit fontScale="92500" lnSpcReduction="10000"/>
          </a:bodyPr>
          <a:lstStyle/>
          <a:p>
            <a:pPr algn="ctr">
              <a:buNone/>
            </a:pPr>
            <a:r>
              <a:rPr lang="uz-Cyrl-UZ" b="1" dirty="0" smtClean="0"/>
              <a:t>Бевосита (бирламчи)</a:t>
            </a:r>
            <a:r>
              <a:rPr lang="uz-Cyrl-UZ" dirty="0" smtClean="0"/>
              <a:t> </a:t>
            </a:r>
            <a:endParaRPr lang="en-US" dirty="0" smtClean="0"/>
          </a:p>
          <a:p>
            <a:pPr marL="273050" indent="438150"/>
            <a:r>
              <a:rPr lang="uz-Cyrl-UZ" dirty="0" smtClean="0"/>
              <a:t>1. Физик (механик таъсир, юқори ва паст ҳарорат, ион нурлари, осмотик босимни ўзгариши).</a:t>
            </a:r>
            <a:endParaRPr lang="ru-RU" dirty="0" smtClean="0"/>
          </a:p>
          <a:p>
            <a:r>
              <a:rPr lang="uz-Cyrl-UZ" dirty="0" smtClean="0"/>
              <a:t>Механик омиллар, ҳужайра структураси ва субҳужайра тузилмалари мембранасини бузади.</a:t>
            </a:r>
            <a:endParaRPr lang="ru-RU" dirty="0" smtClean="0"/>
          </a:p>
          <a:p>
            <a:r>
              <a:rPr lang="uz-Cyrl-UZ" dirty="0" smtClean="0"/>
              <a:t>- ҳароратни ўзгариши, м: ҳужайра яшаётган муҳит ҳароратини 45-50</a:t>
            </a:r>
            <a:r>
              <a:rPr lang="uz-Cyrl-UZ" baseline="30000" dirty="0" smtClean="0"/>
              <a:t>о</a:t>
            </a:r>
            <a:r>
              <a:rPr lang="uz-Cyrl-UZ" dirty="0" smtClean="0"/>
              <a:t>С кўтарилиши оқсиллар, нуклеин кислоталар денатурацияси, липопротеид комплекслар декомпозициясига сабаб бўлади ва ҳужайра  мембранаси ўтказувчанлигини кучайтириб юборади. Ҳароратни пасайиши, метоболитик жараёнларни сусайиши ёки бутунлай бузилишига, ҳужайра ичи суюқлиги кристаллизациясига, бу эса мембранани бузилишига олиб келади.</a:t>
            </a:r>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786478"/>
          </a:xfrm>
        </p:spPr>
        <p:txBody>
          <a:bodyPr>
            <a:normAutofit fontScale="85000" lnSpcReduction="10000"/>
          </a:bodyPr>
          <a:lstStyle/>
          <a:p>
            <a:r>
              <a:rPr lang="uz-Cyrl-UZ" dirty="0" smtClean="0"/>
              <a:t>- ҳужайрада осматик босимни ортиши, унда тўла парчаланмаган органик моддалар ва ионлар тўпланишидан юзага келади, натижада осматик градиент натижасида, суюқлик ҳужайра ичига киради, оқибатда ҳужайра бўкади, шишади ва ёрилади.</a:t>
            </a:r>
            <a:endParaRPr lang="ru-RU" dirty="0" smtClean="0"/>
          </a:p>
          <a:p>
            <a:r>
              <a:rPr lang="uz-Cyrl-UZ" dirty="0" smtClean="0"/>
              <a:t>- ҳужайрада осматик босим пасайганда, ҳужайра сувсизланади, оқибатда буришиб (пикноз) қолади ёки ўлади.</a:t>
            </a:r>
            <a:endParaRPr lang="ru-RU" dirty="0" smtClean="0"/>
          </a:p>
          <a:p>
            <a:r>
              <a:rPr lang="uz-Cyrl-UZ" dirty="0" smtClean="0"/>
              <a:t>- ион нурлар таъсирида эркин радикаллар пайдо бўлади, мембранада оксидланиш жараёнлари кучайиб кетади, ҳосил бўлган маҳсулотлар ҳужайрани шикастлайди.</a:t>
            </a:r>
            <a:endParaRPr lang="ru-RU" dirty="0" smtClean="0"/>
          </a:p>
          <a:p>
            <a:r>
              <a:rPr lang="uz-Cyrl-UZ" dirty="0" smtClean="0"/>
              <a:t>Химик омиллар асосан экзоген ҳарактерга эга бўлади, асосан органик ва анорганик кислоталар, асослар, оғир металл тузлари, баъзида метоболизм маҳсулотлари. М: цианидлар цитохромоксидаза фаоллигини сусайтиради, этонал ферментларни ингибирлайди, маргумуш тузлари пируват-оксидаза ферменти фаоллигини сусайтиради.</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610244"/>
          </a:xfrm>
        </p:spPr>
        <p:txBody>
          <a:bodyPr>
            <a:normAutofit fontScale="85000" lnSpcReduction="10000"/>
          </a:bodyPr>
          <a:lstStyle/>
          <a:p>
            <a:r>
              <a:rPr lang="uz-Cyrl-UZ" dirty="0" smtClean="0"/>
              <a:t>- ҳужайрада осматик босимни ортиши, унда тўла парчаланмаган органик моддалар ва ионлар тўпланишидан юзага келади, натижада осматик градиент натижасида, суюқлик ҳужайра ичига киради, оқибатда ҳужайра бўкади, шишади ва ёрилади.</a:t>
            </a:r>
            <a:endParaRPr lang="ru-RU" dirty="0" smtClean="0"/>
          </a:p>
          <a:p>
            <a:r>
              <a:rPr lang="uz-Cyrl-UZ" dirty="0" smtClean="0"/>
              <a:t>- ҳужайрада осматик босим пасайганда, ҳужайра сувсизланади, оқибатда буришиб (пикноз) қолади ёки ўлади.</a:t>
            </a:r>
            <a:endParaRPr lang="ru-RU" dirty="0" smtClean="0"/>
          </a:p>
          <a:p>
            <a:r>
              <a:rPr lang="uz-Cyrl-UZ" dirty="0" smtClean="0"/>
              <a:t>- ион нурлар таъсирида эркин радикаллар пайдо бўлади, мембранада оксидланиш жараёнлари кучайиб кетади, ҳосил бўлган маҳсулотлар ҳужайрани шикастлайди.</a:t>
            </a:r>
            <a:endParaRPr lang="ru-RU" dirty="0" smtClean="0"/>
          </a:p>
          <a:p>
            <a:r>
              <a:rPr lang="uz-Cyrl-UZ" dirty="0" smtClean="0"/>
              <a:t>Химик омиллар асосан экзоген ҳарактерга эга бўлади, асосан органик ва анорганик кислоталар, асослар, оғир металл тузлари, баъзида метоболизм маҳсулотлари. М: цианидлар цитохромоксидаза фаоллигини сусайтиради, этонал ферментларни ингибирлайди, маргумуш тузлари пируват-оксидаза ферменти фаоллигини сусайтиради.</a:t>
            </a:r>
            <a:endParaRPr lang="ru-RU" dirty="0" smtClean="0"/>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lstStyle/>
          <a:p>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Химик (кислота, ишқор, паст молекуляр органик бирикмалар, ферментлар).</a:t>
            </a:r>
            <a:endParaRPr lang="ru-RU"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3.Биологик (вируслар, бактериялар, соддалилар, замбуруғлар).</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pPr algn="ctr"/>
            <a:r>
              <a:rPr lang="uz-Cyrl-UZ" b="1" dirty="0" smtClean="0">
                <a:latin typeface="Times New Roman" pitchFamily="18" charset="0"/>
                <a:cs typeface="Times New Roman" pitchFamily="18" charset="0"/>
              </a:rPr>
              <a:t>Билвосита (иккиламчи).</a:t>
            </a:r>
            <a:r>
              <a:rPr lang="uz-Cyrl-UZ" dirty="0" smtClean="0">
                <a:latin typeface="Times New Roman" pitchFamily="18" charset="0"/>
                <a:cs typeface="Times New Roman" pitchFamily="18" charset="0"/>
              </a:rPr>
              <a:t> Бирламчи бузилишлар натижасида келиб чиқади (гипоксия, ацидоз, алкалоз, гипер ва гипоосмия, гипогликемия ва бошқалар).</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928694"/>
          </a:xfrm>
        </p:spPr>
        <p:txBody>
          <a:bodyPr>
            <a:noAutofit/>
          </a:bodyPr>
          <a:lstStyle/>
          <a:p>
            <a:pPr algn="ctr"/>
            <a:r>
              <a:rPr lang="uz-Cyrl-UZ" sz="3500" b="1" dirty="0" smtClean="0">
                <a:latin typeface="Times New Roman" pitchFamily="18" charset="0"/>
                <a:cs typeface="Times New Roman" pitchFamily="18" charset="0"/>
              </a:rPr>
              <a:t>Ҳужайра шикастланганда қуйидаги белгилар билан намоён бўлади</a:t>
            </a:r>
            <a:endParaRPr lang="ru-RU" sz="3500" b="1"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285860"/>
            <a:ext cx="8229600" cy="5038740"/>
          </a:xfrm>
        </p:spPr>
        <p:txBody>
          <a:bodyPr>
            <a:normAutofit fontScale="85000" lnSpcReduction="20000"/>
          </a:bodyPr>
          <a:lstStyle/>
          <a:p>
            <a:pPr lvl="1" algn="just"/>
            <a:r>
              <a:rPr lang="uz-Cyrl-UZ" dirty="0" smtClean="0">
                <a:latin typeface="Times New Roman" pitchFamily="18" charset="0"/>
                <a:cs typeface="Times New Roman" pitchFamily="18" charset="0"/>
              </a:rPr>
              <a:t>Структуравий ўзгаришларни гистологик ва электромикроскопик усуллар ёрдамида патанатомлар ўргатади.</a:t>
            </a:r>
            <a:endParaRPr lang="ru-RU" sz="2000" dirty="0" smtClean="0">
              <a:latin typeface="Times New Roman" pitchFamily="18" charset="0"/>
              <a:cs typeface="Times New Roman" pitchFamily="18" charset="0"/>
            </a:endParaRPr>
          </a:p>
          <a:p>
            <a:pPr lvl="1" algn="just"/>
            <a:r>
              <a:rPr lang="uz-Cyrl-UZ" dirty="0" smtClean="0">
                <a:latin typeface="Times New Roman" pitchFamily="18" charset="0"/>
                <a:cs typeface="Times New Roman" pitchFamily="18" charset="0"/>
              </a:rPr>
              <a:t>Функционал ўзгаришлар, электрофизиологик жараёнларни бузилиши, яъни қисқарувчанлик, экзо ва эндоцитоз, ҳужайра бўлиниши, нерв ва гуморал бошқарув таъсирларини қабул қилишни ҳужайра томонидан бузилиши билан намоён бўлади.</a:t>
            </a:r>
            <a:endParaRPr lang="ru-RU" sz="2000" dirty="0" smtClean="0">
              <a:latin typeface="Times New Roman" pitchFamily="18" charset="0"/>
              <a:cs typeface="Times New Roman" pitchFamily="18" charset="0"/>
            </a:endParaRPr>
          </a:p>
          <a:p>
            <a:pPr lvl="1" algn="just"/>
            <a:r>
              <a:rPr lang="uz-Cyrl-UZ" dirty="0" smtClean="0">
                <a:latin typeface="Times New Roman" pitchFamily="18" charset="0"/>
                <a:cs typeface="Times New Roman" pitchFamily="18" charset="0"/>
              </a:rPr>
              <a:t>Физик-химик ўзгаришлар, ҳужайра цитоплазма ва ядро коллоидларини дисперслик даражасини пасайиши, цитоплазма қовушқоқлигини ортиши, буёқларга нисбатан сорбцион ҳусусиятини пасайиши, сув-туз алмашинувини бузилиши, ҳужайра шиши, ацидоз ва ҳоказолар мисол бўлади.</a:t>
            </a:r>
            <a:endParaRPr lang="ru-RU" sz="2000" dirty="0" smtClean="0">
              <a:latin typeface="Times New Roman" pitchFamily="18" charset="0"/>
              <a:cs typeface="Times New Roman" pitchFamily="18" charset="0"/>
            </a:endParaRPr>
          </a:p>
          <a:p>
            <a:pPr lvl="1" algn="just"/>
            <a:r>
              <a:rPr lang="uz-Cyrl-UZ" dirty="0" smtClean="0">
                <a:latin typeface="Times New Roman" pitchFamily="18" charset="0"/>
                <a:cs typeface="Times New Roman" pitchFamily="18" charset="0"/>
              </a:rPr>
              <a:t>Биохимик ўзгаришлар, ҳужайра ичида креатининфосфат ва АТФ концентрациясини пасайиши, аксинча уларни гидролитик парчаланишида ҳосил бўлган маҳсулотлар, креатинин, АДФ, АМФ, неорганик фосфат ва бошқаларни кўпайиши. Ҳужайра нафаси бузилади, гликолиз, протеолиз ва дезаминлаш жараёнларини активлашуви кузатилади.</a:t>
            </a:r>
            <a:endParaRPr lang="ru-RU" sz="2000" dirty="0" smtClean="0">
              <a:latin typeface="Times New Roman" pitchFamily="18" charset="0"/>
              <a:cs typeface="Times New Roman" pitchFamily="18" charset="0"/>
            </a:endParaRPr>
          </a:p>
          <a:p>
            <a:pPr lvl="1" algn="just"/>
            <a:r>
              <a:rPr lang="uz-Cyrl-UZ" dirty="0" smtClean="0">
                <a:latin typeface="Times New Roman" pitchFamily="18" charset="0"/>
                <a:cs typeface="Times New Roman" pitchFamily="18" charset="0"/>
              </a:rPr>
              <a:t>Термодинамик ўзгаришларда, оқсиллар денанатурацияси ва коагуляцияси кузатилади.</a:t>
            </a:r>
            <a:endParaRPr lang="ru-RU"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653210"/>
          </a:xfrm>
        </p:spPr>
        <p:txBody>
          <a:bodyPr>
            <a:normAutofit fontScale="90000"/>
          </a:bodyPr>
          <a:lstStyle/>
          <a:p>
            <a:pPr algn="ctr"/>
            <a:r>
              <a:rPr lang="uz-Cyrl-UZ" b="1" dirty="0" smtClean="0">
                <a:latin typeface="Times New Roman" pitchFamily="18" charset="0"/>
                <a:cs typeface="Times New Roman" pitchFamily="18" charset="0"/>
              </a:rPr>
              <a:t>Патогенез.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000108"/>
            <a:ext cx="8229600" cy="5324492"/>
          </a:xfrm>
        </p:spPr>
        <p:txBody>
          <a:bodyPr>
            <a:normAutofit fontScale="85000" lnSpcReduction="20000"/>
          </a:bodyPr>
          <a:lstStyle/>
          <a:p>
            <a:pPr algn="just"/>
            <a:r>
              <a:rPr lang="uz-Cyrl-UZ" dirty="0" smtClean="0">
                <a:latin typeface="Times New Roman" pitchFamily="18" charset="0"/>
                <a:cs typeface="Times New Roman" pitchFamily="18" charset="0"/>
              </a:rPr>
              <a:t>Ҳужайра шикастланишининг патогенезини 6 та: липидга, кальцийга элетролит-осмотик, ацидотик, протеинли, нуклеинлар кислоталарга боғлиқ механизмларга бўлиш мумкин.</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I. Ҳужайра шикастланишини липидларга боғлиқ механизми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Ҳужайра шикастланишини липидларга боғлиқ механизми патогенезини, липидларни перекис оксидланиши, плазматик мембранадаги фосфолипазаларни активацияси ва эркин ёғ кислоталарни плазматик мембранага детергент таъсирлари ташкил қилади.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1. </a:t>
            </a:r>
            <a:r>
              <a:rPr lang="uz-Cyrl-UZ" b="1" dirty="0" smtClean="0">
                <a:latin typeface="Times New Roman" pitchFamily="18" charset="0"/>
                <a:cs typeface="Times New Roman" pitchFamily="18" charset="0"/>
              </a:rPr>
              <a:t>Липидларни перекис оксидланиши деб</a:t>
            </a:r>
            <a:r>
              <a:rPr lang="uz-Cyrl-UZ" dirty="0" smtClean="0">
                <a:latin typeface="Times New Roman" pitchFamily="18" charset="0"/>
                <a:cs typeface="Times New Roman" pitchFamily="18" charset="0"/>
              </a:rPr>
              <a:t>, ҳужайра-мембранасидаги фосфолипидлар таркибига кирувчи тўйинмаган ёғ кислоталарни оксидланишидан эркин радикалларни ҳосил бўлиши тушинилади. Ушбу радикалларга О</a:t>
            </a:r>
            <a:r>
              <a:rPr lang="uz-Cyrl-UZ" baseline="30000" dirty="0" smtClean="0">
                <a:latin typeface="Times New Roman" pitchFamily="18" charset="0"/>
                <a:cs typeface="Times New Roman" pitchFamily="18" charset="0"/>
              </a:rPr>
              <a:t>-</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 супероксид анион-радикал,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водородли радикал,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-синглет (қўзғалган) кислородлар киради.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Ушбу радикалларни шикастловчи таъсирини иккита механизми мавжуд.</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681682"/>
          </a:xfrm>
        </p:spPr>
        <p:txBody>
          <a:bodyPr>
            <a:normAutofit fontScale="92500" lnSpcReduction="20000"/>
          </a:bodyPr>
          <a:lstStyle/>
          <a:p>
            <a:pPr algn="just"/>
            <a:r>
              <a:rPr lang="uz-Cyrl-UZ" b="1" dirty="0" smtClean="0"/>
              <a:t>Биринчи механизм</a:t>
            </a:r>
            <a:r>
              <a:rPr lang="uz-Cyrl-UZ" dirty="0" smtClean="0"/>
              <a:t>. Липидларни перекис оксидланишидан кўплаб бирламли эркин радикаллар ҳосил бўлади. Бундай холатда, ҳужайрадаги антиоксидант тизими ушбу реакцияларни тўхтата олмайди. ЛПО ҳужайрага УФН, ион нурлар, </a:t>
            </a:r>
            <a:r>
              <a:rPr lang="uz-Cyrl-UZ" dirty="0" smtClean="0">
                <a:latin typeface="Times New Roman" pitchFamily="18" charset="0"/>
                <a:cs typeface="Times New Roman" pitchFamily="18" charset="0"/>
              </a:rPr>
              <a:t>гипероксия</a:t>
            </a:r>
            <a:r>
              <a:rPr lang="uz-Cyrl-UZ" dirty="0" smtClean="0"/>
              <a:t>, айрим заҳарлар (тўртхлорли углерод), кучли стресс пайтида (катехоламинлардан озод радикаллар ҳосил бўлиши), Д гипервитаминоз таъсиридан юзага келади.</a:t>
            </a:r>
            <a:endParaRPr lang="ru-RU" dirty="0" smtClean="0"/>
          </a:p>
          <a:p>
            <a:r>
              <a:rPr lang="uz-Cyrl-UZ" dirty="0" smtClean="0"/>
              <a:t>Иккинчи механизм липидларни перекис оксидланишини активлашуви ҳужайра антиоксидант тизими функциясини бузилиши билан тушинтирилади.</a:t>
            </a:r>
            <a:endParaRPr lang="ru-RU" dirty="0" smtClean="0"/>
          </a:p>
          <a:p>
            <a:r>
              <a:rPr lang="uz-Cyrl-UZ" dirty="0" smtClean="0"/>
              <a:t>Ушбу тизим фаолиятини бузилишига, антиоксидант ферментлар синтезини бузилиши (каталаза, глутатион пероксидаза, глутатионредуктаза), темир, мис, витамин Е, С етишмовчилиги, пентоз циклини бузилиши ҳамда ирсий деффектлар сабаб бўлади.</a:t>
            </a:r>
            <a:endParaRPr lang="ru-RU" dirty="0" smtClean="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a:bodyPr>
          <a:lstStyle/>
          <a:p>
            <a:pPr algn="just"/>
            <a:r>
              <a:rPr lang="uz-Cyrl-UZ" dirty="0" smtClean="0">
                <a:latin typeface="Times New Roman" pitchFamily="18" charset="0"/>
                <a:cs typeface="Times New Roman" pitchFamily="18" charset="0"/>
              </a:rPr>
              <a:t>2. </a:t>
            </a:r>
            <a:r>
              <a:rPr lang="uz-Cyrl-UZ" b="1" dirty="0" smtClean="0">
                <a:latin typeface="Times New Roman" pitchFamily="18" charset="0"/>
                <a:cs typeface="Times New Roman" pitchFamily="18" charset="0"/>
              </a:rPr>
              <a:t>Мембранадаги фосфолипазаларни активацияси</a:t>
            </a:r>
            <a:endParaRPr lang="en-US" b="1" dirty="0" smtClean="0">
              <a:latin typeface="Times New Roman" pitchFamily="18" charset="0"/>
              <a:cs typeface="Times New Roman" pitchFamily="18" charset="0"/>
            </a:endParaRPr>
          </a:p>
          <a:p>
            <a:pPr algn="just"/>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Ушбу механизмда, ҳужайра мембранасининг фосфолипаза – А</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ферментининг хаддан зиёд активлашуви ётади. Активлашган ушбу фермент тўйинмаган ёғ кислоталарни парчалайди, натижада арахидон, пентон кислоталари ҳосил бўлади, ушбу кислоталар таъсирида простагландин ва лейкотриенлар синтезланади, ушбу моддалар ҳужайра мембранасига детергентлик хусусиятни намоён қилади. Ферментларни бундай активлашувига ҳужайра цитоплазмасидаги кўп миқдордаги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сабаб бўлади.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6072230"/>
          </a:xfrm>
        </p:spPr>
        <p:txBody>
          <a:bodyPr>
            <a:normAutofit fontScale="85000" lnSpcReduction="20000"/>
          </a:bodyPr>
          <a:lstStyle/>
          <a:p>
            <a:pPr algn="ctr"/>
            <a:r>
              <a:rPr lang="uz-Cyrl-UZ" dirty="0" smtClean="0">
                <a:latin typeface="Times New Roman" pitchFamily="18" charset="0"/>
                <a:cs typeface="Times New Roman" pitchFamily="18" charset="0"/>
              </a:rPr>
              <a:t>3.</a:t>
            </a:r>
            <a:r>
              <a:rPr lang="uz-Cyrl-UZ" b="1" dirty="0" smtClean="0">
                <a:latin typeface="Times New Roman" pitchFamily="18" charset="0"/>
                <a:cs typeface="Times New Roman" pitchFamily="18" charset="0"/>
              </a:rPr>
              <a:t> Эркин ёғ кислоталарни плазматик мембранага детергент таъсири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Эркин ёғ кислоталарни ортиқча миқдори мембранани икки қаватли липид қисмига бузувчи таъсир кўрсатади.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Ортиқча ёғ кислоталарни ҳужайра мембранасига бузувчи таъсирини 4 та механизм ёрдамида тушунтириш мумкин.</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а) гиперлипоцидемияда пайтида хужайра ичига эркин ёғ кислоталарни кўплаб кириши (ёғ тўқимаси липолизини активлашуви, стресс, қандли диабет ва бошқалар).</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лизосомаларда, липопротеидларнинг триглицерид қисмидан, эркин ёғ кислоталарни синтезини кучайиши, бу асосан атеросклерозга олиб келувчи гиперлипопретеинемияда учрайди.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в) юқорида айтилган фосфолипазалар таъсирида мембрана фофолипидларидан, эркин ёғ кислоталарни кўплаб ҳосил бўлиши.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г) эркин ёғ кислоталардан энергия манбаи сифатида фойдаланишни бузилиши, бундай холатни айрим ферментларни активлиги пасайганда, Кребс цикли бузилганда ва гипоксияда учратиш мумкин. </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786478"/>
          </a:xfrm>
        </p:spPr>
        <p:txBody>
          <a:bodyPr>
            <a:normAutofit/>
          </a:bodyPr>
          <a:lstStyle/>
          <a:p>
            <a:r>
              <a:rPr lang="uz-Cyrl-UZ" i="1" u="sng" dirty="0" smtClean="0"/>
              <a:t>Ҳ</a:t>
            </a:r>
            <a:r>
              <a:rPr lang="ru-RU" i="1" u="sng" dirty="0" err="1" smtClean="0"/>
              <a:t>ужайрадаги</a:t>
            </a:r>
            <a:r>
              <a:rPr lang="uz-Cyrl-UZ" i="1" u="sng" dirty="0" smtClean="0"/>
              <a:t> антиоксидант тизим тўғрисида</a:t>
            </a:r>
            <a:endParaRPr lang="ru-RU" dirty="0" smtClean="0"/>
          </a:p>
          <a:p>
            <a:r>
              <a:rPr lang="uz-Cyrl-UZ" b="1" i="1" dirty="0" smtClean="0"/>
              <a:t>I.</a:t>
            </a:r>
            <a:r>
              <a:rPr lang="uz-Cyrl-UZ" i="1" dirty="0" smtClean="0"/>
              <a:t>   Ферментли антиоксидант тизим:</a:t>
            </a:r>
            <a:endParaRPr lang="ru-RU" dirty="0" smtClean="0"/>
          </a:p>
          <a:p>
            <a:r>
              <a:rPr lang="uz-Cyrl-UZ" i="1" dirty="0" smtClean="0"/>
              <a:t>1. Супероксиддисмутазли, унинг компоненти    супероксидд</a:t>
            </a:r>
            <a:r>
              <a:rPr lang="ru-RU" i="1" dirty="0" smtClean="0"/>
              <a:t>и</a:t>
            </a:r>
            <a:r>
              <a:rPr lang="uz-Cyrl-UZ" i="1" dirty="0" smtClean="0"/>
              <a:t>смутаза, католоза.</a:t>
            </a:r>
            <a:endParaRPr lang="ru-RU" dirty="0" smtClean="0"/>
          </a:p>
          <a:p>
            <a:r>
              <a:rPr lang="uz-Cyrl-UZ" i="1" dirty="0" smtClean="0"/>
              <a:t>H</a:t>
            </a:r>
            <a:r>
              <a:rPr lang="uz-Cyrl-UZ" i="1" baseline="-25000" dirty="0" smtClean="0"/>
              <a:t>2</a:t>
            </a:r>
            <a:r>
              <a:rPr lang="uz-Cyrl-UZ" i="1" dirty="0" smtClean="0"/>
              <a:t>O</a:t>
            </a:r>
            <a:r>
              <a:rPr lang="uz-Cyrl-UZ" i="1" baseline="-25000" dirty="0" smtClean="0"/>
              <a:t>2</a:t>
            </a:r>
            <a:r>
              <a:rPr lang="uz-Cyrl-UZ" i="1" dirty="0" smtClean="0"/>
              <a:t> </a:t>
            </a:r>
            <a:r>
              <a:rPr lang="uz-Cyrl-UZ" i="1" u="sng" dirty="0" smtClean="0"/>
              <a:t>каталаза</a:t>
            </a:r>
            <a:r>
              <a:rPr lang="uz-Cyrl-UZ" i="1" dirty="0" smtClean="0"/>
              <a:t> 2H</a:t>
            </a:r>
            <a:r>
              <a:rPr lang="uz-Cyrl-UZ" i="1" baseline="-25000" dirty="0" smtClean="0"/>
              <a:t>2</a:t>
            </a:r>
            <a:r>
              <a:rPr lang="uz-Cyrl-UZ" i="1" dirty="0" smtClean="0"/>
              <a:t>O+O</a:t>
            </a:r>
            <a:r>
              <a:rPr lang="uz-Cyrl-UZ" i="1" baseline="-25000" dirty="0" smtClean="0"/>
              <a:t>2</a:t>
            </a:r>
            <a:endParaRPr lang="ru-RU" dirty="0" smtClean="0"/>
          </a:p>
          <a:p>
            <a:r>
              <a:rPr lang="uz-Cyrl-UZ" i="1" dirty="0" smtClean="0"/>
              <a:t>	Агар, рух ва темир элементлари етишмаса, юқоридаги ферментлар синтези бузилади.</a:t>
            </a:r>
            <a:endParaRPr lang="ru-RU" dirty="0" smtClean="0"/>
          </a:p>
          <a:p>
            <a:r>
              <a:rPr lang="ru-RU" i="1" dirty="0" smtClean="0"/>
              <a:t>	</a:t>
            </a:r>
            <a:r>
              <a:rPr lang="uz-Cyrl-UZ" i="1" dirty="0" smtClean="0"/>
              <a:t>	</a:t>
            </a:r>
            <a:r>
              <a:rPr lang="ru-RU" i="1" dirty="0" smtClean="0"/>
              <a:t>2. </a:t>
            </a:r>
            <a:r>
              <a:rPr lang="ru-RU" i="1" dirty="0" err="1" smtClean="0"/>
              <a:t>Глутацион</a:t>
            </a:r>
            <a:r>
              <a:rPr lang="ru-RU" i="1" dirty="0" smtClean="0"/>
              <a:t>, </a:t>
            </a:r>
            <a:r>
              <a:rPr lang="ru-RU" i="1" dirty="0" err="1" smtClean="0"/>
              <a:t>унинг</a:t>
            </a:r>
            <a:r>
              <a:rPr lang="ru-RU" i="1" dirty="0" smtClean="0"/>
              <a:t> </a:t>
            </a:r>
            <a:r>
              <a:rPr lang="ru-RU" i="1" dirty="0" err="1" smtClean="0"/>
              <a:t>кампоненти</a:t>
            </a:r>
            <a:r>
              <a:rPr lang="ru-RU" i="1" dirty="0" smtClean="0"/>
              <a:t> </a:t>
            </a:r>
            <a:r>
              <a:rPr lang="ru-RU" i="1" dirty="0" err="1" smtClean="0"/>
              <a:t>глутатион</a:t>
            </a:r>
            <a:r>
              <a:rPr lang="ru-RU" i="1" dirty="0" smtClean="0"/>
              <a:t>, </a:t>
            </a:r>
            <a:r>
              <a:rPr lang="ru-RU" i="1" dirty="0" err="1" smtClean="0"/>
              <a:t>глутатионпероксидаза</a:t>
            </a:r>
            <a:r>
              <a:rPr lang="ru-RU" i="1" dirty="0" smtClean="0"/>
              <a:t>, </a:t>
            </a:r>
            <a:r>
              <a:rPr lang="ru-RU" i="1" dirty="0" err="1" smtClean="0"/>
              <a:t>глутатионредуктаза</a:t>
            </a:r>
            <a:r>
              <a:rPr lang="ru-RU" i="1" dirty="0" smtClean="0"/>
              <a:t>, </a:t>
            </a:r>
            <a:r>
              <a:rPr lang="ru-RU" i="1" dirty="0" err="1" smtClean="0"/>
              <a:t>НАДФ</a:t>
            </a:r>
            <a:r>
              <a:rPr lang="ru-RU" i="1" dirty="0" smtClean="0"/>
              <a:t>.</a:t>
            </a:r>
            <a:r>
              <a:rPr lang="uz-Cyrl-UZ" i="1" dirty="0" smtClean="0"/>
              <a:t>Н</a:t>
            </a:r>
            <a:r>
              <a:rPr lang="uz-Cyrl-UZ" i="1" baseline="-25000" dirty="0" smtClean="0"/>
              <a:t>2</a:t>
            </a:r>
            <a:r>
              <a:rPr lang="uz-Cyrl-UZ" i="1" dirty="0" smtClean="0"/>
              <a:t>.</a:t>
            </a:r>
            <a:endParaRPr lang="ru-RU" dirty="0" smtClean="0"/>
          </a:p>
          <a:p>
            <a:r>
              <a:rPr lang="uz-Cyrl-UZ" i="1" dirty="0" smtClean="0"/>
              <a:t>	Ушбу тизим  ирсий ва ортирилган тарзда бузилиши мумкин, асосан пентоз циклини бузилиши (НАДФ.Н</a:t>
            </a:r>
            <a:r>
              <a:rPr lang="uz-Cyrl-UZ" i="1" baseline="-25000" dirty="0" smtClean="0"/>
              <a:t>2 </a:t>
            </a:r>
            <a:r>
              <a:rPr lang="uz-Cyrl-UZ" i="1" dirty="0" smtClean="0"/>
              <a:t>ҳосил бўлишини</a:t>
            </a:r>
            <a:r>
              <a:rPr lang="uz-Cyrl-UZ" i="1" baseline="-25000" dirty="0" smtClean="0"/>
              <a:t> </a:t>
            </a:r>
            <a:r>
              <a:rPr lang="uz-Cyrl-UZ" i="1" dirty="0" smtClean="0"/>
              <a:t>пасайиши). </a:t>
            </a:r>
            <a:endParaRPr lang="ru-RU" dirty="0" smtClean="0"/>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681682"/>
          </a:xfrm>
        </p:spPr>
        <p:txBody>
          <a:bodyPr>
            <a:normAutofit lnSpcReduction="10000"/>
          </a:bodyPr>
          <a:lstStyle/>
          <a:p>
            <a:pPr lvl="0"/>
            <a:r>
              <a:rPr lang="en-US" sz="2800" b="1" i="1" dirty="0" smtClean="0"/>
              <a:t>II. </a:t>
            </a:r>
            <a:r>
              <a:rPr lang="uz-Cyrl-UZ" sz="2800" i="1" dirty="0" smtClean="0"/>
              <a:t>Нофермент антиоксидант тизим </a:t>
            </a:r>
            <a:endParaRPr lang="ru-RU" sz="2400" dirty="0" smtClean="0"/>
          </a:p>
          <a:p>
            <a:pPr lvl="1"/>
            <a:r>
              <a:rPr lang="uz-Cyrl-UZ" i="1" dirty="0" smtClean="0"/>
              <a:t>“Ҳақиқий” антиоксидантлар</a:t>
            </a:r>
            <a:endParaRPr lang="ru-RU" sz="2000" dirty="0" smtClean="0"/>
          </a:p>
          <a:p>
            <a:r>
              <a:rPr lang="uz-Cyrl-UZ" sz="2800" i="1" dirty="0" smtClean="0"/>
              <a:t>Компонентлар: токофероллар, убохинонлар, нафтохинонлар, флавоноидлар, стероид гормонлар, биоген амиллар.</a:t>
            </a:r>
            <a:endParaRPr lang="ru-RU" sz="2400" dirty="0" smtClean="0"/>
          </a:p>
          <a:p>
            <a:r>
              <a:rPr lang="uz-Cyrl-UZ" sz="2800" i="1" dirty="0" smtClean="0"/>
              <a:t>	Агар витамин Е етишмаса, “ҳақиқий” антиоксидантлар синтези бузилади.</a:t>
            </a:r>
            <a:endParaRPr lang="ru-RU" sz="2400" dirty="0" smtClean="0"/>
          </a:p>
          <a:p>
            <a:pPr lvl="1"/>
            <a:r>
              <a:rPr lang="uz-Cyrl-UZ" i="1" dirty="0" smtClean="0"/>
              <a:t>Ёрдамчи антиоксидантлар компонентлари: аскарбин кислота, олтингугурт ушловчи бирикмалар, гулитатион, цистин, цистеин. </a:t>
            </a:r>
            <a:endParaRPr lang="ru-RU" sz="2000" dirty="0" smtClean="0"/>
          </a:p>
          <a:p>
            <a:r>
              <a:rPr lang="uz-Cyrl-UZ" sz="2800" i="1" dirty="0" smtClean="0"/>
              <a:t>Агар витамин С, пентоз цикли бузилса, олтингугурт ушловчи моддалар етишмаса ёрдамчи антиоксидантлар синтези бузилиши.</a:t>
            </a:r>
            <a:endParaRPr lang="ru-RU" sz="2400" dirty="0" smtClean="0"/>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1357322"/>
          </a:xfrm>
        </p:spPr>
        <p:txBody>
          <a:bodyPr>
            <a:normAutofit/>
          </a:bodyPr>
          <a:lstStyle/>
          <a:p>
            <a:pPr algn="ctr"/>
            <a:r>
              <a:rPr lang="uz-Cyrl-UZ" sz="3500" b="1" dirty="0" smtClean="0">
                <a:latin typeface="Times New Roman" pitchFamily="18" charset="0"/>
                <a:cs typeface="Times New Roman" pitchFamily="18" charset="0"/>
              </a:rPr>
              <a:t>II. Ҳужайра шикастланишини кальцийга боғлиқ механизми</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43050"/>
            <a:ext cx="8229600" cy="4681550"/>
          </a:xfrm>
        </p:spPr>
        <p:txBody>
          <a:bodyPr>
            <a:normAutofit/>
          </a:bodyPr>
          <a:lstStyle/>
          <a:p>
            <a:pPr algn="just"/>
            <a:r>
              <a:rPr lang="uz-Cyrl-UZ" dirty="0" smtClean="0">
                <a:latin typeface="Times New Roman" pitchFamily="18" charset="0"/>
                <a:cs typeface="Times New Roman" pitchFamily="18" charset="0"/>
              </a:rPr>
              <a:t>Ушбу шикастланишни патогенетик асосида ҳужайра цитоплазмасида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кўпайиб кетишидир. Ҳужайра цитоплазмасида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кўпайиб кетишига ҳужайра ичига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ортиқча кўп кириши ва ундан чиқиб кетишини қийинлашуви сабаб бўлади.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Ҳужайра ичига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кўп кириши, гиперкальциемия пайтида концентрацион градиент ортиши ҳисобига зарарланмаган мембрана орқали рўёбга чиқади, кўп холларда мембранани барьер функцияси бузилганда ҳам хужайра ичига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кириши кучаяди.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lnSpcReduction="10000"/>
          </a:bodyPr>
          <a:lstStyle/>
          <a:p>
            <a:pPr algn="just"/>
            <a:r>
              <a:rPr lang="uz-Cyrl-UZ" b="1" dirty="0" smtClean="0">
                <a:latin typeface="Times New Roman" pitchFamily="18" charset="0"/>
                <a:cs typeface="Times New Roman" pitchFamily="18" charset="0"/>
              </a:rPr>
              <a:t>Ҳужайрадан Са</a:t>
            </a:r>
            <a:r>
              <a:rPr lang="uz-Cyrl-UZ" b="1" baseline="30000" dirty="0" smtClean="0">
                <a:latin typeface="Times New Roman" pitchFamily="18" charset="0"/>
                <a:cs typeface="Times New Roman" pitchFamily="18" charset="0"/>
              </a:rPr>
              <a:t>+2</a:t>
            </a:r>
            <a:r>
              <a:rPr lang="uz-Cyrl-UZ" b="1" dirty="0" smtClean="0">
                <a:latin typeface="Times New Roman" pitchFamily="18" charset="0"/>
                <a:cs typeface="Times New Roman" pitchFamily="18" charset="0"/>
              </a:rPr>
              <a:t> ни чиқишини қийинлашуви қуйидагилар сабаб бўлади. </a:t>
            </a:r>
            <a:endParaRPr lang="ru-RU" b="1"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а) эндоплазматик ретикулум ва плазматик мембранани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ли насос фаолиятини сусайишидан,</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ва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алмашинув механизми бузилишидан</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в) митохондрияни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аккумляция қилиш функцияси бузилишидан келиб чиқади ва натижада ҳужайра ичида турғун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ни кўп бўлишидан қуйидаги бузилишлар келиб чиқади.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г)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иштирокидаги вазифалар бузилади, мисол учун, мускул ҳужайра миофибриллаларни контрактураси, бундай холатда мускул ҳужайралари бўшашмай қолади.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д) фосфолипаза А</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активлиги ортиб кетади.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е) хужайрада оксидланиш ва фосфорланиш бузилади.</a:t>
            </a:r>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000" b="1" dirty="0" smtClean="0">
                <a:latin typeface="Times New Roman" pitchFamily="18" charset="0"/>
                <a:cs typeface="Times New Roman" pitchFamily="18" charset="0"/>
              </a:rPr>
              <a:t>III</a:t>
            </a:r>
            <a:r>
              <a:rPr lang="ru-RU" sz="3000" b="1" dirty="0" smtClean="0">
                <a:latin typeface="Times New Roman" pitchFamily="18" charset="0"/>
                <a:cs typeface="Times New Roman" pitchFamily="18" charset="0"/>
              </a:rPr>
              <a:t>. </a:t>
            </a:r>
            <a:r>
              <a:rPr lang="uz-Cyrl-UZ" sz="3000" b="1" dirty="0" smtClean="0">
                <a:latin typeface="Times New Roman" pitchFamily="18" charset="0"/>
                <a:cs typeface="Times New Roman" pitchFamily="18" charset="0"/>
              </a:rPr>
              <a:t>Ҳужайра шикастланишини электролит-осмотик механизми</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928802"/>
            <a:ext cx="8229600" cy="4929198"/>
          </a:xfrm>
        </p:spPr>
        <p:txBody>
          <a:bodyPr>
            <a:noAutofit/>
          </a:bodyPr>
          <a:lstStyle/>
          <a:p>
            <a:pPr algn="just"/>
            <a:r>
              <a:rPr lang="uz-Cyrl-UZ" sz="1900" dirty="0" smtClean="0">
                <a:latin typeface="Times New Roman" pitchFamily="18" charset="0"/>
                <a:cs typeface="Times New Roman" pitchFamily="18" charset="0"/>
              </a:rPr>
              <a:t>Ушбу механизмнинг патогенетик асосида хужайра катионлари Na</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K</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ни сурилиши ётади. Na</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K</a:t>
            </a:r>
            <a:r>
              <a:rPr lang="uz-Cyrl-UZ" sz="1900" baseline="30000" dirty="0" smtClean="0">
                <a:latin typeface="Times New Roman" pitchFamily="18" charset="0"/>
                <a:cs typeface="Times New Roman" pitchFamily="18" charset="0"/>
              </a:rPr>
              <a:t>+ </a:t>
            </a:r>
            <a:r>
              <a:rPr lang="uz-Cyrl-UZ" sz="1900" dirty="0" smtClean="0">
                <a:latin typeface="Times New Roman" pitchFamily="18" charset="0"/>
                <a:cs typeface="Times New Roman" pitchFamily="18" charset="0"/>
              </a:rPr>
              <a:t>ни ҳужайра ичига, K</a:t>
            </a:r>
            <a:r>
              <a:rPr lang="uz-Cyrl-UZ" sz="1900" baseline="30000" dirty="0" smtClean="0">
                <a:latin typeface="Times New Roman" pitchFamily="18" charset="0"/>
                <a:cs typeface="Times New Roman" pitchFamily="18" charset="0"/>
              </a:rPr>
              <a:t>+ </a:t>
            </a:r>
            <a:r>
              <a:rPr lang="uz-Cyrl-UZ" sz="1900" dirty="0" smtClean="0">
                <a:latin typeface="Times New Roman" pitchFamily="18" charset="0"/>
                <a:cs typeface="Times New Roman" pitchFamily="18" charset="0"/>
              </a:rPr>
              <a:t>ни аксинча ҳужайра ташқарисига интенсив диффузияси организмда умумий сув-электролит алмашинувини бузилишида юзага чиқади ва уларнинг концентрацион электрик градиентлари бузилади.</a:t>
            </a:r>
            <a:endParaRPr lang="en-US" sz="1900" dirty="0" smtClean="0">
              <a:latin typeface="Times New Roman" pitchFamily="18" charset="0"/>
              <a:cs typeface="Times New Roman" pitchFamily="18" charset="0"/>
            </a:endParaRPr>
          </a:p>
          <a:p>
            <a:pPr algn="just"/>
            <a:r>
              <a:rPr lang="uz-Cyrl-UZ" sz="1900" dirty="0" smtClean="0">
                <a:latin typeface="Times New Roman" pitchFamily="18" charset="0"/>
                <a:cs typeface="Times New Roman" pitchFamily="18" charset="0"/>
              </a:rPr>
              <a:t>Na</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K</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насоси бузилишга АТФ камомади, бунга сабаб, АТФ асосан гликолиз хисобига синтезланади, бу эса ҳужайрага глюкозани кам тушиши билан боғлиқ бўлади. Бундан ташқари, Na</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K</a:t>
            </a:r>
            <a:r>
              <a:rPr lang="uz-Cyrl-UZ" sz="1900" baseline="30000" dirty="0" smtClean="0">
                <a:latin typeface="Times New Roman" pitchFamily="18" charset="0"/>
                <a:cs typeface="Times New Roman" pitchFamily="18" charset="0"/>
              </a:rPr>
              <a:t>+</a:t>
            </a:r>
            <a:r>
              <a:rPr lang="uz-Cyrl-UZ" sz="1900" dirty="0" smtClean="0">
                <a:latin typeface="Times New Roman" pitchFamily="18" charset="0"/>
                <a:cs typeface="Times New Roman" pitchFamily="18" charset="0"/>
              </a:rPr>
              <a:t> насос фаолиятини бузилишига ҳужайра липид қавати хоссасини бузилиши ҳам сабаб бўлади, бу асосан атеросклерозда холестеринни кўпайишидан келиб чиқади.</a:t>
            </a:r>
            <a:endParaRPr lang="en-US" sz="1900" dirty="0" smtClean="0">
              <a:latin typeface="Times New Roman" pitchFamily="18" charset="0"/>
              <a:cs typeface="Times New Roman" pitchFamily="18" charset="0"/>
            </a:endParaRPr>
          </a:p>
          <a:p>
            <a:pPr algn="just"/>
            <a:r>
              <a:rPr lang="uz-Cyrl-UZ" sz="1900" dirty="0" smtClean="0">
                <a:latin typeface="Times New Roman" pitchFamily="18" charset="0"/>
                <a:cs typeface="Times New Roman" pitchFamily="18" charset="0"/>
              </a:rPr>
              <a:t>Ушбу  насослар фаолиятини бузилиши ҳужайра мембрана потенциалини бузилишига, унинг шишишига, мембранани осматик чузилишига, булар эса унинг баръер функциясини бузилишига олиб келади.</a:t>
            </a:r>
            <a:endParaRPr lang="en-US" sz="1900" dirty="0" smtClean="0">
              <a:latin typeface="Times New Roman" pitchFamily="18" charset="0"/>
              <a:cs typeface="Times New Roman" pitchFamily="18" charset="0"/>
            </a:endParaRPr>
          </a:p>
          <a:p>
            <a:pPr algn="just"/>
            <a:r>
              <a:rPr lang="uz-Cyrl-UZ" sz="1900" dirty="0" smtClean="0">
                <a:latin typeface="Times New Roman" pitchFamily="18" charset="0"/>
                <a:cs typeface="Times New Roman" pitchFamily="18" charset="0"/>
              </a:rPr>
              <a:t>Ушбу механизм асосида ҳужайра ичида водород ионларини кўпайиши, яъни ҳужайраичи ацидози ётади.</a:t>
            </a:r>
            <a:endParaRPr lang="ru-RU" sz="1900" dirty="0" smtClean="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28604"/>
            <a:ext cx="8229600" cy="1071570"/>
          </a:xfrm>
        </p:spPr>
        <p:txBody>
          <a:bodyPr>
            <a:normAutofit/>
          </a:bodyPr>
          <a:lstStyle/>
          <a:p>
            <a:pPr algn="ctr"/>
            <a:r>
              <a:rPr lang="uz-Cyrl-UZ" sz="3000" b="1" dirty="0" smtClean="0">
                <a:latin typeface="Times New Roman" pitchFamily="18" charset="0"/>
                <a:cs typeface="Times New Roman" pitchFamily="18" charset="0"/>
              </a:rPr>
              <a:t>IV. Ҳужайра шикастланишини ацидотик механизми</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00174"/>
            <a:ext cx="8229600" cy="4824426"/>
          </a:xfrm>
        </p:spPr>
        <p:txBody>
          <a:bodyPr>
            <a:normAutofit/>
          </a:bodyPr>
          <a:lstStyle/>
          <a:p>
            <a:pPr algn="just"/>
            <a:r>
              <a:rPr lang="uz-Cyrl-UZ" b="1" dirty="0" smtClean="0">
                <a:latin typeface="Times New Roman" pitchFamily="18" charset="0"/>
                <a:cs typeface="Times New Roman" pitchFamily="18" charset="0"/>
              </a:rPr>
              <a:t>Ҳужайраичи ацидозига қуйидагилар олиб келади: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а) ҳужайра ташқарисидаги муҳитдан ҳужайра ичига кўп миқдорда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 кириш, бу холат организмда кислота-ишқор мувозанати бузилганда келиб чиқади (компенсациялашмаган газли, газсиз ацидоз)</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хужайрада кўплаб кислотали махсулотлар ҳосил бўлганда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в) водород ионларини боғловчи ҳужайраичи буфер тизимини фаолияти бузилганда</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г)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K</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 алмашинув механизм бузилганда ҳамда,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ни ҳужайрадан чиқиши бузади.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324492"/>
          </a:xfrm>
        </p:spPr>
        <p:txBody>
          <a:bodyPr/>
          <a:lstStyle/>
          <a:p>
            <a:pPr algn="ctr"/>
            <a:r>
              <a:rPr lang="uz-Cyrl-UZ" b="1" dirty="0" smtClean="0">
                <a:latin typeface="Times New Roman" pitchFamily="18" charset="0"/>
                <a:cs typeface="Times New Roman" pitchFamily="18" charset="0"/>
              </a:rPr>
              <a:t>Ҳужайра ичида Н</a:t>
            </a:r>
            <a:r>
              <a:rPr lang="uz-Cyrl-UZ" b="1" baseline="30000"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ионларини кўп бўлиши қатор ўзгаришларни чақиради: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а) ҳужайра оқсилларининг хусусияти ўзгаради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лизосомал ферментлар активлашади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в) ҳужайра липид қаватини холати ўзгаришидан, унинг ўтказувчанлиги кескин ортиб кетади.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357166"/>
            <a:ext cx="8229600" cy="1000132"/>
          </a:xfrm>
        </p:spPr>
        <p:txBody>
          <a:bodyPr>
            <a:normAutofit fontScale="90000"/>
          </a:bodyPr>
          <a:lstStyle/>
          <a:p>
            <a:pPr algn="ctr"/>
            <a:r>
              <a:rPr lang="uz-Cyrl-UZ" sz="3500" b="1" i="1" dirty="0" smtClean="0"/>
              <a:t>V. Ҳужайра шикастланишини протеинли меҳанизми</a:t>
            </a:r>
            <a:endParaRPr lang="ru-RU" sz="3500" dirty="0"/>
          </a:p>
        </p:txBody>
      </p:sp>
      <p:sp>
        <p:nvSpPr>
          <p:cNvPr id="3" name="Содержимое 2"/>
          <p:cNvSpPr>
            <a:spLocks noGrp="1"/>
          </p:cNvSpPr>
          <p:nvPr>
            <p:ph idx="1"/>
          </p:nvPr>
        </p:nvSpPr>
        <p:spPr>
          <a:xfrm>
            <a:off x="457200" y="1428736"/>
            <a:ext cx="8229600" cy="4895864"/>
          </a:xfrm>
        </p:spPr>
        <p:txBody>
          <a:bodyPr>
            <a:normAutofit lnSpcReduction="10000"/>
          </a:bodyPr>
          <a:lstStyle/>
          <a:p>
            <a:pPr marL="273050" indent="539750" algn="just"/>
            <a:r>
              <a:rPr lang="uz-Cyrl-UZ" i="1" dirty="0" smtClean="0"/>
              <a:t>Ушбу меҳанизм ўз ичига а) қайтар ва қаймас тарздаги ферментларни ингибирланиши; б) оқсиллар денатурацияси, яъни оқсиллар молекуласи бузилишидан, ковалент боғлар узилишидан, ўзгарган бирламчи ва иккиламчи структурали оқсиллар таъсирида юзага чиқади; в)лизосомал ферментлар таъсирида протеолитик ферментлар ва Са</a:t>
            </a:r>
            <a:r>
              <a:rPr lang="uz-Cyrl-UZ" i="1" baseline="30000" dirty="0" smtClean="0"/>
              <a:t>+2</a:t>
            </a:r>
            <a:r>
              <a:rPr lang="uz-Cyrl-UZ" i="1" dirty="0" smtClean="0"/>
              <a:t> активловчи протеазаларни протеолизи. Ушбу протеолиз натижасида, биологик активликка эга бўлган пептидлар ҳосил бўлади. Пептидлар таъсирида ҳам маҳаллий, ҳам умий  реакциялар юзага келади. (яллиғланиш, иситма)</a:t>
            </a:r>
            <a:endParaRPr lang="ru-RU" dirty="0" smtClean="0"/>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1143000"/>
          </a:xfrm>
        </p:spPr>
        <p:txBody>
          <a:bodyPr>
            <a:normAutofit/>
          </a:bodyPr>
          <a:lstStyle/>
          <a:p>
            <a:pPr algn="ctr"/>
            <a:r>
              <a:rPr lang="uz-Cyrl-UZ" sz="3500" b="1" i="1" dirty="0" smtClean="0">
                <a:latin typeface="Times New Roman" pitchFamily="18" charset="0"/>
                <a:cs typeface="Times New Roman" pitchFamily="18" charset="0"/>
              </a:rPr>
              <a:t>VI .Ҳужайра шикастланишини нуклеин кислоталарга боғлиқ механизми.</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643050"/>
            <a:ext cx="8229600" cy="4681550"/>
          </a:xfrm>
        </p:spPr>
        <p:txBody>
          <a:bodyPr>
            <a:normAutofit fontScale="92500"/>
          </a:bodyPr>
          <a:lstStyle/>
          <a:p>
            <a:r>
              <a:rPr lang="ru-RU" i="1" dirty="0" smtClean="0">
                <a:latin typeface="Times New Roman" pitchFamily="18" charset="0"/>
                <a:cs typeface="Times New Roman" pitchFamily="18" charset="0"/>
              </a:rPr>
              <a:t> </a:t>
            </a:r>
            <a:r>
              <a:rPr lang="uz-Cyrl-UZ" b="1" i="1" dirty="0" smtClean="0">
                <a:latin typeface="Times New Roman" pitchFamily="18" charset="0"/>
                <a:cs typeface="Times New Roman" pitchFamily="18" charset="0"/>
              </a:rPr>
              <a:t>а)</a:t>
            </a:r>
            <a:r>
              <a:rPr lang="en-US" i="1" dirty="0" smtClean="0">
                <a:latin typeface="Times New Roman" pitchFamily="18" charset="0"/>
                <a:cs typeface="Times New Roman" pitchFamily="18" charset="0"/>
              </a:rPr>
              <a:t> </a:t>
            </a:r>
            <a:r>
              <a:rPr lang="uz-Cyrl-UZ" i="1" dirty="0" smtClean="0">
                <a:latin typeface="Times New Roman" pitchFamily="18" charset="0"/>
                <a:cs typeface="Times New Roman" pitchFamily="18" charset="0"/>
              </a:rPr>
              <a:t>ДНК репликацияси (ДНК денатурацияси, ДНК репликацион тизимни зарарланиши, трифосфонуклеотидларни камомадидан юзага келади)</a:t>
            </a:r>
            <a:endParaRPr lang="ru-RU" dirty="0" smtClean="0">
              <a:latin typeface="Times New Roman" pitchFamily="18" charset="0"/>
              <a:cs typeface="Times New Roman" pitchFamily="18" charset="0"/>
            </a:endParaRPr>
          </a:p>
          <a:p>
            <a:r>
              <a:rPr lang="uz-Cyrl-UZ" b="1" i="1" dirty="0" smtClean="0">
                <a:latin typeface="Times New Roman" pitchFamily="18" charset="0"/>
                <a:cs typeface="Times New Roman" pitchFamily="18" charset="0"/>
              </a:rPr>
              <a:t>б)</a:t>
            </a:r>
            <a:r>
              <a:rPr lang="en-US" i="1" dirty="0" smtClean="0">
                <a:latin typeface="Times New Roman" pitchFamily="18" charset="0"/>
                <a:cs typeface="Times New Roman" pitchFamily="18" charset="0"/>
              </a:rPr>
              <a:t> </a:t>
            </a:r>
            <a:r>
              <a:rPr lang="uz-Cyrl-UZ" i="1" dirty="0" smtClean="0">
                <a:latin typeface="Times New Roman" pitchFamily="18" charset="0"/>
                <a:cs typeface="Times New Roman" pitchFamily="18" charset="0"/>
              </a:rPr>
              <a:t>транскрипция (ген матрицасини мутацион дефекти, антибиотик ва токсинлар таъсирида  ДНК га боғлиқ РНК полимеразани ингибирлаш, инфармацион РНК ни посттранскрипцион модификацияни бузилиши ва б.қ)</a:t>
            </a:r>
            <a:endParaRPr lang="ru-RU" dirty="0" smtClean="0">
              <a:latin typeface="Times New Roman" pitchFamily="18" charset="0"/>
              <a:cs typeface="Times New Roman" pitchFamily="18" charset="0"/>
            </a:endParaRPr>
          </a:p>
          <a:p>
            <a:r>
              <a:rPr lang="uz-Cyrl-UZ" b="1" i="1" dirty="0" smtClean="0">
                <a:latin typeface="Times New Roman" pitchFamily="18" charset="0"/>
                <a:cs typeface="Times New Roman" pitchFamily="18" charset="0"/>
              </a:rPr>
              <a:t>в)</a:t>
            </a:r>
            <a:r>
              <a:rPr lang="uz-Cyrl-UZ" i="1" dirty="0" smtClean="0">
                <a:latin typeface="Times New Roman" pitchFamily="18" charset="0"/>
                <a:cs typeface="Times New Roman" pitchFamily="18" charset="0"/>
              </a:rPr>
              <a:t> трансполяция (инфармацион, рибосомал РНК ни камомади ёки сифатий ўзгариши, эркин аминокисталар,АТФ, нофермент оқсиллар, рибосомал оқсилларни камомади, ушбу жараённи антибиотик ва токсинлар таъсирида ингибирлаш) сабаб бўлади. </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610244"/>
          </a:xfrm>
        </p:spPr>
        <p:txBody>
          <a:bodyPr>
            <a:normAutofit lnSpcReduction="10000"/>
          </a:bodyPr>
          <a:lstStyle/>
          <a:p>
            <a:pPr algn="ctr"/>
            <a:r>
              <a:rPr lang="uz-Cyrl-UZ" b="1" dirty="0" smtClean="0">
                <a:latin typeface="Times New Roman" pitchFamily="18" charset="0"/>
                <a:cs typeface="Times New Roman" pitchFamily="18" charset="0"/>
              </a:rPr>
              <a:t>Ҳ</a:t>
            </a:r>
            <a:r>
              <a:rPr lang="ru-RU" b="1" dirty="0" err="1" smtClean="0">
                <a:latin typeface="Times New Roman" pitchFamily="18" charset="0"/>
                <a:cs typeface="Times New Roman" pitchFamily="18" charset="0"/>
              </a:rPr>
              <a:t>ужайра</a:t>
            </a:r>
            <a:r>
              <a:rPr lang="uz-Cyrl-UZ" b="1" dirty="0" smtClean="0">
                <a:latin typeface="Times New Roman" pitchFamily="18" charset="0"/>
                <a:cs typeface="Times New Roman" pitchFamily="18" charset="0"/>
              </a:rPr>
              <a:t> шикастланишининг патогенетик  даволаниш принциплари.</a:t>
            </a:r>
            <a:endParaRPr lang="ru-RU" b="1"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	а) шикастланишни молекуляр механизмини пасайтириш ва чегаралаш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каналларини блоклаш, антиоксидантлар, фосфолипаза А</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протеаза, оқсиллар биосинтези ва бошқаларни ингибирлаш зарур ).</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	б) Функционал осойишталик яратиш (диета, ҳужайра рецепторларни блокадаси керак бўлади)</a:t>
            </a:r>
            <a:endParaRPr lang="ru-RU"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	в) ҳужайраларнинг энергетик ва пластик гомеостатик механизмларни таъминлаш. Зарарланган ҳужайрага О</a:t>
            </a:r>
            <a:r>
              <a:rPr lang="uz-Cyrl-UZ" baseline="-25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ва озиқ моддаларни кўпроқ етказиш мақсадида периферик қон айланиш доирасига энергетик ва пластик субстратларни юбориш зарурдир.</a:t>
            </a:r>
            <a:endParaRPr lang="ru-RU"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500" b="1" dirty="0" smtClean="0">
                <a:latin typeface="Times New Roman" pitchFamily="18" charset="0"/>
                <a:cs typeface="Times New Roman" pitchFamily="18" charset="0"/>
              </a:rPr>
              <a:t>Ҳужайра шикастланишини қуйидаги этапларда кетади:</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10000"/>
          </a:bodyPr>
          <a:lstStyle/>
          <a:p>
            <a:pPr lvl="0"/>
            <a:r>
              <a:rPr lang="uz-Cyrl-UZ" dirty="0" smtClean="0">
                <a:latin typeface="Times New Roman" pitchFamily="18" charset="0"/>
                <a:cs typeface="Times New Roman" pitchFamily="18" charset="0"/>
              </a:rPr>
              <a:t>Бошланғич ўзгаришлар фазаси</a:t>
            </a:r>
            <a:endParaRPr lang="ru-RU" dirty="0" smtClean="0">
              <a:latin typeface="Times New Roman" pitchFamily="18" charset="0"/>
              <a:cs typeface="Times New Roman" pitchFamily="18" charset="0"/>
            </a:endParaRPr>
          </a:p>
          <a:p>
            <a:pPr lvl="0"/>
            <a:r>
              <a:rPr lang="uz-Cyrl-UZ" dirty="0" smtClean="0">
                <a:latin typeface="Times New Roman" pitchFamily="18" charset="0"/>
                <a:cs typeface="Times New Roman" pitchFamily="18" charset="0"/>
              </a:rPr>
              <a:t>Қайтадиган ўзгаришлар фазаси</a:t>
            </a:r>
            <a:endParaRPr lang="ru-RU" dirty="0" smtClean="0">
              <a:latin typeface="Times New Roman" pitchFamily="18" charset="0"/>
              <a:cs typeface="Times New Roman" pitchFamily="18" charset="0"/>
            </a:endParaRPr>
          </a:p>
          <a:p>
            <a:pPr lvl="0"/>
            <a:r>
              <a:rPr lang="uz-Cyrl-UZ" dirty="0" smtClean="0">
                <a:latin typeface="Times New Roman" pitchFamily="18" charset="0"/>
                <a:cs typeface="Times New Roman" pitchFamily="18" charset="0"/>
              </a:rPr>
              <a:t>Қайтмайдиган ўзгаришлар фазаси</a:t>
            </a:r>
            <a:endParaRPr lang="ru-RU" dirty="0" smtClean="0">
              <a:latin typeface="Times New Roman" pitchFamily="18" charset="0"/>
              <a:cs typeface="Times New Roman" pitchFamily="18" charset="0"/>
            </a:endParaRPr>
          </a:p>
          <a:p>
            <a:pPr lvl="0"/>
            <a:r>
              <a:rPr lang="uz-Cyrl-UZ" dirty="0" smtClean="0">
                <a:latin typeface="Times New Roman" pitchFamily="18" charset="0"/>
                <a:cs typeface="Times New Roman" pitchFamily="18" charset="0"/>
              </a:rPr>
              <a:t>Некроз юзага чиқиш фазаси</a:t>
            </a:r>
            <a:endParaRPr lang="ru-RU" dirty="0" smtClean="0">
              <a:latin typeface="Times New Roman" pitchFamily="18" charset="0"/>
              <a:cs typeface="Times New Roman" pitchFamily="18" charset="0"/>
            </a:endParaRPr>
          </a:p>
          <a:p>
            <a:r>
              <a:rPr lang="uz-Cyrl-UZ" b="1" dirty="0" smtClean="0">
                <a:latin typeface="Times New Roman" pitchFamily="18" charset="0"/>
                <a:cs typeface="Times New Roman" pitchFamily="18" charset="0"/>
              </a:rPr>
              <a:t>1-фазада</a:t>
            </a:r>
            <a:r>
              <a:rPr lang="uz-Cyrl-UZ" dirty="0" smtClean="0">
                <a:latin typeface="Times New Roman" pitchFamily="18" charset="0"/>
                <a:cs typeface="Times New Roman" pitchFamily="18" charset="0"/>
              </a:rPr>
              <a:t> физиологик шароитларда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диффузия йўли билан митохондрия ичига бемалол кира олади, натижада электронлар транспорт тизимида, митохондрия электроннинг охирги акцепторига айланади, бу нафас занжири деб ҳам аталади. Бу занжирда митохондрияни ички мембранаси орқали протонларни вектор силжиши юз беради.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824558"/>
          </a:xfrm>
        </p:spPr>
        <p:txBody>
          <a:bodyPr>
            <a:noAutofit/>
          </a:bodyPr>
          <a:lstStyle/>
          <a:p>
            <a:pPr algn="just"/>
            <a:r>
              <a:rPr lang="uz-Cyrl-UZ" sz="1600" b="1" dirty="0" smtClean="0">
                <a:latin typeface="Times New Roman" pitchFamily="18" charset="0"/>
                <a:cs typeface="Times New Roman" pitchFamily="18" charset="0"/>
              </a:rPr>
              <a:t>Ҳужайрада протонларни концентрацион градиенти </a:t>
            </a:r>
            <a:r>
              <a:rPr lang="uz-Cyrl-UZ" sz="1600" dirty="0" smtClean="0">
                <a:latin typeface="Times New Roman" pitchFamily="18" charset="0"/>
                <a:cs typeface="Times New Roman" pitchFamily="18" charset="0"/>
              </a:rPr>
              <a:t>неорганик фосфат ва АДФдан, АТФ ҳосил бўлишини, ҳамда Са</a:t>
            </a:r>
            <a:r>
              <a:rPr lang="uz-Cyrl-UZ" sz="1600" baseline="30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 ни цитоплазмадан митохондрияга ўтишини таъминлайди. Бунда Na</a:t>
            </a:r>
            <a:r>
              <a:rPr lang="uz-Cyrl-UZ" sz="1600" baseline="30000" dirty="0" smtClean="0">
                <a:latin typeface="Times New Roman" pitchFamily="18" charset="0"/>
                <a:cs typeface="Times New Roman" pitchFamily="18" charset="0"/>
              </a:rPr>
              <a:t>+ </a:t>
            </a:r>
            <a:r>
              <a:rPr lang="uz-Cyrl-UZ" sz="1600" dirty="0" smtClean="0">
                <a:latin typeface="Times New Roman" pitchFamily="18" charset="0"/>
                <a:cs typeface="Times New Roman" pitchFamily="18" charset="0"/>
              </a:rPr>
              <a:t>ва Н</a:t>
            </a:r>
            <a:r>
              <a:rPr lang="uz-Cyrl-UZ" sz="1600" baseline="300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ионлари муҳим роль ўйнайди.</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Агар, ҳужайрада О</a:t>
            </a:r>
            <a:r>
              <a:rPr lang="uz-Cyrl-UZ" sz="1600" baseline="-25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 камайса ёки митохондрияга бутунлай кирмай қўйса, нафас занжири бўйича электронлар транспорти тўхтайди, натижада протонларни концентрацион градиенти ҳосил бўлмайди. Ушбу градиентни йўқолиши бир неча бузилишларга олиб келади.</a:t>
            </a:r>
            <a:endParaRPr lang="ru-RU" sz="1600" dirty="0" smtClean="0">
              <a:latin typeface="Times New Roman" pitchFamily="18" charset="0"/>
              <a:cs typeface="Times New Roman" pitchFamily="18" charset="0"/>
            </a:endParaRPr>
          </a:p>
          <a:p>
            <a:pPr lvl="0" algn="just"/>
            <a:r>
              <a:rPr lang="uz-Cyrl-UZ" sz="1600" dirty="0" smtClean="0">
                <a:latin typeface="Times New Roman" pitchFamily="18" charset="0"/>
                <a:cs typeface="Times New Roman" pitchFamily="18" charset="0"/>
              </a:rPr>
              <a:t>Са</a:t>
            </a:r>
            <a:r>
              <a:rPr lang="uz-Cyrl-UZ" sz="1600" baseline="30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 митохондрия ичига кириши кескин бузилади.</a:t>
            </a:r>
            <a:endParaRPr lang="ru-RU" sz="1600" dirty="0" smtClean="0">
              <a:latin typeface="Times New Roman" pitchFamily="18" charset="0"/>
              <a:cs typeface="Times New Roman" pitchFamily="18" charset="0"/>
            </a:endParaRPr>
          </a:p>
          <a:p>
            <a:pPr lvl="0" algn="just"/>
            <a:r>
              <a:rPr lang="uz-Cyrl-UZ" sz="1600" dirty="0" smtClean="0">
                <a:latin typeface="Times New Roman" pitchFamily="18" charset="0"/>
                <a:cs typeface="Times New Roman" pitchFamily="18" charset="0"/>
              </a:rPr>
              <a:t>Аксинча, Са</a:t>
            </a:r>
            <a:r>
              <a:rPr lang="uz-Cyrl-UZ" sz="1600" baseline="30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ни митохондриядан цитоплазмага чиқиши кузатилади, чунки у 1000 марта митохондрияда кўп бўлади.</a:t>
            </a:r>
            <a:endParaRPr lang="ru-RU" sz="1600" dirty="0" smtClean="0">
              <a:latin typeface="Times New Roman" pitchFamily="18" charset="0"/>
              <a:cs typeface="Times New Roman" pitchFamily="18" charset="0"/>
            </a:endParaRPr>
          </a:p>
          <a:p>
            <a:pPr lvl="0" algn="just"/>
            <a:r>
              <a:rPr lang="uz-Cyrl-UZ" sz="1600" dirty="0" smtClean="0">
                <a:latin typeface="Times New Roman" pitchFamily="18" charset="0"/>
                <a:cs typeface="Times New Roman" pitchFamily="18" charset="0"/>
              </a:rPr>
              <a:t>Na</a:t>
            </a:r>
            <a:r>
              <a:rPr lang="uz-Cyrl-UZ" sz="1600" baseline="30000" dirty="0" smtClean="0">
                <a:latin typeface="Times New Roman" pitchFamily="18" charset="0"/>
                <a:cs typeface="Times New Roman" pitchFamily="18" charset="0"/>
              </a:rPr>
              <a:t>+</a:t>
            </a:r>
            <a:r>
              <a:rPr lang="uz-Cyrl-UZ" sz="1600" dirty="0" smtClean="0">
                <a:latin typeface="Times New Roman" pitchFamily="18" charset="0"/>
                <a:cs typeface="Times New Roman" pitchFamily="18" charset="0"/>
              </a:rPr>
              <a:t> митохондриядан чиқиши ва АТФ синтези ҳам тўхтайди. Бу жараёнлар бир неча дақиқа давом этади.</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Бу ҳолатда, ҳужайра цитоплазмасида АМФ ва РО</a:t>
            </a:r>
            <a:r>
              <a:rPr lang="uz-Cyrl-UZ" sz="1600" baseline="-25000" dirty="0" smtClean="0">
                <a:latin typeface="Times New Roman" pitchFamily="18" charset="0"/>
                <a:cs typeface="Times New Roman" pitchFamily="18" charset="0"/>
              </a:rPr>
              <a:t>4</a:t>
            </a:r>
            <a:r>
              <a:rPr lang="uz-Cyrl-UZ" sz="1600" baseline="30000" dirty="0" smtClean="0">
                <a:latin typeface="Times New Roman" pitchFamily="18" charset="0"/>
                <a:cs typeface="Times New Roman" pitchFamily="18" charset="0"/>
              </a:rPr>
              <a:t>-3</a:t>
            </a:r>
            <a:r>
              <a:rPr lang="uz-Cyrl-UZ" sz="1600" dirty="0" smtClean="0">
                <a:latin typeface="Times New Roman" pitchFamily="18" charset="0"/>
                <a:cs typeface="Times New Roman" pitchFamily="18" charset="0"/>
              </a:rPr>
              <a:t> концентрацияси кўпайиб кетади:</a:t>
            </a:r>
            <a:endParaRPr lang="ru-RU" sz="1600" dirty="0" smtClean="0">
              <a:latin typeface="Times New Roman" pitchFamily="18" charset="0"/>
              <a:cs typeface="Times New Roman" pitchFamily="18" charset="0"/>
            </a:endParaRPr>
          </a:p>
          <a:p>
            <a:pPr algn="just"/>
            <a:r>
              <a:rPr lang="uz-Cyrl-UZ" sz="1600" u="sng" dirty="0" smtClean="0">
                <a:latin typeface="Times New Roman" pitchFamily="18" charset="0"/>
                <a:cs typeface="Times New Roman" pitchFamily="18" charset="0"/>
              </a:rPr>
              <a:t>        АТФ	 </a:t>
            </a:r>
            <a:r>
              <a:rPr lang="uz-Cyrl-UZ"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t>
            </a:r>
            <a:r>
              <a:rPr lang="uz-Cyrl-UZ" sz="1600" dirty="0" smtClean="0">
                <a:latin typeface="Times New Roman" pitchFamily="18" charset="0"/>
                <a:cs typeface="Times New Roman" pitchFamily="18" charset="0"/>
              </a:rPr>
              <a:t>нисбати ўзгаради, шу билан бирга Са</a:t>
            </a:r>
            <a:r>
              <a:rPr lang="uz-Cyrl-UZ" sz="1600" baseline="30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 концентрацияси ҳам ортиб</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АДФ+АМФ					                                           	       кетади.</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Маълумки, Са</a:t>
            </a:r>
            <a:r>
              <a:rPr lang="uz-Cyrl-UZ" sz="1600" baseline="30000" dirty="0" smtClean="0">
                <a:latin typeface="Times New Roman" pitchFamily="18" charset="0"/>
                <a:cs typeface="Times New Roman" pitchFamily="18" charset="0"/>
              </a:rPr>
              <a:t>+2</a:t>
            </a:r>
            <a:r>
              <a:rPr lang="uz-Cyrl-UZ" sz="1600" dirty="0" smtClean="0">
                <a:latin typeface="Times New Roman" pitchFamily="18" charset="0"/>
                <a:cs typeface="Times New Roman" pitchFamily="18" charset="0"/>
              </a:rPr>
              <a:t> протеинкиназа ферментини активлаштиради, натижада ноактив фосфорилаза В, актив фосфорилаза А га айланади, бу эса гликогенни парчалайди, бунинг натижасида цитоплазмада гликолизни биринчи субстрактлари ҳосил бўлади. Бу вақтда АМФ, фосфофруктокиназани активлайди, бу эса гликолизни янада кучайтиради. Глюкозани парчаланишидан ҳосил бўлган пируват кислота, оксидланиш декорбоксилланишга учрамайди, натижада ҳужайрада ацетил –К</a:t>
            </a:r>
            <a:r>
              <a:rPr lang="uz-Cyrl-UZ" sz="1600" baseline="-25000" dirty="0" smtClean="0">
                <a:latin typeface="Times New Roman" pitchFamily="18" charset="0"/>
                <a:cs typeface="Times New Roman" pitchFamily="18" charset="0"/>
              </a:rPr>
              <a:t>о</a:t>
            </a:r>
            <a:r>
              <a:rPr lang="uz-Cyrl-UZ" sz="1600" dirty="0" smtClean="0">
                <a:latin typeface="Times New Roman" pitchFamily="18" charset="0"/>
                <a:cs typeface="Times New Roman" pitchFamily="18" charset="0"/>
              </a:rPr>
              <a:t>А ҳосил бўлади.</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610244"/>
          </a:xfrm>
        </p:spPr>
        <p:txBody>
          <a:bodyPr>
            <a:normAutofit lnSpcReduction="10000"/>
          </a:bodyPr>
          <a:lstStyle/>
          <a:p>
            <a:pPr algn="just"/>
            <a:r>
              <a:rPr lang="uz-Cyrl-UZ" dirty="0" smtClean="0">
                <a:latin typeface="Times New Roman" pitchFamily="18" charset="0"/>
                <a:cs typeface="Times New Roman" pitchFamily="18" charset="0"/>
              </a:rPr>
              <a:t>РН нинг пасайиши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конт. ортиши) ҳужайра цитоплазмасида қуйидаги ўзгаришларни чақиради, яъни фосфофруктокиназа активлигини пасайишига, бу гликолиз интенсивлигини сусайишига олиб келади, бу пайтда АТФ синтези сезиларли даражада озайиб кетади, бу эса қуйидаги ўзгаришларга олиб келади: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а) мембрана ўтказувчанлигини ортишига, мембрана орқали ионларни пассив ўтиши кузатилади.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митохондриядан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билан бирга сув ҳам чиқа бошлайди. Сувнинг бундай силжиши эндоплазматик ретикулум структурасига таъсир этади ва натижада кенгайиб кетади. АТФ камайиши ҳисобига, оқсил синтези тўхтайди, ядро хроматини периферияга томон силжий бошлайди.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681682"/>
          </a:xfrm>
        </p:spPr>
        <p:txBody>
          <a:bodyPr>
            <a:normAutofit fontScale="92500"/>
          </a:bodyPr>
          <a:lstStyle/>
          <a:p>
            <a:pPr algn="just"/>
            <a:r>
              <a:rPr lang="uz-Cyrl-UZ" b="1" dirty="0" smtClean="0">
                <a:latin typeface="Times New Roman" pitchFamily="18" charset="0"/>
                <a:cs typeface="Times New Roman" pitchFamily="18" charset="0"/>
              </a:rPr>
              <a:t>2-фазада</a:t>
            </a:r>
            <a:r>
              <a:rPr lang="uz-Cyrl-UZ" dirty="0" smtClean="0">
                <a:latin typeface="Times New Roman" pitchFamily="18" charset="0"/>
                <a:cs typeface="Times New Roman" pitchFamily="18" charset="0"/>
              </a:rPr>
              <a:t> ҳужайра органеллалари турли даражада деградацияга учрайди.</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Митохондрия</a:t>
            </a:r>
            <a:r>
              <a:rPr lang="uz-Cyrl-UZ" dirty="0" smtClean="0">
                <a:latin typeface="Times New Roman" pitchFamily="18" charset="0"/>
                <a:cs typeface="Times New Roman" pitchFamily="18" charset="0"/>
              </a:rPr>
              <a:t>нинг матриксида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кўп тўпланади,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кам бўлганлиги учун АДФ кўпайиб кетади, фосфорланиш бузилганлигидан митохондрияда конденцация ҳолати кузатилади. Митохондрияни ички мембранасини ўтказувчанлиги ортиб кетади, натижада матриксда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сув тўпланади, митохондриянинг ҳажми ортиб кетади.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РН ни камайиб кетишидан, ундаги оқсилларни денатурациясига олиб келади, Са</a:t>
            </a:r>
            <a:r>
              <a:rPr lang="uz-Cyrl-UZ" baseline="30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ушловчи майда хлопьелар ҳосил бўлади.</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Ушбу фазада эндоплазматик ретикулум</a:t>
            </a:r>
            <a:r>
              <a:rPr lang="uz-Cyrl-UZ" dirty="0" smtClean="0">
                <a:latin typeface="Times New Roman" pitchFamily="18" charset="0"/>
                <a:cs typeface="Times New Roman" pitchFamily="18" charset="0"/>
              </a:rPr>
              <a:t> мембранасида ҳеч қандай структуравий ўзгаришлар рўй бермайди, лекин мембранасини ўтказувчанлиги ортиб кетади.</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681682"/>
          </a:xfrm>
        </p:spPr>
        <p:txBody>
          <a:bodyPr>
            <a:normAutofit/>
          </a:bodyPr>
          <a:lstStyle/>
          <a:p>
            <a:pPr algn="just"/>
            <a:r>
              <a:rPr lang="uz-Cyrl-UZ" b="1" dirty="0" smtClean="0">
                <a:latin typeface="Times New Roman" pitchFamily="18" charset="0"/>
                <a:cs typeface="Times New Roman" pitchFamily="18" charset="0"/>
              </a:rPr>
              <a:t>Цитоплазматик мембрана</a:t>
            </a:r>
            <a:r>
              <a:rPr lang="uz-Cyrl-UZ" dirty="0" smtClean="0">
                <a:latin typeface="Times New Roman" pitchFamily="18" charset="0"/>
                <a:cs typeface="Times New Roman" pitchFamily="18" charset="0"/>
              </a:rPr>
              <a:t> узоқ вақт ўз формасини ушлаб туради. Лекин АТФ кам бўлганлиги учун “микрофибрилалар” функцияси бузилади, яъни улар қисқарган ҳолга келиб қолади, бунинг натижасида мембрана очилади. АТФ етишмаслигидан мембранада АТФ фаза ферменти активлиги пасаяди, бу эса мембрана ўтказувчанлигини ортишига олиб келади.</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Ҳужайра ядросида</a:t>
            </a:r>
            <a:r>
              <a:rPr lang="uz-Cyrl-UZ" dirty="0" smtClean="0">
                <a:latin typeface="Times New Roman" pitchFamily="18" charset="0"/>
                <a:cs typeface="Times New Roman" pitchFamily="18" charset="0"/>
              </a:rPr>
              <a:t> хроматинни қайта тақсимланиши бузилади.</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Бу фазада лизосомада</a:t>
            </a:r>
            <a:r>
              <a:rPr lang="uz-Cyrl-UZ" dirty="0" smtClean="0">
                <a:latin typeface="Times New Roman" pitchFamily="18" charset="0"/>
                <a:cs typeface="Times New Roman" pitchFamily="18" charset="0"/>
              </a:rPr>
              <a:t> ҳеч қандай структуравий ўзгаришлар рўй бермайди, шакли ўзгармайди лизосомал ферментлар ҳужайра цитоплазмасига чиқмайди.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fontScale="92500" lnSpcReduction="10000"/>
          </a:bodyPr>
          <a:lstStyle/>
          <a:p>
            <a:pPr algn="just"/>
            <a:r>
              <a:rPr lang="uz-Cyrl-UZ" b="1" dirty="0" smtClean="0">
                <a:latin typeface="Times New Roman" pitchFamily="18" charset="0"/>
                <a:cs typeface="Times New Roman" pitchFamily="18" charset="0"/>
              </a:rPr>
              <a:t>3- қайтмайдиган ўзгаришлар фазада</a:t>
            </a:r>
            <a:r>
              <a:rPr lang="uz-Cyrl-UZ" dirty="0" smtClean="0">
                <a:latin typeface="Times New Roman" pitchFamily="18" charset="0"/>
                <a:cs typeface="Times New Roman" pitchFamily="18" charset="0"/>
              </a:rPr>
              <a:t> ҳужайра структуравий ва метоболитик ўзгаришлар бошланади. Ҳужайра мустақил ҳаёт кечира олмайди, у эркин энергия ҳосил қилмайди, организм ички муҳити доимийлигини ушлашда иштирок этмайди, бу вақтга келиб организмда катоболизм жараёнлари устун туради.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Ҳужайра ичи ва ҳужайралар аро бўшлиқда ионлар концентрацияси тенглашади. Ҳужайрадан ионлар билан бирга оқсиллар ва ферментлар чиқиб кетади, бу ҳужайра ичи гомеостазини батамом бузилишига олиб келади.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Барча митохондриялар букиб, АТФ синтези кескин бузилади, лекин нафас ферментларини активлиги ҳали сақланиши мумкин.</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Бу вақтда рибосома, цитоплазматик мембрана ва лизосомаларда ҳам кучли ўзгаришлар кетади.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a:bodyPr>
          <a:lstStyle/>
          <a:p>
            <a:pPr algn="just"/>
            <a:r>
              <a:rPr lang="uz-Cyrl-UZ" b="1" dirty="0" smtClean="0"/>
              <a:t>4-фазада </a:t>
            </a:r>
            <a:r>
              <a:rPr lang="uz-Cyrl-UZ" dirty="0" smtClean="0"/>
              <a:t>ҳужайраларни кучли дезинтеграцияси рўй беради, янги морфологик ҳосилалар пайдо бўлади.</a:t>
            </a:r>
            <a:endParaRPr lang="ru-RU" dirty="0" smtClean="0"/>
          </a:p>
          <a:p>
            <a:pPr algn="just"/>
            <a:r>
              <a:rPr lang="uz-Cyrl-UZ" dirty="0" smtClean="0"/>
              <a:t>Ушбу фазада прогрессив тарзда ДНК, РНК ва оқсиллар парчаланиши кузатилади, бу эса нордон эриган фосфат ва аминокислоталар ҳосил бўлишига олиб келади. Нордон лизосомал ферментлар чиқиб, ядро структурасини парчалайди ва 2-3 кун давомида некроз келиб чиқади.</a:t>
            </a:r>
            <a:endParaRPr lang="ru-RU" dirty="0" smtClean="0"/>
          </a:p>
          <a:p>
            <a:pPr algn="just"/>
            <a:r>
              <a:rPr lang="uz-Cyrl-UZ" dirty="0" smtClean="0"/>
              <a:t>Ҳужайра зарарланганда жуда кўплаб ҳимоя-мослашув реакциялар ишга тушади, уларни икки гурухга бўлиш лозим:</a:t>
            </a:r>
            <a:endParaRPr lang="ru-RU" dirty="0" smtClean="0"/>
          </a:p>
          <a:p>
            <a:pPr algn="just"/>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229600" cy="1143000"/>
          </a:xfrm>
        </p:spPr>
        <p:txBody>
          <a:bodyPr>
            <a:normAutofit/>
          </a:bodyPr>
          <a:lstStyle/>
          <a:p>
            <a:pPr lvl="0" algn="ctr"/>
            <a:r>
              <a:rPr lang="uz-Cyrl-UZ" sz="3000" b="1" dirty="0" smtClean="0">
                <a:latin typeface="Times New Roman" pitchFamily="18" charset="0"/>
                <a:cs typeface="Times New Roman" pitchFamily="18" charset="0"/>
              </a:rPr>
              <a:t>Ҳужайра ичида бузилган гомеостазни қайта тиклаш учун йўналган реакциялар</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71612"/>
            <a:ext cx="8229600" cy="4752988"/>
          </a:xfrm>
        </p:spPr>
        <p:txBody>
          <a:bodyPr>
            <a:normAutofit fontScale="92500" lnSpcReduction="10000"/>
          </a:bodyPr>
          <a:lstStyle/>
          <a:p>
            <a:pPr algn="just"/>
            <a:r>
              <a:rPr lang="uz-Cyrl-UZ" dirty="0" smtClean="0">
                <a:latin typeface="Times New Roman" pitchFamily="18" charset="0"/>
                <a:cs typeface="Times New Roman" pitchFamily="18" charset="0"/>
              </a:rPr>
              <a:t>а) моддаларни актив транспортни кучайиши (</a:t>
            </a:r>
            <a:r>
              <a:rPr lang="en-US" dirty="0" smtClean="0">
                <a:latin typeface="Times New Roman" pitchFamily="18" charset="0"/>
                <a:cs typeface="Times New Roman" pitchFamily="18" charset="0"/>
              </a:rPr>
              <a:t>Na</a:t>
            </a:r>
            <a:r>
              <a:rPr lang="uz-Cyrl-UZ" baseline="30000"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K</a:t>
            </a:r>
            <a:r>
              <a:rPr lang="uz-Cyrl-UZ" baseline="30000"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Ca</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насослари)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антиоксидантлар функциясини кучайтириш</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в) эркин ёғ кислоталарни боғлаш (триглецеридларни синтез қилиш)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г) оқсил, нуклеин кислота, фосфолипидлар синтезини активлашуви билан кетади.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Ушбу жараёнларни юзага чиқиши учун ҳужайрани энергия билан таъминлаш лозим, бунга гликолиз, ҳужайра нафасини активлашуви билан эришилади, бундан ташқари, заҳирадаги энергияни қайта тақсимланиши ҳам рўй беради.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lvl="0" algn="ctr"/>
            <a:r>
              <a:rPr lang="uz-Cyrl-UZ" sz="3000" b="1" dirty="0" smtClean="0">
                <a:latin typeface="Times New Roman" pitchFamily="18" charset="0"/>
                <a:cs typeface="Times New Roman" pitchFamily="18" charset="0"/>
              </a:rPr>
              <a:t>Зарарланган ҳужайрада функционал осойишталикни юзага чиқаришга қаратилган реакциялар</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lnSpcReduction="10000"/>
          </a:bodyPr>
          <a:lstStyle/>
          <a:p>
            <a:pPr algn="just"/>
            <a:r>
              <a:rPr lang="uz-Cyrl-UZ" dirty="0" smtClean="0">
                <a:latin typeface="Times New Roman" pitchFamily="18" charset="0"/>
                <a:cs typeface="Times New Roman" pitchFamily="18" charset="0"/>
              </a:rPr>
              <a:t>Ҳужайра ичи гомеостазини қўшимча тарзда бузувчи омиллардан ҳалос этилиши лозим. Булардан энг муҳими:</a:t>
            </a:r>
            <a:r>
              <a:rPr lang="uz-Cyrl-UZ"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а) ҳужайраларда простагландинларни синтез қилиниши, улар ёрдамида β-адренорецепторларни ингибирлаш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б) аденилатциклазани ингибирлаш йўли билан, АМФ ни парчаловчи фосфодилэстеразани активлигини ошириш лозим.</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в) аденозиназани ҳосил бўлиши </a:t>
            </a:r>
            <a:r>
              <a:rPr lang="en-US" dirty="0" smtClean="0">
                <a:latin typeface="Times New Roman" pitchFamily="18" charset="0"/>
                <a:cs typeface="Times New Roman" pitchFamily="18" charset="0"/>
              </a:rPr>
              <a:t>Ca</a:t>
            </a:r>
            <a:r>
              <a:rPr lang="ru-RU" baseline="30000" dirty="0" smtClean="0">
                <a:latin typeface="Times New Roman" pitchFamily="18" charset="0"/>
                <a:cs typeface="Times New Roman" pitchFamily="18" charset="0"/>
              </a:rPr>
              <a:t>+2</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ва бошқа ион каналларни блоклайди.</a:t>
            </a:r>
            <a:endParaRPr lang="ru-RU" dirty="0">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428604"/>
            <a:ext cx="8229600" cy="714396"/>
          </a:xfrm>
        </p:spPr>
        <p:txBody>
          <a:bodyPr>
            <a:normAutofit/>
          </a:bodyPr>
          <a:lstStyle/>
          <a:p>
            <a:pPr algn="ctr"/>
            <a:r>
              <a:rPr lang="uz-Cyrl-UZ" sz="3000" b="1" dirty="0" smtClean="0">
                <a:latin typeface="Times New Roman" pitchFamily="18" charset="0"/>
                <a:cs typeface="Times New Roman" pitchFamily="18" charset="0"/>
              </a:rPr>
              <a:t>Ҳужайра шикастланишини типик формалари</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285860"/>
            <a:ext cx="8229600" cy="5038740"/>
          </a:xfrm>
        </p:spPr>
        <p:txBody>
          <a:bodyPr>
            <a:normAutofit/>
          </a:bodyPr>
          <a:lstStyle/>
          <a:p>
            <a:pPr algn="just"/>
            <a:r>
              <a:rPr lang="uz-Cyrl-UZ" dirty="0" smtClean="0">
                <a:latin typeface="Times New Roman" pitchFamily="18" charset="0"/>
                <a:cs typeface="Times New Roman" pitchFamily="18" charset="0"/>
              </a:rPr>
              <a:t>Ушбу ўзгаришларга дистрофия, дисплазия, некроз ва аутолизлар киради.</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Дистрофия –</a:t>
            </a:r>
            <a:r>
              <a:rPr lang="en-US" b="1" dirty="0" err="1" smtClean="0">
                <a:latin typeface="Times New Roman" pitchFamily="18" charset="0"/>
                <a:cs typeface="Times New Roman" pitchFamily="18" charset="0"/>
              </a:rPr>
              <a:t>gus</a:t>
            </a:r>
            <a:r>
              <a:rPr lang="uz-Cyrl-UZ"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trophe</a:t>
            </a:r>
            <a:r>
              <a:rPr lang="uz-Cyrl-UZ" dirty="0" smtClean="0">
                <a:latin typeface="Times New Roman" pitchFamily="18" charset="0"/>
                <a:cs typeface="Times New Roman" pitchFamily="18" charset="0"/>
              </a:rPr>
              <a:t> питаю от греческого, нарушение обмена ве</a:t>
            </a:r>
            <a:r>
              <a:rPr lang="ru-RU" dirty="0" err="1" smtClean="0">
                <a:latin typeface="Times New Roman" pitchFamily="18" charset="0"/>
                <a:cs typeface="Times New Roman" pitchFamily="18" charset="0"/>
              </a:rPr>
              <a:t>щ</a:t>
            </a:r>
            <a:r>
              <a:rPr lang="uz-Cyrl-UZ" dirty="0" smtClean="0">
                <a:latin typeface="Times New Roman" pitchFamily="18" charset="0"/>
                <a:cs typeface="Times New Roman" pitchFamily="18" charset="0"/>
              </a:rPr>
              <a:t>еств в клетках, приводяшие к расстройствам их функции, пластическим процессов и структурн</a:t>
            </a:r>
            <a:r>
              <a:rPr lang="ru-RU" dirty="0" err="1" smtClean="0">
                <a:latin typeface="Times New Roman" pitchFamily="18" charset="0"/>
                <a:cs typeface="Times New Roman" pitchFamily="18" charset="0"/>
              </a:rPr>
              <a:t>ы</a:t>
            </a:r>
            <a:r>
              <a:rPr lang="uz-Cyrl-UZ" dirty="0" smtClean="0">
                <a:latin typeface="Times New Roman" pitchFamily="18" charset="0"/>
                <a:cs typeface="Times New Roman" pitchFamily="18" charset="0"/>
              </a:rPr>
              <a:t>м изменениям.</a:t>
            </a:r>
            <a:endParaRPr lang="ru-RU" dirty="0" smtClean="0">
              <a:latin typeface="Times New Roman" pitchFamily="18" charset="0"/>
              <a:cs typeface="Times New Roman" pitchFamily="18" charset="0"/>
            </a:endParaRPr>
          </a:p>
          <a:p>
            <a:pPr algn="just"/>
            <a:r>
              <a:rPr lang="ru-RU" dirty="0" smtClean="0">
                <a:latin typeface="Times New Roman" pitchFamily="18" charset="0"/>
                <a:cs typeface="Times New Roman" pitchFamily="18" charset="0"/>
              </a:rPr>
              <a:t>Дистрофия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келувчи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сабаблар</a:t>
            </a:r>
            <a:r>
              <a:rPr lang="ru-RU" dirty="0" smtClean="0">
                <a:latin typeface="Times New Roman" pitchFamily="18" charset="0"/>
                <a:cs typeface="Times New Roman" pitchFamily="18" charset="0"/>
              </a:rPr>
              <a:t>: 1. </a:t>
            </a:r>
            <a:r>
              <a:rPr lang="uz-Cyrl-UZ" dirty="0" smtClean="0">
                <a:latin typeface="Times New Roman" pitchFamily="18" charset="0"/>
                <a:cs typeface="Times New Roman" pitchFamily="18" charset="0"/>
              </a:rPr>
              <a:t>Ҳ</a:t>
            </a:r>
            <a:r>
              <a:rPr lang="ru-RU" dirty="0" err="1" smtClean="0">
                <a:latin typeface="Times New Roman" pitchFamily="18" charset="0"/>
                <a:cs typeface="Times New Roman" pitchFamily="18" charset="0"/>
              </a:rPr>
              <a:t>ужайра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ауторегуляциясини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бузилиши</a:t>
            </a:r>
            <a:r>
              <a:rPr lang="ru-RU" dirty="0" smtClean="0">
                <a:latin typeface="Times New Roman" pitchFamily="18" charset="0"/>
                <a:cs typeface="Times New Roman" pitchFamily="18" charset="0"/>
              </a:rPr>
              <a:t>; 2. </a:t>
            </a:r>
            <a:r>
              <a:rPr lang="uz-Cyrl-UZ" dirty="0" smtClean="0">
                <a:latin typeface="Times New Roman" pitchFamily="18" charset="0"/>
                <a:cs typeface="Times New Roman" pitchFamily="18" charset="0"/>
              </a:rPr>
              <a:t>Озиқланишда транспорт тизимини бузилиши; 3. Эндокрин ва нерв тизимини регулятор фаолиятини бузилиши;</a:t>
            </a:r>
            <a:endParaRPr lang="ru-RU" dirty="0">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428604"/>
            <a:ext cx="8229600" cy="642942"/>
          </a:xfrm>
        </p:spPr>
        <p:txBody>
          <a:bodyPr>
            <a:normAutofit/>
          </a:bodyPr>
          <a:lstStyle/>
          <a:p>
            <a:pPr algn="ctr"/>
            <a:r>
              <a:rPr lang="uz-Cyrl-UZ" sz="3000" b="1" dirty="0" smtClean="0"/>
              <a:t>Дистрофияни морфогенетик механизмлари</a:t>
            </a:r>
            <a:endParaRPr lang="ru-RU" sz="3000" dirty="0"/>
          </a:p>
        </p:txBody>
      </p:sp>
      <p:sp>
        <p:nvSpPr>
          <p:cNvPr id="3" name="Содержимое 2"/>
          <p:cNvSpPr>
            <a:spLocks noGrp="1"/>
          </p:cNvSpPr>
          <p:nvPr>
            <p:ph idx="1"/>
          </p:nvPr>
        </p:nvSpPr>
        <p:spPr>
          <a:xfrm>
            <a:off x="457200" y="1214422"/>
            <a:ext cx="8229600" cy="5110178"/>
          </a:xfrm>
        </p:spPr>
        <p:txBody>
          <a:bodyPr>
            <a:noAutofit/>
          </a:bodyPr>
          <a:lstStyle/>
          <a:p>
            <a:pPr marL="84138" lvl="2" indent="438150" algn="just">
              <a:buNone/>
            </a:pPr>
            <a:r>
              <a:rPr lang="en-US" sz="2300" dirty="0" smtClean="0">
                <a:latin typeface="Times New Roman" pitchFamily="18" charset="0"/>
                <a:cs typeface="Times New Roman" pitchFamily="18" charset="0"/>
              </a:rPr>
              <a:t>1. </a:t>
            </a:r>
            <a:r>
              <a:rPr lang="uz-Cyrl-UZ" sz="2300" dirty="0" smtClean="0">
                <a:latin typeface="Times New Roman" pitchFamily="18" charset="0"/>
                <a:cs typeface="Times New Roman" pitchFamily="18" charset="0"/>
              </a:rPr>
              <a:t>Ҳужайра инфильтрацияси (м: холестерин, липопротеинлар билан)</a:t>
            </a:r>
            <a:endParaRPr lang="ru-RU" sz="2300" dirty="0" smtClean="0">
              <a:latin typeface="Times New Roman" pitchFamily="18" charset="0"/>
              <a:cs typeface="Times New Roman" pitchFamily="18" charset="0"/>
            </a:endParaRPr>
          </a:p>
          <a:p>
            <a:pPr marL="84138" lvl="2" indent="438150" algn="just">
              <a:buNone/>
            </a:pPr>
            <a:r>
              <a:rPr lang="en-US" sz="2300" dirty="0" smtClean="0">
                <a:latin typeface="Times New Roman" pitchFamily="18" charset="0"/>
                <a:cs typeface="Times New Roman" pitchFamily="18" charset="0"/>
              </a:rPr>
              <a:t>2. </a:t>
            </a:r>
            <a:r>
              <a:rPr lang="uz-Cyrl-UZ" sz="2300" dirty="0" smtClean="0">
                <a:latin typeface="Times New Roman" pitchFamily="18" charset="0"/>
                <a:cs typeface="Times New Roman" pitchFamily="18" charset="0"/>
              </a:rPr>
              <a:t>Бузилган</a:t>
            </a:r>
            <a:r>
              <a:rPr lang="ru-RU" sz="2300" dirty="0" smtClean="0">
                <a:latin typeface="Times New Roman" pitchFamily="18" charset="0"/>
                <a:cs typeface="Times New Roman" pitchFamily="18" charset="0"/>
              </a:rPr>
              <a:t> синтез (</a:t>
            </a:r>
            <a:r>
              <a:rPr lang="ru-RU" sz="2300" dirty="0" err="1" smtClean="0">
                <a:latin typeface="Times New Roman" pitchFamily="18" charset="0"/>
                <a:cs typeface="Times New Roman" pitchFamily="18" charset="0"/>
              </a:rPr>
              <a:t>аномал</a:t>
            </a:r>
            <a:r>
              <a:rPr lang="ru-RU" sz="2300" dirty="0" smtClean="0">
                <a:latin typeface="Times New Roman" pitchFamily="18" charset="0"/>
                <a:cs typeface="Times New Roman" pitchFamily="18" charset="0"/>
              </a:rPr>
              <a:t> о</a:t>
            </a:r>
            <a:r>
              <a:rPr lang="uz-Cyrl-UZ" sz="2300" dirty="0" smtClean="0">
                <a:latin typeface="Times New Roman" pitchFamily="18" charset="0"/>
                <a:cs typeface="Times New Roman" pitchFamily="18" charset="0"/>
              </a:rPr>
              <a:t>қ</a:t>
            </a:r>
            <a:r>
              <a:rPr lang="ru-RU" sz="2300" dirty="0" err="1" smtClean="0">
                <a:latin typeface="Times New Roman" pitchFamily="18" charset="0"/>
                <a:cs typeface="Times New Roman" pitchFamily="18" charset="0"/>
              </a:rPr>
              <a:t>сил-полисахарид</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комп</a:t>
            </a:r>
            <a:r>
              <a:rPr lang="uz-Cyrl-UZ" sz="2300" dirty="0" smtClean="0">
                <a:latin typeface="Times New Roman" pitchFamily="18" charset="0"/>
                <a:cs typeface="Times New Roman" pitchFamily="18" charset="0"/>
              </a:rPr>
              <a:t>лекси</a:t>
            </a:r>
            <a:r>
              <a:rPr lang="ru-RU" sz="2300" dirty="0" smtClean="0">
                <a:latin typeface="Times New Roman" pitchFamily="18" charset="0"/>
                <a:cs typeface="Times New Roman" pitchFamily="18" charset="0"/>
              </a:rPr>
              <a:t>)</a:t>
            </a:r>
          </a:p>
          <a:p>
            <a:pPr marL="84138" lvl="2" indent="438150" algn="just">
              <a:buNone/>
            </a:pPr>
            <a:r>
              <a:rPr lang="en-US" sz="2300" dirty="0" smtClean="0">
                <a:latin typeface="Times New Roman" pitchFamily="18" charset="0"/>
                <a:cs typeface="Times New Roman" pitchFamily="18" charset="0"/>
              </a:rPr>
              <a:t>3. </a:t>
            </a:r>
            <a:r>
              <a:rPr lang="uz-Cyrl-UZ" sz="2300" dirty="0" smtClean="0">
                <a:latin typeface="Times New Roman" pitchFamily="18" charset="0"/>
                <a:cs typeface="Times New Roman" pitchFamily="18" charset="0"/>
              </a:rPr>
              <a:t>Трансформация (м: ёғ ва углеводларни оқсилга, ёки оқсил ва углеводларни эса ёғга айланишининг бузилиши).</a:t>
            </a:r>
            <a:endParaRPr lang="ru-RU" sz="2300" dirty="0" smtClean="0">
              <a:latin typeface="Times New Roman" pitchFamily="18" charset="0"/>
              <a:cs typeface="Times New Roman" pitchFamily="18" charset="0"/>
            </a:endParaRPr>
          </a:p>
          <a:p>
            <a:pPr marL="84138" lvl="2" indent="438150" algn="just">
              <a:buNone/>
            </a:pPr>
            <a:r>
              <a:rPr lang="en-US" sz="2300" dirty="0" smtClean="0">
                <a:latin typeface="Times New Roman" pitchFamily="18" charset="0"/>
                <a:cs typeface="Times New Roman" pitchFamily="18" charset="0"/>
              </a:rPr>
              <a:t>4. </a:t>
            </a:r>
            <a:r>
              <a:rPr lang="uz-Cyrl-UZ" sz="2300" dirty="0" smtClean="0">
                <a:latin typeface="Times New Roman" pitchFamily="18" charset="0"/>
                <a:cs typeface="Times New Roman" pitchFamily="18" charset="0"/>
              </a:rPr>
              <a:t>Декомпозиция (мембранадаги ёғ-оқсил комплексни парчаланиши)</a:t>
            </a:r>
            <a:endParaRPr lang="ru-RU" sz="2300" dirty="0" smtClean="0">
              <a:latin typeface="Times New Roman" pitchFamily="18" charset="0"/>
              <a:cs typeface="Times New Roman" pitchFamily="18" charset="0"/>
            </a:endParaRPr>
          </a:p>
          <a:p>
            <a:pPr marL="84138" indent="438150" algn="just">
              <a:buNone/>
            </a:pPr>
            <a:r>
              <a:rPr lang="en-US" sz="2300" dirty="0" smtClean="0">
                <a:latin typeface="Times New Roman" pitchFamily="18" charset="0"/>
                <a:cs typeface="Times New Roman" pitchFamily="18" charset="0"/>
              </a:rPr>
              <a:t>5. </a:t>
            </a:r>
            <a:r>
              <a:rPr lang="uz-Cyrl-UZ" sz="2300" dirty="0" smtClean="0">
                <a:latin typeface="Times New Roman" pitchFamily="18" charset="0"/>
                <a:cs typeface="Times New Roman" pitchFamily="18" charset="0"/>
              </a:rPr>
              <a:t>Қайси моддалар алмашинувини бузилишига қараб: оқсилли (диспротеинозлар) ёғли (липидозлар), углеводли, пигментли, минералли ва комбинацияланган дистрофиялар тафовут этилади.</a:t>
            </a:r>
            <a:endParaRPr lang="ru-RU" sz="2300" dirty="0" smtClean="0">
              <a:latin typeface="Times New Roman" pitchFamily="18" charset="0"/>
              <a:cs typeface="Times New Roman" pitchFamily="18" charset="0"/>
            </a:endParaRPr>
          </a:p>
          <a:p>
            <a:pPr marL="84138" indent="438150" algn="just">
              <a:buNone/>
            </a:pPr>
            <a:r>
              <a:rPr lang="en-US" sz="2300" dirty="0" smtClean="0">
                <a:latin typeface="Times New Roman" pitchFamily="18" charset="0"/>
                <a:cs typeface="Times New Roman" pitchFamily="18" charset="0"/>
              </a:rPr>
              <a:t>6. </a:t>
            </a:r>
            <a:r>
              <a:rPr lang="uz-Cyrl-UZ" sz="2300" dirty="0" smtClean="0">
                <a:latin typeface="Times New Roman" pitchFamily="18" charset="0"/>
                <a:cs typeface="Times New Roman" pitchFamily="18" charset="0"/>
              </a:rPr>
              <a:t>Ирсий омилларни таъсир этишига қараб: ирсий ва ортирилган дистрофиялар фарқланади. </a:t>
            </a:r>
            <a:endParaRPr lang="ru-RU" sz="2300"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610244"/>
          </a:xfrm>
        </p:spPr>
        <p:txBody>
          <a:bodyPr>
            <a:normAutofit fontScale="92500"/>
          </a:bodyPr>
          <a:lstStyle/>
          <a:p>
            <a:pPr algn="just"/>
            <a:r>
              <a:rPr lang="uz-Cyrl-UZ" b="1" dirty="0" smtClean="0">
                <a:latin typeface="Times New Roman" pitchFamily="18" charset="0"/>
                <a:cs typeface="Times New Roman" pitchFamily="18" charset="0"/>
              </a:rPr>
              <a:t>Дисплазия –</a:t>
            </a:r>
            <a:r>
              <a:rPr lang="en-US" b="1" dirty="0" err="1" smtClean="0">
                <a:latin typeface="Times New Roman" pitchFamily="18" charset="0"/>
                <a:cs typeface="Times New Roman" pitchFamily="18" charset="0"/>
              </a:rPr>
              <a:t>gus</a:t>
            </a:r>
            <a:r>
              <a:rPr lang="en-US"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нарушение </a:t>
            </a:r>
            <a:r>
              <a:rPr lang="en-US" b="1" dirty="0" err="1" smtClean="0">
                <a:latin typeface="Times New Roman" pitchFamily="18" charset="0"/>
                <a:cs typeface="Times New Roman" pitchFamily="18" charset="0"/>
              </a:rPr>
              <a:t>plasis</a:t>
            </a:r>
            <a:r>
              <a:rPr lang="uz-Cyrl-UZ" b="1" dirty="0" smtClean="0">
                <a:latin typeface="Times New Roman" pitchFamily="18" charset="0"/>
                <a:cs typeface="Times New Roman" pitchFamily="18" charset="0"/>
              </a:rPr>
              <a:t> –образую.</a:t>
            </a:r>
            <a:r>
              <a:rPr lang="uz-Cyrl-UZ" dirty="0" smtClean="0">
                <a:latin typeface="Times New Roman" pitchFamily="18" charset="0"/>
                <a:cs typeface="Times New Roman" pitchFamily="18" charset="0"/>
              </a:rPr>
              <a:t> Ривожланиш жараёнини бузилиши, турғун тарзда ҳужайра структурасини бузилиши, ҳужайра функциясини бузилишига олиб келади. Бу патология асосида физик, химик ва биологик омиллар таъсирида генни зарарланиши сабаб бўлади. Дисплазияда ҳужайра шакли, катталиги, ядро ва органеллалари ўзгаради.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М: ҳужайра “монстрлар” катта ярим шарлар зарарланганда, ўсма ҳужайралари шунга мисол бўлади.</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Некроз ва аутолиз ҳужайрани ўлиши билан кечиб, нормал ҳаёт тарзига қайтмайди, некроз дистрофия ва дисплазияни тугаётган этапи бўлиши ҳам мумкин, патоген омил таъсирида тўғридан-тўғри ҳам келиб чиқиш мумкин. Аутолизда ҳужайра структураси ўз ўзини емиради.</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92</TotalTime>
  <Words>2792</Words>
  <Application>Microsoft Office PowerPoint</Application>
  <PresentationFormat>Экран (4:3)</PresentationFormat>
  <Paragraphs>166</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Поток</vt:lpstr>
      <vt:lpstr>Андижон давлат тиббиёт институти</vt:lpstr>
      <vt:lpstr>Ҳужайра патофизиологияси</vt:lpstr>
      <vt:lpstr>Ҳужайра шикастланишини синфланиши</vt:lpstr>
      <vt:lpstr>Слайд 4</vt:lpstr>
      <vt:lpstr>Этиология</vt:lpstr>
      <vt:lpstr>Слайд 6</vt:lpstr>
      <vt:lpstr>Слайд 7</vt:lpstr>
      <vt:lpstr>Слайд 8</vt:lpstr>
      <vt:lpstr>Ҳужайра шикастланганда қуйидаги белгилар билан намоён бўлади</vt:lpstr>
      <vt:lpstr>Патогенез.</vt:lpstr>
      <vt:lpstr>Слайд 11</vt:lpstr>
      <vt:lpstr>Слайд 12</vt:lpstr>
      <vt:lpstr>Слайд 13</vt:lpstr>
      <vt:lpstr>Слайд 14</vt:lpstr>
      <vt:lpstr>Слайд 15</vt:lpstr>
      <vt:lpstr>II. Ҳужайра шикастланишини кальцийга боғлиқ механизми</vt:lpstr>
      <vt:lpstr>Слайд 17</vt:lpstr>
      <vt:lpstr>III. Ҳужайра шикастланишини электролит-осмотик механизми</vt:lpstr>
      <vt:lpstr>IV. Ҳужайра шикастланишини ацидотик механизми</vt:lpstr>
      <vt:lpstr>Слайд 20</vt:lpstr>
      <vt:lpstr>V. Ҳужайра шикастланишини протеинли меҳанизми</vt:lpstr>
      <vt:lpstr>VI .Ҳужайра шикастланишини нуклеин кислоталарга боғлиқ механизми.</vt:lpstr>
      <vt:lpstr>Слайд 23</vt:lpstr>
      <vt:lpstr>Ҳужайра шикастланишини қуйидаги этапларда кетади:</vt:lpstr>
      <vt:lpstr>Слайд 25</vt:lpstr>
      <vt:lpstr>Слайд 26</vt:lpstr>
      <vt:lpstr>Слайд 27</vt:lpstr>
      <vt:lpstr>Слайд 28</vt:lpstr>
      <vt:lpstr>Слайд 29</vt:lpstr>
      <vt:lpstr>Слайд 30</vt:lpstr>
      <vt:lpstr>Ҳужайра ичида бузилган гомеостазни қайта тиклаш учун йўналган реакциялар</vt:lpstr>
      <vt:lpstr>Зарарланган ҳужайрада функционал осойишталикни юзага чиқаришга қаратилган реакциялар</vt:lpstr>
      <vt:lpstr>Ҳужайра шикастланишини типик формалари</vt:lpstr>
      <vt:lpstr>Дистрофияни морфогенетик механизмлари</vt:lpstr>
      <vt:lpstr>Слайд 35</vt:lpstr>
      <vt:lpstr>Слайд 36</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13</cp:revision>
  <dcterms:created xsi:type="dcterms:W3CDTF">2017-04-18T17:14:00Z</dcterms:created>
  <dcterms:modified xsi:type="dcterms:W3CDTF">2017-04-23T19:22:16Z</dcterms:modified>
</cp:coreProperties>
</file>