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9" r:id="rId2"/>
    <p:sldId id="257" r:id="rId3"/>
    <p:sldId id="258" r:id="rId4"/>
    <p:sldId id="259" r:id="rId5"/>
    <p:sldId id="260" r:id="rId6"/>
    <p:sldId id="261" r:id="rId7"/>
    <p:sldId id="262" r:id="rId8"/>
    <p:sldId id="278" r:id="rId9"/>
    <p:sldId id="277" r:id="rId10"/>
    <p:sldId id="276" r:id="rId11"/>
    <p:sldId id="275" r:id="rId12"/>
    <p:sldId id="274" r:id="rId13"/>
    <p:sldId id="273" r:id="rId14"/>
    <p:sldId id="272" r:id="rId15"/>
    <p:sldId id="271" r:id="rId16"/>
    <p:sldId id="270" r:id="rId17"/>
    <p:sldId id="269" r:id="rId18"/>
    <p:sldId id="268" r:id="rId19"/>
    <p:sldId id="266" r:id="rId20"/>
    <p:sldId id="265" r:id="rId21"/>
    <p:sldId id="264" r:id="rId22"/>
    <p:sldId id="263" r:id="rId23"/>
    <p:sldId id="279" r:id="rId24"/>
    <p:sldId id="280" r:id="rId25"/>
    <p:sldId id="281" r:id="rId26"/>
    <p:sldId id="282" r:id="rId27"/>
    <p:sldId id="283" r:id="rId28"/>
    <p:sldId id="284" r:id="rId29"/>
    <p:sldId id="285" r:id="rId30"/>
    <p:sldId id="288" r:id="rId31"/>
    <p:sldId id="287"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2" d="100"/>
          <a:sy n="82" d="100"/>
        </p:scale>
        <p:origin x="-112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fld id="{5B106E36-FD25-4E2D-B0AA-010F637433A0}" type="datetimeFigureOut">
              <a:rPr lang="ru-RU" smtClean="0"/>
              <a:pPr/>
              <a:t>24.04.2017</a:t>
            </a:fld>
            <a:endParaRPr lang="ru-RU"/>
          </a:p>
        </p:txBody>
      </p:sp>
      <p:sp>
        <p:nvSpPr>
          <p:cNvPr id="17" name="Нижний колонтитул 16"/>
          <p:cNvSpPr>
            <a:spLocks noGrp="1"/>
          </p:cNvSpPr>
          <p:nvPr>
            <p:ph type="ftr" sz="quarter" idx="11"/>
          </p:nvPr>
        </p:nvSpPr>
        <p:spPr>
          <a:xfrm>
            <a:off x="5410200" y="4205288"/>
            <a:ext cx="1295400" cy="457200"/>
          </a:xfrm>
        </p:spPr>
        <p:txBody>
          <a:bodyPr/>
          <a:lstStyle/>
          <a:p>
            <a:endParaRPr lang="ru-RU"/>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Дата 25"/>
          <p:cNvSpPr>
            <a:spLocks noGrp="1"/>
          </p:cNvSpPr>
          <p:nvPr>
            <p:ph type="dt" sz="half" idx="10"/>
          </p:nvPr>
        </p:nvSpPr>
        <p:spPr/>
        <p:txBody>
          <a:bodyPr rtlCol="0"/>
          <a:lstStyle/>
          <a:p>
            <a:fld id="{5B106E36-FD25-4E2D-B0AA-010F637433A0}" type="datetimeFigureOut">
              <a:rPr lang="ru-RU" smtClean="0"/>
              <a:pPr/>
              <a:t>24.04.2017</a:t>
            </a:fld>
            <a:endParaRPr lang="ru-RU"/>
          </a:p>
        </p:txBody>
      </p:sp>
      <p:sp>
        <p:nvSpPr>
          <p:cNvPr id="27" name="Номер слайда 26"/>
          <p:cNvSpPr>
            <a:spLocks noGrp="1"/>
          </p:cNvSpPr>
          <p:nvPr>
            <p:ph type="sldNum" sz="quarter" idx="11"/>
          </p:nvPr>
        </p:nvSpPr>
        <p:spPr/>
        <p:txBody>
          <a:bodyPr rtlCol="0"/>
          <a:lstStyle/>
          <a:p>
            <a:fld id="{725C68B6-61C2-468F-89AB-4B9F7531AA68}" type="slidenum">
              <a:rPr lang="ru-RU" smtClean="0"/>
              <a:pPr/>
              <a:t>‹#›</a:t>
            </a:fld>
            <a:endParaRPr lang="ru-RU"/>
          </a:p>
        </p:txBody>
      </p:sp>
      <p:sp>
        <p:nvSpPr>
          <p:cNvPr id="28" name="Нижний колонтитул 27"/>
          <p:cNvSpPr>
            <a:spLocks noGrp="1"/>
          </p:cNvSpPr>
          <p:nvPr>
            <p:ph type="ftr" sz="quarter" idx="12"/>
          </p:nvPr>
        </p:nvSpPr>
        <p:spPr/>
        <p:txBody>
          <a:bodyPr rtlCol="0"/>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smtClean="0"/>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fld id="{5B106E36-FD25-4E2D-B0AA-010F637433A0}" type="datetimeFigureOut">
              <a:rPr lang="ru-RU" smtClean="0"/>
              <a:pPr/>
              <a:t>24.04.2017</a:t>
            </a:fld>
            <a:endParaRPr lang="ru-RU"/>
          </a:p>
        </p:txBody>
      </p:sp>
      <p:sp>
        <p:nvSpPr>
          <p:cNvPr id="4" name="Нижний колонтитул 3"/>
          <p:cNvSpPr>
            <a:spLocks noGrp="1"/>
          </p:cNvSpPr>
          <p:nvPr>
            <p:ph type="ftr" sz="quarter" idx="11"/>
          </p:nvPr>
        </p:nvSpPr>
        <p:spPr>
          <a:xfrm>
            <a:off x="5257800" y="612648"/>
            <a:ext cx="1325880" cy="457200"/>
          </a:xfrm>
        </p:spPr>
        <p:txBody>
          <a:bodyPr/>
          <a:lstStyle/>
          <a:p>
            <a:endParaRPr lang="ru-RU"/>
          </a:p>
        </p:txBody>
      </p:sp>
      <p:sp>
        <p:nvSpPr>
          <p:cNvPr id="5" name="Номер слайда 4"/>
          <p:cNvSpPr>
            <a:spLocks noGrp="1"/>
          </p:cNvSpPr>
          <p:nvPr>
            <p:ph type="sldNum" sz="quarter" idx="12"/>
          </p:nvPr>
        </p:nvSpPr>
        <p:spPr>
          <a:xfrm>
            <a:off x="8174736" y="2272"/>
            <a:ext cx="762000" cy="365760"/>
          </a:xfrm>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24.04.2017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smtClean="0"/>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5B106E36-FD25-4E2D-B0AA-010F637433A0}" type="datetimeFigureOut">
              <a:rPr lang="ru-RU" smtClean="0"/>
              <a:pPr/>
              <a:t>24.04.2017</a:t>
            </a:fld>
            <a:endParaRPr lang="ru-RU"/>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ru-RU"/>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00034" y="214290"/>
            <a:ext cx="8229600" cy="1828800"/>
          </a:xfrm>
        </p:spPr>
        <p:txBody>
          <a:bodyPr/>
          <a:lstStyle/>
          <a:p>
            <a:pPr algn="ctr"/>
            <a:r>
              <a:rPr lang="ru-RU" dirty="0" smtClean="0"/>
              <a:t>АНДИЖОН ДАВЛАТ ТИББИЁТ ИНСТИТУТИ</a:t>
            </a:r>
            <a:endParaRPr lang="ru-RU" dirty="0"/>
          </a:p>
        </p:txBody>
      </p:sp>
      <p:sp>
        <p:nvSpPr>
          <p:cNvPr id="3" name="Подзаголовок 2"/>
          <p:cNvSpPr>
            <a:spLocks noGrp="1"/>
          </p:cNvSpPr>
          <p:nvPr>
            <p:ph type="subTitle" idx="1"/>
          </p:nvPr>
        </p:nvSpPr>
        <p:spPr>
          <a:xfrm>
            <a:off x="357158" y="4143380"/>
            <a:ext cx="8429684" cy="2286016"/>
          </a:xfrm>
        </p:spPr>
        <p:txBody>
          <a:bodyPr>
            <a:noAutofit/>
          </a:bodyPr>
          <a:lstStyle/>
          <a:p>
            <a:pPr algn="ctr"/>
            <a:r>
              <a:rPr lang="ru-RU" sz="3000" dirty="0" err="1" smtClean="0"/>
              <a:t>Мавзу</a:t>
            </a:r>
            <a:r>
              <a:rPr lang="ru-RU" sz="3000" dirty="0" smtClean="0"/>
              <a:t>: </a:t>
            </a:r>
            <a:r>
              <a:rPr lang="uz-Cyrl-UZ" sz="2000" b="1" dirty="0" smtClean="0"/>
              <a:t>АЛЛЕРГИК РЕАКЦИЯЛАР</a:t>
            </a:r>
            <a:endParaRPr lang="ru-RU" sz="2000" dirty="0"/>
          </a:p>
        </p:txBody>
      </p:sp>
      <p:sp>
        <p:nvSpPr>
          <p:cNvPr id="4" name="Подзаголовок 2"/>
          <p:cNvSpPr txBox="1">
            <a:spLocks/>
          </p:cNvSpPr>
          <p:nvPr/>
        </p:nvSpPr>
        <p:spPr>
          <a:xfrm>
            <a:off x="285720" y="2571744"/>
            <a:ext cx="8429684" cy="857256"/>
          </a:xfrm>
          <a:prstGeom prst="rect">
            <a:avLst/>
          </a:prstGeom>
        </p:spPr>
        <p:txBody>
          <a:bodyPr vert="horz">
            <a:normAutofit fontScale="92500" lnSpcReduction="10000"/>
          </a:bodyPr>
          <a:lstStyle/>
          <a:p>
            <a:pPr lvl="0" algn="ctr">
              <a:spcBef>
                <a:spcPct val="20000"/>
              </a:spcBef>
              <a:buClr>
                <a:schemeClr val="tx1">
                  <a:shade val="95000"/>
                </a:schemeClr>
              </a:buClr>
              <a:buSzPct val="65000"/>
            </a:pPr>
            <a:r>
              <a:rPr lang="ru-RU" sz="2800" dirty="0" smtClean="0">
                <a:solidFill>
                  <a:schemeClr val="bg1">
                    <a:lumMod val="75000"/>
                  </a:schemeClr>
                </a:solidFill>
              </a:rPr>
              <a:t>Кафедра: 	НОРМАЛ ВА ПАТОЛОГИК ФИЗИОЛОГИЯ </a:t>
            </a:r>
            <a:endParaRPr kumimoji="0" lang="ru-RU" sz="2800" b="0" i="0" u="none" strike="noStrike" kern="1200" cap="none" spc="0" normalizeH="0" baseline="0" noProof="0" dirty="0">
              <a:ln>
                <a:noFill/>
              </a:ln>
              <a:solidFill>
                <a:schemeClr val="bg1">
                  <a:lumMod val="75000"/>
                </a:schemeClr>
              </a:solidFill>
              <a:effectLst/>
              <a:uLnTx/>
              <a:uFillTx/>
              <a:latin typeface="+mn-lt"/>
              <a:ea typeface="+mn-ea"/>
              <a:cs typeface="+mn-cs"/>
            </a:endParaRPr>
          </a:p>
        </p:txBody>
      </p:sp>
      <p:sp>
        <p:nvSpPr>
          <p:cNvPr id="7" name="Подзаголовок 2"/>
          <p:cNvSpPr txBox="1">
            <a:spLocks/>
          </p:cNvSpPr>
          <p:nvPr/>
        </p:nvSpPr>
        <p:spPr>
          <a:xfrm>
            <a:off x="928662" y="5786454"/>
            <a:ext cx="7786742" cy="857256"/>
          </a:xfrm>
          <a:prstGeom prst="rect">
            <a:avLst/>
          </a:prstGeom>
        </p:spPr>
        <p:txBody>
          <a:bodyPr vert="horz">
            <a:normAutofit/>
          </a:bodyPr>
          <a:lstStyle/>
          <a:p>
            <a:pPr lvl="0">
              <a:spcBef>
                <a:spcPct val="20000"/>
              </a:spcBef>
              <a:buClr>
                <a:schemeClr val="tx1">
                  <a:shade val="95000"/>
                </a:schemeClr>
              </a:buClr>
              <a:buSzPct val="65000"/>
            </a:pPr>
            <a:r>
              <a:rPr lang="en-US" sz="2800" dirty="0" smtClean="0"/>
              <a:t> </a:t>
            </a:r>
            <a:endParaRPr kumimoji="0" lang="ru-RU"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Подзаголовок 2"/>
          <p:cNvSpPr txBox="1">
            <a:spLocks/>
          </p:cNvSpPr>
          <p:nvPr/>
        </p:nvSpPr>
        <p:spPr>
          <a:xfrm>
            <a:off x="4143308" y="6072206"/>
            <a:ext cx="5000692" cy="571504"/>
          </a:xfrm>
          <a:prstGeom prst="rect">
            <a:avLst/>
          </a:prstGeom>
        </p:spPr>
        <p:txBody>
          <a:bodyPr vert="horz">
            <a:normAutofit fontScale="85000" lnSpcReduction="10000"/>
          </a:bodyPr>
          <a:lstStyle/>
          <a:p>
            <a:pPr marL="0" marR="0" lvl="0" indent="0" algn="l" defTabSz="914400" rtl="0" eaLnBrk="1" fontAlgn="auto" latinLnBrk="0" hangingPunct="1">
              <a:lnSpc>
                <a:spcPct val="100000"/>
              </a:lnSpc>
              <a:spcBef>
                <a:spcPct val="20000"/>
              </a:spcBef>
              <a:spcAft>
                <a:spcPts val="0"/>
              </a:spcAft>
              <a:buClr>
                <a:schemeClr val="tx1">
                  <a:shade val="95000"/>
                </a:schemeClr>
              </a:buClr>
              <a:buSzPct val="65000"/>
              <a:buFont typeface="Wingdings 2"/>
              <a:buNone/>
              <a:tabLst/>
              <a:defRPr/>
            </a:pPr>
            <a:r>
              <a:rPr lang="ru-RU" sz="2800" dirty="0" err="1" smtClean="0">
                <a:solidFill>
                  <a:srgbClr val="92D050"/>
                </a:solidFill>
              </a:rPr>
              <a:t>Ма</a:t>
            </a:r>
            <a:r>
              <a:rPr lang="ru-RU" sz="2800" dirty="0" err="1" smtClean="0">
                <a:solidFill>
                  <a:srgbClr val="92D050"/>
                </a:solidFill>
              </a:rPr>
              <a:t>ь</a:t>
            </a:r>
            <a:r>
              <a:rPr lang="ru-RU" sz="2800" dirty="0" err="1" smtClean="0">
                <a:solidFill>
                  <a:srgbClr val="92D050"/>
                </a:solidFill>
              </a:rPr>
              <a:t>рузачи</a:t>
            </a:r>
            <a:r>
              <a:rPr lang="ru-RU" sz="2800" dirty="0" smtClean="0">
                <a:solidFill>
                  <a:schemeClr val="accent1">
                    <a:lumMod val="75000"/>
                  </a:schemeClr>
                </a:solidFill>
              </a:rPr>
              <a:t>: </a:t>
            </a:r>
            <a:r>
              <a:rPr lang="ru-RU" sz="2800" dirty="0" smtClean="0"/>
              <a:t>	М. М. </a:t>
            </a:r>
            <a:r>
              <a:rPr lang="ru-RU" sz="2800" dirty="0" err="1" smtClean="0"/>
              <a:t>Мадумарова</a:t>
            </a:r>
            <a:endParaRPr lang="ru-RU" sz="2800" smtClean="0"/>
          </a:p>
          <a:p>
            <a:pPr marL="0" marR="0" lvl="0" indent="0" algn="l" defTabSz="914400" rtl="0" eaLnBrk="1" fontAlgn="auto" latinLnBrk="0" hangingPunct="1">
              <a:lnSpc>
                <a:spcPct val="100000"/>
              </a:lnSpc>
              <a:spcBef>
                <a:spcPct val="20000"/>
              </a:spcBef>
              <a:spcAft>
                <a:spcPts val="0"/>
              </a:spcAft>
              <a:buClr>
                <a:schemeClr val="tx1">
                  <a:shade val="95000"/>
                </a:schemeClr>
              </a:buClr>
              <a:buSzPct val="65000"/>
              <a:buFont typeface="Wingdings 2"/>
              <a:buNone/>
              <a:tabLst/>
              <a:defRPr/>
            </a:pPr>
            <a:endParaRPr kumimoji="0" lang="ru-RU" sz="2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788742"/>
          </a:xfrm>
        </p:spPr>
        <p:txBody>
          <a:bodyPr>
            <a:normAutofit fontScale="92500"/>
          </a:bodyPr>
          <a:lstStyle/>
          <a:p>
            <a:pPr algn="just"/>
            <a:r>
              <a:rPr lang="uz-Cyrl-UZ" dirty="0" smtClean="0"/>
              <a:t>Аллергия (грекчадан – бошқача таъсир) деган маънони англатади. Организмни антиген табиатли моддаларга яллиғланиш, бронх мускулларини спазми, некроз, шок ва бошқа ўзгаришлар билан намоён бўлувчи сифат жиҳатдан ўзгарган реакцияси  тушунилади.</a:t>
            </a:r>
            <a:endParaRPr lang="ru-RU" dirty="0" smtClean="0"/>
          </a:p>
          <a:p>
            <a:pPr algn="just">
              <a:buNone/>
            </a:pPr>
            <a:r>
              <a:rPr lang="en-US" dirty="0" smtClean="0"/>
              <a:t> </a:t>
            </a:r>
            <a:r>
              <a:rPr lang="uz-Cyrl-UZ" dirty="0" smtClean="0"/>
              <a:t>Бошқача айтганда, аллергия бу организмда гуморал ва ҳужайравий иммунологик реакциялар билан кечувчи комплекс бузилишлар мажмуасидир.</a:t>
            </a:r>
            <a:endParaRPr lang="ru-RU" dirty="0" smtClean="0"/>
          </a:p>
          <a:p>
            <a:pPr algn="ctr">
              <a:buNone/>
            </a:pPr>
            <a:r>
              <a:rPr lang="uz-Cyrl-UZ" dirty="0" smtClean="0"/>
              <a:t>Аллергия деб, ташқи муҳитни турли таъсирлари натижасида организмни ўта сезувчанлигини ортиши билан борадиган реактивликни бир кўринишига айтилади (Адо). </a:t>
            </a:r>
            <a:endParaRPr lang="ru-RU" dirty="0" smtClean="0"/>
          </a:p>
          <a:p>
            <a:pPr algn="ct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1212158"/>
            <a:ext cx="8229600" cy="5431552"/>
          </a:xfrm>
        </p:spPr>
        <p:txBody>
          <a:bodyPr/>
          <a:lstStyle/>
          <a:p>
            <a:pPr>
              <a:buFont typeface="Wingdings" pitchFamily="2" charset="2"/>
              <a:buChar char="v"/>
            </a:pPr>
            <a:r>
              <a:rPr lang="uz-Cyrl-UZ" dirty="0" smtClean="0"/>
              <a:t>Организмда аллергик холатларни миқдор ва сифат жиҳатидан ўзгаришини турли атамалар билан таърифланади.</a:t>
            </a:r>
            <a:endParaRPr lang="ru-RU" dirty="0" smtClean="0"/>
          </a:p>
          <a:p>
            <a:pPr marL="514350" indent="-514350">
              <a:buFont typeface="+mj-lt"/>
              <a:buAutoNum type="arabicPeriod"/>
            </a:pPr>
            <a:r>
              <a:rPr lang="uz-Cyrl-UZ" dirty="0" smtClean="0"/>
              <a:t>Адо аллергик реакцияларни қуйидагича табақалади:</a:t>
            </a:r>
            <a:endParaRPr lang="ru-RU" dirty="0" smtClean="0"/>
          </a:p>
          <a:p>
            <a:pPr marL="514350" lvl="0" indent="-514350">
              <a:buFont typeface="+mj-lt"/>
              <a:buAutoNum type="arabicPeriod"/>
            </a:pPr>
            <a:r>
              <a:rPr lang="uz-Cyrl-UZ" dirty="0" smtClean="0"/>
              <a:t>чин ва сохта</a:t>
            </a:r>
            <a:endParaRPr lang="ru-RU" dirty="0" smtClean="0"/>
          </a:p>
          <a:p>
            <a:pPr marL="514350" lvl="0" indent="-514350">
              <a:buFont typeface="+mj-lt"/>
              <a:buAutoNum type="arabicPeriod"/>
            </a:pPr>
            <a:r>
              <a:rPr lang="uz-Cyrl-UZ" dirty="0" smtClean="0"/>
              <a:t>химергик ва китергик</a:t>
            </a:r>
            <a:endParaRPr lang="ru-RU" dirty="0" smtClean="0"/>
          </a:p>
          <a:p>
            <a:pPr marL="514350" lvl="0" indent="-514350">
              <a:buFont typeface="+mj-lt"/>
              <a:buAutoNum type="arabicPeriod"/>
            </a:pPr>
            <a:r>
              <a:rPr lang="uz-Cyrl-UZ" dirty="0" smtClean="0"/>
              <a:t>умумий ва маҳаллий</a:t>
            </a:r>
            <a:endParaRPr lang="ru-RU" dirty="0" smtClean="0"/>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428604"/>
            <a:ext cx="9144000" cy="6858000"/>
          </a:xfrm>
        </p:spPr>
        <p:txBody>
          <a:bodyPr>
            <a:normAutofit fontScale="92500"/>
          </a:bodyPr>
          <a:lstStyle/>
          <a:p>
            <a:pPr algn="just">
              <a:buFont typeface="Wingdings" pitchFamily="2" charset="2"/>
              <a:buChar char="Ø"/>
            </a:pPr>
            <a:r>
              <a:rPr lang="uz-Cyrl-UZ" sz="2300" dirty="0" smtClean="0"/>
              <a:t>Сохта аллергик реакциялар ташқи белгилари билан чинга ўхшайдию, унинг ривожланишида антиген+антитана бўлмайди, м: Шварцман феномени.</a:t>
            </a:r>
            <a:endParaRPr lang="ru-RU" sz="2300" dirty="0" smtClean="0"/>
          </a:p>
          <a:p>
            <a:pPr algn="just">
              <a:buFont typeface="Wingdings" pitchFamily="2" charset="2"/>
              <a:buChar char="Ø"/>
            </a:pPr>
            <a:r>
              <a:rPr lang="uz-Cyrl-UZ" sz="2300" dirty="0" smtClean="0"/>
              <a:t>Чин аллергик реакцияларни ривожланишида антиген+антитана реакцияси ётади. Антиген + антитана комплекслари қаерда жойлашганига қараб: химергик ва китергикка бўлинади.</a:t>
            </a:r>
            <a:endParaRPr lang="ru-RU" sz="2300" dirty="0" smtClean="0"/>
          </a:p>
          <a:p>
            <a:pPr algn="just">
              <a:buFont typeface="Wingdings" pitchFamily="2" charset="2"/>
              <a:buChar char="Ø"/>
            </a:pPr>
            <a:r>
              <a:rPr lang="uz-Cyrl-UZ" sz="2300" dirty="0" smtClean="0"/>
              <a:t>Химергик аллергик реакцияларда антиген+антитана комплекси организмдаги биологик суюқликларда бўлади, ушбу аллергик реакцияни ривожланишида химергик медиаторларни таъсири муҳим роль ўйнвйди.</a:t>
            </a:r>
            <a:endParaRPr lang="ru-RU" sz="2300" dirty="0" smtClean="0"/>
          </a:p>
          <a:p>
            <a:pPr algn="just">
              <a:buFont typeface="Wingdings" pitchFamily="2" charset="2"/>
              <a:buChar char="Ø"/>
            </a:pPr>
            <a:r>
              <a:rPr lang="uz-Cyrl-UZ" sz="2300" dirty="0" smtClean="0"/>
              <a:t>Китергик аллергик реакцияларда антиген+антитана комплекси ҳужайра сатхида ҳосил бўлади.</a:t>
            </a:r>
            <a:endParaRPr lang="ru-RU" sz="2300" dirty="0" smtClean="0"/>
          </a:p>
          <a:p>
            <a:pPr algn="just">
              <a:buFont typeface="Wingdings" pitchFamily="2" charset="2"/>
              <a:buChar char="Ø"/>
            </a:pPr>
            <a:r>
              <a:rPr lang="uz-Cyrl-UZ" sz="2300" dirty="0" smtClean="0"/>
              <a:t>Химергик ва китергик аллергик реакцияларда патологик жараённи қаерда жойлашганлигига қараь: умумий ва маҳаллий бўлади.</a:t>
            </a:r>
            <a:endParaRPr lang="ru-RU" sz="2300" dirty="0" smtClean="0"/>
          </a:p>
          <a:p>
            <a:pPr algn="just">
              <a:buFont typeface="Wingdings" pitchFamily="2" charset="2"/>
              <a:buChar char="Ø"/>
            </a:pPr>
            <a:r>
              <a:rPr lang="uz-Cyrl-UZ" sz="2300" dirty="0" smtClean="0"/>
              <a:t>Химергик умумий аллергик реакцияларга анафилактик шок кирса, маҳаллийга Артюс, Овери феноменлари, Квинке шиши киради.</a:t>
            </a:r>
            <a:endParaRPr lang="ru-RU" sz="2300" dirty="0" smtClean="0"/>
          </a:p>
          <a:p>
            <a:pPr algn="just">
              <a:buFont typeface="Wingdings" pitchFamily="2" charset="2"/>
              <a:buChar char="Ø"/>
            </a:pPr>
            <a:r>
              <a:rPr lang="uz-Cyrl-UZ" sz="2300" dirty="0" smtClean="0"/>
              <a:t>Китергик умумий аллергик реакцияларга эса колагенозлар мисол бўлса, маҳаллийга туберкулин синамаси киради.</a:t>
            </a:r>
            <a:endParaRPr lang="ru-RU" sz="2300" dirty="0" smtClean="0"/>
          </a:p>
          <a:p>
            <a:pPr algn="just">
              <a:buFont typeface="Wingdings" pitchFamily="2" charset="2"/>
              <a:buChar char="Ø"/>
            </a:pPr>
            <a:endParaRPr lang="ru-RU" sz="23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b="1" dirty="0" smtClean="0"/>
              <a:t>Этиология</a:t>
            </a:r>
            <a:r>
              <a:rPr lang="ru-RU" dirty="0" smtClean="0"/>
              <a:t/>
            </a:r>
            <a:br>
              <a:rPr lang="ru-RU" dirty="0" smtClean="0"/>
            </a:br>
            <a:endParaRPr lang="ru-RU" dirty="0"/>
          </a:p>
        </p:txBody>
      </p:sp>
      <p:sp>
        <p:nvSpPr>
          <p:cNvPr id="3" name="Содержимое 2"/>
          <p:cNvSpPr>
            <a:spLocks noGrp="1"/>
          </p:cNvSpPr>
          <p:nvPr>
            <p:ph idx="1"/>
          </p:nvPr>
        </p:nvSpPr>
        <p:spPr/>
        <p:txBody>
          <a:bodyPr/>
          <a:lstStyle/>
          <a:p>
            <a:pPr algn="ctr">
              <a:buNone/>
            </a:pPr>
            <a:r>
              <a:rPr lang="uz-Cyrl-UZ" dirty="0" smtClean="0"/>
              <a:t>Аллергияни антигенлик ҳусусиятига эга бўлган, организмда гуморал ва ҳужайра типидаги иммунологик реакция чақирувчи моддалар чақиради.</a:t>
            </a:r>
            <a:endParaRPr lang="ru-RU" dirty="0" smtClean="0"/>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Аллергенларни синфланиши</a:t>
            </a:r>
            <a:r>
              <a:rPr lang="ru-RU" dirty="0" smtClean="0"/>
              <a:t/>
            </a:r>
            <a:br>
              <a:rPr lang="ru-RU" dirty="0" smtClean="0"/>
            </a:br>
            <a:r>
              <a:rPr lang="uz-Cyrl-UZ" b="1" dirty="0" smtClean="0"/>
              <a:t>Аллергенлар келиб чиқишига кўра:</a:t>
            </a:r>
            <a:r>
              <a:rPr lang="ru-RU" dirty="0" smtClean="0"/>
              <a:t/>
            </a:r>
            <a:br>
              <a:rPr lang="ru-RU" dirty="0" smtClean="0"/>
            </a:br>
            <a:endParaRPr lang="ru-RU" dirty="0"/>
          </a:p>
        </p:txBody>
      </p:sp>
      <p:graphicFrame>
        <p:nvGraphicFramePr>
          <p:cNvPr id="4" name="Содержимое 3"/>
          <p:cNvGraphicFramePr>
            <a:graphicFrameLocks noGrp="1"/>
          </p:cNvGraphicFramePr>
          <p:nvPr>
            <p:ph idx="1"/>
          </p:nvPr>
        </p:nvGraphicFramePr>
        <p:xfrm>
          <a:off x="0" y="1188720"/>
          <a:ext cx="9144000" cy="6217920"/>
        </p:xfrm>
        <a:graphic>
          <a:graphicData uri="http://schemas.openxmlformats.org/drawingml/2006/table">
            <a:tbl>
              <a:tblPr firstRow="1" bandRow="1">
                <a:tableStyleId>{5C22544A-7EE6-4342-B048-85BDC9FD1C3A}</a:tableStyleId>
              </a:tblPr>
              <a:tblGrid>
                <a:gridCol w="4572000"/>
                <a:gridCol w="4572000"/>
              </a:tblGrid>
              <a:tr h="5036204">
                <a:tc>
                  <a:txBody>
                    <a:bodyPr/>
                    <a:lstStyle/>
                    <a:p>
                      <a:pPr algn="ctr"/>
                      <a:r>
                        <a:rPr lang="uz-Cyrl-UZ" sz="1800" b="1" kern="1200" dirty="0" smtClean="0">
                          <a:solidFill>
                            <a:schemeClr val="lt1"/>
                          </a:solidFill>
                          <a:latin typeface="+mn-lt"/>
                          <a:ea typeface="+mn-ea"/>
                          <a:cs typeface="+mn-cs"/>
                        </a:rPr>
                        <a:t>Экзоген</a:t>
                      </a:r>
                      <a:endParaRPr lang="en-US" sz="1800" b="1" kern="1200" dirty="0" smtClean="0">
                        <a:solidFill>
                          <a:schemeClr val="lt1"/>
                        </a:solidFill>
                        <a:latin typeface="+mn-lt"/>
                        <a:ea typeface="+mn-ea"/>
                        <a:cs typeface="+mn-cs"/>
                      </a:endParaRPr>
                    </a:p>
                    <a:p>
                      <a:pPr algn="ctr">
                        <a:lnSpc>
                          <a:spcPct val="100000"/>
                        </a:lnSpc>
                      </a:pPr>
                      <a:r>
                        <a:rPr lang="uz-Cyrl-UZ" sz="1800" b="1" kern="1200" dirty="0" smtClean="0">
                          <a:solidFill>
                            <a:schemeClr val="tx1"/>
                          </a:solidFill>
                          <a:latin typeface="+mn-lt"/>
                          <a:ea typeface="+mn-ea"/>
                          <a:cs typeface="+mn-cs"/>
                        </a:rPr>
                        <a:t>Организмга қандай тушганлигига қараб:</a:t>
                      </a:r>
                      <a:endParaRPr lang="ru-RU" sz="1800" b="1" kern="1200" dirty="0" smtClean="0">
                        <a:solidFill>
                          <a:schemeClr val="tx1"/>
                        </a:solidFill>
                        <a:latin typeface="+mn-lt"/>
                        <a:ea typeface="+mn-ea"/>
                        <a:cs typeface="+mn-cs"/>
                      </a:endParaRPr>
                    </a:p>
                    <a:p>
                      <a:pPr algn="ctr"/>
                      <a:endParaRPr lang="ru-RU" sz="1800" b="1" kern="1200" dirty="0" smtClean="0">
                        <a:solidFill>
                          <a:schemeClr val="tx1"/>
                        </a:solidFill>
                        <a:latin typeface="+mn-lt"/>
                        <a:ea typeface="+mn-ea"/>
                        <a:cs typeface="+mn-cs"/>
                      </a:endParaRPr>
                    </a:p>
                    <a:p>
                      <a:pPr algn="l"/>
                      <a:r>
                        <a:rPr lang="uz-Cyrl-UZ" sz="1800" b="1" kern="1200" dirty="0" smtClean="0">
                          <a:solidFill>
                            <a:schemeClr val="lt1"/>
                          </a:solidFill>
                          <a:latin typeface="+mn-lt"/>
                          <a:ea typeface="+mn-ea"/>
                          <a:cs typeface="+mn-cs"/>
                        </a:rPr>
                        <a:t>а) ингаляцион		</a:t>
                      </a:r>
                      <a:endParaRPr lang="en-US" sz="1800" b="1" kern="1200" dirty="0" smtClean="0">
                        <a:solidFill>
                          <a:schemeClr val="lt1"/>
                        </a:solidFill>
                        <a:latin typeface="+mn-lt"/>
                        <a:ea typeface="+mn-ea"/>
                        <a:cs typeface="+mn-cs"/>
                      </a:endParaRPr>
                    </a:p>
                    <a:p>
                      <a:pPr algn="l"/>
                      <a:r>
                        <a:rPr lang="uz-Cyrl-UZ" sz="1800" b="1" kern="1200" dirty="0" smtClean="0">
                          <a:solidFill>
                            <a:schemeClr val="lt1"/>
                          </a:solidFill>
                          <a:latin typeface="+mn-lt"/>
                          <a:ea typeface="+mn-ea"/>
                          <a:cs typeface="+mn-cs"/>
                        </a:rPr>
                        <a:t>б) озиқ-овқат</a:t>
                      </a:r>
                      <a:r>
                        <a:rPr lang="en-US" sz="1800" b="1" kern="1200" baseline="0" dirty="0" smtClean="0">
                          <a:solidFill>
                            <a:schemeClr val="lt1"/>
                          </a:solidFill>
                          <a:latin typeface="+mn-lt"/>
                          <a:ea typeface="+mn-ea"/>
                          <a:cs typeface="+mn-cs"/>
                        </a:rPr>
                        <a:t> </a:t>
                      </a:r>
                      <a:r>
                        <a:rPr lang="uz-Cyrl-UZ" sz="1800" b="1" kern="1200" dirty="0" smtClean="0">
                          <a:solidFill>
                            <a:schemeClr val="lt1"/>
                          </a:solidFill>
                          <a:latin typeface="+mn-lt"/>
                          <a:ea typeface="+mn-ea"/>
                          <a:cs typeface="+mn-cs"/>
                        </a:rPr>
                        <a:t>мия, гавҳар, жинсий без, </a:t>
                      </a:r>
                      <a:endParaRPr lang="ru-RU" sz="1800" b="1" kern="1200" dirty="0" smtClean="0">
                        <a:solidFill>
                          <a:schemeClr val="lt1"/>
                        </a:solidFill>
                        <a:latin typeface="+mn-lt"/>
                        <a:ea typeface="+mn-ea"/>
                        <a:cs typeface="+mn-cs"/>
                      </a:endParaRPr>
                    </a:p>
                    <a:p>
                      <a:pPr algn="l"/>
                      <a:r>
                        <a:rPr lang="uz-Cyrl-UZ" sz="1800" b="1" kern="1200" dirty="0" smtClean="0">
                          <a:solidFill>
                            <a:schemeClr val="lt1"/>
                          </a:solidFill>
                          <a:latin typeface="+mn-lt"/>
                          <a:ea typeface="+mn-ea"/>
                          <a:cs typeface="+mn-cs"/>
                        </a:rPr>
                        <a:t>в) контакт</a:t>
                      </a:r>
                      <a:r>
                        <a:rPr lang="en-US" sz="1800" b="1" kern="1200" baseline="0" dirty="0" smtClean="0">
                          <a:solidFill>
                            <a:schemeClr val="lt1"/>
                          </a:solidFill>
                          <a:latin typeface="+mn-lt"/>
                          <a:ea typeface="+mn-ea"/>
                          <a:cs typeface="+mn-cs"/>
                        </a:rPr>
                        <a:t> </a:t>
                      </a:r>
                      <a:r>
                        <a:rPr lang="uz-Cyrl-UZ" sz="1800" b="1" kern="1200" dirty="0" smtClean="0">
                          <a:solidFill>
                            <a:schemeClr val="lt1"/>
                          </a:solidFill>
                          <a:latin typeface="+mn-lt"/>
                          <a:ea typeface="+mn-ea"/>
                          <a:cs typeface="+mn-cs"/>
                        </a:rPr>
                        <a:t>қалқонсимон без</a:t>
                      </a:r>
                      <a:endParaRPr lang="ru-RU" sz="1800" b="1" kern="1200" dirty="0" smtClean="0">
                        <a:solidFill>
                          <a:schemeClr val="lt1"/>
                        </a:solidFill>
                        <a:latin typeface="+mn-lt"/>
                        <a:ea typeface="+mn-ea"/>
                        <a:cs typeface="+mn-cs"/>
                      </a:endParaRPr>
                    </a:p>
                    <a:p>
                      <a:pPr algn="l"/>
                      <a:r>
                        <a:rPr lang="uz-Cyrl-UZ" sz="1800" b="1" kern="1200" dirty="0" smtClean="0">
                          <a:solidFill>
                            <a:schemeClr val="lt1"/>
                          </a:solidFill>
                          <a:latin typeface="+mn-lt"/>
                          <a:ea typeface="+mn-ea"/>
                          <a:cs typeface="+mn-cs"/>
                        </a:rPr>
                        <a:t>г) инъекцион аллергенлар</a:t>
                      </a:r>
                      <a:endParaRPr lang="ru-RU" sz="1800" b="1" kern="1200" dirty="0" smtClean="0">
                        <a:solidFill>
                          <a:schemeClr val="lt1"/>
                        </a:solidFill>
                        <a:latin typeface="+mn-lt"/>
                        <a:ea typeface="+mn-ea"/>
                        <a:cs typeface="+mn-cs"/>
                      </a:endParaRPr>
                    </a:p>
                    <a:p>
                      <a:pPr algn="ctr"/>
                      <a:r>
                        <a:rPr lang="uz-Cyrl-UZ" sz="1800" b="1" kern="1200" dirty="0" smtClean="0">
                          <a:solidFill>
                            <a:schemeClr val="tx1"/>
                          </a:solidFill>
                          <a:latin typeface="+mn-lt"/>
                          <a:ea typeface="+mn-ea"/>
                          <a:cs typeface="+mn-cs"/>
                        </a:rPr>
                        <a:t> Аллергенлар табиатига кўра:</a:t>
                      </a:r>
                      <a:endParaRPr lang="ru-RU" sz="1800" b="1" kern="1200" dirty="0" smtClean="0">
                        <a:solidFill>
                          <a:schemeClr val="tx1"/>
                        </a:solidFill>
                        <a:latin typeface="+mn-lt"/>
                        <a:ea typeface="+mn-ea"/>
                        <a:cs typeface="+mn-cs"/>
                      </a:endParaRPr>
                    </a:p>
                    <a:p>
                      <a:pPr algn="l"/>
                      <a:r>
                        <a:rPr lang="uz-Cyrl-UZ" sz="1800" b="1" kern="1200" dirty="0" smtClean="0">
                          <a:solidFill>
                            <a:schemeClr val="lt1"/>
                          </a:solidFill>
                          <a:latin typeface="+mn-lt"/>
                          <a:ea typeface="+mn-ea"/>
                          <a:cs typeface="+mn-cs"/>
                        </a:rPr>
                        <a:t>а) ўсимлик		 </a:t>
                      </a:r>
                      <a:endParaRPr lang="ru-RU" sz="1800" b="1" kern="1200" dirty="0" smtClean="0">
                        <a:solidFill>
                          <a:schemeClr val="lt1"/>
                        </a:solidFill>
                        <a:latin typeface="+mn-lt"/>
                        <a:ea typeface="+mn-ea"/>
                        <a:cs typeface="+mn-cs"/>
                      </a:endParaRPr>
                    </a:p>
                    <a:p>
                      <a:pPr algn="l"/>
                      <a:r>
                        <a:rPr lang="uz-Cyrl-UZ" sz="1800" b="1" kern="1200" dirty="0" smtClean="0">
                          <a:solidFill>
                            <a:schemeClr val="lt1"/>
                          </a:solidFill>
                          <a:latin typeface="+mn-lt"/>
                          <a:ea typeface="+mn-ea"/>
                          <a:cs typeface="+mn-cs"/>
                        </a:rPr>
                        <a:t>б) ҳайвон</a:t>
                      </a:r>
                      <a:r>
                        <a:rPr lang="en-US" sz="1800" b="1" kern="1200" baseline="0" dirty="0" smtClean="0">
                          <a:solidFill>
                            <a:schemeClr val="lt1"/>
                          </a:solidFill>
                          <a:latin typeface="+mn-lt"/>
                          <a:ea typeface="+mn-ea"/>
                          <a:cs typeface="+mn-cs"/>
                        </a:rPr>
                        <a:t> </a:t>
                      </a:r>
                      <a:r>
                        <a:rPr lang="uz-Cyrl-UZ" sz="1800" b="1" kern="1200" dirty="0" smtClean="0">
                          <a:solidFill>
                            <a:schemeClr val="lt1"/>
                          </a:solidFill>
                          <a:latin typeface="+mn-lt"/>
                          <a:ea typeface="+mn-ea"/>
                          <a:cs typeface="+mn-cs"/>
                        </a:rPr>
                        <a:t>аутоантигенга </a:t>
                      </a:r>
                      <a:endParaRPr lang="ru-RU" sz="1800" b="1" kern="1200" dirty="0" smtClean="0">
                        <a:solidFill>
                          <a:schemeClr val="lt1"/>
                        </a:solidFill>
                        <a:latin typeface="+mn-lt"/>
                        <a:ea typeface="+mn-ea"/>
                        <a:cs typeface="+mn-cs"/>
                      </a:endParaRPr>
                    </a:p>
                    <a:p>
                      <a:pPr algn="l"/>
                      <a:r>
                        <a:rPr lang="uz-Cyrl-UZ" sz="1800" b="1" kern="1200" dirty="0" smtClean="0">
                          <a:solidFill>
                            <a:schemeClr val="lt1"/>
                          </a:solidFill>
                          <a:latin typeface="+mn-lt"/>
                          <a:ea typeface="+mn-ea"/>
                          <a:cs typeface="+mn-cs"/>
                        </a:rPr>
                        <a:t>в) инфекцион		</a:t>
                      </a:r>
                      <a:endParaRPr lang="ru-RU" sz="1800" b="1" kern="1200" dirty="0" smtClean="0">
                        <a:solidFill>
                          <a:schemeClr val="lt1"/>
                        </a:solidFill>
                        <a:latin typeface="+mn-lt"/>
                        <a:ea typeface="+mn-ea"/>
                        <a:cs typeface="+mn-cs"/>
                      </a:endParaRPr>
                    </a:p>
                    <a:p>
                      <a:pPr algn="l"/>
                      <a:r>
                        <a:rPr lang="uz-Cyrl-UZ" sz="1800" b="1" kern="1200" dirty="0" smtClean="0">
                          <a:solidFill>
                            <a:schemeClr val="lt1"/>
                          </a:solidFill>
                          <a:latin typeface="+mn-lt"/>
                          <a:ea typeface="+mn-ea"/>
                          <a:cs typeface="+mn-cs"/>
                        </a:rPr>
                        <a:t>г) синтетик</a:t>
                      </a:r>
                      <a:endParaRPr lang="ru-RU" sz="1800" b="1" kern="1200" dirty="0" smtClean="0">
                        <a:solidFill>
                          <a:schemeClr val="lt1"/>
                        </a:solidFill>
                        <a:latin typeface="+mn-lt"/>
                        <a:ea typeface="+mn-ea"/>
                        <a:cs typeface="+mn-cs"/>
                      </a:endParaRPr>
                    </a:p>
                    <a:p>
                      <a:pPr algn="ctr"/>
                      <a:r>
                        <a:rPr lang="uz-Cyrl-UZ" sz="1800" b="1" kern="1200" dirty="0" smtClean="0">
                          <a:solidFill>
                            <a:schemeClr val="tx1"/>
                          </a:solidFill>
                          <a:latin typeface="+mn-lt"/>
                          <a:ea typeface="+mn-ea"/>
                          <a:cs typeface="+mn-cs"/>
                        </a:rPr>
                        <a:t>Аллергенларни манбаи кўра:</a:t>
                      </a:r>
                      <a:endParaRPr lang="ru-RU" sz="1800" b="1" kern="1200" dirty="0" smtClean="0">
                        <a:solidFill>
                          <a:schemeClr val="tx1"/>
                        </a:solidFill>
                        <a:latin typeface="+mn-lt"/>
                        <a:ea typeface="+mn-ea"/>
                        <a:cs typeface="+mn-cs"/>
                      </a:endParaRPr>
                    </a:p>
                    <a:p>
                      <a:pPr algn="l"/>
                      <a:r>
                        <a:rPr lang="uz-Cyrl-UZ" sz="1800" b="1" kern="1200" dirty="0" smtClean="0">
                          <a:solidFill>
                            <a:schemeClr val="lt1"/>
                          </a:solidFill>
                          <a:latin typeface="+mn-lt"/>
                          <a:ea typeface="+mn-ea"/>
                          <a:cs typeface="+mn-cs"/>
                        </a:rPr>
                        <a:t>а) маиший</a:t>
                      </a:r>
                      <a:endParaRPr lang="ru-RU" sz="1800" b="1" kern="1200" dirty="0" smtClean="0">
                        <a:solidFill>
                          <a:schemeClr val="lt1"/>
                        </a:solidFill>
                        <a:latin typeface="+mn-lt"/>
                        <a:ea typeface="+mn-ea"/>
                        <a:cs typeface="+mn-cs"/>
                      </a:endParaRPr>
                    </a:p>
                    <a:p>
                      <a:pPr algn="l"/>
                      <a:r>
                        <a:rPr lang="uz-Cyrl-UZ" sz="1800" b="1" kern="1200" dirty="0" smtClean="0">
                          <a:solidFill>
                            <a:schemeClr val="lt1"/>
                          </a:solidFill>
                          <a:latin typeface="+mn-lt"/>
                          <a:ea typeface="+mn-ea"/>
                          <a:cs typeface="+mn-cs"/>
                        </a:rPr>
                        <a:t>б) химиявий</a:t>
                      </a:r>
                      <a:endParaRPr lang="ru-RU" sz="1800" b="1" kern="1200" dirty="0" smtClean="0">
                        <a:solidFill>
                          <a:schemeClr val="lt1"/>
                        </a:solidFill>
                        <a:latin typeface="+mn-lt"/>
                        <a:ea typeface="+mn-ea"/>
                        <a:cs typeface="+mn-cs"/>
                      </a:endParaRPr>
                    </a:p>
                    <a:p>
                      <a:pPr algn="l"/>
                      <a:r>
                        <a:rPr lang="uz-Cyrl-UZ" sz="1800" b="1" kern="1200" dirty="0" smtClean="0">
                          <a:solidFill>
                            <a:schemeClr val="lt1"/>
                          </a:solidFill>
                          <a:latin typeface="+mn-lt"/>
                          <a:ea typeface="+mn-ea"/>
                          <a:cs typeface="+mn-cs"/>
                        </a:rPr>
                        <a:t>в) озиқ-овқат</a:t>
                      </a:r>
                      <a:endParaRPr lang="ru-RU" sz="1800" b="1" kern="1200" dirty="0" smtClean="0">
                        <a:solidFill>
                          <a:schemeClr val="lt1"/>
                        </a:solidFill>
                        <a:latin typeface="+mn-lt"/>
                        <a:ea typeface="+mn-ea"/>
                        <a:cs typeface="+mn-cs"/>
                      </a:endParaRPr>
                    </a:p>
                    <a:p>
                      <a:pPr algn="l"/>
                      <a:r>
                        <a:rPr lang="uz-Cyrl-UZ" sz="1800" b="1" kern="1200" dirty="0" smtClean="0">
                          <a:solidFill>
                            <a:schemeClr val="lt1"/>
                          </a:solidFill>
                          <a:latin typeface="+mn-lt"/>
                          <a:ea typeface="+mn-ea"/>
                          <a:cs typeface="+mn-cs"/>
                        </a:rPr>
                        <a:t>г) дорилар</a:t>
                      </a:r>
                      <a:endParaRPr lang="ru-RU" sz="1800" b="1" kern="1200" dirty="0" smtClean="0">
                        <a:solidFill>
                          <a:schemeClr val="lt1"/>
                        </a:solidFill>
                        <a:latin typeface="+mn-lt"/>
                        <a:ea typeface="+mn-ea"/>
                        <a:cs typeface="+mn-cs"/>
                      </a:endParaRPr>
                    </a:p>
                    <a:p>
                      <a:pPr algn="l"/>
                      <a:r>
                        <a:rPr lang="uz-Cyrl-UZ" sz="1800" b="1" kern="1200" dirty="0" smtClean="0">
                          <a:solidFill>
                            <a:schemeClr val="lt1"/>
                          </a:solidFill>
                          <a:latin typeface="+mn-lt"/>
                          <a:ea typeface="+mn-ea"/>
                          <a:cs typeface="+mn-cs"/>
                        </a:rPr>
                        <a:t>д) эпидермал</a:t>
                      </a:r>
                      <a:endParaRPr lang="ru-RU" sz="1800" b="1" kern="1200" dirty="0" smtClean="0">
                        <a:solidFill>
                          <a:schemeClr val="lt1"/>
                        </a:solidFill>
                        <a:latin typeface="+mn-lt"/>
                        <a:ea typeface="+mn-ea"/>
                        <a:cs typeface="+mn-cs"/>
                      </a:endParaRPr>
                    </a:p>
                    <a:p>
                      <a:pPr algn="l"/>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uz-Cyrl-UZ" sz="1800" b="1" kern="1200" dirty="0" smtClean="0">
                          <a:solidFill>
                            <a:schemeClr val="lt1"/>
                          </a:solidFill>
                          <a:latin typeface="+mn-lt"/>
                          <a:ea typeface="+mn-ea"/>
                          <a:cs typeface="+mn-cs"/>
                        </a:rPr>
                        <a:t>Эндоген</a:t>
                      </a:r>
                      <a:endParaRPr lang="ru-RU" sz="1800" b="1" kern="1200" dirty="0" smtClean="0">
                        <a:solidFill>
                          <a:schemeClr val="lt1"/>
                        </a:solidFill>
                        <a:latin typeface="+mn-lt"/>
                        <a:ea typeface="+mn-ea"/>
                        <a:cs typeface="+mn-cs"/>
                      </a:endParaRPr>
                    </a:p>
                    <a:p>
                      <a:pPr algn="l"/>
                      <a:endParaRPr lang="en-US" sz="1800" b="1" kern="1200" dirty="0" smtClean="0">
                        <a:solidFill>
                          <a:schemeClr val="lt1"/>
                        </a:solidFill>
                        <a:latin typeface="+mn-lt"/>
                        <a:ea typeface="+mn-ea"/>
                        <a:cs typeface="+mn-cs"/>
                      </a:endParaRPr>
                    </a:p>
                    <a:p>
                      <a:pPr algn="ctr"/>
                      <a:r>
                        <a:rPr lang="uz-Cyrl-UZ" sz="1800" b="1" kern="1200" dirty="0" smtClean="0">
                          <a:solidFill>
                            <a:schemeClr val="tx1"/>
                          </a:solidFill>
                          <a:latin typeface="+mn-lt"/>
                          <a:ea typeface="+mn-ea"/>
                          <a:cs typeface="+mn-cs"/>
                        </a:rPr>
                        <a:t>Табиий</a:t>
                      </a:r>
                      <a:endParaRPr lang="en-US" sz="1800" b="1" kern="1200" dirty="0" smtClean="0">
                        <a:solidFill>
                          <a:schemeClr val="tx1"/>
                        </a:solidFill>
                        <a:latin typeface="+mn-lt"/>
                        <a:ea typeface="+mn-ea"/>
                        <a:cs typeface="+mn-cs"/>
                      </a:endParaRPr>
                    </a:p>
                    <a:p>
                      <a:pPr algn="ctr"/>
                      <a:r>
                        <a:rPr lang="uz-Cyrl-UZ" sz="1800" b="1" kern="1200" dirty="0" smtClean="0">
                          <a:solidFill>
                            <a:schemeClr val="lt1"/>
                          </a:solidFill>
                          <a:latin typeface="+mn-lt"/>
                          <a:ea typeface="+mn-ea"/>
                          <a:cs typeface="+mn-cs"/>
                        </a:rPr>
                        <a:t>Айрим нормал орган ва мия, гавҳар, жинсий без, қалқонсимон без</a:t>
                      </a:r>
                      <a:r>
                        <a:rPr lang="en-US" sz="1800" b="1" kern="1200" dirty="0" smtClean="0">
                          <a:solidFill>
                            <a:schemeClr val="lt1"/>
                          </a:solidFill>
                          <a:latin typeface="+mn-lt"/>
                          <a:ea typeface="+mn-ea"/>
                          <a:cs typeface="+mn-cs"/>
                        </a:rPr>
                        <a:t>.</a:t>
                      </a:r>
                    </a:p>
                    <a:p>
                      <a:pPr algn="l"/>
                      <a:endParaRPr lang="en-US" sz="1800" b="1" kern="1200" dirty="0" smtClean="0">
                        <a:solidFill>
                          <a:schemeClr val="lt1"/>
                        </a:solidFill>
                        <a:latin typeface="+mn-lt"/>
                        <a:ea typeface="+mn-ea"/>
                        <a:cs typeface="+mn-cs"/>
                      </a:endParaRPr>
                    </a:p>
                    <a:p>
                      <a:pPr algn="l"/>
                      <a:endParaRPr lang="en-US" sz="1800" b="1" kern="1200" dirty="0" smtClean="0">
                        <a:solidFill>
                          <a:schemeClr val="lt1"/>
                        </a:solidFill>
                        <a:latin typeface="+mn-lt"/>
                        <a:ea typeface="+mn-ea"/>
                        <a:cs typeface="+mn-cs"/>
                      </a:endParaRPr>
                    </a:p>
                    <a:p>
                      <a:pPr algn="ctr"/>
                      <a:r>
                        <a:rPr lang="uz-Cyrl-UZ" sz="1800" b="1" kern="1200" dirty="0" smtClean="0">
                          <a:solidFill>
                            <a:schemeClr val="tx1"/>
                          </a:solidFill>
                          <a:latin typeface="+mn-lt"/>
                          <a:ea typeface="+mn-ea"/>
                          <a:cs typeface="+mn-cs"/>
                        </a:rPr>
                        <a:t>Ортирилган</a:t>
                      </a:r>
                      <a:endParaRPr lang="en-US" sz="18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uz-Cyrl-UZ" sz="1800" b="1" kern="1200" dirty="0" smtClean="0">
                          <a:solidFill>
                            <a:schemeClr val="lt1"/>
                          </a:solidFill>
                          <a:latin typeface="+mn-lt"/>
                          <a:ea typeface="+mn-ea"/>
                          <a:cs typeface="+mn-cs"/>
                        </a:rPr>
                        <a:t>Организмга ташқи мухит хусусий оқсиллар айланиб қолади</a:t>
                      </a:r>
                      <a:endParaRPr lang="ru-RU" sz="1800" b="1" kern="1200" dirty="0" smtClean="0">
                        <a:solidFill>
                          <a:schemeClr val="lt1"/>
                        </a:solidFill>
                        <a:latin typeface="+mn-lt"/>
                        <a:ea typeface="+mn-ea"/>
                        <a:cs typeface="+mn-cs"/>
                      </a:endParaRPr>
                    </a:p>
                    <a:p>
                      <a:pPr algn="ctr"/>
                      <a:endParaRPr lang="ru-RU" dirty="0">
                        <a:solidFill>
                          <a:schemeClr val="tx1"/>
                        </a:solidFill>
                      </a:endParaRPr>
                    </a:p>
                  </a:txBody>
                  <a:tcPr/>
                </a:tc>
              </a:tr>
              <a:tr h="347324">
                <a:tc>
                  <a:txBody>
                    <a:bodyPr/>
                    <a:lstStyle/>
                    <a:p>
                      <a:pPr algn="l"/>
                      <a:endParaRPr lang="ru-RU"/>
                    </a:p>
                  </a:txBody>
                  <a:tcPr/>
                </a:tc>
                <a:tc>
                  <a:txBody>
                    <a:bodyPr/>
                    <a:lstStyle/>
                    <a:p>
                      <a:pPr algn="l"/>
                      <a:endParaRPr lang="ru-RU" dirty="0"/>
                    </a:p>
                  </a:txBody>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42852"/>
            <a:ext cx="8229600" cy="5983311"/>
          </a:xfrm>
        </p:spPr>
        <p:txBody>
          <a:bodyPr/>
          <a:lstStyle/>
          <a:p>
            <a:pPr algn="ctr">
              <a:buNone/>
            </a:pPr>
            <a:endParaRPr lang="en-US" dirty="0" smtClean="0"/>
          </a:p>
          <a:p>
            <a:pPr algn="ctr">
              <a:buNone/>
            </a:pPr>
            <a:endParaRPr lang="en-US" dirty="0" smtClean="0"/>
          </a:p>
          <a:p>
            <a:pPr algn="ctr">
              <a:buNone/>
            </a:pPr>
            <a:r>
              <a:rPr lang="uz-Cyrl-UZ" dirty="0" smtClean="0"/>
              <a:t>Антиген деб, таркибида оқсил тутган ва организм учун ёт бўлган ҳар қандай моддаларга айтилади. Антигенларни энг мухим хусусияти шундаки, улар фақат ўзларининг таъсири натижасида ҳосил бўлган антителалар билан бирлашади. </a:t>
            </a:r>
            <a:r>
              <a:rPr lang="ru-RU" dirty="0" smtClean="0"/>
              <a:t/>
            </a:r>
            <a:br>
              <a:rPr lang="ru-RU" dirty="0" smtClean="0"/>
            </a:b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857232"/>
            <a:ext cx="8229600" cy="1066800"/>
          </a:xfrm>
        </p:spPr>
        <p:txBody>
          <a:bodyPr>
            <a:normAutofit fontScale="90000"/>
          </a:bodyPr>
          <a:lstStyle/>
          <a:p>
            <a:pPr algn="ctr"/>
            <a:r>
              <a:rPr lang="uz-Cyrl-UZ" dirty="0" smtClean="0"/>
              <a:t>Антигенларни бир неча турлари фарқланади:</a:t>
            </a:r>
            <a:endParaRPr lang="ru-RU" dirty="0"/>
          </a:p>
        </p:txBody>
      </p:sp>
      <p:sp>
        <p:nvSpPr>
          <p:cNvPr id="3" name="Содержимое 2"/>
          <p:cNvSpPr>
            <a:spLocks noGrp="1"/>
          </p:cNvSpPr>
          <p:nvPr>
            <p:ph idx="1"/>
          </p:nvPr>
        </p:nvSpPr>
        <p:spPr/>
        <p:txBody>
          <a:bodyPr>
            <a:normAutofit fontScale="85000" lnSpcReduction="20000"/>
          </a:bodyPr>
          <a:lstStyle/>
          <a:p>
            <a:pPr marL="514350" lvl="0" indent="-514350">
              <a:buFont typeface="+mj-lt"/>
              <a:buAutoNum type="arabicPeriod"/>
            </a:pPr>
            <a:r>
              <a:rPr lang="uz-Cyrl-UZ" dirty="0" smtClean="0"/>
              <a:t>Турга хос антигенлар (айрим турларнинг у ёки бу вакилларига хос)</a:t>
            </a:r>
            <a:endParaRPr lang="ru-RU" dirty="0" smtClean="0"/>
          </a:p>
          <a:p>
            <a:pPr marL="514350" lvl="0" indent="-514350">
              <a:buFont typeface="+mj-lt"/>
              <a:buAutoNum type="arabicPeriod"/>
            </a:pPr>
            <a:r>
              <a:rPr lang="uz-Cyrl-UZ" dirty="0" smtClean="0"/>
              <a:t>Изоантигенлар (маълум бир тўқима ёки органда учрайди)</a:t>
            </a:r>
            <a:endParaRPr lang="ru-RU" dirty="0" smtClean="0"/>
          </a:p>
          <a:p>
            <a:pPr marL="514350" lvl="0" indent="-514350">
              <a:buFont typeface="+mj-lt"/>
              <a:buAutoNum type="arabicPeriod"/>
            </a:pPr>
            <a:r>
              <a:rPr lang="uz-Cyrl-UZ" dirty="0" smtClean="0"/>
              <a:t>Органоспецифик антигенлар (айрим органларга хос)</a:t>
            </a:r>
            <a:endParaRPr lang="ru-RU" dirty="0" smtClean="0"/>
          </a:p>
          <a:p>
            <a:pPr marL="514350" lvl="0" indent="-514350">
              <a:buFont typeface="+mj-lt"/>
              <a:buAutoNum type="arabicPeriod"/>
            </a:pPr>
            <a:r>
              <a:rPr lang="uz-Cyrl-UZ" dirty="0" smtClean="0"/>
              <a:t>Стадиоспецифик антигенлар (организмни маълум ривожланиш босқичи учун характерли)</a:t>
            </a:r>
            <a:endParaRPr lang="ru-RU" dirty="0" smtClean="0"/>
          </a:p>
          <a:p>
            <a:pPr marL="514350" lvl="0" indent="-514350">
              <a:buFont typeface="+mj-lt"/>
              <a:buAutoNum type="arabicPeriod"/>
            </a:pPr>
            <a:r>
              <a:rPr lang="uz-Cyrl-UZ" dirty="0" smtClean="0"/>
              <a:t>Гетероген антигенлар (табиатда кенг тарқалган ва маълум  таркибга эга антигенлар)</a:t>
            </a:r>
            <a:endParaRPr lang="ru-RU" dirty="0" smtClean="0"/>
          </a:p>
          <a:p>
            <a:pPr marL="514350" lvl="0" indent="-514350">
              <a:buFont typeface="+mj-lt"/>
              <a:buAutoNum type="arabicPeriod"/>
            </a:pPr>
            <a:r>
              <a:rPr lang="uz-Cyrl-UZ" dirty="0" smtClean="0"/>
              <a:t>Патологик антигенлар</a:t>
            </a:r>
            <a:endParaRPr lang="ru-RU" dirty="0" smtClean="0"/>
          </a:p>
          <a:p>
            <a:pPr marL="514350" lvl="0" indent="-514350">
              <a:buFont typeface="+mj-lt"/>
              <a:buAutoNum type="arabicPeriod"/>
            </a:pPr>
            <a:r>
              <a:rPr lang="uz-Cyrl-UZ" dirty="0" smtClean="0"/>
              <a:t>Сувда эрийдиган ва эримайдиган антигенлар</a:t>
            </a:r>
            <a:endParaRPr lang="ru-RU" dirty="0" smtClean="0"/>
          </a:p>
          <a:p>
            <a:pPr marL="514350" lvl="0" indent="-514350">
              <a:buFont typeface="+mj-lt"/>
              <a:buAutoNum type="arabicPeriod"/>
            </a:pPr>
            <a:r>
              <a:rPr lang="uz-Cyrl-UZ" dirty="0" smtClean="0"/>
              <a:t>Юзаки ва чуқурда жойлашган антигенлар</a:t>
            </a:r>
            <a:endParaRPr lang="ru-RU" dirty="0" smtClean="0"/>
          </a:p>
          <a:p>
            <a:pPr marL="514350" indent="-514350">
              <a:buFont typeface="+mj-lt"/>
              <a:buAutoNum type="arabicPeriod"/>
            </a:pP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dirty="0" smtClean="0"/>
              <a:t>Барча антигенлар 2 та катта гурухга бўлинади:</a:t>
            </a:r>
            <a:endParaRPr lang="ru-RU" dirty="0"/>
          </a:p>
        </p:txBody>
      </p:sp>
      <p:sp>
        <p:nvSpPr>
          <p:cNvPr id="3" name="Содержимое 2"/>
          <p:cNvSpPr>
            <a:spLocks noGrp="1"/>
          </p:cNvSpPr>
          <p:nvPr>
            <p:ph idx="1"/>
          </p:nvPr>
        </p:nvSpPr>
        <p:spPr/>
        <p:txBody>
          <a:bodyPr>
            <a:normAutofit/>
          </a:bodyPr>
          <a:lstStyle/>
          <a:p>
            <a:r>
              <a:rPr lang="uz-Cyrl-UZ" sz="2800" dirty="0" smtClean="0"/>
              <a:t>1) </a:t>
            </a:r>
            <a:r>
              <a:rPr lang="en-US" sz="2800" dirty="0" smtClean="0"/>
              <a:t>T</a:t>
            </a:r>
            <a:r>
              <a:rPr lang="uz-Cyrl-UZ" sz="2800" dirty="0" smtClean="0"/>
              <a:t>ўлақонли антителалар ҳосил бўлишини индукцияловчи антигенлар.</a:t>
            </a:r>
            <a:endParaRPr lang="ru-RU" sz="2800" dirty="0" smtClean="0"/>
          </a:p>
          <a:p>
            <a:r>
              <a:rPr lang="uz-Cyrl-UZ" sz="2800" dirty="0" smtClean="0"/>
              <a:t>2) </a:t>
            </a:r>
            <a:r>
              <a:rPr lang="ru-RU" sz="2800" dirty="0" smtClean="0"/>
              <a:t>Т</a:t>
            </a:r>
            <a:r>
              <a:rPr lang="uz-Cyrl-UZ" sz="2800" dirty="0" smtClean="0"/>
              <a:t>ўлақонли бўлмаган гаптенлар.</a:t>
            </a:r>
            <a:endParaRPr lang="ru-RU" sz="2800" dirty="0" smtClean="0"/>
          </a:p>
          <a:p>
            <a:endParaRPr lang="ru-RU" sz="2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500042"/>
            <a:ext cx="9144000" cy="6000792"/>
          </a:xfrm>
        </p:spPr>
        <p:txBody>
          <a:bodyPr>
            <a:normAutofit lnSpcReduction="10000"/>
          </a:bodyPr>
          <a:lstStyle/>
          <a:p>
            <a:r>
              <a:rPr lang="uz-Cyrl-UZ" dirty="0" smtClean="0">
                <a:latin typeface="Times New Roman" pitchFamily="18" charset="0"/>
                <a:cs typeface="Times New Roman" pitchFamily="18" charset="0"/>
              </a:rPr>
              <a:t>Организмнинг орган, тўқима ва ҳужайралари жуда катта миқдорда оқсил тутади, буларнинг барчаси потенциал антигенлардир. 1901-1904 йилларда тўқима ва органларда турга хос специфик антигенларга эга эканлигини аниқлашди. Турга хос антигенларга альбумин ва глобулинларни киритиш мумкин. Оқсил молекулаларини антигенлик хусусиятини пайдо бўлишини энг мухим томни, унинг таркибидаги ароматик ҳалқанинг мавжудлигидир. Антигенларни молекуляр массаси 10000 дан кам бўлмаслиги керак. Оқсилни массаси қанча катта бўлса, унинг антитело хосил қилиш хусусияти ҳам шунча юқори бўлади. Антигенларни спецификлиги уларнинг кимёвий таркибига боғлиқ.</a:t>
            </a:r>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2910" y="1142984"/>
            <a:ext cx="7858180" cy="631844"/>
          </a:xfrm>
        </p:spPr>
        <p:txBody>
          <a:bodyPr>
            <a:noAutofit/>
          </a:bodyPr>
          <a:lstStyle/>
          <a:p>
            <a:pPr algn="ctr"/>
            <a:r>
              <a:rPr lang="uz-Cyrl-UZ" sz="3000" dirty="0" smtClean="0"/>
              <a:t>Гаптенлар организмда бир неча йўллар билан таъсир этиб, аллергия чақириш мумкин.</a:t>
            </a:r>
            <a:r>
              <a:rPr lang="ru-RU" sz="3000" dirty="0" smtClean="0"/>
              <a:t/>
            </a:r>
            <a:br>
              <a:rPr lang="ru-RU" sz="3000" dirty="0" smtClean="0"/>
            </a:br>
            <a:endParaRPr lang="ru-RU" sz="3000" dirty="0"/>
          </a:p>
        </p:txBody>
      </p:sp>
      <p:sp>
        <p:nvSpPr>
          <p:cNvPr id="3" name="Содержимое 2"/>
          <p:cNvSpPr>
            <a:spLocks noGrp="1"/>
          </p:cNvSpPr>
          <p:nvPr>
            <p:ph idx="1"/>
          </p:nvPr>
        </p:nvSpPr>
        <p:spPr>
          <a:xfrm>
            <a:off x="642910" y="2071678"/>
            <a:ext cx="8229600" cy="4525963"/>
          </a:xfrm>
        </p:spPr>
        <p:txBody>
          <a:bodyPr>
            <a:normAutofit fontScale="85000" lnSpcReduction="10000"/>
          </a:bodyPr>
          <a:lstStyle/>
          <a:p>
            <a:pPr marL="514350" lvl="0" indent="-514350">
              <a:buFont typeface="+mj-lt"/>
              <a:buAutoNum type="arabicPeriod"/>
            </a:pPr>
            <a:r>
              <a:rPr lang="uz-Cyrl-UZ" dirty="0" smtClean="0">
                <a:latin typeface="Times New Roman" pitchFamily="18" charset="0"/>
                <a:cs typeface="Times New Roman" pitchFamily="18" charset="0"/>
              </a:rPr>
              <a:t>Гаптенлар, организмни макромолекуласи (шлеппер) билан комплекс ҳосил қилади ва антитела синтез қилишини таъминлайди, антитела таъсири гаптенга қарши йўналган бўлиб, ташувчиларга эса алоқаси йўқ.</a:t>
            </a:r>
            <a:endParaRPr lang="ru-RU" dirty="0" smtClean="0">
              <a:latin typeface="Times New Roman" pitchFamily="18" charset="0"/>
              <a:cs typeface="Times New Roman" pitchFamily="18" charset="0"/>
            </a:endParaRPr>
          </a:p>
          <a:p>
            <a:pPr marL="514350" lvl="0" indent="-514350">
              <a:buFont typeface="+mj-lt"/>
              <a:buAutoNum type="arabicPeriod"/>
            </a:pPr>
            <a:r>
              <a:rPr lang="uz-Cyrl-UZ" dirty="0" smtClean="0">
                <a:latin typeface="Times New Roman" pitchFamily="18" charset="0"/>
                <a:cs typeface="Times New Roman" pitchFamily="18" charset="0"/>
              </a:rPr>
              <a:t>Организм томонидан синтез қилинган антитела гаптенга фақат комплексда бўлгандагина таъсир этади.</a:t>
            </a:r>
            <a:endParaRPr lang="ru-RU" dirty="0" smtClean="0">
              <a:latin typeface="Times New Roman" pitchFamily="18" charset="0"/>
              <a:cs typeface="Times New Roman" pitchFamily="18" charset="0"/>
            </a:endParaRPr>
          </a:p>
          <a:p>
            <a:pPr>
              <a:buFont typeface="Wingdings" pitchFamily="2" charset="2"/>
              <a:buChar char="§"/>
            </a:pPr>
            <a:r>
              <a:rPr lang="uz-Cyrl-UZ" dirty="0" smtClean="0">
                <a:latin typeface="Times New Roman" pitchFamily="18" charset="0"/>
                <a:cs typeface="Times New Roman" pitchFamily="18" charset="0"/>
              </a:rPr>
              <a:t>Бундан ташқари, организмга физик, химик таъсирланиши натижасида ҳам аллергия чақириш мумкин, бу омиллар таъсирида организмда аллергенлар синтезланади, яширин антиген, детерминантлардан демаскировка йўли билан синтезланади ёки молекулаларни денатурацияси туфайли юзага келади.</a:t>
            </a:r>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Аллергик </a:t>
            </a:r>
            <a:r>
              <a:rPr lang="ru-RU" b="1" dirty="0" err="1" smtClean="0"/>
              <a:t>реакцияларни</a:t>
            </a:r>
            <a:r>
              <a:rPr lang="ru-RU" b="1" dirty="0" smtClean="0"/>
              <a:t> </a:t>
            </a:r>
            <a:r>
              <a:rPr lang="ru-RU" b="1" dirty="0" err="1" smtClean="0"/>
              <a:t>синфланиши</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70000" lnSpcReduction="20000"/>
          </a:bodyPr>
          <a:lstStyle/>
          <a:p>
            <a:pPr>
              <a:buNone/>
            </a:pPr>
            <a:r>
              <a:rPr lang="en-US" b="1" dirty="0" smtClean="0"/>
              <a:t>I</a:t>
            </a:r>
            <a:r>
              <a:rPr lang="uz-Cyrl-UZ" b="1" dirty="0" smtClean="0"/>
              <a:t>. Аллергенларни келиб чиқишига кўра:</a:t>
            </a:r>
            <a:endParaRPr lang="ru-RU" dirty="0" smtClean="0"/>
          </a:p>
          <a:p>
            <a:pPr>
              <a:buNone/>
            </a:pPr>
            <a:r>
              <a:rPr lang="uz-Cyrl-UZ" dirty="0" smtClean="0"/>
              <a:t>а) экзоген аллергенлар юзага чиқарган аллергик реакциялар</a:t>
            </a:r>
            <a:endParaRPr lang="ru-RU" dirty="0" smtClean="0"/>
          </a:p>
          <a:p>
            <a:pPr>
              <a:buNone/>
            </a:pPr>
            <a:r>
              <a:rPr lang="uz-Cyrl-UZ" dirty="0" smtClean="0"/>
              <a:t>б) аутоаллергик реакциялар</a:t>
            </a:r>
            <a:endParaRPr lang="ru-RU" dirty="0" smtClean="0"/>
          </a:p>
          <a:p>
            <a:pPr>
              <a:buNone/>
            </a:pPr>
            <a:r>
              <a:rPr lang="en-US" b="1" dirty="0" smtClean="0"/>
              <a:t>II</a:t>
            </a:r>
            <a:r>
              <a:rPr lang="uz-Cyrl-UZ" b="1" dirty="0" smtClean="0"/>
              <a:t>. Клиник намоён бўлишига кўра:</a:t>
            </a:r>
            <a:endParaRPr lang="ru-RU" dirty="0" smtClean="0"/>
          </a:p>
          <a:p>
            <a:pPr>
              <a:buNone/>
            </a:pPr>
            <a:r>
              <a:rPr lang="uz-Cyrl-UZ" dirty="0" smtClean="0"/>
              <a:t>а) тезкор аллергик реакциялар</a:t>
            </a:r>
            <a:endParaRPr lang="ru-RU" dirty="0" smtClean="0"/>
          </a:p>
          <a:p>
            <a:pPr>
              <a:buNone/>
            </a:pPr>
            <a:r>
              <a:rPr lang="uz-Cyrl-UZ" dirty="0" smtClean="0"/>
              <a:t>б) секин аллергик реакциялар</a:t>
            </a:r>
            <a:endParaRPr lang="ru-RU" dirty="0" smtClean="0"/>
          </a:p>
          <a:p>
            <a:pPr>
              <a:buNone/>
            </a:pPr>
            <a:r>
              <a:rPr lang="uz-Cyrl-UZ" b="1" dirty="0" smtClean="0"/>
              <a:t>III. Аллергенни иммун тизим эффектори билан қаерда ва қандай муносабатда бўлганлигига қараб:</a:t>
            </a:r>
            <a:endParaRPr lang="ru-RU" dirty="0" smtClean="0"/>
          </a:p>
          <a:p>
            <a:pPr>
              <a:buNone/>
            </a:pPr>
            <a:r>
              <a:rPr lang="uz-Cyrl-UZ" dirty="0" smtClean="0"/>
              <a:t>I, II, II</a:t>
            </a:r>
            <a:r>
              <a:rPr lang="en-US" dirty="0" smtClean="0"/>
              <a:t>I</a:t>
            </a:r>
            <a:r>
              <a:rPr lang="uz-Cyrl-UZ" dirty="0" smtClean="0"/>
              <a:t>, VI, V типлар</a:t>
            </a:r>
            <a:endParaRPr lang="ru-RU" dirty="0" smtClean="0"/>
          </a:p>
          <a:p>
            <a:pPr>
              <a:buNone/>
            </a:pPr>
            <a:r>
              <a:rPr lang="uz-Cyrl-UZ" b="1" dirty="0" smtClean="0"/>
              <a:t>IV. Патогенези бўйича:</a:t>
            </a:r>
            <a:endParaRPr lang="ru-RU" dirty="0" smtClean="0"/>
          </a:p>
          <a:p>
            <a:pPr>
              <a:buNone/>
            </a:pPr>
            <a:r>
              <a:rPr lang="uz-Cyrl-UZ" dirty="0" smtClean="0"/>
              <a:t>а) Гуморал типдаги аллергик реакциялар Джелл ва Кумбс бўйича (I, II, III-тип реакциялар)</a:t>
            </a:r>
            <a:endParaRPr lang="ru-RU" dirty="0" smtClean="0"/>
          </a:p>
          <a:p>
            <a:pPr>
              <a:buNone/>
            </a:pPr>
            <a:r>
              <a:rPr lang="uz-Cyrl-UZ" dirty="0" smtClean="0"/>
              <a:t>б) Ҳужайра типидаги аллергик реакциялар Джелл ва Кумбс бўйича (IV- тип реакция)</a:t>
            </a:r>
            <a:endParaRPr lang="ru-RU" dirty="0" smtClean="0"/>
          </a:p>
          <a:p>
            <a:pPr>
              <a:buNone/>
            </a:pPr>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b="1" dirty="0" smtClean="0"/>
              <a:t>Патогенез</a:t>
            </a:r>
            <a:r>
              <a:rPr lang="ru-RU" dirty="0" smtClean="0"/>
              <a:t/>
            </a:r>
            <a:br>
              <a:rPr lang="ru-RU" dirty="0" smtClean="0"/>
            </a:br>
            <a:endParaRPr lang="ru-RU" dirty="0"/>
          </a:p>
        </p:txBody>
      </p:sp>
      <p:sp>
        <p:nvSpPr>
          <p:cNvPr id="3" name="Содержимое 2"/>
          <p:cNvSpPr>
            <a:spLocks noGrp="1"/>
          </p:cNvSpPr>
          <p:nvPr>
            <p:ph idx="1"/>
          </p:nvPr>
        </p:nvSpPr>
        <p:spPr/>
        <p:txBody>
          <a:bodyPr/>
          <a:lstStyle/>
          <a:p>
            <a:pPr algn="ctr">
              <a:buNone/>
            </a:pPr>
            <a:r>
              <a:rPr lang="uz-Cyrl-UZ" dirty="0" smtClean="0">
                <a:latin typeface="Times New Roman" pitchFamily="18" charset="0"/>
                <a:cs typeface="Times New Roman" pitchFamily="18" charset="0"/>
              </a:rPr>
              <a:t>Аллергик реакциялар турли туман бўлмасин, уларни ривожланишида умумийлик бор. Улар 3 та, иммунологик, патохимик, патофизиологик босқичларда кетади.</a:t>
            </a:r>
            <a:endParaRPr lang="ru-RU" dirty="0" smtClean="0">
              <a:latin typeface="Times New Roman" pitchFamily="18" charset="0"/>
              <a:cs typeface="Times New Roman" pitchFamily="18" charset="0"/>
            </a:endParaRPr>
          </a:p>
          <a:p>
            <a:pPr algn="ctr"/>
            <a:endParaRPr lang="ru-RU"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b="1" dirty="0" smtClean="0"/>
              <a:t>Аллергик реакцияни иммунологик босқичи</a:t>
            </a:r>
            <a:endParaRPr lang="ru-RU" dirty="0"/>
          </a:p>
        </p:txBody>
      </p:sp>
      <p:sp>
        <p:nvSpPr>
          <p:cNvPr id="3" name="Содержимое 2"/>
          <p:cNvSpPr>
            <a:spLocks noGrp="1"/>
          </p:cNvSpPr>
          <p:nvPr>
            <p:ph idx="1"/>
          </p:nvPr>
        </p:nvSpPr>
        <p:spPr/>
        <p:txBody>
          <a:bodyPr>
            <a:normAutofit fontScale="92500"/>
          </a:bodyPr>
          <a:lstStyle/>
          <a:p>
            <a:pPr>
              <a:buNone/>
            </a:pPr>
            <a:r>
              <a:rPr lang="uz-Cyrl-UZ" dirty="0" smtClean="0">
                <a:latin typeface="Times New Roman" pitchFamily="18" charset="0"/>
                <a:cs typeface="Times New Roman" pitchFamily="18" charset="0"/>
              </a:rPr>
              <a:t>Организм аллерген билан учрашуви биланоқ бошланади, ушбу босқич антиген-антитела комплекси ҳосил бўлиши билан тугайди.</a:t>
            </a:r>
            <a:endParaRPr lang="ru-RU" dirty="0" smtClean="0">
              <a:latin typeface="Times New Roman" pitchFamily="18" charset="0"/>
              <a:cs typeface="Times New Roman" pitchFamily="18" charset="0"/>
            </a:endParaRPr>
          </a:p>
          <a:p>
            <a:pPr>
              <a:buNone/>
            </a:pPr>
            <a:r>
              <a:rPr lang="uz-Cyrl-UZ" dirty="0" smtClean="0">
                <a:latin typeface="Times New Roman" pitchFamily="18" charset="0"/>
                <a:cs typeface="Times New Roman" pitchFamily="18" charset="0"/>
              </a:rPr>
              <a:t>Бу босқичда, организмда сенсибилизация ҳолати кузатилади, яъни организмни ушбу антигенга қарши кескин сезувчанлик ортади, қайта киритилганда кучли реакция қилиш хусусияти юзага чиқади.</a:t>
            </a:r>
            <a:endParaRPr lang="ru-RU" dirty="0" smtClean="0">
              <a:latin typeface="Times New Roman" pitchFamily="18" charset="0"/>
              <a:cs typeface="Times New Roman" pitchFamily="18" charset="0"/>
            </a:endParaRPr>
          </a:p>
          <a:p>
            <a:pPr>
              <a:buNone/>
            </a:pPr>
            <a:r>
              <a:rPr lang="uz-Cyrl-UZ" dirty="0" smtClean="0">
                <a:latin typeface="Times New Roman" pitchFamily="18" charset="0"/>
                <a:cs typeface="Times New Roman" pitchFamily="18" charset="0"/>
              </a:rPr>
              <a:t>Аллергенни биринчи маротаба кирган дозасини сенсибилловчи, қайта киритилган аллергенни ҳал қилувчи дозаси деб юритилади.</a:t>
            </a:r>
            <a:endParaRPr lang="ru-RU" dirty="0" smtClean="0">
              <a:latin typeface="Times New Roman" pitchFamily="18" charset="0"/>
              <a:cs typeface="Times New Roman" pitchFamily="18" charset="0"/>
            </a:endParaRPr>
          </a:p>
          <a:p>
            <a:pPr>
              <a:buNone/>
            </a:pPr>
            <a:endParaRPr lang="ru-RU"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smtClean="0"/>
              <a:t>Сенсибилизация</a:t>
            </a:r>
            <a:endParaRPr lang="ru-RU" dirty="0"/>
          </a:p>
        </p:txBody>
      </p:sp>
      <p:sp>
        <p:nvSpPr>
          <p:cNvPr id="3" name="Содержимое 2"/>
          <p:cNvSpPr>
            <a:spLocks noGrp="1"/>
          </p:cNvSpPr>
          <p:nvPr>
            <p:ph idx="1"/>
          </p:nvPr>
        </p:nvSpPr>
        <p:spPr/>
        <p:txBody>
          <a:bodyPr/>
          <a:lstStyle/>
          <a:p>
            <a:r>
              <a:rPr lang="uz-Cyrl-UZ" b="1" dirty="0" smtClean="0">
                <a:latin typeface="Times New Roman" pitchFamily="18" charset="0"/>
                <a:cs typeface="Times New Roman" pitchFamily="18" charset="0"/>
              </a:rPr>
              <a:t>Сенсибилизация актив ва пассив бўлади.</a:t>
            </a:r>
            <a:r>
              <a:rPr lang="uz-Cyrl-UZ" dirty="0" smtClean="0">
                <a:latin typeface="Times New Roman" pitchFamily="18" charset="0"/>
                <a:cs typeface="Times New Roman" pitchFamily="18" charset="0"/>
              </a:rPr>
              <a:t> Актив сенсибилизация организмга антиген кирганда, хусусий иммун тизимини жалб этиб жавоб реакциясини қайтаради.</a:t>
            </a:r>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b="1" dirty="0" smtClean="0"/>
              <a:t>Актив сенсибилизация механизми қуйидагича рўёбга чиқади:</a:t>
            </a:r>
            <a:endParaRPr lang="ru-RU" dirty="0"/>
          </a:p>
        </p:txBody>
      </p:sp>
      <p:sp>
        <p:nvSpPr>
          <p:cNvPr id="3" name="Содержимое 2"/>
          <p:cNvSpPr>
            <a:spLocks noGrp="1"/>
          </p:cNvSpPr>
          <p:nvPr>
            <p:ph idx="1"/>
          </p:nvPr>
        </p:nvSpPr>
        <p:spPr/>
        <p:txBody>
          <a:bodyPr>
            <a:normAutofit fontScale="70000" lnSpcReduction="20000"/>
          </a:bodyPr>
          <a:lstStyle/>
          <a:p>
            <a:pPr lvl="0">
              <a:buNone/>
            </a:pPr>
            <a:r>
              <a:rPr lang="uz-Cyrl-UZ" dirty="0" smtClean="0"/>
              <a:t>Антигенларни таниш. Т- ва В- лимфоцитлар билан макрофагларни кооперацияси натижасида плазматик ҳужайралардан иммуноглобулинлардан синтезланади ёки сенсибиллашган лимфоцитлар ҳосил бўлади (Т-эффекторлар). Бундан ташқари, ҳамма популяцияда лимфоцитлар кўпайиши кузатилади.</a:t>
            </a:r>
          </a:p>
          <a:p>
            <a:pPr lvl="0">
              <a:buNone/>
            </a:pPr>
            <a:endParaRPr lang="ru-RU" dirty="0" smtClean="0"/>
          </a:p>
          <a:p>
            <a:pPr lvl="0">
              <a:buNone/>
            </a:pPr>
            <a:r>
              <a:rPr lang="uz-Cyrl-UZ" dirty="0" smtClean="0"/>
              <a:t>Гуморал антителаларни JgE, IgG организм бўйича тарқалиши. Ўзида антитела ишлаб чиқармайдиган тўқималарга, нишон ҳужайраларга етказилади ва фиксацияланади (тўқима базофилларига, мускулларга, моноцитларга, тромбоцитларга, эпителийларга). Антиген организмга  қайта киритилганда, юқорида айтилган тўқималарда ўрнашган антителалар билан ҳам комплекс ҳосил қилади. Денгиз чўчқасида, сенсибилловчи доза юборилгандан, 6-7 кундан  сўнг аллергик реакция чақириш мумкин.</a:t>
            </a:r>
            <a:endParaRPr lang="ru-RU" dirty="0" smtClean="0"/>
          </a:p>
          <a:p>
            <a:pPr>
              <a:buNone/>
            </a:pPr>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smtClean="0"/>
              <a:t>Пассив синсибилизация</a:t>
            </a:r>
            <a:endParaRPr lang="ru-RU" dirty="0"/>
          </a:p>
        </p:txBody>
      </p:sp>
      <p:sp>
        <p:nvSpPr>
          <p:cNvPr id="3" name="Содержимое 2"/>
          <p:cNvSpPr>
            <a:spLocks noGrp="1"/>
          </p:cNvSpPr>
          <p:nvPr>
            <p:ph idx="1"/>
          </p:nvPr>
        </p:nvSpPr>
        <p:spPr/>
        <p:txBody>
          <a:bodyPr>
            <a:normAutofit fontScale="62500" lnSpcReduction="20000"/>
          </a:bodyPr>
          <a:lstStyle/>
          <a:p>
            <a:r>
              <a:rPr lang="uz-Cyrl-UZ" b="1" dirty="0" smtClean="0"/>
              <a:t>Пассив синсибилизация</a:t>
            </a:r>
            <a:r>
              <a:rPr lang="uz-Cyrl-UZ" dirty="0" smtClean="0"/>
              <a:t> иммунлашмаган организмга  гуморал антитела ва иммуноцитлар юбориш йўли билан чақирилади, ушбу антитела ва иммуноцитлар иммунлашган организмдан олинади. Реакция юзага чиқиши учун бир неча соат зарур бўлади, чунки бу вақтда тайёр антителалар организмда тарқалади, ҳужайра ва тўқималарда фиксацияланади.</a:t>
            </a:r>
            <a:endParaRPr lang="ru-RU" dirty="0" smtClean="0"/>
          </a:p>
          <a:p>
            <a:pPr>
              <a:buNone/>
            </a:pPr>
            <a:r>
              <a:rPr lang="uz-Cyrl-UZ" dirty="0" smtClean="0"/>
              <a:t>Иммунологик босқичда аллергик реакцияларни 2 тури тафовутланади: тезкор ва секин аллергик реакциялар.</a:t>
            </a:r>
            <a:endParaRPr lang="ru-RU" dirty="0" smtClean="0"/>
          </a:p>
          <a:p>
            <a:pPr>
              <a:buNone/>
            </a:pPr>
            <a:r>
              <a:rPr lang="uz-Cyrl-UZ" dirty="0" smtClean="0"/>
              <a:t>Тезкор аллергик реакцияларда гуморал антителалар организмда тезда тўқима ва органларга суюқликлар орқали тарқалади, антиген қайта юборилганда, дарҳол антиген –антитела реакциясини чақиради.</a:t>
            </a:r>
            <a:endParaRPr lang="ru-RU" dirty="0" smtClean="0"/>
          </a:p>
          <a:p>
            <a:pPr>
              <a:buNone/>
            </a:pPr>
            <a:r>
              <a:rPr lang="uz-Cyrl-UZ" dirty="0" smtClean="0"/>
              <a:t>Т-лимфоцитлар синтез қилинганда, асосан секин аллергик реакциялар юзага чиқади, ҳужайра типи деб ҳам юритилади. Унинг белгилари бир неча соатдан сўнг кузатилиб, иккинчи куни кучаяди.</a:t>
            </a:r>
            <a:endParaRPr lang="ru-RU" dirty="0" smtClean="0"/>
          </a:p>
          <a:p>
            <a:pPr>
              <a:buNone/>
            </a:pPr>
            <a:r>
              <a:rPr lang="uz-Cyrl-UZ" dirty="0" smtClean="0"/>
              <a:t>Аллергик реакция ҳам В-лимфоцитлар, ҳам Т-лимфоцитлар иштирок этиши мумкин, буни аралаш аллергик реакция деб юритилади.</a:t>
            </a:r>
            <a:endParaRPr lang="ru-RU" dirty="0" smtClean="0"/>
          </a:p>
          <a:p>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642918"/>
            <a:ext cx="8229600" cy="1143000"/>
          </a:xfrm>
        </p:spPr>
        <p:txBody>
          <a:bodyPr>
            <a:noAutofit/>
          </a:bodyPr>
          <a:lstStyle/>
          <a:p>
            <a:pPr algn="ctr"/>
            <a:r>
              <a:rPr lang="uz-Cyrl-UZ" sz="3000" b="1" dirty="0" smtClean="0"/>
              <a:t>Аллергик реакциялар ҳарактерига қуйидаги ўзига хос иммуноглобулинлар таъсир этади</a:t>
            </a:r>
            <a:endParaRPr lang="ru-RU" sz="3000" dirty="0"/>
          </a:p>
        </p:txBody>
      </p:sp>
      <p:sp>
        <p:nvSpPr>
          <p:cNvPr id="3" name="Содержимое 2"/>
          <p:cNvSpPr>
            <a:spLocks noGrp="1"/>
          </p:cNvSpPr>
          <p:nvPr>
            <p:ph idx="1"/>
          </p:nvPr>
        </p:nvSpPr>
        <p:spPr>
          <a:xfrm>
            <a:off x="571472" y="2332037"/>
            <a:ext cx="8229600" cy="4525963"/>
          </a:xfrm>
        </p:spPr>
        <p:txBody>
          <a:bodyPr>
            <a:normAutofit fontScale="62500" lnSpcReduction="20000"/>
          </a:bodyPr>
          <a:lstStyle/>
          <a:p>
            <a:pPr marL="514350" lvl="0" indent="-514350">
              <a:buFont typeface="+mj-lt"/>
              <a:buAutoNum type="arabicPeriod"/>
            </a:pPr>
            <a:r>
              <a:rPr lang="uz-Cyrl-UZ" dirty="0" smtClean="0"/>
              <a:t>Комплемент тизимни боғлаб олиш қобилияти JgM жуда яхши, JgG эса сал пастроқ кузатилади.</a:t>
            </a:r>
            <a:endParaRPr lang="ru-RU" dirty="0" smtClean="0"/>
          </a:p>
          <a:p>
            <a:pPr marL="514350" lvl="0" indent="-514350">
              <a:buFont typeface="+mj-lt"/>
              <a:buAutoNum type="arabicPeriod"/>
            </a:pPr>
            <a:r>
              <a:rPr lang="uz-Cyrl-UZ" dirty="0" smtClean="0"/>
              <a:t>Тўқималарга кириш ҳусусияти, JgMда кучсизроқ, JgЕ, JgД кучли намоён бўлади.</a:t>
            </a:r>
            <a:endParaRPr lang="ru-RU" dirty="0" smtClean="0"/>
          </a:p>
          <a:p>
            <a:pPr marL="514350" lvl="0" indent="-514350">
              <a:buFont typeface="+mj-lt"/>
              <a:buAutoNum type="arabicPeriod"/>
            </a:pPr>
            <a:r>
              <a:rPr lang="uz-Cyrl-UZ" dirty="0" smtClean="0"/>
              <a:t>Ҳужайра деворига ёпишиш қобилияти JgЕ, кучли бўлса JgGда эса сал сустроқ ривожланган.</a:t>
            </a:r>
            <a:endParaRPr lang="ru-RU" dirty="0" smtClean="0"/>
          </a:p>
          <a:p>
            <a:pPr marL="514350" lvl="0" indent="-514350">
              <a:buFont typeface="+mj-lt"/>
              <a:buAutoNum type="arabicPeriod"/>
            </a:pPr>
            <a:r>
              <a:rPr lang="uz-Cyrl-UZ" dirty="0" smtClean="0"/>
              <a:t>Преципитация қилиш хусусияти JgМ, JgG кучли, JgЕ эса преципитация қилмайди. Лекин, преципитация, агглютинация, флоккуляция хусусиятлари на фақат иммуноглобулинларга боғлиқ, балки антигенларга ҳам боғлиқ бўлади, шунинг учун, айрим антигенлар билан ҳаттоки JgА ҳам преципитация реакциясини чақириш мумкин.</a:t>
            </a:r>
            <a:endParaRPr lang="ru-RU" dirty="0" smtClean="0"/>
          </a:p>
          <a:p>
            <a:pPr marL="514350" lvl="0" indent="-514350">
              <a:buFont typeface="+mj-lt"/>
              <a:buAutoNum type="arabicPeriod"/>
            </a:pPr>
            <a:r>
              <a:rPr lang="uz-Cyrl-UZ" dirty="0" smtClean="0"/>
              <a:t>Шилимшиқ ва ширага кира олиш қобилияти асосан JgА кучли намоён бўлади. JgG ҳам шундай қобилиятига эга бўлиши мумкин.</a:t>
            </a:r>
            <a:endParaRPr lang="ru-RU" dirty="0" smtClean="0"/>
          </a:p>
          <a:p>
            <a:pPr marL="514350" lvl="0" indent="-514350">
              <a:buFont typeface="+mj-lt"/>
              <a:buAutoNum type="arabicPeriod"/>
            </a:pPr>
            <a:r>
              <a:rPr lang="uz-Cyrl-UZ" dirty="0" smtClean="0"/>
              <a:t>Плацентга кира олиш қобилияти фақат JgGга хос, бу муҳим аҳамиятга эга, бир томондан ҳомилада иммунитетни индукциялаш бўлса, иккинчи томондан она билан бола ўртасидаги иммун конфликтни, ҳамда чақалоқларда аллергияни юзага чиқаришида муҳим аҳамиятга эга.</a:t>
            </a:r>
            <a:endParaRPr lang="ru-RU" dirty="0" smtClean="0"/>
          </a:p>
          <a:p>
            <a:pPr marL="514350" indent="-514350">
              <a:buFont typeface="+mj-lt"/>
              <a:buAutoNum type="arabicPeriod"/>
            </a:pPr>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714356"/>
            <a:ext cx="8229600" cy="1066800"/>
          </a:xfrm>
        </p:spPr>
        <p:txBody>
          <a:bodyPr>
            <a:noAutofit/>
          </a:bodyPr>
          <a:lstStyle/>
          <a:p>
            <a:pPr algn="ctr"/>
            <a:r>
              <a:rPr lang="uz-Cyrl-UZ" sz="3000" b="1" dirty="0" smtClean="0"/>
              <a:t>Кумбс ва Джеллар бўйича аллергик реакциялар (1968 йил).</a:t>
            </a:r>
            <a:r>
              <a:rPr lang="ru-RU" sz="3000" dirty="0" smtClean="0"/>
              <a:t/>
            </a:r>
            <a:br>
              <a:rPr lang="ru-RU" sz="3000" dirty="0" smtClean="0"/>
            </a:br>
            <a:endParaRPr lang="ru-RU" sz="3000" dirty="0"/>
          </a:p>
        </p:txBody>
      </p:sp>
      <p:sp>
        <p:nvSpPr>
          <p:cNvPr id="3" name="Содержимое 2"/>
          <p:cNvSpPr>
            <a:spLocks noGrp="1"/>
          </p:cNvSpPr>
          <p:nvPr>
            <p:ph idx="1"/>
          </p:nvPr>
        </p:nvSpPr>
        <p:spPr>
          <a:xfrm>
            <a:off x="428596" y="1428736"/>
            <a:ext cx="8229600" cy="4525963"/>
          </a:xfrm>
        </p:spPr>
        <p:txBody>
          <a:bodyPr>
            <a:noAutofit/>
          </a:bodyPr>
          <a:lstStyle/>
          <a:p>
            <a:r>
              <a:rPr lang="uz-Cyrl-UZ" sz="2000" dirty="0" smtClean="0">
                <a:latin typeface="Times New Roman" pitchFamily="18" charset="0"/>
                <a:cs typeface="Times New Roman" pitchFamily="18" charset="0"/>
              </a:rPr>
              <a:t>I-тип анафилактик реакцияларда антитела ҳужайраларга ёпишган бўлиб, антиген тўқимага ташқаридан тушади, ушбу реакцияларда базофил ҳужайра мембранасида JgЕ ва JgG лар антиген билан комплекс ҳосил қилади. Бундай реакцияларга умумий ва маҳаллий анафилаксиялар мисол бўлади. Умумий анафилаксия анафилактик шок тарзида, маҳаллий анафилаксия эса тери ва бошқа ички органларда юзага чиқади.</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II-тип цитолиз ёки цитотоксик реакцияда антиген ҳужайра компоненти ёки унинг мембранасига ёпишган бўлиши мумкин, антитела тўқимага киради.</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Аллергик реакция, ҳужайра мембранасини антитела томонидан зарарланишидан коплемент тизимни активлашуви бошланади, натижада В-киллер ва фагоцитоз активлашуви юзага келади. Бунда активловчи омил бўлиб, антиген-антитело комплекси ҳисобланади. Цитотаксик аллергик реакциялар кўп дозада Богомольцни антиретикуляр цитотоксик зардобини юборганимизда ҳам юзага чиқади.</a:t>
            </a:r>
            <a:endParaRPr lang="ru-RU" sz="2000" dirty="0" smtClean="0">
              <a:latin typeface="Times New Roman" pitchFamily="18" charset="0"/>
              <a:cs typeface="Times New Roman" pitchFamily="18" charset="0"/>
            </a:endParaRPr>
          </a:p>
          <a:p>
            <a:pPr>
              <a:buNone/>
            </a:pPr>
            <a:r>
              <a:rPr lang="uz-Cyrl-UZ" sz="2000"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buNone/>
            </a:pPr>
            <a:endParaRPr lang="ru-RU" sz="2000"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1643050"/>
            <a:ext cx="9144000" cy="5214950"/>
          </a:xfrm>
        </p:spPr>
        <p:txBody>
          <a:bodyPr>
            <a:normAutofit/>
          </a:bodyPr>
          <a:lstStyle/>
          <a:p>
            <a:r>
              <a:rPr lang="uz-Cyrl-UZ" sz="2400" dirty="0" smtClean="0">
                <a:latin typeface="Times New Roman" pitchFamily="18" charset="0"/>
                <a:cs typeface="Times New Roman" pitchFamily="18" charset="0"/>
              </a:rPr>
              <a:t>IV-тип ўта сезувчанликни секин реакцияси, ушбу реакцияни ўзига хослиги, антиген билан Т-лимфоцитлар бирикади.</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V-тип аллергик реакцияларни стимуллаш, антиген ташувчи ҳужайрага антитела таъсирида ушбу ҳужайра функциясини кучайишига олиб келади. Ҳужайра функцияси кучайиши асосида, гормон ва медиаторлар активлигини кучайтирувчи рецепторлар фаолиятини ортиши билан кечувчи аутоиммун механизмга эга Базедов касаллигини мисол келтириш мумкин.</a:t>
            </a:r>
            <a:endParaRPr lang="ru-RU" sz="2400" dirty="0" smtClean="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uz-Cyrl-UZ" sz="3000" b="1" dirty="0" smtClean="0"/>
              <a:t>Тез аллергиклар реакцияларни биохимик босқичи (</a:t>
            </a:r>
            <a:r>
              <a:rPr lang="uz-Cyrl-UZ" sz="3000" dirty="0" smtClean="0"/>
              <a:t>I-III</a:t>
            </a:r>
            <a:r>
              <a:rPr lang="uz-Cyrl-UZ" sz="3000" b="1" dirty="0" smtClean="0"/>
              <a:t>).</a:t>
            </a:r>
            <a:endParaRPr lang="ru-RU" sz="3000" dirty="0"/>
          </a:p>
        </p:txBody>
      </p:sp>
      <p:sp>
        <p:nvSpPr>
          <p:cNvPr id="3" name="Содержимое 2"/>
          <p:cNvSpPr>
            <a:spLocks noGrp="1"/>
          </p:cNvSpPr>
          <p:nvPr>
            <p:ph idx="1"/>
          </p:nvPr>
        </p:nvSpPr>
        <p:spPr/>
        <p:txBody>
          <a:bodyPr/>
          <a:lstStyle/>
          <a:p>
            <a:pPr algn="ctr">
              <a:buNone/>
            </a:pPr>
            <a:r>
              <a:rPr lang="uz-Cyrl-UZ" dirty="0" smtClean="0">
                <a:latin typeface="Times New Roman" pitchFamily="18" charset="0"/>
                <a:cs typeface="Times New Roman" pitchFamily="18" charset="0"/>
              </a:rPr>
              <a:t>Ушбу босқич моҳиятида, биологик актив моддалар ҳосил бўлиши ва активлашуви ётади, бу ҳолат антиген ва антитела бириккандаёқ рўй беради натижада қуйидаги жараёнлар рўй беради.</a:t>
            </a:r>
            <a:endParaRPr lang="ru-RU" dirty="0" smtClean="0">
              <a:latin typeface="Times New Roman" pitchFamily="18" charset="0"/>
              <a:cs typeface="Times New Roman" pitchFamily="18" charset="0"/>
            </a:endParaRPr>
          </a:p>
          <a:p>
            <a:pPr algn="ctr">
              <a:buNone/>
            </a:pPr>
            <a:endParaRPr lang="ru-RU" dirty="0">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357166"/>
            <a:ext cx="9144000" cy="6500834"/>
          </a:xfrm>
        </p:spPr>
        <p:txBody>
          <a:bodyPr>
            <a:noAutofit/>
          </a:bodyPr>
          <a:lstStyle/>
          <a:p>
            <a:pPr marL="514350" lvl="0" indent="-514350">
              <a:buFont typeface="+mj-lt"/>
              <a:buAutoNum type="arabicPeriod"/>
            </a:pPr>
            <a:r>
              <a:rPr lang="uz-Cyrl-UZ" sz="1800" b="1" dirty="0" smtClean="0">
                <a:latin typeface="Times New Roman" pitchFamily="18" charset="0"/>
                <a:cs typeface="Times New Roman" pitchFamily="18" charset="0"/>
              </a:rPr>
              <a:t>Комплемент тизимни активлашуви. </a:t>
            </a:r>
            <a:r>
              <a:rPr lang="uz-Cyrl-UZ" sz="1800" dirty="0" smtClean="0">
                <a:latin typeface="Times New Roman" pitchFamily="18" charset="0"/>
                <a:cs typeface="Times New Roman" pitchFamily="18" charset="0"/>
              </a:rPr>
              <a:t>Актив комплемент тизим, ферментатив активликни намоён қилиб, тўқимадаги ҳужайра мембранасини зарарлайди, яна қўшимча БАМ синтезлайди, улар ўз навбатида фагоцитоз, Хагеман омили, протеолитик ферментларни активлайди. Комплемент тизимни фракцияси С3</a:t>
            </a:r>
            <a:r>
              <a:rPr lang="uz-Cyrl-UZ" sz="1800" baseline="-25000" dirty="0" smtClean="0">
                <a:latin typeface="Times New Roman" pitchFamily="18" charset="0"/>
                <a:cs typeface="Times New Roman" pitchFamily="18" charset="0"/>
              </a:rPr>
              <a:t>а</a:t>
            </a:r>
            <a:r>
              <a:rPr lang="uz-Cyrl-UZ" sz="1800" dirty="0" smtClean="0">
                <a:latin typeface="Times New Roman" pitchFamily="18" charset="0"/>
                <a:cs typeface="Times New Roman" pitchFamily="18" charset="0"/>
              </a:rPr>
              <a:t> ва С5</a:t>
            </a:r>
            <a:r>
              <a:rPr lang="uz-Cyrl-UZ" sz="1800" baseline="-25000" dirty="0" smtClean="0">
                <a:latin typeface="Times New Roman" pitchFamily="18" charset="0"/>
                <a:cs typeface="Times New Roman" pitchFamily="18" charset="0"/>
              </a:rPr>
              <a:t>а</a:t>
            </a:r>
            <a:r>
              <a:rPr lang="uz-Cyrl-UZ" sz="1800" dirty="0" smtClean="0">
                <a:latin typeface="Times New Roman" pitchFamily="18" charset="0"/>
                <a:cs typeface="Times New Roman" pitchFamily="18" charset="0"/>
              </a:rPr>
              <a:t>лар умумий комплексга кирмасада, мустақил тарзда биологик моддаларни активлайди, тўқима ва қон базофилларини дегрануляциялайди, нейрофиллар хемотаксисини кучайтиради, эндотелиал қон томирларга адгезиясини оширади, улар яъни С</a:t>
            </a:r>
            <a:r>
              <a:rPr lang="uz-Cyrl-UZ" sz="1800" baseline="-25000" dirty="0" smtClean="0">
                <a:latin typeface="Times New Roman" pitchFamily="18" charset="0"/>
                <a:cs typeface="Times New Roman" pitchFamily="18" charset="0"/>
              </a:rPr>
              <a:t>3 </a:t>
            </a:r>
            <a:r>
              <a:rPr lang="uz-Cyrl-UZ" sz="1800" dirty="0" smtClean="0">
                <a:latin typeface="Times New Roman" pitchFamily="18" charset="0"/>
                <a:cs typeface="Times New Roman" pitchFamily="18" charset="0"/>
              </a:rPr>
              <a:t>ва</a:t>
            </a:r>
            <a:r>
              <a:rPr lang="uz-Cyrl-UZ" sz="1800" baseline="-25000" dirty="0" smtClean="0">
                <a:latin typeface="Times New Roman" pitchFamily="18" charset="0"/>
                <a:cs typeface="Times New Roman" pitchFamily="18" charset="0"/>
              </a:rPr>
              <a:t> </a:t>
            </a:r>
            <a:r>
              <a:rPr lang="uz-Cyrl-UZ" sz="1800" dirty="0" smtClean="0">
                <a:latin typeface="Times New Roman" pitchFamily="18" charset="0"/>
                <a:cs typeface="Times New Roman" pitchFamily="18" charset="0"/>
              </a:rPr>
              <a:t>С</a:t>
            </a:r>
            <a:r>
              <a:rPr lang="uz-Cyrl-UZ" sz="1800" baseline="-25000" dirty="0" smtClean="0">
                <a:latin typeface="Times New Roman" pitchFamily="18" charset="0"/>
                <a:cs typeface="Times New Roman" pitchFamily="18" charset="0"/>
              </a:rPr>
              <a:t>5а</a:t>
            </a:r>
            <a:r>
              <a:rPr lang="uz-Cyrl-UZ" sz="1800" dirty="0" smtClean="0">
                <a:latin typeface="Times New Roman" pitchFamily="18" charset="0"/>
                <a:cs typeface="Times New Roman" pitchFamily="18" charset="0"/>
              </a:rPr>
              <a:t> анафилотоксин, авваллари анафилаксия медиатори деб ҳисоблаганлар. Улар қон томирлар деворини ўтказувчанлигини ортиради ва силлиқ мускулларни қисқаришини таъминлайди.</a:t>
            </a:r>
            <a:endParaRPr lang="ru-RU" sz="1800" dirty="0" smtClean="0">
              <a:latin typeface="Times New Roman" pitchFamily="18" charset="0"/>
              <a:cs typeface="Times New Roman" pitchFamily="18" charset="0"/>
            </a:endParaRPr>
          </a:p>
          <a:p>
            <a:pPr marL="514350" lvl="0" indent="-514350">
              <a:buFont typeface="+mj-lt"/>
              <a:buAutoNum type="arabicPeriod"/>
            </a:pPr>
            <a:r>
              <a:rPr lang="uz-Cyrl-UZ" sz="1800" b="1" dirty="0" smtClean="0">
                <a:latin typeface="Times New Roman" pitchFamily="18" charset="0"/>
                <a:cs typeface="Times New Roman" pitchFamily="18" charset="0"/>
              </a:rPr>
              <a:t>Хагеман омилини активлашуви</a:t>
            </a:r>
            <a:r>
              <a:rPr lang="uz-Cyrl-UZ" sz="1800" dirty="0" smtClean="0">
                <a:latin typeface="Times New Roman" pitchFamily="18" charset="0"/>
                <a:cs typeface="Times New Roman" pitchFamily="18" charset="0"/>
              </a:rPr>
              <a:t> қон ивишни </a:t>
            </a:r>
            <a:r>
              <a:rPr lang="en-US" sz="1800" dirty="0" smtClean="0">
                <a:latin typeface="Times New Roman" pitchFamily="18" charset="0"/>
                <a:cs typeface="Times New Roman" pitchFamily="18" charset="0"/>
              </a:rPr>
              <a:t>XII</a:t>
            </a:r>
            <a:r>
              <a:rPr lang="uz-Cyrl-UZ" sz="1800" dirty="0" smtClean="0">
                <a:latin typeface="Times New Roman" pitchFamily="18" charset="0"/>
                <a:cs typeface="Times New Roman" pitchFamily="18" charset="0"/>
              </a:rPr>
              <a:t>-омили ўз навбатида қон тизимини, комплемент тизимни, протеолитик ферментлар активлашувини чақиради.</a:t>
            </a:r>
            <a:endParaRPr lang="ru-RU" sz="1800" dirty="0" smtClean="0">
              <a:latin typeface="Times New Roman" pitchFamily="18" charset="0"/>
              <a:cs typeface="Times New Roman" pitchFamily="18" charset="0"/>
            </a:endParaRPr>
          </a:p>
          <a:p>
            <a:pPr marL="514350" lvl="0" indent="-514350">
              <a:buFont typeface="+mj-lt"/>
              <a:buAutoNum type="arabicPeriod"/>
            </a:pPr>
            <a:r>
              <a:rPr lang="uz-Cyrl-UZ" sz="1800" b="1" dirty="0" smtClean="0">
                <a:latin typeface="Times New Roman" pitchFamily="18" charset="0"/>
                <a:cs typeface="Times New Roman" pitchFamily="18" charset="0"/>
              </a:rPr>
              <a:t>Протеолитик ферментлар активлашуви. </a:t>
            </a:r>
            <a:r>
              <a:rPr lang="uz-Cyrl-UZ" sz="1800" dirty="0" smtClean="0">
                <a:latin typeface="Times New Roman" pitchFamily="18" charset="0"/>
                <a:cs typeface="Times New Roman" pitchFamily="18" charset="0"/>
              </a:rPr>
              <a:t>Трипсиноген, профибринолизин, калликреиноген. Ушбу ферментларни биологик активлиги оқсилларни полипептидларга парчаларланишида бир-бирини активлашувида, Хагеман омилни, ҳужайраларни комплемент тизимини активлашувида, ҳамда тўқима базофил ҳужайраларни активлашувида намоён бўлиб, натижада улар тўқима ҳужайраларига зарар етказади.  Калликреиндан  кининоген, улардан кининлар ҳосил қилади. Буларга брадикинин мисол бўлади, каллидиндан трипсин таъсирида брадикинин ҳосил қилади.</a:t>
            </a:r>
            <a:r>
              <a:rPr lang="ru-RU" sz="1800" dirty="0" smtClean="0">
                <a:latin typeface="Times New Roman" pitchFamily="18" charset="0"/>
                <a:cs typeface="Times New Roman" pitchFamily="18" charset="0"/>
              </a:rPr>
              <a:t> </a:t>
            </a:r>
            <a:r>
              <a:rPr lang="uz-Cyrl-UZ" sz="1800" dirty="0" smtClean="0">
                <a:latin typeface="Times New Roman" pitchFamily="18" charset="0"/>
                <a:cs typeface="Times New Roman" pitchFamily="18" charset="0"/>
              </a:rPr>
              <a:t>Брадикинин қон-томир ўтказувчанлигини оширади, тонусини пасайтиради, оғриқ медиатори бўлиб ҳисобланади. Каллидинни брадикининдан активлиги пастроқ бўлади. </a:t>
            </a:r>
            <a:endParaRPr lang="ru-RU" sz="1800" dirty="0" smtClean="0">
              <a:latin typeface="Times New Roman" pitchFamily="18" charset="0"/>
              <a:cs typeface="Times New Roman" pitchFamily="18" charset="0"/>
            </a:endParaRPr>
          </a:p>
          <a:p>
            <a:pPr marL="514350" indent="-514350">
              <a:buNone/>
            </a:pPr>
            <a:endParaRPr lang="ru-RU" sz="1800" dirty="0">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500042"/>
            <a:ext cx="9144000" cy="6143668"/>
          </a:xfrm>
        </p:spPr>
        <p:txBody>
          <a:bodyPr>
            <a:noAutofit/>
          </a:bodyPr>
          <a:lstStyle/>
          <a:p>
            <a:pPr marL="514350" lvl="0" indent="-514350">
              <a:buNone/>
            </a:pPr>
            <a:r>
              <a:rPr lang="uz-Cyrl-UZ" sz="2200" b="1" dirty="0" smtClean="0">
                <a:latin typeface="Times New Roman" pitchFamily="18" charset="0"/>
                <a:cs typeface="Times New Roman" pitchFamily="18" charset="0"/>
              </a:rPr>
              <a:t>4      Тўқимага сезувчи нерв толаларни охирларидан полипептид Р ажралиши.</a:t>
            </a:r>
            <a:r>
              <a:rPr lang="uz-Cyrl-UZ" sz="2200" dirty="0" smtClean="0">
                <a:latin typeface="Times New Roman" pitchFamily="18" charset="0"/>
                <a:cs typeface="Times New Roman" pitchFamily="18" charset="0"/>
              </a:rPr>
              <a:t> У яллиғланишни энг муҳим медиатори бўлиб, қон-томир деворини ўтказувчанлигини кескин оширади, бошқа БАМларни, шу жумладан кинин тизимини ҳам активлайди.</a:t>
            </a:r>
            <a:endParaRPr lang="ru-RU" sz="2200" dirty="0" smtClean="0">
              <a:latin typeface="Times New Roman" pitchFamily="18" charset="0"/>
              <a:cs typeface="Times New Roman" pitchFamily="18" charset="0"/>
            </a:endParaRPr>
          </a:p>
          <a:p>
            <a:pPr marL="514350" lvl="0" indent="-514350">
              <a:buNone/>
            </a:pPr>
            <a:r>
              <a:rPr lang="uz-Cyrl-UZ" sz="2200" b="1" dirty="0" smtClean="0">
                <a:latin typeface="Times New Roman" pitchFamily="18" charset="0"/>
                <a:cs typeface="Times New Roman" pitchFamily="18" charset="0"/>
              </a:rPr>
              <a:t>5      Тўқима ферментларини ажралиши ва уларнинг активацияси</a:t>
            </a:r>
            <a:r>
              <a:rPr lang="uz-Cyrl-UZ" sz="2200" dirty="0" smtClean="0">
                <a:latin typeface="Times New Roman" pitchFamily="18" charset="0"/>
                <a:cs typeface="Times New Roman" pitchFamily="18" charset="0"/>
              </a:rPr>
              <a:t> ушбу даврда катепсинлар ва тўқималарда гиалуронидаза активлашади.</a:t>
            </a:r>
            <a:endParaRPr lang="ru-RU" sz="2200" dirty="0" smtClean="0">
              <a:latin typeface="Times New Roman" pitchFamily="18" charset="0"/>
              <a:cs typeface="Times New Roman" pitchFamily="18" charset="0"/>
            </a:endParaRPr>
          </a:p>
          <a:p>
            <a:pPr marL="514350" lvl="0" indent="-514350">
              <a:buNone/>
            </a:pPr>
            <a:r>
              <a:rPr lang="uz-Cyrl-UZ" sz="2200" b="1" dirty="0" smtClean="0">
                <a:latin typeface="Times New Roman" pitchFamily="18" charset="0"/>
                <a:cs typeface="Times New Roman" pitchFamily="18" charset="0"/>
              </a:rPr>
              <a:t>6     Тўқима базофилларига фикасацияланган JgE JgG</a:t>
            </a:r>
            <a:r>
              <a:rPr lang="uz-Cyrl-UZ" sz="2200" b="1" baseline="-25000" dirty="0" smtClean="0">
                <a:latin typeface="Times New Roman" pitchFamily="18" charset="0"/>
                <a:cs typeface="Times New Roman" pitchFamily="18" charset="0"/>
              </a:rPr>
              <a:t>4 </a:t>
            </a:r>
            <a:r>
              <a:rPr lang="uz-Cyrl-UZ" sz="2200" b="1" dirty="0" smtClean="0">
                <a:latin typeface="Times New Roman" pitchFamily="18" charset="0"/>
                <a:cs typeface="Times New Roman" pitchFamily="18" charset="0"/>
              </a:rPr>
              <a:t>ларни дегрануляцияси.</a:t>
            </a:r>
            <a:r>
              <a:rPr lang="uz-Cyrl-UZ" sz="2200" dirty="0" smtClean="0">
                <a:latin typeface="Times New Roman" pitchFamily="18" charset="0"/>
                <a:cs typeface="Times New Roman" pitchFamily="18" charset="0"/>
              </a:rPr>
              <a:t> Иммуноглобулинларга антиген ёпишганда рўй беради. Базофиллар дегрануляцияси пайтида кўп миқдорда гистамин, серотонин, гепарин ва секин реакция чақирувчи субстанция А ҳосил бўлади, эозинофилларни эмиграция қилувчи омил ва бошқа ферментлар ажралади.</a:t>
            </a:r>
            <a:r>
              <a:rPr lang="ru-RU" sz="2200" dirty="0" smtClean="0">
                <a:latin typeface="Times New Roman" pitchFamily="18" charset="0"/>
                <a:cs typeface="Times New Roman" pitchFamily="18" charset="0"/>
              </a:rPr>
              <a:t> </a:t>
            </a:r>
            <a:r>
              <a:rPr lang="uz-Cyrl-UZ" sz="2200" dirty="0" smtClean="0">
                <a:latin typeface="Times New Roman" pitchFamily="18" charset="0"/>
                <a:cs typeface="Times New Roman" pitchFamily="18" charset="0"/>
              </a:rPr>
              <a:t>Гистамин, серотонин Г</a:t>
            </a:r>
            <a:r>
              <a:rPr lang="uz-Cyrl-UZ" sz="2200" baseline="-25000" dirty="0" smtClean="0">
                <a:latin typeface="Times New Roman" pitchFamily="18" charset="0"/>
                <a:cs typeface="Times New Roman" pitchFamily="18" charset="0"/>
              </a:rPr>
              <a:t>1</a:t>
            </a:r>
            <a:r>
              <a:rPr lang="uz-Cyrl-UZ" sz="2200" dirty="0" smtClean="0">
                <a:latin typeface="Times New Roman" pitchFamily="18" charset="0"/>
                <a:cs typeface="Times New Roman" pitchFamily="18" charset="0"/>
              </a:rPr>
              <a:t> рецепторлар орқали брадикининга ўхшаш қон-томирларга таъсир кўрсатади, яъни бронх, ичак, бачадон мускулларни қисқартиради, оғриқ, қичишиш, шок ва некроз чақиради. Бир вақтда гистамин Г</a:t>
            </a:r>
            <a:r>
              <a:rPr lang="uz-Cyrl-UZ" sz="2200" baseline="-25000" dirty="0" smtClean="0">
                <a:latin typeface="Times New Roman" pitchFamily="18" charset="0"/>
                <a:cs typeface="Times New Roman" pitchFamily="18" charset="0"/>
              </a:rPr>
              <a:t>2</a:t>
            </a:r>
            <a:r>
              <a:rPr lang="uz-Cyrl-UZ" sz="2200" dirty="0" smtClean="0">
                <a:latin typeface="Times New Roman" pitchFamily="18" charset="0"/>
                <a:cs typeface="Times New Roman" pitchFamily="18" charset="0"/>
              </a:rPr>
              <a:t> рецепторлари орқали қарама-қарши эффект чақиради. Секин реакция чақирувчи субстанция А секин, лекин узоқ давом этувчи бронх мускулларини қисқаришини юзага келтиради.</a:t>
            </a:r>
            <a:endParaRPr lang="ru-RU" sz="2200" dirty="0">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642918"/>
            <a:ext cx="8501122" cy="6000792"/>
          </a:xfrm>
        </p:spPr>
        <p:txBody>
          <a:bodyPr>
            <a:normAutofit fontScale="85000" lnSpcReduction="20000"/>
          </a:bodyPr>
          <a:lstStyle/>
          <a:p>
            <a:pPr lvl="0">
              <a:buNone/>
            </a:pPr>
            <a:r>
              <a:rPr lang="uz-Cyrl-UZ" b="1" dirty="0" smtClean="0"/>
              <a:t>7   Простагландинлар ҳосил бўлиши.</a:t>
            </a:r>
            <a:r>
              <a:rPr lang="uz-Cyrl-UZ" dirty="0" smtClean="0"/>
              <a:t> Улар кам тўйинган ёғ кислоталарни ҳосилалари бўлиб, қон-томирлар тонусини пасайтиради, мускуллар спазмини чақиради. Бундан ташқари, ҳужайраларда цАМФ тўпланишини таъминлайди, бу эса бронх мускулларини бўшашига, тўқима базофилларидан биологик актив моддаларни чиқишини пасайтиради.</a:t>
            </a:r>
            <a:endParaRPr lang="ru-RU" dirty="0" smtClean="0"/>
          </a:p>
          <a:p>
            <a:pPr lvl="0">
              <a:buNone/>
            </a:pPr>
            <a:r>
              <a:rPr lang="uz-Cyrl-UZ" b="1" dirty="0" smtClean="0"/>
              <a:t>8    Қон ҳужайраси ва тўқима парчалашидан ҳосил бўлган метоболитларни тўпланиши.</a:t>
            </a:r>
            <a:endParaRPr lang="ru-RU" dirty="0" smtClean="0"/>
          </a:p>
          <a:p>
            <a:pPr lvl="0">
              <a:buNone/>
            </a:pPr>
            <a:r>
              <a:rPr lang="uz-Cyrl-UZ" b="1" dirty="0" smtClean="0"/>
              <a:t>9    Лейкоцитларни парчаланиши ва лизосомал ферментларни ажралишидан</a:t>
            </a:r>
            <a:r>
              <a:rPr lang="uz-Cyrl-UZ" dirty="0" smtClean="0"/>
              <a:t> холинэстераза, ацетилхолин активлигини ўзгаришига, калий ва Са</a:t>
            </a:r>
            <a:r>
              <a:rPr lang="uz-Cyrl-UZ" baseline="30000" dirty="0" smtClean="0"/>
              <a:t>+2</a:t>
            </a:r>
            <a:r>
              <a:rPr lang="uz-Cyrl-UZ" dirty="0" smtClean="0"/>
              <a:t> концентрациясини ортиши, бу эса тўқима қўзғалувчанлигини ўзгаришига олиб келади. Барча биологик актив моддалар тизими бир-бири билан фаолияти боғлиқ, шунинг учун, уларнинг ўзаро активлашуви ёки тормозлашуви мумкин. Айрим биологик актив моддалар, баъзи аллергик касалликлар ривожланиши учун муҳим аҳамиятга эга.</a:t>
            </a:r>
            <a:endParaRPr lang="ru-RU" dirty="0" smtClean="0"/>
          </a:p>
          <a:p>
            <a:endParaRPr 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uz-Cyrl-UZ" sz="3000" b="1" dirty="0" smtClean="0"/>
              <a:t>Секин аллергик реакцияларни биохимик босқичи (</a:t>
            </a:r>
            <a:r>
              <a:rPr lang="en-US" sz="3000" b="1" dirty="0" smtClean="0"/>
              <a:t>IV</a:t>
            </a:r>
            <a:r>
              <a:rPr lang="uz-Cyrl-UZ" sz="3000" b="1" dirty="0" smtClean="0"/>
              <a:t>-тип)</a:t>
            </a:r>
            <a:endParaRPr lang="ru-RU" sz="3000" dirty="0"/>
          </a:p>
        </p:txBody>
      </p:sp>
      <p:sp>
        <p:nvSpPr>
          <p:cNvPr id="3" name="Содержимое 2"/>
          <p:cNvSpPr>
            <a:spLocks noGrp="1"/>
          </p:cNvSpPr>
          <p:nvPr>
            <p:ph idx="1"/>
          </p:nvPr>
        </p:nvSpPr>
        <p:spPr/>
        <p:txBody>
          <a:bodyPr>
            <a:normAutofit fontScale="77500" lnSpcReduction="20000"/>
          </a:bodyPr>
          <a:lstStyle/>
          <a:p>
            <a:r>
              <a:rPr lang="uz-Cyrl-UZ" dirty="0" smtClean="0"/>
              <a:t>Секин аллергик реакция лимфоцитни бевосита антиген билан контакт ҳосил қилгандан сўнг бошланади. Агар, антиген у ёки бу ҳужайрани компоненти бўлса, унга Т- ёки В- киллер келиб бирикса, ҳужайрани ўлишига олиб келади. В киллер, комплемент тизимга ўхшаб, перфорин ишлаб чиқаради, улар ҳужайра мембранасида тўпланиб, у ерда тешиклар ҳосил қилади ва ўлимга олиб келади.</a:t>
            </a:r>
            <a:endParaRPr lang="ru-RU" dirty="0" smtClean="0"/>
          </a:p>
          <a:p>
            <a:r>
              <a:rPr lang="uz-Cyrl-UZ" dirty="0" smtClean="0"/>
              <a:t>Т-лимфоцит ҳужайра мембранасида антиген билан контакт ҳосил қилганда, ундан биологик актив моддалар, лимфакинлар ажратади. Лимфокинлар ёрдамида Т-лимфоцитлар, бошқа лейкоцитларни функциясини бошқаради. Лимфокинлар қайси ҳужайраларга таъсир этишига кўра 5 хил, уларнинг таъсир этишига кўра эса қўзғатувчи ва тормозловчилари тафовутланади.</a:t>
            </a:r>
            <a:endParaRPr lang="ru-RU" dirty="0" smtClean="0"/>
          </a:p>
          <a:p>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642918"/>
            <a:ext cx="9144000" cy="5931618"/>
          </a:xfrm>
        </p:spPr>
        <p:txBody>
          <a:bodyPr>
            <a:noAutofit/>
          </a:bodyPr>
          <a:lstStyle/>
          <a:p>
            <a:pPr marL="624078" indent="-514350">
              <a:buFont typeface="+mj-lt"/>
              <a:buAutoNum type="arabicPeriod"/>
            </a:pPr>
            <a:r>
              <a:rPr lang="uz-Cyrl-UZ" sz="1500" b="1" dirty="0" smtClean="0"/>
              <a:t>А-гурух лимфокинлари макрофагоцитларга таъсир этади:</a:t>
            </a:r>
            <a:r>
              <a:rPr lang="uz-Cyrl-UZ" sz="1500" dirty="0" smtClean="0"/>
              <a:t> макрофагоцитлар миграциясини ингибирловчи омил (МИО), макрофагоцитларни агрегацияловчи омил (МАО), макрофагоцитлар учун хеметаксик омил (ХО) ва бошқалар.МИО тўқималарга макрофагоцитларга миграциясини ингибирласа, ХО аксинча таъсир этади.</a:t>
            </a:r>
            <a:endParaRPr lang="ru-RU" sz="1500" dirty="0" smtClean="0"/>
          </a:p>
          <a:p>
            <a:pPr marL="624078" indent="-514350">
              <a:buFont typeface="+mj-lt"/>
              <a:buAutoNum type="arabicPeriod"/>
            </a:pPr>
            <a:r>
              <a:rPr lang="uz-Cyrl-UZ" sz="1500" b="1" dirty="0" smtClean="0"/>
              <a:t>Б-гурух лимфокинлари лимфоцитларга таъсир этади:</a:t>
            </a:r>
            <a:r>
              <a:rPr lang="uz-Cyrl-UZ" sz="1500" dirty="0" smtClean="0"/>
              <a:t> бластрансформация омили, Хелпер омили, кучайтириш омили, супрессия омили, Лоуренс (кўчириш) омили ва бошқалар.</a:t>
            </a:r>
            <a:r>
              <a:rPr lang="ru-RU" sz="1500" dirty="0" smtClean="0"/>
              <a:t> </a:t>
            </a:r>
            <a:r>
              <a:rPr lang="uz-Cyrl-UZ" sz="1500" dirty="0" smtClean="0"/>
              <a:t>Хелпер омили Т- ва В- лимфоцитларни иммун жавоб қилишларига мажбур этса, аксинча супрессия омили тормозлайди. Бластрансформация омили бошқа турдаги лимфоцитларни бластрансформация қилади, шу йўл билан нуклеин кислота синтезини активлаштиради. Лоуренс омили эса лимфоцитлардан сенсибиллашган актиген чиқаради. Лоуренс омилида иммунодефицит касалликларни даволашда фойдаланадилар.</a:t>
            </a:r>
            <a:endParaRPr lang="ru-RU" sz="1500" dirty="0" smtClean="0"/>
          </a:p>
          <a:p>
            <a:pPr marL="624078" indent="-514350">
              <a:buFont typeface="+mj-lt"/>
              <a:buAutoNum type="arabicPeriod"/>
            </a:pPr>
            <a:r>
              <a:rPr lang="uz-Cyrl-UZ" sz="1500" b="1" dirty="0" smtClean="0"/>
              <a:t>В-гурух лимфакинлари гранулоцитларга таъсир этади:</a:t>
            </a:r>
            <a:r>
              <a:rPr lang="uz-Cyrl-UZ" sz="1500" dirty="0" smtClean="0"/>
              <a:t> ХО, ингибирлаш макрофагоцитларни (Мио) омилига таъсир этади.</a:t>
            </a:r>
            <a:r>
              <a:rPr lang="ru-RU" sz="1500" dirty="0" smtClean="0"/>
              <a:t> </a:t>
            </a:r>
            <a:r>
              <a:rPr lang="uz-Cyrl-UZ" sz="1500" dirty="0" smtClean="0"/>
              <a:t>Лейкоцитлар эмиграцияни ХО чақирса, ингибирлаш омили эса аксинча таъсир этади.</a:t>
            </a:r>
            <a:endParaRPr lang="ru-RU" sz="1500" dirty="0" smtClean="0"/>
          </a:p>
          <a:p>
            <a:pPr marL="624078" indent="-514350">
              <a:buFont typeface="+mj-lt"/>
              <a:buAutoNum type="arabicPeriod"/>
            </a:pPr>
            <a:r>
              <a:rPr lang="uz-Cyrl-UZ" sz="1500" b="1" dirty="0" smtClean="0"/>
              <a:t> Г-гурухдаги лимфокинлар ҳужайра культурасига таъсир этади:</a:t>
            </a:r>
            <a:r>
              <a:rPr lang="uz-Cyrl-UZ" sz="1500" dirty="0" smtClean="0"/>
              <a:t> интерферон, нуклеин кислота синтезини ингибирловчи сифатида қаралади.</a:t>
            </a:r>
            <a:endParaRPr lang="ru-RU" sz="1500" dirty="0" smtClean="0"/>
          </a:p>
          <a:p>
            <a:pPr marL="624078" indent="-514350">
              <a:buFont typeface="+mj-lt"/>
              <a:buAutoNum type="arabicPeriod"/>
            </a:pPr>
            <a:r>
              <a:rPr lang="uz-Cyrl-UZ" sz="1500" b="1" dirty="0" smtClean="0"/>
              <a:t>Д-гурух лимфокинлар</a:t>
            </a:r>
            <a:r>
              <a:rPr lang="uz-Cyrl-UZ" sz="1500" dirty="0" smtClean="0"/>
              <a:t> бутун организмга таъсир этувчилар бўлиб ҳисобланади, яъни терида реакция чақирувчи, қон-томирлар ўтказувчанлигини оширувчи, шишни ривожлантирувчи, тўқимага лейкоцитларни чиқишини таъминловчи омил ҳисобланади.</a:t>
            </a:r>
            <a:r>
              <a:rPr lang="ru-RU" sz="1500" dirty="0" smtClean="0"/>
              <a:t> </a:t>
            </a:r>
            <a:r>
              <a:rPr lang="uz-Cyrl-UZ" sz="1500" dirty="0" smtClean="0"/>
              <a:t>Лимфокинлар таъсирида антиген жойлашган ўчоқда бир неча соатда макрофагоцитлар, лимфоцитлар, гранулоцитлар тўпланади, қон-томирларда ўзгаришлар кетади ва натижада яллиғланиш ривожланади. Иммунокомпетент тўқималарда (лимфатик тугун, қораталоқ ва бошқалар) бласттрансформацияловчи антитела синтези ва Т-лимфоцитларни ҳосил бўлиши кузатилади.</a:t>
            </a:r>
            <a:r>
              <a:rPr lang="ru-RU" sz="1500" dirty="0" smtClean="0"/>
              <a:t> </a:t>
            </a:r>
            <a:r>
              <a:rPr lang="uz-Cyrl-UZ" sz="1500" dirty="0" smtClean="0"/>
              <a:t>Организмда биологик актив моддаларни дезактивация қилувчи, нишон ҳужайраларни уларнинг таъсиридан ҳимояловчи механизмлар мавжуд.</a:t>
            </a:r>
            <a:endParaRPr lang="ru-RU" sz="1500" dirty="0" smtClean="0"/>
          </a:p>
          <a:p>
            <a:pPr marL="624078" indent="-514350">
              <a:buFont typeface="+mj-lt"/>
              <a:buAutoNum type="arabicPeriod"/>
            </a:pPr>
            <a:endParaRPr lang="ru-RU" sz="15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85720" y="642918"/>
            <a:ext cx="8643998" cy="5931618"/>
          </a:xfrm>
        </p:spPr>
        <p:txBody>
          <a:bodyPr>
            <a:normAutofit fontScale="62500" lnSpcReduction="20000"/>
          </a:bodyPr>
          <a:lstStyle/>
          <a:p>
            <a:pPr lvl="0"/>
            <a:r>
              <a:rPr lang="uz-Cyrl-UZ" b="1" dirty="0" smtClean="0"/>
              <a:t>цАМФ тўқима базофилларини дегрануляциясини тормозлайди</a:t>
            </a:r>
            <a:r>
              <a:rPr lang="uz-Cyrl-UZ" dirty="0" smtClean="0"/>
              <a:t>, ҳамда лизосома активлигини пасайтиради бунинг натижасида, лизосомал ферментлар ҳосил бўлишини кортизон ёрдамида тормозланади.</a:t>
            </a:r>
            <a:endParaRPr lang="ru-RU" dirty="0" smtClean="0"/>
          </a:p>
          <a:p>
            <a:pPr lvl="0"/>
            <a:r>
              <a:rPr lang="uz-Cyrl-UZ" b="1" dirty="0" smtClean="0"/>
              <a:t>БАМни ингибирлашда қондаги барча протеолитик ферментлар</a:t>
            </a:r>
            <a:r>
              <a:rPr lang="uz-Cyrl-UZ" dirty="0" smtClean="0"/>
              <a:t> трипсин, фибринолизин, каликреин-кинин тизимлар муҳим роль ўйнайди. Гистамин Н</a:t>
            </a:r>
            <a:r>
              <a:rPr lang="uz-Cyrl-UZ" baseline="-25000" dirty="0" smtClean="0"/>
              <a:t>2</a:t>
            </a:r>
            <a:r>
              <a:rPr lang="uz-Cyrl-UZ" dirty="0" smtClean="0"/>
              <a:t> рецепторлар орқали Т-киллерлар активлиги пасайтиради, шу йўл билан лимфоцитлардан лимфокинлар ҳосил бўлиши пасаяди.</a:t>
            </a:r>
            <a:endParaRPr lang="ru-RU" dirty="0" smtClean="0"/>
          </a:p>
          <a:p>
            <a:pPr lvl="0"/>
            <a:r>
              <a:rPr lang="uz-Cyrl-UZ" b="1" dirty="0" smtClean="0"/>
              <a:t>БАМни парчаловчи махсус тизим мавжуд</a:t>
            </a:r>
            <a:r>
              <a:rPr lang="uz-Cyrl-UZ" dirty="0" smtClean="0"/>
              <a:t>, бу тизимни гистаминаза, карбоксипептидаза, протеаза, холинэстераза ва бошқалар ташкил этади.</a:t>
            </a:r>
            <a:endParaRPr lang="ru-RU" dirty="0" smtClean="0"/>
          </a:p>
          <a:p>
            <a:pPr lvl="0"/>
            <a:r>
              <a:rPr lang="uz-Cyrl-UZ" b="1" dirty="0" smtClean="0"/>
              <a:t>БАМни таъсиридан нишон ҳужайраларни ҳимоялаш</a:t>
            </a:r>
            <a:r>
              <a:rPr lang="uz-Cyrl-UZ" dirty="0" smtClean="0"/>
              <a:t>, БАМни антогонистлари таъсирида рўй беради, буларга адреналин ва кортизоллар киради ёки некроз таъсирида ҳам ҳужайрани функционал ҳолатини ўзгартириш йўли билан амалга оширилади.</a:t>
            </a:r>
            <a:endParaRPr lang="ru-RU" dirty="0" smtClean="0"/>
          </a:p>
          <a:p>
            <a:pPr lvl="0"/>
            <a:r>
              <a:rPr lang="uz-Cyrl-UZ" b="1" dirty="0" smtClean="0"/>
              <a:t>БАМ таъсирини дезактивациялаш ва олдини олиш</a:t>
            </a:r>
            <a:r>
              <a:rPr lang="uz-Cyrl-UZ" dirty="0" smtClean="0"/>
              <a:t>, бу хелпер, супрессор, лимфакин каби контрегуляторлар ёрдамида амалга ошади.</a:t>
            </a:r>
            <a:endParaRPr lang="ru-RU" dirty="0" smtClean="0"/>
          </a:p>
          <a:p>
            <a:r>
              <a:rPr lang="uz-Cyrl-UZ" dirty="0" smtClean="0"/>
              <a:t>Юқоридагиларга асосланиб шуни таъкидлаш лозимки, антиген-антитело комплекси таъсирида БАМни ҳосил бўлиши, уни дезактивация қилувчи тизимидан устунлиги бўлган тақдирдагина организмда аллергик реакция рўёбга чиқади. Агар БАМни ҳосил бўлиши анчагина устун бўлса, организмни “сел”га ўхшаб организм тезда қамраб олади ва анафилактик шоккача олиб келиши мумкин. Одатда битта молекула антигенга қарши 100.000 молекула антитела ишлаб чиқарилади.</a:t>
            </a:r>
            <a:endParaRPr lang="ru-RU" dirty="0" smtClean="0"/>
          </a:p>
          <a:p>
            <a:endParaRPr lang="ru-R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uz-Cyrl-UZ" sz="3000" b="1" dirty="0" smtClean="0"/>
              <a:t>Патофизиологик ёки функционал, структур бузилишлар босқичи</a:t>
            </a:r>
            <a:endParaRPr lang="ru-RU" sz="3000" dirty="0"/>
          </a:p>
        </p:txBody>
      </p:sp>
      <p:sp>
        <p:nvSpPr>
          <p:cNvPr id="3" name="Содержимое 2"/>
          <p:cNvSpPr>
            <a:spLocks noGrp="1"/>
          </p:cNvSpPr>
          <p:nvPr>
            <p:ph idx="1"/>
          </p:nvPr>
        </p:nvSpPr>
        <p:spPr/>
        <p:txBody>
          <a:bodyPr>
            <a:normAutofit fontScale="62500" lnSpcReduction="20000"/>
          </a:bodyPr>
          <a:lstStyle/>
          <a:p>
            <a:r>
              <a:rPr lang="uz-Cyrl-UZ" dirty="0" smtClean="0"/>
              <a:t>Аллергия пайтида структур ва функционал бузилишлар гуморал агент ёки лимфоцит киллерларни, биологик актив моддалар, антиген-антитело комплексни ҳужайрага бевосита таъсиридан ёки аллергия пайтидаги иккиламчи реакциялардан юзага чиқиши мумкин.</a:t>
            </a:r>
            <a:endParaRPr lang="ru-RU" dirty="0" smtClean="0"/>
          </a:p>
          <a:p>
            <a:r>
              <a:rPr lang="uz-Cyrl-UZ" dirty="0" smtClean="0"/>
              <a:t>Ўзгариш ва бузилишлар шакли ва кечиш ҳарактери ҳар-хил кўринишда бўлади.</a:t>
            </a:r>
            <a:endParaRPr lang="ru-RU" dirty="0" smtClean="0"/>
          </a:p>
          <a:p>
            <a:r>
              <a:rPr lang="uz-Cyrl-UZ" dirty="0" smtClean="0"/>
              <a:t>Аллергия пайтида қон айланиш тизимда юрак фаолияти ўзгаради, артериал босим пасаяди, қон-томирлар ўтказувчанлиги ортади. Бу пайтда қўққисдан юзага чиқувчи асистолия кузатилади, уни экспериментда ҳайвонга брадикинин юбориб чақириш мумкин.</a:t>
            </a:r>
            <a:endParaRPr lang="ru-RU" dirty="0" smtClean="0"/>
          </a:p>
          <a:p>
            <a:r>
              <a:rPr lang="uz-Cyrl-UZ" dirty="0" smtClean="0"/>
              <a:t>Организмда артериал босимни тушишини брадикинин ва ацетилхолин таъсири билан тушинтирилади. Гистамин, серотонин ва айрим простагландинлар ҳам артериал босимни пасайтиради. Биоген  аминлар ва брадикининлар томирлар ўтказувчанлигини оширади. </a:t>
            </a:r>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uz-Cyrl-UZ" sz="3000" dirty="0" smtClean="0"/>
              <a:t>Қон-томирлар кенгайиши билан бирга баъзи органларда спазм ҳам чақиради.</a:t>
            </a:r>
            <a:endParaRPr lang="ru-RU" sz="3000" dirty="0"/>
          </a:p>
        </p:txBody>
      </p:sp>
      <p:sp>
        <p:nvSpPr>
          <p:cNvPr id="3" name="Содержимое 2"/>
          <p:cNvSpPr>
            <a:spLocks noGrp="1"/>
          </p:cNvSpPr>
          <p:nvPr>
            <p:ph idx="1"/>
          </p:nvPr>
        </p:nvSpPr>
        <p:spPr/>
        <p:txBody>
          <a:bodyPr>
            <a:normAutofit fontScale="92500" lnSpcReduction="20000"/>
          </a:bodyPr>
          <a:lstStyle/>
          <a:p>
            <a:r>
              <a:rPr lang="uz-Cyrl-UZ" b="1" dirty="0" smtClean="0"/>
              <a:t>Нафас тизимида</a:t>
            </a:r>
            <a:r>
              <a:rPr lang="uz-Cyrl-UZ" dirty="0" smtClean="0"/>
              <a:t> кинин, серотонин ва гистамин бронхларни мускул қисмини, ичаклар ва бачадонни қисқартиради. Бронхлар спазми ўпка вентиляциясини бузилишига олиб келади, бу эса кислород очлиги билан намоён бўлади.</a:t>
            </a:r>
            <a:endParaRPr lang="ru-RU" dirty="0" smtClean="0"/>
          </a:p>
          <a:p>
            <a:r>
              <a:rPr lang="uz-Cyrl-UZ" b="1" dirty="0" smtClean="0"/>
              <a:t>Қон тизимида,</a:t>
            </a:r>
            <a:r>
              <a:rPr lang="uz-Cyrl-UZ" dirty="0" smtClean="0"/>
              <a:t> аллергия пайтида Хагеман омили активлашади, лекин қон-томирларни турли қисмларида қон ивиш тизими турлича ўзгаришларга дучор бўлади. Анафилактик шокда аортадан қон олинганда ивишни сусайганлиги, аксинча капиллярларда тромбоз кузатилган.</a:t>
            </a:r>
            <a:endParaRPr lang="ru-RU"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1357298"/>
            <a:ext cx="8472518" cy="5217238"/>
          </a:xfrm>
        </p:spPr>
        <p:txBody>
          <a:bodyPr>
            <a:normAutofit fontScale="77500" lnSpcReduction="20000"/>
          </a:bodyPr>
          <a:lstStyle/>
          <a:p>
            <a:r>
              <a:rPr lang="uz-Cyrl-UZ" b="1" dirty="0" smtClean="0"/>
              <a:t>Нерв тизими.</a:t>
            </a:r>
            <a:r>
              <a:rPr lang="uz-Cyrl-UZ" dirty="0" smtClean="0"/>
              <a:t> Биологик актив аминлар ва кининлар нормада оғриқни сезувчи медиаторлар бўлиб ҳисобланади. Буларни жуда оз дозаси ҳам оғриқ, қичишиш, ачишишни чақиради.</a:t>
            </a:r>
            <a:endParaRPr lang="ru-RU" dirty="0" smtClean="0"/>
          </a:p>
          <a:p>
            <a:pPr>
              <a:buNone/>
            </a:pPr>
            <a:r>
              <a:rPr lang="uz-Cyrl-UZ" dirty="0" smtClean="0"/>
              <a:t>    Рецепторларни кучли қўзғалиш ҳисобига бош мия, қон-томирларда кучли ўзгаришлар ва моддалар алмашинувини бузилиши, бу эса унинг функциясини бузилиши шоккача олиб келиши мумкин.</a:t>
            </a:r>
            <a:r>
              <a:rPr lang="ru-RU" dirty="0" smtClean="0"/>
              <a:t> </a:t>
            </a:r>
            <a:r>
              <a:rPr lang="uz-Cyrl-UZ" dirty="0" smtClean="0"/>
              <a:t>Аллергия пайтида қайси органда антиген бўлса, ўша жойда зарарланиш кузатилади. М: Артюс феноменида антигенни терига юборилганда некроз чақиради.</a:t>
            </a:r>
            <a:r>
              <a:rPr lang="ru-RU" dirty="0" smtClean="0"/>
              <a:t> </a:t>
            </a:r>
            <a:r>
              <a:rPr lang="uz-Cyrl-UZ" dirty="0" smtClean="0"/>
              <a:t>Функционал ва структуравий ўзгаришлар тезкор реакцияларда яллиғланиш кўринишида юз беради, яъни лейкоцитлар эмиграцияси ва инфильтрацияси кузатилади.</a:t>
            </a:r>
            <a:r>
              <a:rPr lang="ru-RU" dirty="0" smtClean="0"/>
              <a:t> </a:t>
            </a:r>
            <a:r>
              <a:rPr lang="uz-Cyrl-UZ" dirty="0" smtClean="0"/>
              <a:t>Секин кетадиган аллергик реакцияларда лимфокинлар таъсирида макрофагоцитлар, лейкоцитлар миграциясини активлайди, қон-томирлар ўтказувчанлигини  оширади.</a:t>
            </a:r>
            <a:endParaRPr lang="ru-RU" dirty="0" smtClean="0"/>
          </a:p>
          <a:p>
            <a:endParaRPr lang="ru-RU"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b="1" dirty="0" smtClean="0"/>
              <a:t>Аллергик реакцияларни ривожланиш механизми</a:t>
            </a:r>
            <a:endParaRPr lang="ru-RU" dirty="0"/>
          </a:p>
        </p:txBody>
      </p:sp>
      <p:sp>
        <p:nvSpPr>
          <p:cNvPr id="3" name="Содержимое 2"/>
          <p:cNvSpPr>
            <a:spLocks noGrp="1"/>
          </p:cNvSpPr>
          <p:nvPr>
            <p:ph idx="1"/>
          </p:nvPr>
        </p:nvSpPr>
        <p:spPr/>
        <p:txBody>
          <a:bodyPr>
            <a:normAutofit fontScale="92500" lnSpcReduction="20000"/>
          </a:bodyPr>
          <a:lstStyle/>
          <a:p>
            <a:r>
              <a:rPr lang="uz-Cyrl-UZ" dirty="0" smtClean="0">
                <a:latin typeface="Times New Roman" pitchFamily="18" charset="0"/>
                <a:cs typeface="Times New Roman" pitchFamily="18" charset="0"/>
              </a:rPr>
              <a:t>Аллергик реакцияларни юзага чиқишида аллергенлардан ташқари организм ҳолати ҳам муҳим аҳамиятга эга. Шундан келиб чиқиб, 2 хил аллергияни тафовут этамиз, яъни соғлом ва касал организмда кечадиган реакциялар.</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Соғлом организмдаги аллергияда, кўп миқдордаги антигенга нормал дозада антитела ва БАМ ишлаб чиқарилади. Касаллик келиб чиқиш механизмида иммун тизимини ва БАМ ишлаб чиқарувчи тизимни зўриқиб ишлашидан келиб чиқади.</a:t>
            </a:r>
            <a:r>
              <a:rPr lang="ru-RU"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Касал организмда арзимаган антиген дозасига жавобан ҳам, аллергик реакция чиқиши мумкин, лекин соғлом организмга бундай ҳолат рўй бермайди.</a:t>
            </a:r>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60</TotalTime>
  <Words>2792</Words>
  <PresentationFormat>Экран (4:3)</PresentationFormat>
  <Paragraphs>150</Paragraphs>
  <Slides>31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Городская</vt:lpstr>
      <vt:lpstr>АНДИЖОН ДАВЛАТ ТИББИЁТ ИНСТИТУТИ</vt:lpstr>
      <vt:lpstr>Слайд 2</vt:lpstr>
      <vt:lpstr>Слайд 3</vt:lpstr>
      <vt:lpstr>Слайд 4</vt:lpstr>
      <vt:lpstr>Этиология </vt:lpstr>
      <vt:lpstr>Аллергенларни синфланиши Аллергенлар келиб чиқишига кўра: </vt:lpstr>
      <vt:lpstr>Слайд 7</vt:lpstr>
      <vt:lpstr>Антигенларни бир неча турлари фарқланади:</vt:lpstr>
      <vt:lpstr>Барча антигенлар 2 та катта гурухга бўлинади:</vt:lpstr>
      <vt:lpstr>Слайд 10</vt:lpstr>
      <vt:lpstr>Гаптенлар организмда бир неча йўллар билан таъсир этиб, аллергия чақириш мумкин. </vt:lpstr>
      <vt:lpstr>Аллергик реакцияларни синфланиши </vt:lpstr>
      <vt:lpstr>Патогенез </vt:lpstr>
      <vt:lpstr>Аллергик реакцияни иммунологик босқичи</vt:lpstr>
      <vt:lpstr>Сенсибилизация</vt:lpstr>
      <vt:lpstr>Актив сенсибилизация механизми қуйидагича рўёбга чиқади:</vt:lpstr>
      <vt:lpstr>Пассив синсибилизация</vt:lpstr>
      <vt:lpstr>Аллергик реакциялар ҳарактерига қуйидаги ўзига хос иммуноглобулинлар таъсир этади</vt:lpstr>
      <vt:lpstr>Кумбс ва Джеллар бўйича аллергик реакциялар (1968 йил). </vt:lpstr>
      <vt:lpstr>Слайд 20</vt:lpstr>
      <vt:lpstr>Тез аллергиклар реакцияларни биохимик босқичи (I-III).</vt:lpstr>
      <vt:lpstr>Слайд 22</vt:lpstr>
      <vt:lpstr>Слайд 23</vt:lpstr>
      <vt:lpstr>Слайд 24</vt:lpstr>
      <vt:lpstr>Секин аллергик реакцияларни биохимик босқичи (IV-тип)</vt:lpstr>
      <vt:lpstr>Слайд 26</vt:lpstr>
      <vt:lpstr>Слайд 27</vt:lpstr>
      <vt:lpstr>Патофизиологик ёки функционал, структур бузилишлар босқичи</vt:lpstr>
      <vt:lpstr>Қон-томирлар кенгайиши билан бирга баъзи органларда спазм ҳам чақиради.</vt:lpstr>
      <vt:lpstr>Слайд 30</vt:lpstr>
      <vt:lpstr>Аллергик реакцияларни ривожланиш механизми</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Аллергия</dc:title>
  <dc:creator>user1</dc:creator>
  <cp:lastModifiedBy>User</cp:lastModifiedBy>
  <cp:revision>9</cp:revision>
  <dcterms:created xsi:type="dcterms:W3CDTF">2017-04-19T03:05:06Z</dcterms:created>
  <dcterms:modified xsi:type="dcterms:W3CDTF">2017-04-23T19:24:18Z</dcterms:modified>
</cp:coreProperties>
</file>