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sldIdLst>
    <p:sldId id="277" r:id="rId2"/>
    <p:sldId id="278" r:id="rId3"/>
    <p:sldId id="279" r:id="rId4"/>
    <p:sldId id="280" r:id="rId5"/>
    <p:sldId id="281" r:id="rId6"/>
    <p:sldId id="282" r:id="rId7"/>
    <p:sldId id="283" r:id="rId8"/>
    <p:sldId id="284" r:id="rId9"/>
    <p:sldId id="285" r:id="rId10"/>
    <p:sldId id="286" r:id="rId11"/>
    <p:sldId id="287" r:id="rId12"/>
    <p:sldId id="288" r:id="rId13"/>
    <p:sldId id="289" r:id="rId14"/>
    <p:sldId id="290" r:id="rId15"/>
    <p:sldId id="291" r:id="rId16"/>
    <p:sldId id="292" r:id="rId17"/>
    <p:sldId id="293" r:id="rId18"/>
    <p:sldId id="294" r:id="rId19"/>
    <p:sldId id="295" r:id="rId20"/>
    <p:sldId id="296" r:id="rId21"/>
    <p:sldId id="297" r:id="rId22"/>
    <p:sldId id="298" r:id="rId23"/>
    <p:sldId id="299" r:id="rId24"/>
    <p:sldId id="300" r:id="rId25"/>
    <p:sldId id="301" r:id="rId26"/>
    <p:sldId id="302" r:id="rId27"/>
    <p:sldId id="304" r:id="rId28"/>
    <p:sldId id="303" r:id="rId29"/>
    <p:sldId id="305" r:id="rId30"/>
    <p:sldId id="306" r:id="rId31"/>
    <p:sldId id="307" r:id="rId32"/>
    <p:sldId id="308" r:id="rId33"/>
    <p:sldId id="309" r:id="rId34"/>
    <p:sldId id="310" r:id="rId35"/>
    <p:sldId id="276" r:id="rId3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94660"/>
  </p:normalViewPr>
  <p:slideViewPr>
    <p:cSldViewPr>
      <p:cViewPr varScale="1">
        <p:scale>
          <a:sx n="88" d="100"/>
          <a:sy n="88" d="100"/>
        </p:scale>
        <p:origin x="-97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оугольник с двумя скругленными противолежащими углами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Заголовок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10" name="Дата 9"/>
          <p:cNvSpPr>
            <a:spLocks noGrp="1"/>
          </p:cNvSpPr>
          <p:nvPr>
            <p:ph type="dt" sz="half" idx="10"/>
          </p:nvPr>
        </p:nvSpPr>
        <p:spPr>
          <a:xfrm>
            <a:off x="5562600" y="6509004"/>
            <a:ext cx="3002280" cy="274320"/>
          </a:xfrm>
        </p:spPr>
        <p:txBody>
          <a:bodyPr vert="horz" rtlCol="0"/>
          <a:lstStyle>
            <a:extLst/>
          </a:lstStyle>
          <a:p>
            <a:fld id="{F7CD7E91-84D1-48B6-91CF-37D88B4B343D}" type="datetimeFigureOut">
              <a:rPr lang="ru-RU" smtClean="0"/>
              <a:pPr/>
              <a:t>24.04.2017</a:t>
            </a:fld>
            <a:endParaRPr lang="ru-RU"/>
          </a:p>
        </p:txBody>
      </p:sp>
      <p:sp>
        <p:nvSpPr>
          <p:cNvPr id="11" name="Номер слайда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3BC486AB-6D38-4E3E-BB55-A30F020CC04F}" type="slidenum">
              <a:rPr lang="ru-RU" smtClean="0"/>
              <a:pPr/>
              <a:t>‹#›</a:t>
            </a:fld>
            <a:endParaRPr lang="ru-RU"/>
          </a:p>
        </p:txBody>
      </p:sp>
      <p:sp>
        <p:nvSpPr>
          <p:cNvPr id="12" name="Нижний колонтитул 11"/>
          <p:cNvSpPr>
            <a:spLocks noGrp="1"/>
          </p:cNvSpPr>
          <p:nvPr>
            <p:ph type="ftr" sz="quarter" idx="12"/>
          </p:nvPr>
        </p:nvSpPr>
        <p:spPr>
          <a:xfrm>
            <a:off x="1600200" y="6509004"/>
            <a:ext cx="3907464" cy="274320"/>
          </a:xfrm>
        </p:spPr>
        <p:txBody>
          <a:bodyPr vert="horz" rtlCol="0"/>
          <a:lstStyle>
            <a:extLst/>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7" name="Прямоугольник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F7CD7E91-84D1-48B6-91CF-37D88B4B343D}"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3BC486AB-6D38-4E3E-BB55-A30F020CC04F}"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7" name="Прямоугольник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8" name="Дата 7"/>
          <p:cNvSpPr>
            <a:spLocks noGrp="1"/>
          </p:cNvSpPr>
          <p:nvPr>
            <p:ph type="dt" sz="half" idx="10"/>
          </p:nvPr>
        </p:nvSpPr>
        <p:spPr>
          <a:xfrm>
            <a:off x="5562600" y="6513670"/>
            <a:ext cx="3002280" cy="274320"/>
          </a:xfrm>
        </p:spPr>
        <p:txBody>
          <a:bodyPr vert="horz" rtlCol="0"/>
          <a:lstStyle>
            <a:extLst/>
          </a:lstStyle>
          <a:p>
            <a:fld id="{F7CD7E91-84D1-48B6-91CF-37D88B4B343D}" type="datetimeFigureOut">
              <a:rPr lang="ru-RU" smtClean="0"/>
              <a:pPr/>
              <a:t>24.04.2017</a:t>
            </a:fld>
            <a:endParaRPr lang="ru-RU"/>
          </a:p>
        </p:txBody>
      </p:sp>
      <p:sp>
        <p:nvSpPr>
          <p:cNvPr id="9" name="Номер слайда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3BC486AB-6D38-4E3E-BB55-A30F020CC04F}" type="slidenum">
              <a:rPr lang="ru-RU" smtClean="0"/>
              <a:pPr/>
              <a:t>‹#›</a:t>
            </a:fld>
            <a:endParaRPr lang="ru-RU"/>
          </a:p>
        </p:txBody>
      </p:sp>
      <p:sp>
        <p:nvSpPr>
          <p:cNvPr id="10" name="Нижний колонтитул 9"/>
          <p:cNvSpPr>
            <a:spLocks noGrp="1"/>
          </p:cNvSpPr>
          <p:nvPr>
            <p:ph type="ftr" sz="quarter" idx="12"/>
          </p:nvPr>
        </p:nvSpPr>
        <p:spPr>
          <a:xfrm>
            <a:off x="1600200" y="6513670"/>
            <a:ext cx="3907464" cy="274320"/>
          </a:xfrm>
        </p:spPr>
        <p:txBody>
          <a:bodyPr vert="horz" rtlCol="0"/>
          <a:lstStyle>
            <a:extLst/>
          </a:lstStyle>
          <a:p>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F7CD7E91-84D1-48B6-91CF-37D88B4B343D}" type="datetimeFigureOut">
              <a:rPr lang="ru-RU" smtClean="0"/>
              <a:pPr/>
              <a:t>24.04.2017</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a:xfrm>
            <a:off x="8641080" y="6514568"/>
            <a:ext cx="464288" cy="274320"/>
          </a:xfrm>
        </p:spPr>
        <p:txBody>
          <a:bodyPr/>
          <a:lstStyle>
            <a:extLst/>
          </a:lstStyle>
          <a:p>
            <a:fld id="{3BC486AB-6D38-4E3E-BB55-A30F020CC04F}" type="slidenum">
              <a:rPr lang="ru-RU" smtClean="0"/>
              <a:pPr/>
              <a:t>‹#›</a:t>
            </a:fld>
            <a:endParaRPr lang="ru-RU"/>
          </a:p>
        </p:txBody>
      </p:sp>
      <p:sp>
        <p:nvSpPr>
          <p:cNvPr id="10" name="Прямоугольник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Прямоугольник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Прямоугольник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Заголовок 1"/>
          <p:cNvSpPr>
            <a:spLocks noGrp="1"/>
          </p:cNvSpPr>
          <p:nvPr>
            <p:ph type="title"/>
          </p:nvPr>
        </p:nvSpPr>
        <p:spPr>
          <a:xfrm>
            <a:off x="457200" y="251948"/>
            <a:ext cx="8229600"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F7CD7E91-84D1-48B6-91CF-37D88B4B343D}" type="datetimeFigureOut">
              <a:rPr lang="ru-RU" smtClean="0"/>
              <a:pPr/>
              <a:t>24.04.2017</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a:xfrm>
            <a:off x="8641080" y="6514568"/>
            <a:ext cx="464288" cy="274320"/>
          </a:xfrm>
        </p:spPr>
        <p:txBody>
          <a:bodyPr/>
          <a:lstStyle>
            <a:extLst/>
          </a:lstStyle>
          <a:p>
            <a:fld id="{3BC486AB-6D38-4E3E-BB55-A30F020CC04F}"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53218"/>
            <a:ext cx="8229600"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F7CD7E91-84D1-48B6-91CF-37D88B4B343D}" type="datetimeFigureOut">
              <a:rPr lang="ru-RU" smtClean="0"/>
              <a:pPr/>
              <a:t>24.04.2017</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3BC486AB-6D38-4E3E-BB55-A30F020CC04F}" type="slidenum">
              <a:rPr lang="ru-RU" smtClean="0"/>
              <a:pPr/>
              <a:t>‹#›</a:t>
            </a:fld>
            <a:endParaRPr lang="ru-RU"/>
          </a:p>
        </p:txBody>
      </p:sp>
      <p:sp>
        <p:nvSpPr>
          <p:cNvPr id="7" name="Прямоугольник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fld id="{F7CD7E91-84D1-48B6-91CF-37D88B4B343D}" type="datetimeFigureOut">
              <a:rPr lang="ru-RU" smtClean="0"/>
              <a:pPr/>
              <a:t>24.04.2017</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3BC486AB-6D38-4E3E-BB55-A30F020CC04F}"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2"/>
      </p:bgRef>
    </p:bg>
    <p:spTree>
      <p:nvGrpSpPr>
        <p:cNvPr id="1" name=""/>
        <p:cNvGrpSpPr/>
        <p:nvPr/>
      </p:nvGrpSpPr>
      <p:grpSpPr>
        <a:xfrm>
          <a:off x="0" y="0"/>
          <a:ext cx="0" cy="0"/>
          <a:chOff x="0" y="0"/>
          <a:chExt cx="0" cy="0"/>
        </a:xfrm>
      </p:grpSpPr>
      <p:sp>
        <p:nvSpPr>
          <p:cNvPr id="8" name="Прямоугольник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4963136" y="304800"/>
            <a:ext cx="3931920" cy="762000"/>
          </a:xfrm>
        </p:spPr>
        <p:txBody>
          <a:bodyPr anchor="b"/>
          <a:lstStyle>
            <a:lvl1pPr marL="0" algn="r">
              <a:buNone/>
              <a:defRPr sz="2000" b="1"/>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9" name="Дата 8"/>
          <p:cNvSpPr>
            <a:spLocks noGrp="1"/>
          </p:cNvSpPr>
          <p:nvPr>
            <p:ph type="dt" sz="half" idx="10"/>
          </p:nvPr>
        </p:nvSpPr>
        <p:spPr>
          <a:xfrm>
            <a:off x="5562600" y="6513670"/>
            <a:ext cx="3002280" cy="274320"/>
          </a:xfrm>
        </p:spPr>
        <p:txBody>
          <a:bodyPr vert="horz" rtlCol="0"/>
          <a:lstStyle>
            <a:extLst/>
          </a:lstStyle>
          <a:p>
            <a:fld id="{F7CD7E91-84D1-48B6-91CF-37D88B4B343D}" type="datetimeFigureOut">
              <a:rPr lang="ru-RU" smtClean="0"/>
              <a:pPr/>
              <a:t>24.04.2017</a:t>
            </a:fld>
            <a:endParaRPr lang="ru-RU"/>
          </a:p>
        </p:txBody>
      </p:sp>
      <p:sp>
        <p:nvSpPr>
          <p:cNvPr id="10" name="Номер слайда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3BC486AB-6D38-4E3E-BB55-A30F020CC04F}" type="slidenum">
              <a:rPr lang="ru-RU" smtClean="0"/>
              <a:pPr/>
              <a:t>‹#›</a:t>
            </a:fld>
            <a:endParaRPr lang="ru-RU"/>
          </a:p>
        </p:txBody>
      </p:sp>
      <p:sp>
        <p:nvSpPr>
          <p:cNvPr id="11" name="Нижний колонтитул 10"/>
          <p:cNvSpPr>
            <a:spLocks noGrp="1"/>
          </p:cNvSpPr>
          <p:nvPr>
            <p:ph type="ftr" sz="quarter" idx="12"/>
          </p:nvPr>
        </p:nvSpPr>
        <p:spPr>
          <a:xfrm>
            <a:off x="1600200" y="6513670"/>
            <a:ext cx="3907464" cy="274320"/>
          </a:xfrm>
        </p:spPr>
        <p:txBody>
          <a:bodyPr vert="horz" rtlCol="0"/>
          <a:lstStyle>
            <a:extLst/>
          </a:lstStyle>
          <a:p>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0443" y="4724400"/>
            <a:ext cx="5486400" cy="664536"/>
          </a:xfrm>
        </p:spPr>
        <p:txBody>
          <a:bodyPr anchor="b"/>
          <a:lstStyle>
            <a:lvl1pPr marL="0" algn="r">
              <a:buNone/>
              <a:defRPr sz="2000" b="1"/>
            </a:lvl1pPr>
            <a:extLst/>
          </a:lstStyle>
          <a:p>
            <a:r>
              <a:rPr kumimoji="0" lang="ru-RU" smtClean="0"/>
              <a:t>Образец заголовка</a:t>
            </a:r>
            <a:endParaRPr kumimoji="0" lang="en-US"/>
          </a:p>
        </p:txBody>
      </p:sp>
      <p:sp>
        <p:nvSpPr>
          <p:cNvPr id="4" name="Текст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13" name="Рисунок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ru-RU"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8" name="Дата 7"/>
          <p:cNvSpPr>
            <a:spLocks noGrp="1"/>
          </p:cNvSpPr>
          <p:nvPr>
            <p:ph type="dt" sz="half" idx="10"/>
          </p:nvPr>
        </p:nvSpPr>
        <p:spPr>
          <a:xfrm>
            <a:off x="5562600" y="6509004"/>
            <a:ext cx="3002280" cy="274320"/>
          </a:xfrm>
        </p:spPr>
        <p:txBody>
          <a:bodyPr vert="horz" rtlCol="0"/>
          <a:lstStyle>
            <a:extLst/>
          </a:lstStyle>
          <a:p>
            <a:fld id="{F7CD7E91-84D1-48B6-91CF-37D88B4B343D}" type="datetimeFigureOut">
              <a:rPr lang="ru-RU" smtClean="0"/>
              <a:pPr/>
              <a:t>24.04.2017</a:t>
            </a:fld>
            <a:endParaRPr lang="ru-RU"/>
          </a:p>
        </p:txBody>
      </p:sp>
      <p:sp>
        <p:nvSpPr>
          <p:cNvPr id="9" name="Номер слайда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3BC486AB-6D38-4E3E-BB55-A30F020CC04F}" type="slidenum">
              <a:rPr lang="ru-RU" smtClean="0"/>
              <a:pPr/>
              <a:t>‹#›</a:t>
            </a:fld>
            <a:endParaRPr lang="ru-RU"/>
          </a:p>
        </p:txBody>
      </p:sp>
      <p:sp>
        <p:nvSpPr>
          <p:cNvPr id="10" name="Нижний колонтитул 9"/>
          <p:cNvSpPr>
            <a:spLocks noGrp="1"/>
          </p:cNvSpPr>
          <p:nvPr>
            <p:ph type="ftr" sz="quarter" idx="12"/>
          </p:nvPr>
        </p:nvSpPr>
        <p:spPr>
          <a:xfrm>
            <a:off x="1600200" y="6509004"/>
            <a:ext cx="3907464" cy="274320"/>
          </a:xfrm>
        </p:spPr>
        <p:txBody>
          <a:bodyPr vert="horz" rtlCol="0"/>
          <a:lstStyle>
            <a:extLst/>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F7CD7E91-84D1-48B6-91CF-37D88B4B343D}"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3BC486AB-6D38-4E3E-BB55-A30F020CC04F}"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lvl1pPr algn="l">
              <a:defRPr/>
            </a:lvl1pPr>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F7CD7E91-84D1-48B6-91CF-37D88B4B343D}"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3BC486AB-6D38-4E3E-BB55-A30F020CC04F}"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оугольник с двумя скругленными противолежащими углами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Нижний колонтитул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ru-RU"/>
          </a:p>
        </p:txBody>
      </p:sp>
      <p:sp>
        <p:nvSpPr>
          <p:cNvPr id="14" name="Дата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F7CD7E91-84D1-48B6-91CF-37D88B4B343D}" type="datetimeFigureOut">
              <a:rPr lang="ru-RU" smtClean="0"/>
              <a:pPr/>
              <a:t>24.04.2017</a:t>
            </a:fld>
            <a:endParaRPr lang="ru-RU"/>
          </a:p>
        </p:txBody>
      </p:sp>
      <p:sp>
        <p:nvSpPr>
          <p:cNvPr id="23" name="Номер слайда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3BC486AB-6D38-4E3E-BB55-A30F020CC04F}" type="slidenum">
              <a:rPr lang="ru-RU" smtClean="0"/>
              <a:pPr/>
              <a:t>‹#›</a:t>
            </a:fld>
            <a:endParaRPr lang="ru-RU"/>
          </a:p>
        </p:txBody>
      </p:sp>
      <p:sp>
        <p:nvSpPr>
          <p:cNvPr id="22" name="Заголовок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Tree>
  </p:cSld>
  <p:clrMap bg1="dk1" tx1="lt1" bg2="dk2" tx2="lt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00034" y="214290"/>
            <a:ext cx="8229600" cy="1828800"/>
          </a:xfrm>
        </p:spPr>
        <p:txBody>
          <a:bodyPr/>
          <a:lstStyle/>
          <a:p>
            <a:pPr algn="ctr"/>
            <a:r>
              <a:rPr lang="ru-RU" dirty="0" err="1" smtClean="0">
                <a:latin typeface="Times New Roman" pitchFamily="18" charset="0"/>
                <a:cs typeface="Times New Roman" pitchFamily="18" charset="0"/>
              </a:rPr>
              <a:t>Андижон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давлат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тиббиёт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институти</a:t>
            </a:r>
            <a:endParaRPr lang="ru-RU"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285720" y="3714752"/>
            <a:ext cx="8429684" cy="1571636"/>
          </a:xfrm>
        </p:spPr>
        <p:txBody>
          <a:bodyPr>
            <a:noAutofit/>
          </a:bodyPr>
          <a:lstStyle/>
          <a:p>
            <a:pPr marL="1790700" indent="-1790700" algn="l"/>
            <a:r>
              <a:rPr lang="ru-RU" sz="3500" b="1" dirty="0" err="1" smtClean="0">
                <a:solidFill>
                  <a:schemeClr val="bg1"/>
                </a:solidFill>
                <a:latin typeface="Times New Roman" pitchFamily="18" charset="0"/>
                <a:cs typeface="Times New Roman" pitchFamily="18" charset="0"/>
              </a:rPr>
              <a:t>Мавзу</a:t>
            </a:r>
            <a:r>
              <a:rPr lang="ru-RU" sz="3500" b="1" dirty="0" smtClean="0">
                <a:solidFill>
                  <a:schemeClr val="bg1"/>
                </a:solidFill>
                <a:latin typeface="Times New Roman" pitchFamily="18" charset="0"/>
                <a:cs typeface="Times New Roman" pitchFamily="18" charset="0"/>
              </a:rPr>
              <a:t>: </a:t>
            </a:r>
            <a:r>
              <a:rPr lang="ru-RU" sz="3500" b="1" dirty="0" smtClean="0">
                <a:solidFill>
                  <a:schemeClr val="accent4">
                    <a:lumMod val="75000"/>
                  </a:schemeClr>
                </a:solidFill>
                <a:latin typeface="Times New Roman" pitchFamily="18" charset="0"/>
                <a:cs typeface="Times New Roman" pitchFamily="18" charset="0"/>
              </a:rPr>
              <a:t>	</a:t>
            </a:r>
            <a:r>
              <a:rPr lang="uz-Cyrl-UZ" sz="2200" b="1" dirty="0" smtClean="0"/>
              <a:t> </a:t>
            </a:r>
            <a:r>
              <a:rPr lang="uz-Cyrl-UZ" sz="2400" b="1" dirty="0" smtClean="0"/>
              <a:t>АНАФИЛАКТИК РЕАКЦИЯЛАР</a:t>
            </a:r>
            <a:endParaRPr lang="ru-RU" sz="2200" dirty="0">
              <a:latin typeface="Times New Roman" pitchFamily="18" charset="0"/>
              <a:cs typeface="Times New Roman" pitchFamily="18" charset="0"/>
            </a:endParaRPr>
          </a:p>
        </p:txBody>
      </p:sp>
      <p:sp>
        <p:nvSpPr>
          <p:cNvPr id="4" name="Подзаголовок 2"/>
          <p:cNvSpPr txBox="1">
            <a:spLocks/>
          </p:cNvSpPr>
          <p:nvPr/>
        </p:nvSpPr>
        <p:spPr>
          <a:xfrm>
            <a:off x="285720" y="2571744"/>
            <a:ext cx="8429684" cy="857256"/>
          </a:xfrm>
          <a:prstGeom prst="rect">
            <a:avLst/>
          </a:prstGeom>
        </p:spPr>
        <p:txBody>
          <a:bodyPr vert="horz">
            <a:normAutofit fontScale="92500"/>
          </a:bodyPr>
          <a:lstStyle/>
          <a:p>
            <a:pPr lvl="0" algn="ctr">
              <a:spcBef>
                <a:spcPct val="20000"/>
              </a:spcBef>
              <a:buClr>
                <a:schemeClr val="tx1">
                  <a:shade val="95000"/>
                </a:schemeClr>
              </a:buClr>
              <a:buSzPct val="65000"/>
            </a:pPr>
            <a:r>
              <a:rPr lang="ru-RU" sz="2800" b="1" dirty="0" smtClean="0">
                <a:solidFill>
                  <a:schemeClr val="bg1"/>
                </a:solidFill>
                <a:latin typeface="Times New Roman" pitchFamily="18" charset="0"/>
                <a:cs typeface="Times New Roman" pitchFamily="18" charset="0"/>
              </a:rPr>
              <a:t>Кафедра: </a:t>
            </a:r>
            <a:r>
              <a:rPr lang="ru-RU" sz="2800" dirty="0" smtClean="0">
                <a:latin typeface="Times New Roman" pitchFamily="18" charset="0"/>
                <a:cs typeface="Times New Roman" pitchFamily="18" charset="0"/>
              </a:rPr>
              <a:t>	НОРМАЛ ВА ПАТОЛОГИК ФИЗИОЛОГИЯ </a:t>
            </a:r>
            <a:endParaRPr kumimoji="0" lang="ru-RU" sz="28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7" name="Подзаголовок 2"/>
          <p:cNvSpPr txBox="1">
            <a:spLocks/>
          </p:cNvSpPr>
          <p:nvPr/>
        </p:nvSpPr>
        <p:spPr>
          <a:xfrm>
            <a:off x="928662" y="5786454"/>
            <a:ext cx="7786742" cy="857256"/>
          </a:xfrm>
          <a:prstGeom prst="rect">
            <a:avLst/>
          </a:prstGeom>
        </p:spPr>
        <p:txBody>
          <a:bodyPr vert="horz">
            <a:normAutofit/>
          </a:bodyPr>
          <a:lstStyle/>
          <a:p>
            <a:pPr lvl="0">
              <a:spcBef>
                <a:spcPct val="20000"/>
              </a:spcBef>
              <a:buClr>
                <a:schemeClr val="tx1">
                  <a:shade val="95000"/>
                </a:schemeClr>
              </a:buClr>
              <a:buSzPct val="65000"/>
            </a:pPr>
            <a:r>
              <a:rPr lang="en-US" sz="2800" dirty="0" smtClean="0"/>
              <a:t> </a:t>
            </a:r>
            <a:endParaRPr kumimoji="0" lang="ru-RU" sz="2800" b="0" i="0" u="none" strike="noStrike" kern="1200" cap="none" spc="0" normalizeH="0" baseline="0" noProof="0" dirty="0">
              <a:ln>
                <a:noFill/>
              </a:ln>
              <a:solidFill>
                <a:schemeClr val="tx1"/>
              </a:solidFill>
              <a:effectLst/>
              <a:uLnTx/>
              <a:uFillTx/>
              <a:latin typeface="+mn-lt"/>
              <a:ea typeface="+mn-ea"/>
              <a:cs typeface="+mn-cs"/>
            </a:endParaRPr>
          </a:p>
        </p:txBody>
      </p:sp>
      <p:sp>
        <p:nvSpPr>
          <p:cNvPr id="8" name="Подзаголовок 2"/>
          <p:cNvSpPr txBox="1">
            <a:spLocks/>
          </p:cNvSpPr>
          <p:nvPr/>
        </p:nvSpPr>
        <p:spPr>
          <a:xfrm>
            <a:off x="4143308" y="6072206"/>
            <a:ext cx="5000692" cy="571504"/>
          </a:xfrm>
          <a:prstGeom prst="rect">
            <a:avLst/>
          </a:prstGeom>
        </p:spPr>
        <p:txBody>
          <a:bodyPr vert="horz">
            <a:normAutofit fontScale="85000" lnSpcReduction="10000"/>
          </a:bodyPr>
          <a:lstStyle/>
          <a:p>
            <a:pPr marL="0" marR="0" lvl="0" indent="0" algn="l" defTabSz="914400" rtl="0" eaLnBrk="1" fontAlgn="auto" latinLnBrk="0" hangingPunct="1">
              <a:lnSpc>
                <a:spcPct val="100000"/>
              </a:lnSpc>
              <a:spcBef>
                <a:spcPct val="20000"/>
              </a:spcBef>
              <a:spcAft>
                <a:spcPts val="0"/>
              </a:spcAft>
              <a:buClr>
                <a:schemeClr val="tx1">
                  <a:shade val="95000"/>
                </a:schemeClr>
              </a:buClr>
              <a:buSzPct val="65000"/>
              <a:buFont typeface="Wingdings 2"/>
              <a:buNone/>
              <a:tabLst/>
              <a:defRPr/>
            </a:pPr>
            <a:r>
              <a:rPr lang="ru-RU" sz="2800" b="1" smtClean="0">
                <a:solidFill>
                  <a:schemeClr val="bg1"/>
                </a:solidFill>
                <a:latin typeface="Times New Roman" pitchFamily="18" charset="0"/>
                <a:cs typeface="Times New Roman" pitchFamily="18" charset="0"/>
              </a:rPr>
              <a:t>Маьрузачи</a:t>
            </a:r>
            <a:r>
              <a:rPr lang="ru-RU" sz="2800" b="1" dirty="0" smtClean="0">
                <a:solidFill>
                  <a:schemeClr val="bg1"/>
                </a:solidFill>
                <a:latin typeface="Times New Roman" pitchFamily="18" charset="0"/>
                <a:cs typeface="Times New Roman" pitchFamily="18" charset="0"/>
              </a:rPr>
              <a:t>: </a:t>
            </a:r>
            <a:r>
              <a:rPr lang="ru-RU" sz="2800" dirty="0" smtClean="0">
                <a:latin typeface="Times New Roman" pitchFamily="18" charset="0"/>
                <a:cs typeface="Times New Roman" pitchFamily="18" charset="0"/>
              </a:rPr>
              <a:t>	М. М. </a:t>
            </a:r>
            <a:r>
              <a:rPr lang="ru-RU" sz="2800" dirty="0" err="1" smtClean="0">
                <a:latin typeface="Times New Roman" pitchFamily="18" charset="0"/>
                <a:cs typeface="Times New Roman" pitchFamily="18" charset="0"/>
              </a:rPr>
              <a:t>Мадумарова</a:t>
            </a:r>
            <a:endParaRPr kumimoji="0" lang="ru-RU" sz="28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uz-Cyrl-UZ" b="1" dirty="0" smtClean="0">
                <a:latin typeface="Times New Roman" pitchFamily="18" charset="0"/>
                <a:cs typeface="Times New Roman" pitchFamily="18" charset="0"/>
              </a:rPr>
              <a:t>Анафилаксия ҳақида тушунча</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85000" lnSpcReduction="10000"/>
          </a:bodyPr>
          <a:lstStyle/>
          <a:p>
            <a:pPr indent="431800" algn="just"/>
            <a:r>
              <a:rPr lang="uz-Cyrl-UZ" dirty="0" smtClean="0">
                <a:latin typeface="Times New Roman" pitchFamily="18" charset="0"/>
                <a:cs typeface="Times New Roman" pitchFamily="18" charset="0"/>
              </a:rPr>
              <a:t>1902 йили Порьте ва Ришелар анафилаксия, яъни иммунлашган организмни антиген таъсирига чидамлилигини пасайиш ҳолатини кузатдилар. Анафилаксия ҳолати, профилаксия ҳолатига қарама-қарши бўлиб, ҳозирги кунда Кумбс ва Джелл бўйича аллергик реакциялар синфланишининг I-типига мансуб деб ҳисоблайдилар.</a:t>
            </a:r>
            <a:endParaRPr lang="ru-RU" dirty="0" smtClean="0">
              <a:latin typeface="Times New Roman" pitchFamily="18" charset="0"/>
              <a:cs typeface="Times New Roman" pitchFamily="18" charset="0"/>
            </a:endParaRPr>
          </a:p>
          <a:p>
            <a:pPr indent="431800" algn="just"/>
            <a:r>
              <a:rPr lang="uz-Cyrl-UZ" dirty="0" smtClean="0">
                <a:latin typeface="Times New Roman" pitchFamily="18" charset="0"/>
                <a:cs typeface="Times New Roman" pitchFamily="18" charset="0"/>
              </a:rPr>
              <a:t>Анафилаксияни антиген-антитело комплексини ҳосил бўлиши ва иммуноглобулинларни хусусиятига кўра, аллергик реакцияни алоҳида типи сифатида қаралмоқда.</a:t>
            </a:r>
            <a:endParaRPr lang="ru-RU"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315285"/>
          </a:xfrm>
        </p:spPr>
        <p:txBody>
          <a:bodyPr/>
          <a:lstStyle/>
          <a:p>
            <a:pPr indent="787400">
              <a:buNone/>
            </a:pPr>
            <a:r>
              <a:rPr lang="uz-Cyrl-UZ" dirty="0" smtClean="0"/>
              <a:t>Анафилаксия организмга кирган антигенларга цитофил антителаларни ҳосил бўлиши, гистамин, серотонин, брадикинин ва бошқа биологик актив моддаларни синтез қилиниши, умумий ва маҳаллий, структуравий ҳамда функционал ўзгаришлар билан кечувчи реакциялар мажмуаси тушинилади.</a:t>
            </a:r>
            <a:endParaRPr lang="ru-RU" dirty="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457200" y="1403050"/>
            <a:ext cx="8229600" cy="4526280"/>
          </a:xfrm>
        </p:spPr>
        <p:txBody>
          <a:bodyPr>
            <a:normAutofit fontScale="92500" lnSpcReduction="20000"/>
          </a:bodyPr>
          <a:lstStyle/>
          <a:p>
            <a:pPr indent="431800">
              <a:buNone/>
            </a:pPr>
            <a:r>
              <a:rPr lang="uz-Cyrl-UZ" b="1" dirty="0" smtClean="0"/>
              <a:t>Тезкор аллергик реакция типи</a:t>
            </a:r>
            <a:endParaRPr lang="ru-RU" dirty="0" smtClean="0"/>
          </a:p>
          <a:p>
            <a:pPr indent="431800">
              <a:buNone/>
            </a:pPr>
            <a:r>
              <a:rPr lang="uz-Cyrl-UZ" dirty="0" smtClean="0"/>
              <a:t>Анафилактик реакциялар генерализациялашган ёки маҳаллий бўлиши мумкин.</a:t>
            </a:r>
            <a:endParaRPr lang="ru-RU" dirty="0" smtClean="0"/>
          </a:p>
          <a:p>
            <a:pPr indent="431800">
              <a:buNone/>
            </a:pPr>
            <a:r>
              <a:rPr lang="uz-Cyrl-UZ" dirty="0" smtClean="0"/>
              <a:t>Анафилактик шокни классик тарзда, от зардоби билан сенсибилизация қилинган денгиз чўчқасида кузатиш мумкин.</a:t>
            </a:r>
            <a:endParaRPr lang="ru-RU" dirty="0" smtClean="0"/>
          </a:p>
          <a:p>
            <a:pPr indent="431800">
              <a:buNone/>
            </a:pPr>
            <a:r>
              <a:rPr lang="uz-Cyrl-UZ" dirty="0" smtClean="0"/>
              <a:t>Сенсибилловчи доза (0,07 мкг оқсил), ҳал қилувчи доза эса, 10 маротаба сенсибилловчи дозадан юқори бўлади, 5-10 кун ўтказиб, ҳал қилувчи доза юборсак, анафилактик шок келиб чиқади.</a:t>
            </a:r>
            <a:endParaRPr lang="ru-RU"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77500" lnSpcReduction="20000"/>
          </a:bodyPr>
          <a:lstStyle/>
          <a:p>
            <a:pPr indent="431800">
              <a:buNone/>
            </a:pPr>
            <a:r>
              <a:rPr lang="uz-Cyrl-UZ" b="1" dirty="0" smtClean="0"/>
              <a:t>Анафилактик шок</a:t>
            </a:r>
            <a:r>
              <a:rPr lang="uz-Cyrl-UZ" dirty="0" smtClean="0"/>
              <a:t>ни денгиз чўчқаси венасига ҳал қилувчи доза юбориб Зигель ўрганган. Ярим минутдан сўнг юзага чиқади, бунда денгиз чўчқаси безовталанади, туки дағаллашади, йўталади, нафас олиши қийинлашганидан бурнини қашлайди ва оғзини очиб нафас ола бошлайди. Ҳайвон ҳолати тез оғирлашади, титроқли нафас, беҳосдан аҳлат ва сийдик чиқаради, мувозанатини йўқотади, йиқилади, талвасага тушади. Ҳал қилувчи доза юборгандан сўнг 10 минутдан сўнг ҳайвон ўлади. Агар ҳайвонни ёриб кўрсак, ўпкаси ҳаво билан тўлганини кўрамиз ва кесиб сувга ташласак чўкмайди, бу бронхоспазмдан далолат беради.</a:t>
            </a:r>
            <a:endParaRPr lang="ru-RU"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929354"/>
          </a:xfrm>
        </p:spPr>
        <p:txBody>
          <a:bodyPr>
            <a:normAutofit fontScale="70000" lnSpcReduction="20000"/>
          </a:bodyPr>
          <a:lstStyle/>
          <a:p>
            <a:pPr indent="431800">
              <a:buNone/>
            </a:pPr>
            <a:r>
              <a:rPr lang="uz-Cyrl-UZ" b="1" dirty="0" smtClean="0"/>
              <a:t>Анафилактик шок механизмида,</a:t>
            </a:r>
            <a:r>
              <a:rPr lang="uz-Cyrl-UZ" dirty="0" smtClean="0"/>
              <a:t> организмга антигенни сенсибилловчи дозаси киритилганда, JgE ва JgG типидаги антителалар синтез қилинади. Антителалар орган ва тўқималарга тарқалади ва ҳужайраларга адсорбцияланади, бу ҳолат тўқима базофилларида кўпроқ кузатилади.</a:t>
            </a:r>
            <a:endParaRPr lang="ru-RU" dirty="0" smtClean="0"/>
          </a:p>
          <a:p>
            <a:pPr indent="431800">
              <a:buNone/>
            </a:pPr>
            <a:r>
              <a:rPr lang="uz-Cyrl-UZ" dirty="0" smtClean="0"/>
              <a:t>Антигенни ҳал қилувчи дозаси юборилганда, улар қонга тушиб гуморал антитела ва лимфоцитлар билан ўзаро алоқага киради. Тўқима базофилларида ва бошқа ҳужайраларга ёпишган иммуноглобулинлар билан антиген+антитела комплексини ҳосил қилади, уларни массив дегрануляцияга учратади, натижада гистамин, серотонин ва бошқа биологик актив моддалар ажралади ва булар ўз навбатида бошқа БАМ активлаштиради. Ҳайвон организмида артериал босим  аввалига ортади (100-140 мм.рт.ст), кейин тушиб кетади. Тана ҳарорати пасаяди, ички орган мускуллари қисқара бошлайди. Сенсибилизацияга учраган ҳайвондан культура олиб, айрим органларга юборсак, ушбу органларда аллергик реакцияни кузатиш мумкин (Щульц-Дейл). Қон-томирлар ўтказувчанлиги ортади, ҳамма шокларга хос, қон қуюқлашади.</a:t>
            </a:r>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4815219"/>
          </a:xfrm>
        </p:spPr>
        <p:txBody>
          <a:bodyPr>
            <a:normAutofit fontScale="92500"/>
          </a:bodyPr>
          <a:lstStyle/>
          <a:p>
            <a:pPr indent="431800" algn="just">
              <a:buNone/>
            </a:pPr>
            <a:r>
              <a:rPr lang="uz-Cyrl-UZ" dirty="0" smtClean="0">
                <a:latin typeface="Times New Roman" pitchFamily="18" charset="0"/>
                <a:cs typeface="Times New Roman" pitchFamily="18" charset="0"/>
              </a:rPr>
              <a:t>Турли ҳайвонларда анафилактик шокни кечиши турлича, бунинг асосида, қайси ҳаётий зарурий орган “шоковый” бўлишидир. М: итларда жигар венаси сфинктерини спазми ва жигарда қонни димланиши, артериал босимни кескин пасайиши билан намоён бўлади. Қуёнлардаги шок патогенезида ўпка артериясини спазми ётади, бу юракнинг ўнг томони кескин кенгайиб кетиши ҳисобидан келиб чиқади.</a:t>
            </a:r>
            <a:endParaRPr lang="ru-RU"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42918"/>
            <a:ext cx="8229600" cy="5929354"/>
          </a:xfrm>
        </p:spPr>
        <p:txBody>
          <a:bodyPr>
            <a:noAutofit/>
          </a:bodyPr>
          <a:lstStyle/>
          <a:p>
            <a:pPr indent="431800" algn="just">
              <a:buNone/>
            </a:pPr>
            <a:r>
              <a:rPr lang="uz-Cyrl-UZ" sz="2250" dirty="0" smtClean="0">
                <a:latin typeface="Times New Roman" pitchFamily="18" charset="0"/>
                <a:cs typeface="Times New Roman" pitchFamily="18" charset="0"/>
              </a:rPr>
              <a:t>Одамлардаги анафилактик шок, денгиз чўчқасидагидай бўлади, яъни бронхиолалар спазми, ўпка вентиляциясини бузилиши, артериал босимни пасайиши, қон ивишини бузилиши, тана ҳароратини пасайиши билан намоён бўлади. “Аллергик портлаш” концепциясига (1989 й. Кац) мувофиқ, анафилактик типидаги аллергик реакциялар, соғлом организмда JgE синтезини ингибирловчи, яъни тормозловчи тизимни ишдан чиқишидан келиб чиқади. Ҳайвонларда бундай ҳолатни айрисимон без олиб ташлаганда, циклофосфамид юборганда (иммунодепрессант), паст дозаларда рентген нури, Т-супрессорларга қарши антизардоб берилганда чақириш мумкин. “Аллергик портлаш” механизмида JgE синтезини назорат қилиш тизимни издан чиқишидан, ушбу иммуноглобулинни кўплаб синтезланиши ётади.</a:t>
            </a:r>
            <a:endParaRPr lang="en-US" sz="2250" dirty="0" smtClean="0">
              <a:latin typeface="Times New Roman" pitchFamily="18" charset="0"/>
              <a:cs typeface="Times New Roman" pitchFamily="18" charset="0"/>
            </a:endParaRPr>
          </a:p>
          <a:p>
            <a:pPr indent="431800" algn="just">
              <a:buNone/>
            </a:pPr>
            <a:r>
              <a:rPr lang="uz-Cyrl-UZ" sz="2250" dirty="0" smtClean="0">
                <a:latin typeface="Times New Roman" pitchFamily="18" charset="0"/>
                <a:cs typeface="Times New Roman" pitchFamily="18" charset="0"/>
              </a:rPr>
              <a:t>Ҳозирда 3 та механизм мавжуд, яъни регулятор муносабатлар Т-лимфоцитлар ичида (Т-Т), В-лимфоцитлар ичида (В-В) ва ушбу гурухлар орасида (Т-В) ривожланади.</a:t>
            </a:r>
            <a:endParaRPr lang="ru-RU" sz="225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229600" cy="5672475"/>
          </a:xfrm>
        </p:spPr>
        <p:txBody>
          <a:bodyPr>
            <a:normAutofit fontScale="85000" lnSpcReduction="10000"/>
          </a:bodyPr>
          <a:lstStyle/>
          <a:p>
            <a:pPr indent="431800" algn="just">
              <a:buNone/>
            </a:pPr>
            <a:r>
              <a:rPr lang="uz-Cyrl-UZ" b="1" dirty="0" smtClean="0">
                <a:latin typeface="Times New Roman" pitchFamily="18" charset="0"/>
                <a:cs typeface="Times New Roman" pitchFamily="18" charset="0"/>
              </a:rPr>
              <a:t>Маҳаллий Овери феномени</a:t>
            </a:r>
            <a:r>
              <a:rPr lang="en-US" b="1"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Актив ва пассив феномен кузатилади. Актив Овери феноменида сенсибиллашган денгиз чўчқасининг тери остига, ҳал қилувчи дозадаги антиген билан юқори молекуляр бўёқ юборилади (Эванс кўки). Агар реакция мусбат бўлса, терида кўк доғлар ҳосил бўлади.</a:t>
            </a:r>
            <a:endParaRPr lang="ru-RU" dirty="0" smtClean="0">
              <a:latin typeface="Times New Roman" pitchFamily="18" charset="0"/>
              <a:cs typeface="Times New Roman" pitchFamily="18" charset="0"/>
            </a:endParaRPr>
          </a:p>
          <a:p>
            <a:pPr indent="431800" algn="just">
              <a:buNone/>
            </a:pPr>
            <a:r>
              <a:rPr lang="uz-Cyrl-UZ" b="1" dirty="0" smtClean="0">
                <a:latin typeface="Times New Roman" pitchFamily="18" charset="0"/>
                <a:cs typeface="Times New Roman" pitchFamily="18" charset="0"/>
              </a:rPr>
              <a:t>Пассив Овери феноменда </a:t>
            </a:r>
            <a:r>
              <a:rPr lang="uz-Cyrl-UZ" dirty="0" smtClean="0">
                <a:latin typeface="Times New Roman" pitchFamily="18" charset="0"/>
                <a:cs typeface="Times New Roman" pitchFamily="18" charset="0"/>
              </a:rPr>
              <a:t>сенсибиллашмаган денгиз чўчқасига, бир вақтда антиген, антизардоб ва бўёқ юборилади. Агар антизардоб таркибида JgE, JgG бўлса, улар тўқима базофиллари мембранасига ўтириб, терида аллергия чақиради, бу ўзининг механизмига кўра анафилактик реакция бўлади. Қон томирлар девори ўтказувчанлиги ортади, бўёқ чиқади, натижада тери рангини ўзгартиради.</a:t>
            </a:r>
            <a:endParaRPr lang="ru-RU"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smtClean="0">
                <a:latin typeface="Times New Roman" pitchFamily="18" charset="0"/>
                <a:cs typeface="Times New Roman" pitchFamily="18" charset="0"/>
              </a:rPr>
              <a:t>ТАРВОҚ ВА КВИНК ШИШИ</a:t>
            </a:r>
            <a:endParaRPr lang="ru-RU" dirty="0"/>
          </a:p>
        </p:txBody>
      </p:sp>
      <p:sp>
        <p:nvSpPr>
          <p:cNvPr id="3" name="Содержимое 2"/>
          <p:cNvSpPr>
            <a:spLocks noGrp="1"/>
          </p:cNvSpPr>
          <p:nvPr>
            <p:ph idx="1"/>
          </p:nvPr>
        </p:nvSpPr>
        <p:spPr>
          <a:xfrm>
            <a:off x="457200" y="1646236"/>
            <a:ext cx="8229600" cy="4783159"/>
          </a:xfrm>
        </p:spPr>
        <p:txBody>
          <a:bodyPr>
            <a:normAutofit fontScale="70000" lnSpcReduction="20000"/>
          </a:bodyPr>
          <a:lstStyle/>
          <a:p>
            <a:pPr indent="428625" algn="just">
              <a:buNone/>
            </a:pPr>
            <a:r>
              <a:rPr lang="uz-Cyrl-UZ" b="1" dirty="0" smtClean="0">
                <a:latin typeface="Times New Roman" pitchFamily="18" charset="0"/>
                <a:cs typeface="Times New Roman" pitchFamily="18" charset="0"/>
              </a:rPr>
              <a:t>Тарвоқ ва Квинк шиши</a:t>
            </a:r>
            <a:endParaRPr lang="ru-RU" dirty="0" smtClean="0">
              <a:latin typeface="Times New Roman" pitchFamily="18" charset="0"/>
              <a:cs typeface="Times New Roman" pitchFamily="18" charset="0"/>
            </a:endParaRPr>
          </a:p>
          <a:p>
            <a:pPr indent="428625" algn="just">
              <a:buNone/>
            </a:pPr>
            <a:r>
              <a:rPr lang="uz-Cyrl-UZ" dirty="0" smtClean="0">
                <a:latin typeface="Times New Roman" pitchFamily="18" charset="0"/>
                <a:cs typeface="Times New Roman" pitchFamily="18" charset="0"/>
              </a:rPr>
              <a:t>Тарвоқ қичишиш, тарвоқ тошмаси билан намоён бўлади. Тарвоқ, баъзи озиқ-моддалар истеъмол қилганда м: қулупнай ёки дори-дармонлар ичганда ҳам юз бериши мумкин.</a:t>
            </a:r>
            <a:endParaRPr lang="ru-RU" dirty="0" smtClean="0">
              <a:latin typeface="Times New Roman" pitchFamily="18" charset="0"/>
              <a:cs typeface="Times New Roman" pitchFamily="18" charset="0"/>
            </a:endParaRPr>
          </a:p>
          <a:p>
            <a:pPr indent="428625" algn="just">
              <a:buNone/>
            </a:pPr>
            <a:r>
              <a:rPr lang="uz-Cyrl-UZ" b="1" dirty="0" smtClean="0">
                <a:latin typeface="Times New Roman" pitchFamily="18" charset="0"/>
                <a:cs typeface="Times New Roman" pitchFamily="18" charset="0"/>
              </a:rPr>
              <a:t>Квинк шиши</a:t>
            </a:r>
            <a:r>
              <a:rPr lang="uz-Cyrl-UZ" dirty="0" smtClean="0">
                <a:latin typeface="Times New Roman" pitchFamily="18" charset="0"/>
                <a:cs typeface="Times New Roman" pitchFamily="18" charset="0"/>
              </a:rPr>
              <a:t> гигант тарвоқ ёки ангионевротик шиш деб ҳам аталади. Тарвоқдан фарқли, бу шиш локал ҳарактерга эга бўлиб, кўп миқдорда сув, яъни экссудат тўпланади. Ушбу экссудат қўшувчи тўқимада, терида, айниқса қовоқ, лаб, ташқи жинсий органларда, ҳалқум ва тилнинг шиллиқ қаватида тўпланади.</a:t>
            </a:r>
            <a:endParaRPr lang="ru-RU" dirty="0" smtClean="0">
              <a:latin typeface="Times New Roman" pitchFamily="18" charset="0"/>
              <a:cs typeface="Times New Roman" pitchFamily="18" charset="0"/>
            </a:endParaRPr>
          </a:p>
          <a:p>
            <a:pPr indent="428625" algn="just">
              <a:buNone/>
            </a:pPr>
            <a:r>
              <a:rPr lang="uz-Cyrl-UZ" dirty="0" smtClean="0">
                <a:latin typeface="Times New Roman" pitchFamily="18" charset="0"/>
                <a:cs typeface="Times New Roman" pitchFamily="18" charset="0"/>
              </a:rPr>
              <a:t>Айрим одамларда, калликреин ва комплемент тизимларни ингибирловчи тизимда дефект бўлса, биологик актив моддалар жуда осонлик билан активлашади, бундай ҳолат нафақат антиген–антитела комплекси таъсирида, балки ноиммун м: совуқ таъсирида ҳам активлашуви мумкин. Бундан ташқари, совуқ ҳарорат аутоаллергенларни индукция қилиш йўли билан аллергик реакция чақириши ҳам мумкин.</a:t>
            </a:r>
            <a:endParaRPr lang="ru-RU"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42918"/>
            <a:ext cx="8229600" cy="5529599"/>
          </a:xfrm>
        </p:spPr>
        <p:txBody>
          <a:bodyPr>
            <a:normAutofit fontScale="85000" lnSpcReduction="20000"/>
          </a:bodyPr>
          <a:lstStyle/>
          <a:p>
            <a:pPr indent="431800" algn="just">
              <a:buNone/>
            </a:pPr>
            <a:r>
              <a:rPr lang="uz-Cyrl-UZ" b="1" dirty="0" smtClean="0">
                <a:latin typeface="Times New Roman" pitchFamily="18" charset="0"/>
                <a:cs typeface="Times New Roman" pitchFamily="18" charset="0"/>
              </a:rPr>
              <a:t>Бронхиал астма </a:t>
            </a:r>
            <a:r>
              <a:rPr lang="uz-Cyrl-UZ" dirty="0" smtClean="0">
                <a:latin typeface="Times New Roman" pitchFamily="18" charset="0"/>
                <a:cs typeface="Times New Roman" pitchFamily="18" charset="0"/>
              </a:rPr>
              <a:t>аллерген таъсирида бронхиолаларнинг шиллиқ қаватини шиши ва спазми, шиллиқни гиперсекрецияси (улар бронхда тўпланади) билан намоён бўлади.</a:t>
            </a:r>
            <a:endParaRPr lang="ru-RU" dirty="0" smtClean="0">
              <a:latin typeface="Times New Roman" pitchFamily="18" charset="0"/>
              <a:cs typeface="Times New Roman" pitchFamily="18" charset="0"/>
            </a:endParaRPr>
          </a:p>
          <a:p>
            <a:pPr indent="431800" algn="just">
              <a:buNone/>
            </a:pPr>
            <a:r>
              <a:rPr lang="uz-Cyrl-UZ" dirty="0" smtClean="0">
                <a:latin typeface="Times New Roman" pitchFamily="18" charset="0"/>
                <a:cs typeface="Times New Roman" pitchFamily="18" charset="0"/>
              </a:rPr>
              <a:t>Ўпкада газлар алмашинуви бузилади, кучли ҳансираш кузатилади. Бронхиал астмани 50% ҳолатларда уй чанги юзага чиқаради, чанг углевод табиатга эга бўлиб, пахтадан табиий ва бактериал йўл билан целлюлозани ажралишидан келиб чиқади.</a:t>
            </a:r>
            <a:endParaRPr lang="ru-RU" dirty="0" smtClean="0">
              <a:latin typeface="Times New Roman" pitchFamily="18" charset="0"/>
              <a:cs typeface="Times New Roman" pitchFamily="18" charset="0"/>
            </a:endParaRPr>
          </a:p>
          <a:p>
            <a:pPr indent="431800" algn="just">
              <a:buNone/>
            </a:pPr>
            <a:r>
              <a:rPr lang="uz-Cyrl-UZ" dirty="0" smtClean="0">
                <a:latin typeface="Times New Roman" pitchFamily="18" charset="0"/>
                <a:cs typeface="Times New Roman" pitchFamily="18" charset="0"/>
              </a:rPr>
              <a:t>Аллерген кўча чангида ва бўш уйларда бўлмайди, фақат уйда одам истиқомат қилиши зарур. Бундан ташқари, ўсимлик чанги , ҳайвон жуни, кўчган эпидермис, аспирин, морфин ҳам бронхиал астма чақиради. Маълум бўлишича, 85% бронхиал астма билан оғрийдиган болаларда аллерген уй чангидаги кана бўлиши ҳам мумкин.</a:t>
            </a:r>
            <a:endParaRPr lang="ru-RU"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42918"/>
            <a:ext cx="8229600" cy="5743913"/>
          </a:xfrm>
        </p:spPr>
        <p:txBody>
          <a:bodyPr>
            <a:noAutofit/>
          </a:bodyPr>
          <a:lstStyle/>
          <a:p>
            <a:pPr indent="431800" algn="just">
              <a:buNone/>
            </a:pPr>
            <a:r>
              <a:rPr lang="uz-Cyrl-UZ" sz="2400" dirty="0" smtClean="0">
                <a:latin typeface="Times New Roman" pitchFamily="18" charset="0"/>
                <a:cs typeface="Times New Roman" pitchFamily="18" charset="0"/>
              </a:rPr>
              <a:t>Бронхиал астмани иммунологик босқичи. Ушбу касалликни ривожланишида JgЕ катта аҳамият касб этади. Бронхиал астма билан оғрийдиган инсонларни ушбу касалликка ирсий мойиллиги бўлади, чунки бошқа инсонларда эса, бошқа синфга мансуб антителалар синтез қилинади. Антителалар асосан бронхиолаларни шиллиқ қаватида учрайди, шу ерда аллерген билан учрашади ва касалликни келтириб чиқаради. Бронхиал астмани биохимик босқичида ацетилхолин, МРС-А, серотонин, гистамин, ПГФ</a:t>
            </a:r>
            <a:r>
              <a:rPr lang="uz-Cyrl-UZ" sz="2400" baseline="-25000" dirty="0" smtClean="0">
                <a:latin typeface="Times New Roman" pitchFamily="18" charset="0"/>
                <a:cs typeface="Times New Roman" pitchFamily="18" charset="0"/>
              </a:rPr>
              <a:t>2</a:t>
            </a:r>
            <a:r>
              <a:rPr lang="uz-Cyrl-UZ" sz="2400" dirty="0" smtClean="0">
                <a:latin typeface="Times New Roman" pitchFamily="18" charset="0"/>
                <a:cs typeface="Times New Roman" pitchFamily="18" charset="0"/>
              </a:rPr>
              <a:t>, ПГЕ етишмовчилиги муҳим роль ўйнайди. Бронхиал астма ривожланишида лейкотриен Д4 ҳисобланган МРС – А билан бирга тромбоцитларни активацияловчи омил [ТАО], бронхларни узоқ муддат спазмини таъминлайди.</a:t>
            </a:r>
            <a:endParaRPr lang="ru-RU" sz="24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457200" y="1357298"/>
            <a:ext cx="8229600" cy="4526280"/>
          </a:xfrm>
        </p:spPr>
        <p:txBody>
          <a:bodyPr>
            <a:normAutofit fontScale="85000" lnSpcReduction="20000"/>
          </a:bodyPr>
          <a:lstStyle/>
          <a:p>
            <a:pPr indent="431800" algn="just">
              <a:buNone/>
            </a:pPr>
            <a:r>
              <a:rPr lang="uz-Cyrl-UZ" dirty="0" smtClean="0">
                <a:latin typeface="Times New Roman" pitchFamily="18" charset="0"/>
                <a:cs typeface="Times New Roman" pitchFamily="18" charset="0"/>
              </a:rPr>
              <a:t>Ушбу биологик актив моддалар таъсирида, бронхлар спазми, шиллиқни тўпланиши ва шишга олиб келади, бу ҳолат бронхларни бекилиб қолишига сабаб бўлади.</a:t>
            </a:r>
            <a:endParaRPr lang="ru-RU" dirty="0" smtClean="0">
              <a:latin typeface="Times New Roman" pitchFamily="18" charset="0"/>
              <a:cs typeface="Times New Roman" pitchFamily="18" charset="0"/>
            </a:endParaRPr>
          </a:p>
          <a:p>
            <a:pPr indent="431800" algn="just">
              <a:buNone/>
            </a:pPr>
            <a:r>
              <a:rPr lang="uz-Cyrl-UZ" dirty="0" smtClean="0">
                <a:latin typeface="Times New Roman" pitchFamily="18" charset="0"/>
                <a:cs typeface="Times New Roman" pitchFamily="18" charset="0"/>
              </a:rPr>
              <a:t>Пицкийни фикрича бронхиал астмани келиб чиқишида, бронх мукулларини бўшаштирувчи цАМФ етишмовчилиги, унинг сезувчи рецепторлар дефекти ёки миқдорини кескин камайиши сабаб бўлиши мумкин деб, талқин қилинади.</a:t>
            </a:r>
            <a:endParaRPr lang="ru-RU" dirty="0" smtClean="0">
              <a:latin typeface="Times New Roman" pitchFamily="18" charset="0"/>
              <a:cs typeface="Times New Roman" pitchFamily="18" charset="0"/>
            </a:endParaRPr>
          </a:p>
          <a:p>
            <a:pPr indent="431800" algn="just">
              <a:buNone/>
            </a:pPr>
            <a:r>
              <a:rPr lang="uz-Cyrl-UZ" dirty="0" smtClean="0">
                <a:latin typeface="Times New Roman" pitchFamily="18" charset="0"/>
                <a:cs typeface="Times New Roman" pitchFamily="18" charset="0"/>
              </a:rPr>
              <a:t>Бундан ташқари, адреналин ва кортизол кам синтез қилиниши ҳам сабаб бўлиши мумкин, чунки улар ацетилхолин ва гистаминга нисбатан контррегулятор таъсир этади.</a:t>
            </a:r>
            <a:endParaRPr lang="ru-RU"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428736"/>
            <a:ext cx="8229600" cy="4526280"/>
          </a:xfrm>
        </p:spPr>
        <p:txBody>
          <a:bodyPr>
            <a:normAutofit fontScale="92500" lnSpcReduction="20000"/>
          </a:bodyPr>
          <a:lstStyle/>
          <a:p>
            <a:pPr indent="431800" algn="just">
              <a:buNone/>
            </a:pPr>
            <a:r>
              <a:rPr lang="uz-Cyrl-UZ" b="1" dirty="0" smtClean="0">
                <a:latin typeface="Times New Roman" pitchFamily="18" charset="0"/>
                <a:cs typeface="Times New Roman" pitchFamily="18" charset="0"/>
              </a:rPr>
              <a:t>Поллиноз</a:t>
            </a:r>
            <a:r>
              <a:rPr lang="uz-Cyrl-UZ" dirty="0" smtClean="0">
                <a:latin typeface="Times New Roman" pitchFamily="18" charset="0"/>
                <a:cs typeface="Times New Roman" pitchFamily="18" charset="0"/>
              </a:rPr>
              <a:t> (инглизча pollen, чанг). Бундай анафилаксияга сомон иситмаси, сомон астмаси, баҳорги катар, чангли ринопатиялар киради. Бу касалликлар мавсумий ҳарактерга эга бўлади. Уларнинг чақирувчилари: чанг ёки ўсимликларни эфир ёғи бўлади.</a:t>
            </a:r>
            <a:endParaRPr lang="ru-RU" dirty="0" smtClean="0">
              <a:latin typeface="Times New Roman" pitchFamily="18" charset="0"/>
              <a:cs typeface="Times New Roman" pitchFamily="18" charset="0"/>
            </a:endParaRPr>
          </a:p>
          <a:p>
            <a:pPr indent="431800" algn="just">
              <a:buNone/>
            </a:pPr>
            <a:r>
              <a:rPr lang="uz-Cyrl-UZ" dirty="0" smtClean="0">
                <a:latin typeface="Times New Roman" pitchFamily="18" charset="0"/>
                <a:cs typeface="Times New Roman" pitchFamily="18" charset="0"/>
              </a:rPr>
              <a:t>Бронхиал астма, сомон иситмаси, тарвоқ, Квинк шишини олдинлари атопик аллергик реакциялар деб атаганлар, чунки бу аллергик реакциялар фақат одамларда учраган (атопия ғалати касаллик деб таржима қилинади).</a:t>
            </a:r>
            <a:endParaRPr lang="ru-RU"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214422"/>
            <a:ext cx="8229600" cy="4743781"/>
          </a:xfrm>
        </p:spPr>
        <p:txBody>
          <a:bodyPr>
            <a:normAutofit fontScale="85000" lnSpcReduction="20000"/>
          </a:bodyPr>
          <a:lstStyle/>
          <a:p>
            <a:pPr indent="431800" algn="just">
              <a:buNone/>
              <a:tabLst>
                <a:tab pos="1706563" algn="l"/>
              </a:tabLst>
            </a:pPr>
            <a:r>
              <a:rPr lang="uz-Cyrl-UZ" b="1" dirty="0" smtClean="0">
                <a:latin typeface="Times New Roman" pitchFamily="18" charset="0"/>
                <a:cs typeface="Times New Roman" pitchFamily="18" charset="0"/>
              </a:rPr>
              <a:t>Зардоб касаллигини</a:t>
            </a:r>
            <a:r>
              <a:rPr lang="uz-Cyrl-UZ" dirty="0" smtClean="0">
                <a:latin typeface="Times New Roman" pitchFamily="18" charset="0"/>
                <a:cs typeface="Times New Roman" pitchFamily="18" charset="0"/>
              </a:rPr>
              <a:t> 1905-йили Пирке ва Шиклар кузатди. Инсонларга даволаш мақсадида от зардоби юборилганда, қуйидаги патологик ҳолатни кузатганлар: тери ва шиллиқ қаватда тошма, ҳамда шишлар пайдо бўлган, холсизланиш, бош ва бўғимларда оғриқ, температура ортиши, протеинурия, юрак фаолияти бузилиши кузатилган. Баъзида ушбу касаллик зардобни биринчи марта киритганда ҳам юзага чиқади. Бундай ҳолат, жуда кўп зардоб юборилганда рўй беради, бунда оқсиллар антитела пайдо бўлгунча тўқималарда тўпланади. Гетероген зардоб оқсиллари ва антителалар терида, ички органларда ўзгаришлар чақиради. Симптомлар бир неча кундан сўнг ўтиб кетади.</a:t>
            </a:r>
            <a:endParaRPr lang="ru-RU"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357298"/>
            <a:ext cx="8229600" cy="4600905"/>
          </a:xfrm>
        </p:spPr>
        <p:txBody>
          <a:bodyPr>
            <a:normAutofit fontScale="92500" lnSpcReduction="20000"/>
          </a:bodyPr>
          <a:lstStyle/>
          <a:p>
            <a:pPr indent="431800" algn="just">
              <a:buNone/>
            </a:pPr>
            <a:r>
              <a:rPr lang="uz-Cyrl-UZ" b="1" dirty="0" smtClean="0">
                <a:latin typeface="Times New Roman" pitchFamily="18" charset="0"/>
                <a:cs typeface="Times New Roman" pitchFamily="18" charset="0"/>
              </a:rPr>
              <a:t>Артюс-Сахаров феномени</a:t>
            </a:r>
            <a:r>
              <a:rPr lang="uz-Cyrl-UZ" dirty="0" smtClean="0">
                <a:latin typeface="Times New Roman" pitchFamily="18" charset="0"/>
                <a:cs typeface="Times New Roman" pitchFamily="18" charset="0"/>
              </a:rPr>
              <a:t>, Артюс ва Бретон 1905 йил, кейинчалик Сахаровлар бир ҳафталик интервал билан қайтадан от зардобини қуённи терисига юбордилар.</a:t>
            </a:r>
            <a:endParaRPr lang="ru-RU" dirty="0" smtClean="0">
              <a:latin typeface="Times New Roman" pitchFamily="18" charset="0"/>
              <a:cs typeface="Times New Roman" pitchFamily="18" charset="0"/>
            </a:endParaRPr>
          </a:p>
          <a:p>
            <a:pPr indent="431800" algn="just">
              <a:buNone/>
            </a:pPr>
            <a:r>
              <a:rPr lang="uz-Cyrl-UZ" dirty="0" smtClean="0">
                <a:latin typeface="Times New Roman" pitchFamily="18" charset="0"/>
                <a:cs typeface="Times New Roman" pitchFamily="18" charset="0"/>
              </a:rPr>
              <a:t>Иккинчи, учинчи ҳафтадан сўнг инъекция қилинган жойда гиперемия, шиш ва инфильтрация кузатилган. Патогенези бўйича Артюс феномени аралаш типдаги аллергик реакция ҳисобланади, яъни секин ва тез кечувчи аллергик реакциялар аралашмаси. Тез кетишини гуморал агентлар JgМ, JgG ҳисобига келиб чиқади.</a:t>
            </a:r>
            <a:endParaRPr lang="ru-RU"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743913"/>
          </a:xfrm>
        </p:spPr>
        <p:txBody>
          <a:bodyPr>
            <a:normAutofit fontScale="85000" lnSpcReduction="20000"/>
          </a:bodyPr>
          <a:lstStyle/>
          <a:p>
            <a:pPr indent="431800" algn="just"/>
            <a:r>
              <a:rPr lang="uz-Cyrl-UZ" dirty="0" smtClean="0">
                <a:latin typeface="Times New Roman" pitchFamily="18" charset="0"/>
                <a:cs typeface="Times New Roman" pitchFamily="18" charset="0"/>
              </a:rPr>
              <a:t>Антиген антитела билан преципитатлар ҳосил қилади, улар эса кенгайган веналарда тўпланади. Бу антиген юборгандан, 3 минутдан сўнг рўй беради. Кейинчалик преципитатлар тўқимага ўтиради. Антигенлар концентрацияси камайиши билан артериалалар спазми, тромбоз, шиш ва некроз кузатилади. Лейкоцитлар тўқималарга инфильтрацияланади ва преципитатларни актив еб тугатади.</a:t>
            </a:r>
            <a:endParaRPr lang="ru-RU" dirty="0" smtClean="0">
              <a:latin typeface="Times New Roman" pitchFamily="18" charset="0"/>
              <a:cs typeface="Times New Roman" pitchFamily="18" charset="0"/>
            </a:endParaRPr>
          </a:p>
          <a:p>
            <a:pPr indent="431800" algn="just"/>
            <a:endParaRPr lang="en-US" b="1" dirty="0" smtClean="0">
              <a:latin typeface="Times New Roman" pitchFamily="18" charset="0"/>
              <a:cs typeface="Times New Roman" pitchFamily="18" charset="0"/>
            </a:endParaRPr>
          </a:p>
          <a:p>
            <a:pPr indent="431800" algn="just"/>
            <a:r>
              <a:rPr lang="uz-Cyrl-UZ" b="1" dirty="0" smtClean="0">
                <a:latin typeface="Times New Roman" pitchFamily="18" charset="0"/>
                <a:cs typeface="Times New Roman" pitchFamily="18" charset="0"/>
              </a:rPr>
              <a:t>Идиосинкразия </a:t>
            </a:r>
            <a:r>
              <a:rPr lang="uz-Cyrl-UZ" dirty="0" smtClean="0">
                <a:latin typeface="Times New Roman" pitchFamily="18" charset="0"/>
                <a:cs typeface="Times New Roman" pitchFamily="18" charset="0"/>
              </a:rPr>
              <a:t>баъзи бир одамларда озиқ-овқатларга ва доривор моддаларга ўта сезувчанликни ортиши билан намоён бўлади. Анафилаксиядан фарқли ўлароқ, антиген табиатли бўлмаган моддалар ҳам чақириш мумкин. Шунинг учун ҳозирги кунда парааллергия деб ҳисобланади.</a:t>
            </a:r>
            <a:endParaRPr lang="ru-RU"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85483"/>
            <a:ext cx="8229600" cy="5886789"/>
          </a:xfrm>
        </p:spPr>
        <p:txBody>
          <a:bodyPr>
            <a:normAutofit fontScale="77500" lnSpcReduction="20000"/>
          </a:bodyPr>
          <a:lstStyle/>
          <a:p>
            <a:pPr indent="431800" algn="just">
              <a:buNone/>
            </a:pPr>
            <a:r>
              <a:rPr lang="uz-Cyrl-UZ" dirty="0" smtClean="0">
                <a:latin typeface="Times New Roman" pitchFamily="18" charset="0"/>
                <a:cs typeface="Times New Roman" pitchFamily="18" charset="0"/>
              </a:rPr>
              <a:t>Секин борувчи аллергик реакциялар, инфекцион аллергияда муҳим аҳамиятга эга.</a:t>
            </a:r>
            <a:endParaRPr lang="ru-RU" dirty="0" smtClean="0">
              <a:latin typeface="Times New Roman" pitchFamily="18" charset="0"/>
              <a:cs typeface="Times New Roman" pitchFamily="18" charset="0"/>
            </a:endParaRPr>
          </a:p>
          <a:p>
            <a:pPr indent="431800" algn="just">
              <a:buNone/>
            </a:pPr>
            <a:r>
              <a:rPr lang="uz-Cyrl-UZ" dirty="0" smtClean="0">
                <a:latin typeface="Times New Roman" pitchFamily="18" charset="0"/>
                <a:cs typeface="Times New Roman" pitchFamily="18" charset="0"/>
              </a:rPr>
              <a:t>Унинг классик мисоли туберкулин реакцияси ҳисобланади. Туберкулинни тери остига юборилганда, бир неча соатдан сўнг реакция кузатилади, 48-72 соатда максимал даражада етади. Бунда яллиғланиш, тўқимада лейкоцит инфильтрацияси, шиш ва гиперемия, некрозни ҳам кузатиш мумкин. Бундай аллергик реакциялар силда, заҳмда, замбуруғли, паразитли ва вирусли касалликларда ҳам учрайди. Шу жумладан, химик моддалар таъсирида ҳам келиб чиқиш мумкин. Контактли дерматит мисол бўлади (резина, лак, металл, чигит ва х.к.з. таъсирида).</a:t>
            </a:r>
            <a:endParaRPr lang="en-US" dirty="0" smtClean="0">
              <a:latin typeface="Times New Roman" pitchFamily="18" charset="0"/>
              <a:cs typeface="Times New Roman" pitchFamily="18" charset="0"/>
            </a:endParaRPr>
          </a:p>
          <a:p>
            <a:pPr indent="431800" algn="just">
              <a:buNone/>
            </a:pPr>
            <a:r>
              <a:rPr lang="uz-Cyrl-UZ" dirty="0" smtClean="0">
                <a:latin typeface="Times New Roman" pitchFamily="18" charset="0"/>
                <a:cs typeface="Times New Roman" pitchFamily="18" charset="0"/>
              </a:rPr>
              <a:t>Секин кетадиган аллергик реакцияларда гуморал антителалар ҳам ишлаб чиқарилади. М: силда гуморал антителаларни бўлиши муҳим диагностик аҳамиятга эгадир.</a:t>
            </a:r>
            <a:endParaRPr lang="ru-RU"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53536"/>
            <a:ext cx="8229600" cy="889448"/>
          </a:xfrm>
        </p:spPr>
        <p:txBody>
          <a:bodyPr>
            <a:normAutofit fontScale="90000"/>
          </a:bodyPr>
          <a:lstStyle/>
          <a:p>
            <a:r>
              <a:rPr lang="uz-Cyrl-UZ" b="1" dirty="0" smtClean="0"/>
              <a:t>АУТОАЛЛЕРГИК КАСАЛЛИКЛАР</a:t>
            </a:r>
            <a:endParaRPr lang="ru-RU" dirty="0"/>
          </a:p>
        </p:txBody>
      </p:sp>
      <p:sp>
        <p:nvSpPr>
          <p:cNvPr id="3" name="Содержимое 2"/>
          <p:cNvSpPr>
            <a:spLocks noGrp="1"/>
          </p:cNvSpPr>
          <p:nvPr>
            <p:ph idx="1"/>
          </p:nvPr>
        </p:nvSpPr>
        <p:spPr>
          <a:xfrm>
            <a:off x="428596" y="1000108"/>
            <a:ext cx="8229600" cy="5429288"/>
          </a:xfrm>
        </p:spPr>
        <p:txBody>
          <a:bodyPr>
            <a:noAutofit/>
          </a:bodyPr>
          <a:lstStyle/>
          <a:p>
            <a:pPr indent="431800" algn="just">
              <a:buNone/>
            </a:pPr>
            <a:r>
              <a:rPr lang="uz-Cyrl-UZ" sz="2300" dirty="0" smtClean="0">
                <a:latin typeface="Times New Roman" pitchFamily="18" charset="0"/>
                <a:cs typeface="Times New Roman" pitchFamily="18" charset="0"/>
              </a:rPr>
              <a:t>Аутоаллергик (аутоиммун) касалликларда организмда ҳосил бўлган антителалар, хусусий антигенлар билан комплекс ҳосил қилишидан келиб чиқади.</a:t>
            </a:r>
            <a:endParaRPr lang="ru-RU" sz="2300" dirty="0" smtClean="0">
              <a:latin typeface="Times New Roman" pitchFamily="18" charset="0"/>
              <a:cs typeface="Times New Roman" pitchFamily="18" charset="0"/>
            </a:endParaRPr>
          </a:p>
          <a:p>
            <a:pPr indent="431800" algn="just">
              <a:buNone/>
            </a:pPr>
            <a:r>
              <a:rPr lang="uz-Cyrl-UZ" sz="2300" dirty="0" smtClean="0">
                <a:latin typeface="Times New Roman" pitchFamily="18" charset="0"/>
                <a:cs typeface="Times New Roman" pitchFamily="18" charset="0"/>
              </a:rPr>
              <a:t>Бундай антигенлар демаскировка, толерантликни пасайиши ва соматик мутациялар натижасида юзага келади.</a:t>
            </a:r>
            <a:endParaRPr lang="en-US" sz="2300" dirty="0" smtClean="0">
              <a:latin typeface="Times New Roman" pitchFamily="18" charset="0"/>
              <a:cs typeface="Times New Roman" pitchFamily="18" charset="0"/>
            </a:endParaRPr>
          </a:p>
          <a:p>
            <a:pPr indent="431800" algn="just">
              <a:buNone/>
            </a:pPr>
            <a:endParaRPr lang="en-US" sz="2300" b="1" dirty="0" smtClean="0">
              <a:latin typeface="Times New Roman" pitchFamily="18" charset="0"/>
              <a:cs typeface="Times New Roman" pitchFamily="18" charset="0"/>
            </a:endParaRPr>
          </a:p>
          <a:p>
            <a:pPr indent="431800" algn="just">
              <a:buNone/>
            </a:pPr>
            <a:r>
              <a:rPr lang="uz-Cyrl-UZ" sz="2300" b="1" dirty="0" smtClean="0">
                <a:latin typeface="Times New Roman" pitchFamily="18" charset="0"/>
                <a:cs typeface="Times New Roman" pitchFamily="18" charset="0"/>
              </a:rPr>
              <a:t>Антигенлар демаскировкаси </a:t>
            </a:r>
            <a:r>
              <a:rPr lang="uz-Cyrl-UZ" sz="2300" dirty="0" smtClean="0">
                <a:latin typeface="Times New Roman" pitchFamily="18" charset="0"/>
                <a:cs typeface="Times New Roman" pitchFamily="18" charset="0"/>
              </a:rPr>
              <a:t>юқори шаклланган органларни гистогематик баръерлари фаолиятининг бузилишидан келиб чиқади (бош мия, гавҳар, тухумдон, қалқонсимон без ва бошқалар). Бу органларда ауотоантигенлар бўлсада, бироқ гистогематик баръер томонидан изоляция қилинган бўлади. Ауотоантигенлар биологик макромолекулалар ичида бўлиши мумкин, улар физик, химик, биологик омиллар таъсирида улардан ажралади, натижада ауотоантиген ва ауотоантитела комплекси ҳосил бўлади.</a:t>
            </a:r>
            <a:endParaRPr lang="ru-RU" sz="2300"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229600" cy="5672475"/>
          </a:xfrm>
        </p:spPr>
        <p:txBody>
          <a:bodyPr>
            <a:normAutofit fontScale="92500" lnSpcReduction="20000"/>
          </a:bodyPr>
          <a:lstStyle/>
          <a:p>
            <a:pPr indent="431800" algn="just">
              <a:buNone/>
            </a:pPr>
            <a:r>
              <a:rPr lang="uz-Cyrl-UZ" dirty="0" smtClean="0">
                <a:latin typeface="Times New Roman" pitchFamily="18" charset="0"/>
                <a:cs typeface="Times New Roman" pitchFamily="18" charset="0"/>
              </a:rPr>
              <a:t>Тўқималарни нормал компонентларига нисбатан иммунологик толерантликни йўқолишини м: гаптенларни ташувчиларини ўзгартириш билан пасайтириш мумкин. Маълумки, кўп миқдордаги антигенларга В-лимфоцитларда толерантлик юзага чиқмайди. Нормал шароитда В-лимфоцитлар хусусий антигенларга ауотоантителалар ишлаб чиқармайди, лекин Т-лимфоцитларда толерантлик юзага чиқади. Ушбу антигенлар билан Т-лимфоцитлар учраганда В-лимфоцитлар билан кооперацияга киришмайди, натижада нотолерант В-лимфоцит иммун жавоб беришга жалб этилмайди.</a:t>
            </a:r>
            <a:endParaRPr lang="ru-RU" dirty="0">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315285"/>
          </a:xfrm>
        </p:spPr>
        <p:txBody>
          <a:bodyPr>
            <a:normAutofit fontScale="77500" lnSpcReduction="20000"/>
          </a:bodyPr>
          <a:lstStyle/>
          <a:p>
            <a:pPr indent="431800" algn="just">
              <a:buNone/>
            </a:pPr>
            <a:r>
              <a:rPr lang="uz-Cyrl-UZ" b="1" dirty="0" smtClean="0">
                <a:latin typeface="Times New Roman" pitchFamily="18" charset="0"/>
                <a:cs typeface="Times New Roman" pitchFamily="18" charset="0"/>
              </a:rPr>
              <a:t>Соматик мутацияда </a:t>
            </a:r>
            <a:r>
              <a:rPr lang="uz-Cyrl-UZ" dirty="0" smtClean="0">
                <a:latin typeface="Times New Roman" pitchFamily="18" charset="0"/>
                <a:cs typeface="Times New Roman" pitchFamily="18" charset="0"/>
              </a:rPr>
              <a:t>турли органларда янги ҳужайралар ҳосил бўлади, натижада ўз организмига нисбатан ауотоантигенга айланиб қолади, лекин тезда ҳосил бўлган “клон” соматик ҳужайралар томонидан элиминацияланади.</a:t>
            </a:r>
            <a:endParaRPr lang="ru-RU" dirty="0" smtClean="0">
              <a:latin typeface="Times New Roman" pitchFamily="18" charset="0"/>
              <a:cs typeface="Times New Roman" pitchFamily="18" charset="0"/>
            </a:endParaRPr>
          </a:p>
          <a:p>
            <a:pPr indent="431800" algn="just">
              <a:buNone/>
            </a:pPr>
            <a:r>
              <a:rPr lang="uz-Cyrl-UZ" dirty="0" smtClean="0">
                <a:latin typeface="Times New Roman" pitchFamily="18" charset="0"/>
                <a:cs typeface="Times New Roman" pitchFamily="18" charset="0"/>
              </a:rPr>
              <a:t>Организм, ушбу мутацияга учраган клонларга нисбатан, ёт антигенга ўхшаб муносабатда бўлади. Бундай касалликларга: ревматоид артрит, системали қизил волчанка, аутоиммун гемолитик анемия, лейкопения. М: ревматоид артритда организмда қондаги хусусий гаммаглобулинлар қарши антитела ишлаб чиқарилади.</a:t>
            </a:r>
            <a:endParaRPr lang="ru-RU" dirty="0" smtClean="0">
              <a:latin typeface="Times New Roman" pitchFamily="18" charset="0"/>
              <a:cs typeface="Times New Roman" pitchFamily="18" charset="0"/>
            </a:endParaRPr>
          </a:p>
          <a:p>
            <a:pPr indent="431800" algn="just">
              <a:buNone/>
            </a:pPr>
            <a:r>
              <a:rPr lang="uz-Cyrl-UZ" dirty="0" smtClean="0">
                <a:latin typeface="Times New Roman" pitchFamily="18" charset="0"/>
                <a:cs typeface="Times New Roman" pitchFamily="18" charset="0"/>
              </a:rPr>
              <a:t>Ушбу касалликлар билан асосан аёллар оғрийди, бу ҳолатни шу нарса билан боғлайдики, иммун тизимни шаклланишига Х хромосомалар жавоб беради, аёлларда эса улар иккитани ташкил қилади.</a:t>
            </a:r>
            <a:endParaRPr lang="ru-RU" dirty="0">
              <a:latin typeface="Times New Roman" pitchFamily="18" charset="0"/>
              <a:cs typeface="Times New Roman"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386723"/>
          </a:xfrm>
        </p:spPr>
        <p:txBody>
          <a:bodyPr>
            <a:normAutofit fontScale="70000" lnSpcReduction="20000"/>
          </a:bodyPr>
          <a:lstStyle/>
          <a:p>
            <a:pPr indent="431800" algn="just">
              <a:buNone/>
            </a:pPr>
            <a:r>
              <a:rPr lang="uz-Cyrl-UZ" b="1" dirty="0" smtClean="0"/>
              <a:t>Парааллергия ва гетероаллергик</a:t>
            </a:r>
            <a:r>
              <a:rPr lang="uz-Cyrl-UZ" dirty="0" smtClean="0"/>
              <a:t> реакцияларни ўхшашлиги шундан иборатки, бунда ҳам, моддалар тўқима ҳужайраларига токсик таъсир этиб лекин иммун тизимга таъсир этмасдан биологик актив моддалар ажралишини таъминлайди, бу эса унинг клиникани белгилайди. Парааллергия гистамин  либераторлари таъсирида чақирилади, бунинг натижасида базофиллар дегрануляцияси рўй беради.</a:t>
            </a:r>
            <a:endParaRPr lang="ru-RU" dirty="0" smtClean="0"/>
          </a:p>
          <a:p>
            <a:pPr indent="431800" algn="just">
              <a:buNone/>
            </a:pPr>
            <a:r>
              <a:rPr lang="uz-Cyrl-UZ" dirty="0" smtClean="0"/>
              <a:t>Парааллергияни ёлғон (псевдоаллергия) аллергия десак тўғрироқ бўлади, чунки у битта моддани қайта киритиш орқали рўй берса, гетероаллергия бир модда билан тайёрланади, бошқа бир моддани қайта киритганда рўй беради.</a:t>
            </a:r>
            <a:endParaRPr lang="ru-RU" dirty="0" smtClean="0"/>
          </a:p>
          <a:p>
            <a:pPr indent="431800" algn="just">
              <a:buNone/>
            </a:pPr>
            <a:r>
              <a:rPr lang="uz-Cyrl-UZ" dirty="0" smtClean="0"/>
              <a:t>Пара ва гетероаллергияни кесишган аллергик реакциялардан фарқлаш лозим. Бундай аллергик реакцияда, организмни бир турдаги микроорганизм билан иммунлаштириб, иккинчи маротаба бошқа микроорганизм юборилди, лекин унинг антигенлик хусусияти биринчисига ўхшаб кетади.</a:t>
            </a:r>
            <a:endParaRPr lang="ru-RU"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142984"/>
            <a:ext cx="8229600" cy="5029533"/>
          </a:xfrm>
        </p:spPr>
        <p:txBody>
          <a:bodyPr>
            <a:normAutofit fontScale="92500" lnSpcReduction="10000"/>
          </a:bodyPr>
          <a:lstStyle/>
          <a:p>
            <a:pPr indent="431800" algn="just">
              <a:buNone/>
            </a:pPr>
            <a:r>
              <a:rPr lang="uz-Cyrl-UZ" dirty="0" smtClean="0">
                <a:latin typeface="Times New Roman" pitchFamily="18" charset="0"/>
                <a:cs typeface="Times New Roman" pitchFamily="18" charset="0"/>
              </a:rPr>
              <a:t>Парааллергия реакциялари маҳаллий ва умумий бўлади. Маҳаллийга </a:t>
            </a:r>
            <a:r>
              <a:rPr lang="ru-RU" dirty="0" smtClean="0">
                <a:latin typeface="Times New Roman" pitchFamily="18" charset="0"/>
                <a:cs typeface="Times New Roman" pitchFamily="18" charset="0"/>
              </a:rPr>
              <a:t>Щ</a:t>
            </a:r>
            <a:r>
              <a:rPr lang="uz-Cyrl-UZ" dirty="0" smtClean="0">
                <a:latin typeface="Times New Roman" pitchFamily="18" charset="0"/>
                <a:cs typeface="Times New Roman" pitchFamily="18" charset="0"/>
              </a:rPr>
              <a:t>варцман феномени, умумийга Санарелли феномени киради.</a:t>
            </a:r>
            <a:endParaRPr lang="ru-RU" dirty="0" smtClean="0">
              <a:latin typeface="Times New Roman" pitchFamily="18" charset="0"/>
              <a:cs typeface="Times New Roman" pitchFamily="18" charset="0"/>
            </a:endParaRPr>
          </a:p>
          <a:p>
            <a:pPr indent="431800" algn="just">
              <a:buNone/>
            </a:pPr>
            <a:r>
              <a:rPr lang="uz-Cyrl-UZ" b="1" dirty="0" smtClean="0">
                <a:latin typeface="Times New Roman" pitchFamily="18" charset="0"/>
                <a:cs typeface="Times New Roman" pitchFamily="18" charset="0"/>
              </a:rPr>
              <a:t>Щварцман феномени</a:t>
            </a:r>
            <a:r>
              <a:rPr lang="uz-Cyrl-UZ" dirty="0" smtClean="0">
                <a:latin typeface="Times New Roman" pitchFamily="18" charset="0"/>
                <a:cs typeface="Times New Roman" pitchFamily="18" charset="0"/>
              </a:rPr>
              <a:t> терига қорин тифининг культураси юборилади, бир суткадан сўнг, венага яна қорин тифи культураси юборилади, шундан сўнг биринчи юборилган жойда геморрагик-некротик яллиғланиш кузатилади. Бу феномен механизмида қорин тифи эндотоксинининг организмга токсик таъсирини суммацияси ётади.</a:t>
            </a:r>
            <a:endParaRPr lang="ru-RU" dirty="0">
              <a:latin typeface="Times New Roman" pitchFamily="18" charset="0"/>
              <a:cs typeface="Times New Roman"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357298"/>
            <a:ext cx="8229600" cy="4526280"/>
          </a:xfrm>
        </p:spPr>
        <p:txBody>
          <a:bodyPr>
            <a:normAutofit fontScale="92500" lnSpcReduction="20000"/>
          </a:bodyPr>
          <a:lstStyle/>
          <a:p>
            <a:pPr indent="431800" algn="just"/>
            <a:r>
              <a:rPr lang="uz-Cyrl-UZ" b="1" dirty="0" smtClean="0">
                <a:latin typeface="Times New Roman" pitchFamily="18" charset="0"/>
                <a:cs typeface="Times New Roman" pitchFamily="18" charset="0"/>
              </a:rPr>
              <a:t>Санарелли феномени</a:t>
            </a:r>
            <a:r>
              <a:rPr lang="uz-Cyrl-UZ" dirty="0" smtClean="0">
                <a:latin typeface="Times New Roman" pitchFamily="18" charset="0"/>
                <a:cs typeface="Times New Roman" pitchFamily="18" charset="0"/>
              </a:rPr>
              <a:t> вабо вибриони эндотоксинини венага, ўлимга олиб келмайдиган дозаси юборилади, бир суткадан сўнг, ичак таёқчаси культураси юборилади. Бунда, шок типидаги умумий реакция келиб чиқади. Здродовский таъкидлашича бундай феноменни бошқа микроорганизмларни эндотоксинларни юбориб чақирса бўлади. Ушбу иккала феномен инфекцион касалликларини ривожланишида тушунишимизга ёрдам беради.</a:t>
            </a:r>
            <a:endParaRPr lang="ru-RU" dirty="0">
              <a:latin typeface="Times New Roman" pitchFamily="18" charset="0"/>
              <a:cs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20" y="324974"/>
            <a:ext cx="8401080" cy="818010"/>
          </a:xfrm>
        </p:spPr>
        <p:txBody>
          <a:bodyPr>
            <a:normAutofit fontScale="90000"/>
          </a:bodyPr>
          <a:lstStyle/>
          <a:p>
            <a:pPr algn="ctr"/>
            <a:r>
              <a:rPr lang="uz-Cyrl-UZ" sz="2900" b="1" dirty="0" smtClean="0">
                <a:latin typeface="Times New Roman" pitchFamily="18" charset="0"/>
                <a:cs typeface="Times New Roman" pitchFamily="18" charset="0"/>
              </a:rPr>
              <a:t>АЛЛЕРГИЯНИ ОЛДИНИ ОЛИШ.</a:t>
            </a:r>
            <a:r>
              <a:rPr lang="en-US" sz="2900" b="1" dirty="0" smtClean="0">
                <a:latin typeface="Times New Roman" pitchFamily="18" charset="0"/>
                <a:cs typeface="Times New Roman" pitchFamily="18" charset="0"/>
              </a:rPr>
              <a:t> </a:t>
            </a:r>
            <a:r>
              <a:rPr lang="uz-Cyrl-UZ" sz="2900" b="1" dirty="0" smtClean="0">
                <a:latin typeface="Times New Roman" pitchFamily="18" charset="0"/>
                <a:cs typeface="Times New Roman" pitchFamily="18" charset="0"/>
              </a:rPr>
              <a:t>ГИПОСЕНСИБИЛИЗАЦИЯ</a:t>
            </a:r>
            <a:endParaRPr lang="ru-RU" sz="2900" dirty="0"/>
          </a:p>
        </p:txBody>
      </p:sp>
      <p:sp>
        <p:nvSpPr>
          <p:cNvPr id="3" name="Содержимое 2"/>
          <p:cNvSpPr>
            <a:spLocks noGrp="1"/>
          </p:cNvSpPr>
          <p:nvPr>
            <p:ph idx="1"/>
          </p:nvPr>
        </p:nvSpPr>
        <p:spPr>
          <a:xfrm>
            <a:off x="457200" y="1214422"/>
            <a:ext cx="8229600" cy="4958095"/>
          </a:xfrm>
        </p:spPr>
        <p:txBody>
          <a:bodyPr>
            <a:normAutofit fontScale="77500" lnSpcReduction="20000"/>
          </a:bodyPr>
          <a:lstStyle/>
          <a:p>
            <a:pPr indent="431800" algn="just">
              <a:buNone/>
            </a:pPr>
            <a:r>
              <a:rPr lang="uz-Cyrl-UZ" b="1" dirty="0" smtClean="0">
                <a:latin typeface="Times New Roman" pitchFamily="18" charset="0"/>
                <a:cs typeface="Times New Roman" pitchFamily="18" charset="0"/>
              </a:rPr>
              <a:t>Аллергияни олдини олиш. Гипосенсибилизация</a:t>
            </a:r>
            <a:endParaRPr lang="ru-RU" dirty="0" smtClean="0">
              <a:latin typeface="Times New Roman" pitchFamily="18" charset="0"/>
              <a:cs typeface="Times New Roman" pitchFamily="18" charset="0"/>
            </a:endParaRPr>
          </a:p>
          <a:p>
            <a:pPr indent="431800" algn="just">
              <a:buNone/>
            </a:pPr>
            <a:r>
              <a:rPr lang="uz-Cyrl-UZ" dirty="0" smtClean="0">
                <a:latin typeface="Times New Roman" pitchFamily="18" charset="0"/>
                <a:cs typeface="Times New Roman" pitchFamily="18" charset="0"/>
              </a:rPr>
              <a:t>Аллергик касалликни олдини олиш антигенни организмдан изоляция қилиш йўли билан ҳамда махсус иммунологик толерантлик ёки иммунодепрессив ҳолат чақириш ёрдамида амалга оширилади.</a:t>
            </a:r>
            <a:endParaRPr lang="ru-RU" dirty="0" smtClean="0">
              <a:latin typeface="Times New Roman" pitchFamily="18" charset="0"/>
              <a:cs typeface="Times New Roman" pitchFamily="18" charset="0"/>
            </a:endParaRPr>
          </a:p>
          <a:p>
            <a:pPr indent="431800" algn="just">
              <a:buNone/>
            </a:pPr>
            <a:r>
              <a:rPr lang="uz-Cyrl-UZ" b="1" dirty="0" smtClean="0">
                <a:latin typeface="Times New Roman" pitchFamily="18" charset="0"/>
                <a:cs typeface="Times New Roman" pitchFamily="18" charset="0"/>
              </a:rPr>
              <a:t>Иммунологик толерантлик</a:t>
            </a:r>
            <a:r>
              <a:rPr lang="uz-Cyrl-UZ" dirty="0" smtClean="0">
                <a:latin typeface="Times New Roman" pitchFamily="18" charset="0"/>
                <a:cs typeface="Times New Roman" pitchFamily="18" charset="0"/>
              </a:rPr>
              <a:t> чақалоқ ёки эмбрионга олдиндан маълум антиген юбориш йўли билан чақирилади. Бунинг аҳамияти шундаки органни трансплантация қилишда, аллергик касалликлари ирсий келиб чиқишини у ёки бу антигенга нисбатан олдини олиш мақсадида чақирилади. Катта инсонларда эса кўп миқдорда эриган антиген юбориш йўли билан амалга оширилади (паралич Фелтона).</a:t>
            </a:r>
            <a:endParaRPr lang="ru-RU" dirty="0">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5815351"/>
          </a:xfrm>
        </p:spPr>
        <p:txBody>
          <a:bodyPr>
            <a:normAutofit fontScale="70000" lnSpcReduction="20000"/>
          </a:bodyPr>
          <a:lstStyle/>
          <a:p>
            <a:pPr indent="431800" algn="just">
              <a:buNone/>
            </a:pPr>
            <a:r>
              <a:rPr lang="uz-Cyrl-UZ" dirty="0" smtClean="0">
                <a:latin typeface="Times New Roman" pitchFamily="18" charset="0"/>
                <a:cs typeface="Times New Roman" pitchFamily="18" charset="0"/>
              </a:rPr>
              <a:t>Иммунодепрессив ҳолат кўплаб антигенларга қарши антителалар ишлаб чиқаришни пасайтириш йўли билан амалга оширилади. Унинг ҳар хил усуллари бор: м: нурлатиш, иммунодепрессантлар, махсус антилимфоцитлар антиантителалар юбориш йўли билан амалга оширилади.</a:t>
            </a:r>
            <a:endParaRPr lang="ru-RU" dirty="0" smtClean="0">
              <a:latin typeface="Times New Roman" pitchFamily="18" charset="0"/>
              <a:cs typeface="Times New Roman" pitchFamily="18" charset="0"/>
            </a:endParaRPr>
          </a:p>
          <a:p>
            <a:pPr indent="431800" algn="just">
              <a:buNone/>
            </a:pPr>
            <a:r>
              <a:rPr lang="uz-Cyrl-UZ" dirty="0" smtClean="0">
                <a:latin typeface="Times New Roman" pitchFamily="18" charset="0"/>
                <a:cs typeface="Times New Roman" pitchFamily="18" charset="0"/>
              </a:rPr>
              <a:t>Агар, организм сенсибилизация бўлиб улгурган бўлса ёки организмда аллергик реакция бошланган бўлса, қуйидаги усуллар қўлланилади.</a:t>
            </a:r>
            <a:endParaRPr lang="ru-RU" dirty="0" smtClean="0">
              <a:latin typeface="Times New Roman" pitchFamily="18" charset="0"/>
              <a:cs typeface="Times New Roman" pitchFamily="18" charset="0"/>
            </a:endParaRPr>
          </a:p>
          <a:p>
            <a:pPr indent="431800" algn="just">
              <a:buNone/>
            </a:pPr>
            <a:r>
              <a:rPr lang="en-US" dirty="0" smtClean="0">
                <a:latin typeface="Times New Roman" pitchFamily="18" charset="0"/>
                <a:cs typeface="Times New Roman" pitchFamily="18" charset="0"/>
              </a:rPr>
              <a:t>1. </a:t>
            </a:r>
            <a:r>
              <a:rPr lang="uz-Cyrl-UZ" dirty="0" smtClean="0">
                <a:latin typeface="Times New Roman" pitchFamily="18" charset="0"/>
                <a:cs typeface="Times New Roman" pitchFamily="18" charset="0"/>
              </a:rPr>
              <a:t>Антитела ишлаб чиқаришини юқоридаги усуллар ёрдамида пасайтирилади.</a:t>
            </a:r>
            <a:endParaRPr lang="ru-RU" dirty="0" smtClean="0">
              <a:latin typeface="Times New Roman" pitchFamily="18" charset="0"/>
              <a:cs typeface="Times New Roman" pitchFamily="18" charset="0"/>
            </a:endParaRPr>
          </a:p>
          <a:p>
            <a:pPr indent="431800" algn="just">
              <a:buNone/>
            </a:pPr>
            <a:r>
              <a:rPr lang="en-US" dirty="0" smtClean="0">
                <a:latin typeface="Times New Roman" pitchFamily="18" charset="0"/>
                <a:cs typeface="Times New Roman" pitchFamily="18" charset="0"/>
              </a:rPr>
              <a:t>2. </a:t>
            </a:r>
            <a:r>
              <a:rPr lang="uz-Cyrl-UZ" dirty="0" smtClean="0">
                <a:latin typeface="Times New Roman" pitchFamily="18" charset="0"/>
                <a:cs typeface="Times New Roman" pitchFamily="18" charset="0"/>
              </a:rPr>
              <a:t>Безредко бўйича десенсибилизация қилиш ёки специфик гипосенсибилизация амалга оширилади.</a:t>
            </a:r>
            <a:endParaRPr lang="en-US" dirty="0" smtClean="0">
              <a:latin typeface="Times New Roman" pitchFamily="18" charset="0"/>
              <a:cs typeface="Times New Roman" pitchFamily="18" charset="0"/>
            </a:endParaRPr>
          </a:p>
          <a:p>
            <a:pPr indent="431800" algn="just">
              <a:buNone/>
            </a:pPr>
            <a:r>
              <a:rPr lang="uz-Cyrl-UZ" dirty="0" smtClean="0"/>
              <a:t>Специфик гипосенсибилизация организм юқори сезувчанликка эга бўлган антигенни оз-оз дозадан юбориш йўли билан амалга оширилади, бунда оғир реакциялар кузатилмайди, дозалар орасидаги интерваллар шундай бўлиши керакки, ишлаб чиқарилган биологик актив моддалар инактивацияланиб улгуриши лозим. Бундай усул билан поллиноз, бронхиал астма, тарвоқни даволашда жуда фойда беради. Безредко бўйича десенсибилизация зардоб билан даволашда жуда қўл келади.</a:t>
            </a:r>
            <a:endParaRPr lang="ru-RU" dirty="0">
              <a:latin typeface="Times New Roman" pitchFamily="18" charset="0"/>
              <a:cs typeface="Times New Roman"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5815351"/>
          </a:xfrm>
        </p:spPr>
        <p:txBody>
          <a:bodyPr>
            <a:normAutofit fontScale="85000" lnSpcReduction="20000"/>
          </a:bodyPr>
          <a:lstStyle/>
          <a:p>
            <a:pPr lvl="0" indent="431800" algn="just">
              <a:buNone/>
            </a:pPr>
            <a:r>
              <a:rPr lang="en-US" dirty="0" smtClean="0">
                <a:latin typeface="Times New Roman" pitchFamily="18" charset="0"/>
                <a:cs typeface="Times New Roman" pitchFamily="18" charset="0"/>
              </a:rPr>
              <a:t>4. </a:t>
            </a:r>
            <a:r>
              <a:rPr lang="uz-Cyrl-UZ" dirty="0" smtClean="0">
                <a:latin typeface="Times New Roman" pitchFamily="18" charset="0"/>
                <a:cs typeface="Times New Roman" pitchFamily="18" charset="0"/>
              </a:rPr>
              <a:t>Биологик актив бирикмаларни инактивацияси, ушбу мақсадда организмга протеолитик ферментлар,  булутсимон ҳужайраларда цАМФни кўпайтирувчи препаратлар юборилади.</a:t>
            </a:r>
            <a:endParaRPr lang="ru-RU" dirty="0" smtClean="0">
              <a:latin typeface="Times New Roman" pitchFamily="18" charset="0"/>
              <a:cs typeface="Times New Roman" pitchFamily="18" charset="0"/>
            </a:endParaRPr>
          </a:p>
          <a:p>
            <a:pPr lvl="0" indent="431800" algn="just">
              <a:buNone/>
            </a:pPr>
            <a:r>
              <a:rPr lang="en-US" dirty="0" smtClean="0">
                <a:latin typeface="Times New Roman" pitchFamily="18" charset="0"/>
                <a:cs typeface="Times New Roman" pitchFamily="18" charset="0"/>
              </a:rPr>
              <a:t>5. </a:t>
            </a:r>
            <a:r>
              <a:rPr lang="uz-Cyrl-UZ" dirty="0" smtClean="0">
                <a:latin typeface="Times New Roman" pitchFamily="18" charset="0"/>
                <a:cs typeface="Times New Roman" pitchFamily="18" charset="0"/>
              </a:rPr>
              <a:t>Биологик актив моддалар таъсиридан ҳужайраларни ҳимоялаш наркоз, спазмолитиклар, бронхлар торайишини олдини олади, кўпроқ Н</a:t>
            </a:r>
            <a:r>
              <a:rPr lang="uz-Cyrl-UZ" baseline="-25000" dirty="0" smtClean="0">
                <a:latin typeface="Times New Roman" pitchFamily="18" charset="0"/>
                <a:cs typeface="Times New Roman" pitchFamily="18" charset="0"/>
              </a:rPr>
              <a:t>1</a:t>
            </a:r>
            <a:r>
              <a:rPr lang="uz-Cyrl-UZ" dirty="0" smtClean="0">
                <a:latin typeface="Times New Roman" pitchFamily="18" charset="0"/>
                <a:cs typeface="Times New Roman" pitchFamily="18" charset="0"/>
              </a:rPr>
              <a:t> рецепторларни блокловчи антигистамин препаратлари юборилади.</a:t>
            </a:r>
            <a:endParaRPr lang="ru-RU" dirty="0" smtClean="0">
              <a:latin typeface="Times New Roman" pitchFamily="18" charset="0"/>
              <a:cs typeface="Times New Roman" pitchFamily="18" charset="0"/>
            </a:endParaRPr>
          </a:p>
          <a:p>
            <a:pPr indent="431800" algn="just">
              <a:buNone/>
            </a:pPr>
            <a:r>
              <a:rPr lang="uz-Cyrl-UZ" dirty="0" smtClean="0">
                <a:latin typeface="Times New Roman" pitchFamily="18" charset="0"/>
                <a:cs typeface="Times New Roman" pitchFamily="18" charset="0"/>
              </a:rPr>
              <a:t>Аллергия ва ирсият. Иммуноцитлар структураси ва уларнинг асосий ҳоссалари, дезактивация тизимнинг ишлаш принциплари наслдан-наслга ўтади. Шундан, наслдан-наслга аллергия ва парааллергия юзага чиқиш мойиллиги ўтади, лекин аллерген бўлмаса ушбу реакциялар ҳеч қачон реализацияланмайди.</a:t>
            </a:r>
            <a:endParaRPr lang="ru-RU" dirty="0">
              <a:latin typeface="Times New Roman" pitchFamily="18" charset="0"/>
              <a:cs typeface="Times New Roman"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uz-Cyrl-UZ" b="1" dirty="0" smtClean="0"/>
              <a:t>АЛЛЕРГИЯ ВА ЯЛЛИҒЛАНИШ</a:t>
            </a:r>
            <a:endParaRPr lang="ru-RU" dirty="0"/>
          </a:p>
        </p:txBody>
      </p:sp>
      <p:sp>
        <p:nvSpPr>
          <p:cNvPr id="3" name="Содержимое 2"/>
          <p:cNvSpPr>
            <a:spLocks noGrp="1"/>
          </p:cNvSpPr>
          <p:nvPr>
            <p:ph idx="1"/>
          </p:nvPr>
        </p:nvSpPr>
        <p:spPr/>
        <p:txBody>
          <a:bodyPr>
            <a:normAutofit fontScale="70000" lnSpcReduction="20000"/>
          </a:bodyPr>
          <a:lstStyle/>
          <a:p>
            <a:pPr indent="431800" algn="just"/>
            <a:r>
              <a:rPr lang="uz-Cyrl-UZ" dirty="0" smtClean="0">
                <a:latin typeface="Times New Roman" pitchFamily="18" charset="0"/>
                <a:cs typeface="Times New Roman" pitchFamily="18" charset="0"/>
              </a:rPr>
              <a:t>Антиген-антитела комплекси яллиғланиш чақирувчи флогоген омил бўлиб ҳисобланади. Антиген-антитела комплекси кўплаб аллергик реакцияларда бирламчи альтерацияни чақиради, шундан яллиғланиш бошланади.</a:t>
            </a:r>
            <a:endParaRPr lang="ru-RU" dirty="0" smtClean="0">
              <a:latin typeface="Times New Roman" pitchFamily="18" charset="0"/>
              <a:cs typeface="Times New Roman" pitchFamily="18" charset="0"/>
            </a:endParaRPr>
          </a:p>
          <a:p>
            <a:pPr indent="431800" algn="just"/>
            <a:r>
              <a:rPr lang="uz-Cyrl-UZ" dirty="0" smtClean="0">
                <a:latin typeface="Times New Roman" pitchFamily="18" charset="0"/>
                <a:cs typeface="Times New Roman" pitchFamily="18" charset="0"/>
              </a:rPr>
              <a:t>Агар антиген-антитело комплекси ҳужайраларнинг зарарланиши учун бевосита етарли бўлмаса, у биохимик босқични стимуллайди, яъни биологик актив моддалар ишлаб чиқарган медиаторлар эса, иккиламчи альтерацияни чақиради. Демак, антиген-антитело комплекси маҳаллий ва умумий тарзда биологик актив моддалар ажралишини таъминлайди, натижада яллиғланиш охир оқибат шокка олиб келиши мумкин.</a:t>
            </a:r>
            <a:endParaRPr lang="en-US" dirty="0" smtClean="0">
              <a:latin typeface="Times New Roman" pitchFamily="18" charset="0"/>
              <a:cs typeface="Times New Roman" pitchFamily="18" charset="0"/>
            </a:endParaRPr>
          </a:p>
          <a:p>
            <a:pPr indent="431800" algn="just"/>
            <a:r>
              <a:rPr lang="uz-Cyrl-UZ" dirty="0" smtClean="0"/>
              <a:t>Аллергик ҳарактердаги яллиғланишда, бошқа яллиғланишлардан фарқи шуки, антиген-антитело комплекси флогоген ва шокоген ҳарактерга эга бўлади.</a:t>
            </a:r>
            <a:endParaRPr lang="ru-RU" dirty="0">
              <a:latin typeface="Times New Roman" pitchFamily="18" charset="0"/>
              <a:cs typeface="Times New Roman"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b="1" dirty="0" smtClean="0"/>
              <a:t>АЛЛЕРГИЯ ВА ИММУНИТЕТ</a:t>
            </a:r>
            <a:endParaRPr lang="ru-RU" dirty="0"/>
          </a:p>
        </p:txBody>
      </p:sp>
      <p:sp>
        <p:nvSpPr>
          <p:cNvPr id="3" name="Содержимое 2"/>
          <p:cNvSpPr>
            <a:spLocks noGrp="1"/>
          </p:cNvSpPr>
          <p:nvPr>
            <p:ph idx="1"/>
          </p:nvPr>
        </p:nvSpPr>
        <p:spPr/>
        <p:txBody>
          <a:bodyPr>
            <a:normAutofit fontScale="62500" lnSpcReduction="20000"/>
          </a:bodyPr>
          <a:lstStyle/>
          <a:p>
            <a:pPr indent="431800" algn="just">
              <a:buNone/>
            </a:pPr>
            <a:r>
              <a:rPr lang="uz-Cyrl-UZ" dirty="0" smtClean="0">
                <a:latin typeface="Times New Roman" pitchFamily="18" charset="0"/>
                <a:cs typeface="Times New Roman" pitchFamily="18" charset="0"/>
              </a:rPr>
              <a:t>Мечников таъкидлашича, инфекцион касалликларга берилмасликка иммун тизимини нормал фаолияти ётади. Иммунитетни олий формасида нормал шароитда, иммун организмга, қайтадан касаллик чақирувчи агент юборилса, касаллик юзага чиқмайди ёки касаллик клиник симптомларсиз ўтади. Жараён микроорганизмни парчалаш ва зарарлантириш билан тугайди.</a:t>
            </a:r>
            <a:endParaRPr lang="ru-RU" dirty="0" smtClean="0">
              <a:latin typeface="Times New Roman" pitchFamily="18" charset="0"/>
              <a:cs typeface="Times New Roman" pitchFamily="18" charset="0"/>
            </a:endParaRPr>
          </a:p>
          <a:p>
            <a:pPr indent="431800" algn="just">
              <a:buNone/>
            </a:pPr>
            <a:r>
              <a:rPr lang="uz-Cyrl-UZ" dirty="0" smtClean="0">
                <a:latin typeface="Times New Roman" pitchFamily="18" charset="0"/>
                <a:cs typeface="Times New Roman" pitchFamily="18" charset="0"/>
              </a:rPr>
              <a:t>Физиологик шароитда оз миқдордаги инфекцион агент ноиммун организмга тушганда ҳам катта вирулентликка эга бўлади. Агар, антигенни ҳал қилувчи дозага яқин дозада юборилса, иммунитет ҳосил бўлиши ўрнига инфекцион аллергияни чақириш мумкин. Бу ҳолатдаги инфекцион аллергия, аллергик реакцияларни барча қонуниятларига бўйсунади.</a:t>
            </a:r>
            <a:endParaRPr lang="en-US" dirty="0" smtClean="0">
              <a:latin typeface="Times New Roman" pitchFamily="18" charset="0"/>
              <a:cs typeface="Times New Roman" pitchFamily="18" charset="0"/>
            </a:endParaRPr>
          </a:p>
          <a:p>
            <a:pPr indent="431800" algn="just">
              <a:buNone/>
            </a:pPr>
            <a:r>
              <a:rPr lang="uz-Cyrl-UZ" dirty="0" smtClean="0">
                <a:latin typeface="Times New Roman" pitchFamily="18" charset="0"/>
                <a:cs typeface="Times New Roman" pitchFamily="18" charset="0"/>
              </a:rPr>
              <a:t>Шунинг учун, аллергик реакцияни интенсивлиги биохимик босқичини индукциясига, антиген-антитело комплексини миқдорий ва сифатий нисбатига, биологик актив моддалар ажралиши ва уларнинг инактивациясига боғлиқ бўлади.</a:t>
            </a:r>
            <a:endParaRPr lang="ru-RU" dirty="0">
              <a:latin typeface="Times New Roman" pitchFamily="18" charset="0"/>
              <a:cs typeface="Times New Roman"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uz-Cyrl-UZ" b="1" dirty="0" smtClean="0"/>
              <a:t>Анафилаксиянинг патогенези</a:t>
            </a:r>
            <a:endParaRPr lang="ru-RU" dirty="0"/>
          </a:p>
        </p:txBody>
      </p:sp>
      <p:sp>
        <p:nvSpPr>
          <p:cNvPr id="3" name="Содержимое 2"/>
          <p:cNvSpPr>
            <a:spLocks noGrp="1"/>
          </p:cNvSpPr>
          <p:nvPr>
            <p:ph idx="1"/>
          </p:nvPr>
        </p:nvSpPr>
        <p:spPr/>
        <p:txBody>
          <a:bodyPr>
            <a:normAutofit fontScale="70000" lnSpcReduction="20000"/>
          </a:bodyPr>
          <a:lstStyle/>
          <a:p>
            <a:pPr indent="431800" algn="just"/>
            <a:r>
              <a:rPr lang="uz-Cyrl-UZ" b="1" dirty="0" smtClean="0">
                <a:latin typeface="Times New Roman" pitchFamily="18" charset="0"/>
                <a:cs typeface="Times New Roman" pitchFamily="18" charset="0"/>
              </a:rPr>
              <a:t>Анафилаксиянинг патогенези</a:t>
            </a:r>
            <a:r>
              <a:rPr lang="en-US" b="1" dirty="0" smtClean="0">
                <a:latin typeface="Times New Roman" pitchFamily="18" charset="0"/>
                <a:cs typeface="Times New Roman" pitchFamily="18" charset="0"/>
              </a:rPr>
              <a:t> </a:t>
            </a:r>
          </a:p>
          <a:p>
            <a:pPr indent="431800" algn="just">
              <a:buNone/>
            </a:pPr>
            <a:r>
              <a:rPr lang="uz-Cyrl-UZ" dirty="0" smtClean="0">
                <a:latin typeface="Times New Roman" pitchFamily="18" charset="0"/>
                <a:cs typeface="Times New Roman" pitchFamily="18" charset="0"/>
              </a:rPr>
              <a:t>1) Гуморал, 2) Целлюляр, 3) Нерв-рефлектор, </a:t>
            </a:r>
            <a:endParaRPr lang="en-US" dirty="0" smtClean="0">
              <a:latin typeface="Times New Roman" pitchFamily="18" charset="0"/>
              <a:cs typeface="Times New Roman" pitchFamily="18" charset="0"/>
            </a:endParaRPr>
          </a:p>
          <a:p>
            <a:pPr indent="431800" algn="just">
              <a:buNone/>
            </a:pPr>
            <a:r>
              <a:rPr lang="uz-Cyrl-UZ" dirty="0" smtClean="0">
                <a:latin typeface="Times New Roman" pitchFamily="18" charset="0"/>
                <a:cs typeface="Times New Roman" pitchFamily="18" charset="0"/>
              </a:rPr>
              <a:t>4) Полиэргик, 5) Анафилактоксин, 6) пептон назариялари.</a:t>
            </a:r>
            <a:endParaRPr lang="ru-RU" dirty="0" smtClean="0">
              <a:latin typeface="Times New Roman" pitchFamily="18" charset="0"/>
              <a:cs typeface="Times New Roman" pitchFamily="18" charset="0"/>
            </a:endParaRPr>
          </a:p>
          <a:p>
            <a:pPr indent="431800" algn="just"/>
            <a:endParaRPr lang="en-US" dirty="0" smtClean="0">
              <a:latin typeface="Times New Roman" pitchFamily="18" charset="0"/>
              <a:cs typeface="Times New Roman" pitchFamily="18" charset="0"/>
            </a:endParaRPr>
          </a:p>
          <a:p>
            <a:pPr indent="431800" algn="just"/>
            <a:r>
              <a:rPr lang="uz-Cyrl-UZ" dirty="0" smtClean="0">
                <a:latin typeface="Times New Roman" pitchFamily="18" charset="0"/>
                <a:cs typeface="Times New Roman" pitchFamily="18" charset="0"/>
              </a:rPr>
              <a:t>1909-йили Фредбергер “анафилактоксин” назариясини илгари сурди, яъни организмга антигенни ҳал қилувчи дозаси киритилганда, антиген-антитело комплекси ҳосил бўлади ва ўзига комплемент тизимни адсорбциялайди. Натижада, тўқимани шикастлайди ва оралиқ моддалар ҳосил бўлишини таъминлайди. Токсинлар  яъни “анафилактоксин” анафилаксия белгиларини келтириб чиқаради. Бу назариядаги зид фикр шуки, комплемент тизимни титрини катталиги билан анафилактик шокни оғирлиги орасида параплелизм йўқ, деб ҳисоблаганлар.</a:t>
            </a:r>
            <a:endParaRPr lang="ru-RU" dirty="0" smtClean="0">
              <a:latin typeface="Times New Roman" pitchFamily="18" charset="0"/>
              <a:cs typeface="Times New Roman" pitchFamily="18" charset="0"/>
            </a:endParaRPr>
          </a:p>
          <a:p>
            <a:pPr indent="431800" algn="just"/>
            <a:endParaRPr lang="ru-RU" dirty="0">
              <a:latin typeface="Times New Roman" pitchFamily="18" charset="0"/>
              <a:cs typeface="Times New Roman"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601037"/>
          </a:xfrm>
        </p:spPr>
        <p:txBody>
          <a:bodyPr>
            <a:normAutofit fontScale="77500" lnSpcReduction="20000"/>
          </a:bodyPr>
          <a:lstStyle/>
          <a:p>
            <a:pPr indent="431800" algn="just"/>
            <a:r>
              <a:rPr lang="uz-Cyrl-UZ" b="1" dirty="0" smtClean="0">
                <a:latin typeface="Times New Roman" pitchFamily="18" charset="0"/>
                <a:cs typeface="Times New Roman" pitchFamily="18" charset="0"/>
              </a:rPr>
              <a:t>Пептон назариясида,</a:t>
            </a:r>
            <a:r>
              <a:rPr lang="uz-Cyrl-UZ" dirty="0" smtClean="0">
                <a:latin typeface="Times New Roman" pitchFamily="18" charset="0"/>
                <a:cs typeface="Times New Roman" pitchFamily="18" charset="0"/>
              </a:rPr>
              <a:t> яъни пептон шокида иммунологик босқич бўлмайди, тўқима нафаси ўзгармайди, кучсиз ўтади, шокнинг оғирлиги пептон моддасини концентрациясига боғлиқ, десенсибилизация босқичи ҳам кузатилмайди. Ферментлар тизимнинг блокадаси кузатилмайди деб ҳисоблаганлар. </a:t>
            </a:r>
            <a:endParaRPr lang="ru-RU" dirty="0" smtClean="0">
              <a:latin typeface="Times New Roman" pitchFamily="18" charset="0"/>
              <a:cs typeface="Times New Roman" pitchFamily="18" charset="0"/>
            </a:endParaRPr>
          </a:p>
          <a:p>
            <a:pPr indent="431800" algn="just"/>
            <a:endParaRPr lang="en-US" b="1" dirty="0" smtClean="0">
              <a:latin typeface="Times New Roman" pitchFamily="18" charset="0"/>
              <a:cs typeface="Times New Roman" pitchFamily="18" charset="0"/>
            </a:endParaRPr>
          </a:p>
          <a:p>
            <a:pPr indent="431800" algn="just"/>
            <a:r>
              <a:rPr lang="uz-Cyrl-UZ" b="1" dirty="0" smtClean="0">
                <a:latin typeface="Times New Roman" pitchFamily="18" charset="0"/>
                <a:cs typeface="Times New Roman" pitchFamily="18" charset="0"/>
              </a:rPr>
              <a:t>Гуморал назарияси асосчилари</a:t>
            </a:r>
            <a:r>
              <a:rPr lang="uz-Cyrl-UZ" dirty="0" smtClean="0">
                <a:latin typeface="Times New Roman" pitchFamily="18" charset="0"/>
                <a:cs typeface="Times New Roman" pitchFamily="18" charset="0"/>
              </a:rPr>
              <a:t> анафилаксия асосида гистамин ажралиши ва активлиги ётади. Тўғри, гистамин муҳим биологик актив модда бўлиб, тезкор аллергик реакциялар чақиради, лекин аллергик реакциялар юзага чиқишида бошқа, БАМ роли борлиги ҳаммага маълумки, буни инобатда олинмаган, кўплаб аллергик касалликларни антигистамин препаратлари билан даволанганда, кутилган эффект бўлмаган, десенсибилизацияни фазаси йўқлиги, шу билан бирга қонни ивишини кучайиши ҳам кузатилади.</a:t>
            </a:r>
            <a:endParaRPr lang="ru-RU" dirty="0">
              <a:latin typeface="Times New Roman" pitchFamily="18" charset="0"/>
              <a:cs typeface="Times New Roman"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71546"/>
            <a:ext cx="8229600" cy="4526280"/>
          </a:xfrm>
        </p:spPr>
        <p:txBody>
          <a:bodyPr>
            <a:normAutofit fontScale="85000" lnSpcReduction="20000"/>
          </a:bodyPr>
          <a:lstStyle/>
          <a:p>
            <a:pPr indent="431800" algn="just"/>
            <a:r>
              <a:rPr lang="uz-Cyrl-UZ" b="1" dirty="0" smtClean="0">
                <a:latin typeface="Times New Roman" pitchFamily="18" charset="0"/>
                <a:cs typeface="Times New Roman" pitchFamily="18" charset="0"/>
              </a:rPr>
              <a:t>Богомолецнинг целлюляр</a:t>
            </a:r>
            <a:r>
              <a:rPr lang="uz-Cyrl-UZ" dirty="0" smtClean="0">
                <a:latin typeface="Times New Roman" pitchFamily="18" charset="0"/>
                <a:cs typeface="Times New Roman" pitchFamily="18" charset="0"/>
              </a:rPr>
              <a:t> назарияси бўйича антиген+антитело комплекси ретикулоэндотелиал тизимда ўзгаришлар чақиради, бу тизимнинг организмдаги роли диффузия, фильтрация, адсорбция, осмос ҳодисаси, ферментлар, оқсиллар, комплемент тизим, антителалар ҳосил бўлишида иштирок этади.</a:t>
            </a:r>
            <a:endParaRPr lang="en-US" dirty="0" smtClean="0">
              <a:latin typeface="Times New Roman" pitchFamily="18" charset="0"/>
              <a:cs typeface="Times New Roman" pitchFamily="18" charset="0"/>
            </a:endParaRPr>
          </a:p>
          <a:p>
            <a:pPr indent="431800" algn="just"/>
            <a:endParaRPr lang="ru-RU" dirty="0" smtClean="0">
              <a:latin typeface="Times New Roman" pitchFamily="18" charset="0"/>
              <a:cs typeface="Times New Roman" pitchFamily="18" charset="0"/>
            </a:endParaRPr>
          </a:p>
          <a:p>
            <a:pPr indent="431800" algn="just"/>
            <a:r>
              <a:rPr lang="uz-Cyrl-UZ" dirty="0" smtClean="0">
                <a:latin typeface="Times New Roman" pitchFamily="18" charset="0"/>
                <a:cs typeface="Times New Roman" pitchFamily="18" charset="0"/>
              </a:rPr>
              <a:t>Антитела-антиген комплекси РЭС функциясини блоклаб, комплемент тизимни боғлаб олади, натижада дистрофия, тўқима гипоксияси, трофикасини бузилиши рўй беради. Агар РЭСни олдиндан блокада қилинса, шок келиб чиқмайди.</a:t>
            </a:r>
            <a:endParaRPr lang="ru-RU" dirty="0">
              <a:latin typeface="Times New Roman" pitchFamily="18" charset="0"/>
              <a:cs typeface="Times New Roman" pitchFamily="18"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743913"/>
          </a:xfrm>
        </p:spPr>
        <p:txBody>
          <a:bodyPr>
            <a:normAutofit fontScale="85000" lnSpcReduction="10000"/>
          </a:bodyPr>
          <a:lstStyle/>
          <a:p>
            <a:pPr indent="431800" algn="just"/>
            <a:r>
              <a:rPr lang="uz-Cyrl-UZ" b="1" dirty="0" smtClean="0">
                <a:latin typeface="Times New Roman" pitchFamily="18" charset="0"/>
                <a:cs typeface="Times New Roman" pitchFamily="18" charset="0"/>
              </a:rPr>
              <a:t>Нерв-рефлектор назария</a:t>
            </a:r>
            <a:r>
              <a:rPr lang="uz-Cyrl-UZ" dirty="0" smtClean="0">
                <a:latin typeface="Times New Roman" pitchFamily="18" charset="0"/>
                <a:cs typeface="Times New Roman" pitchFamily="18" charset="0"/>
              </a:rPr>
              <a:t>га мувофиқ наркоз пайтида сенсибилизацияланган ҳайвонга парэнтерал йўл билан ҳал қилувчи доза юборилса, шок кузатилмайди, шунга асосланиб, ушбу назария асосчилари аллергик реакция юзага чиқишида нерв-рефлектор тизим ролини биринчи ўринга қўйишган.</a:t>
            </a:r>
            <a:endParaRPr lang="ru-RU" dirty="0" smtClean="0">
              <a:latin typeface="Times New Roman" pitchFamily="18" charset="0"/>
              <a:cs typeface="Times New Roman" pitchFamily="18" charset="0"/>
            </a:endParaRPr>
          </a:p>
          <a:p>
            <a:pPr indent="431800" algn="just"/>
            <a:r>
              <a:rPr lang="uz-Cyrl-UZ" b="1" dirty="0" smtClean="0">
                <a:latin typeface="Times New Roman" pitchFamily="18" charset="0"/>
                <a:cs typeface="Times New Roman" pitchFamily="18" charset="0"/>
              </a:rPr>
              <a:t>Адонинг полиэргик назария</a:t>
            </a:r>
            <a:r>
              <a:rPr lang="uz-Cyrl-UZ" dirty="0" smtClean="0">
                <a:latin typeface="Times New Roman" pitchFamily="18" charset="0"/>
                <a:cs typeface="Times New Roman" pitchFamily="18" charset="0"/>
              </a:rPr>
              <a:t>си ҳақиқатга яқин, у босқичли жараён эканлигини тасдиқлайди.</a:t>
            </a:r>
            <a:endParaRPr lang="ru-RU" dirty="0" smtClean="0">
              <a:latin typeface="Times New Roman" pitchFamily="18" charset="0"/>
              <a:cs typeface="Times New Roman" pitchFamily="18" charset="0"/>
            </a:endParaRPr>
          </a:p>
          <a:p>
            <a:pPr indent="431800" algn="just">
              <a:buNone/>
            </a:pPr>
            <a:r>
              <a:rPr lang="uz-Cyrl-UZ" dirty="0" smtClean="0">
                <a:latin typeface="Times New Roman" pitchFamily="18" charset="0"/>
                <a:cs typeface="Times New Roman" pitchFamily="18" charset="0"/>
              </a:rPr>
              <a:t>а) Иммунобиологик фазада биринчи марта юборилган антигенга антитело ҳосил бўлади. </a:t>
            </a:r>
            <a:endParaRPr lang="ru-RU" dirty="0" smtClean="0">
              <a:latin typeface="Times New Roman" pitchFamily="18" charset="0"/>
              <a:cs typeface="Times New Roman" pitchFamily="18" charset="0"/>
            </a:endParaRPr>
          </a:p>
          <a:p>
            <a:pPr indent="431800" algn="just">
              <a:buNone/>
            </a:pPr>
            <a:r>
              <a:rPr lang="uz-Cyrl-UZ" dirty="0" smtClean="0">
                <a:latin typeface="Times New Roman" pitchFamily="18" charset="0"/>
                <a:cs typeface="Times New Roman" pitchFamily="18" charset="0"/>
              </a:rPr>
              <a:t>б) биокимёвий фазада ҳал қилувчи доза киритилганда антиген+антитело комплекси ҳосил бўлади.</a:t>
            </a:r>
            <a:endParaRPr lang="ru-RU" dirty="0" smtClean="0">
              <a:latin typeface="Times New Roman" pitchFamily="18" charset="0"/>
              <a:cs typeface="Times New Roman" pitchFamily="18" charset="0"/>
            </a:endParaRPr>
          </a:p>
          <a:p>
            <a:pPr indent="431800" algn="just">
              <a:buNone/>
            </a:pPr>
            <a:r>
              <a:rPr lang="uz-Cyrl-UZ" dirty="0" smtClean="0">
                <a:latin typeface="Times New Roman" pitchFamily="18" charset="0"/>
                <a:cs typeface="Times New Roman" pitchFamily="18" charset="0"/>
              </a:rPr>
              <a:t>в) патофизиологик фазада структуравий ўзгаришлар юзага чиқади.</a:t>
            </a:r>
            <a:endParaRPr lang="ru-RU" dirty="0">
              <a:latin typeface="Times New Roman" pitchFamily="18" charset="0"/>
              <a:cs typeface="Times New Roman"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pPr indent="431800" algn="just"/>
            <a:r>
              <a:rPr lang="uz-Cyrl-UZ" dirty="0" smtClean="0">
                <a:latin typeface="Times New Roman" pitchFamily="18" charset="0"/>
                <a:cs typeface="Times New Roman" pitchFamily="18" charset="0"/>
              </a:rPr>
              <a:t>Адо антиген+антитело комплексини ҳосил бўлиши ва тўқима ҳужайраларини шикастланишига қараб қуйидагича фарқлайди:</a:t>
            </a:r>
            <a:endParaRPr lang="ru-RU" dirty="0" smtClean="0">
              <a:latin typeface="Times New Roman" pitchFamily="18" charset="0"/>
              <a:cs typeface="Times New Roman" pitchFamily="18" charset="0"/>
            </a:endParaRPr>
          </a:p>
          <a:p>
            <a:pPr indent="431800" algn="just"/>
            <a:r>
              <a:rPr lang="uz-Cyrl-UZ" dirty="0" smtClean="0">
                <a:latin typeface="Times New Roman" pitchFamily="18" charset="0"/>
                <a:cs typeface="Times New Roman" pitchFamily="18" charset="0"/>
              </a:rPr>
              <a:t>Холинергик структура – ацетилхолин, гистаминэргик структура – гистамин, адренергик структура – адреналин ажратади.</a:t>
            </a:r>
            <a:endParaRPr lang="ru-RU" dirty="0">
              <a:latin typeface="Times New Roman" pitchFamily="18" charset="0"/>
              <a:cs typeface="Times New Roman" pitchFamily="18"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71472" y="2500306"/>
            <a:ext cx="8010760" cy="1754326"/>
          </a:xfrm>
          <a:prstGeom prst="rect">
            <a:avLst/>
          </a:prstGeom>
          <a:noFill/>
        </p:spPr>
        <p:txBody>
          <a:bodyPr wrap="square" lIns="91440" tIns="45720" rIns="91440" bIns="45720">
            <a:spAutoFit/>
          </a:bodyPr>
          <a:lstStyle/>
          <a:p>
            <a:pPr algn="ctr"/>
            <a:r>
              <a:rPr lang="uz-Cyrl-UZ" sz="5400" b="1" i="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Times New Roman" pitchFamily="18" charset="0"/>
                <a:cs typeface="Times New Roman" pitchFamily="18" charset="0"/>
              </a:rPr>
              <a:t>ЭЬТИБОРИ</a:t>
            </a:r>
            <a:r>
              <a:rPr lang="ru-RU" sz="5400" b="1" i="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Times New Roman" pitchFamily="18" charset="0"/>
                <a:cs typeface="Times New Roman" pitchFamily="18" charset="0"/>
              </a:rPr>
              <a:t>НГИЗ</a:t>
            </a:r>
            <a:r>
              <a:rPr lang="uz-Cyrl-UZ" sz="5400" b="1" i="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Times New Roman" pitchFamily="18" charset="0"/>
                <a:cs typeface="Times New Roman" pitchFamily="18" charset="0"/>
              </a:rPr>
              <a:t> УЧУН РАХМАТ</a:t>
            </a:r>
            <a:endParaRPr lang="ru-RU" sz="5400" b="1" i="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Times New Roman" pitchFamily="18" charset="0"/>
              <a:cs typeface="Times New Roman" pitchFamily="18" charset="0"/>
            </a:endParaRPr>
          </a:p>
        </p:txBody>
      </p:sp>
    </p:spTree>
  </p:cSld>
  <p:clrMapOvr>
    <a:masterClrMapping/>
  </p:clrMapOv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Литейная">
  <a:themeElements>
    <a:clrScheme name="Литейная">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Литейная">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Литейная">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853</TotalTime>
  <Words>2936</Words>
  <Application>Microsoft Office PowerPoint</Application>
  <PresentationFormat>Экран (4:3)</PresentationFormat>
  <Paragraphs>99</Paragraphs>
  <Slides>35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35</vt:i4>
      </vt:variant>
    </vt:vector>
  </HeadingPairs>
  <TitlesOfParts>
    <vt:vector size="36" baseType="lpstr">
      <vt:lpstr>Литейная</vt:lpstr>
      <vt:lpstr>Андижон давлат тиббиёт институти</vt:lpstr>
      <vt:lpstr>Анафилаксия ҳақида тушунча</vt:lpstr>
      <vt:lpstr>Слайд 3</vt:lpstr>
      <vt:lpstr>Слайд 4</vt:lpstr>
      <vt:lpstr>Слайд 5</vt:lpstr>
      <vt:lpstr>Слайд 6</vt:lpstr>
      <vt:lpstr>Слайд 7</vt:lpstr>
      <vt:lpstr>Слайд 8</vt:lpstr>
      <vt:lpstr>Слайд 9</vt:lpstr>
      <vt:lpstr>ТАРВОҚ ВА КВИНК ШИШИ</vt:lpstr>
      <vt:lpstr>Слайд 11</vt:lpstr>
      <vt:lpstr>Слайд 12</vt:lpstr>
      <vt:lpstr>Слайд 13</vt:lpstr>
      <vt:lpstr>Слайд 14</vt:lpstr>
      <vt:lpstr>Слайд 15</vt:lpstr>
      <vt:lpstr>Слайд 16</vt:lpstr>
      <vt:lpstr>Слайд 17</vt:lpstr>
      <vt:lpstr>Слайд 18</vt:lpstr>
      <vt:lpstr>АУТОАЛЛЕРГИК КАСАЛЛИКЛАР</vt:lpstr>
      <vt:lpstr>Слайд 20</vt:lpstr>
      <vt:lpstr>Слайд 21</vt:lpstr>
      <vt:lpstr>Слайд 22</vt:lpstr>
      <vt:lpstr>Слайд 23</vt:lpstr>
      <vt:lpstr>Слайд 24</vt:lpstr>
      <vt:lpstr>АЛЛЕРГИЯНИ ОЛДИНИ ОЛИШ. ГИПОСЕНСИБИЛИЗАЦИЯ</vt:lpstr>
      <vt:lpstr>Слайд 26</vt:lpstr>
      <vt:lpstr>Слайд 27</vt:lpstr>
      <vt:lpstr>АЛЛЕРГИЯ ВА ЯЛЛИҒЛАНИШ</vt:lpstr>
      <vt:lpstr>АЛЛЕРГИЯ ВА ИММУНИТЕТ</vt:lpstr>
      <vt:lpstr>Анафилаксиянинг патогенези</vt:lpstr>
      <vt:lpstr>Слайд 31</vt:lpstr>
      <vt:lpstr>Слайд 32</vt:lpstr>
      <vt:lpstr>Слайд 33</vt:lpstr>
      <vt:lpstr>Слайд 34</vt:lpstr>
      <vt:lpstr>Слайд 35</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Andizhan State medical institute</dc:title>
  <dc:creator>Молодые Ученые</dc:creator>
  <cp:lastModifiedBy>User</cp:lastModifiedBy>
  <cp:revision>78</cp:revision>
  <dcterms:created xsi:type="dcterms:W3CDTF">2017-04-18T17:14:00Z</dcterms:created>
  <dcterms:modified xsi:type="dcterms:W3CDTF">2017-04-23T19:25:15Z</dcterms:modified>
</cp:coreProperties>
</file>