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77" r:id="rId2"/>
    <p:sldId id="278" r:id="rId3"/>
    <p:sldId id="279" r:id="rId4"/>
    <p:sldId id="280" r:id="rId5"/>
    <p:sldId id="281" r:id="rId6"/>
    <p:sldId id="282" r:id="rId7"/>
    <p:sldId id="284" r:id="rId8"/>
    <p:sldId id="285" r:id="rId9"/>
    <p:sldId id="283"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276" r:id="rId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p:scale>
          <a:sx n="75" d="100"/>
          <a:sy n="75" d="100"/>
        </p:scale>
        <p:origin x="-1338" y="-3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3BC486AB-6D38-4E3E-BB55-A30F020CC04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7CD7E91-84D1-48B6-91CF-37D88B4B343D}" type="datetimeFigureOut">
              <a:rPr lang="ru-RU" smtClean="0"/>
              <a:pPr/>
              <a:t>24.04.2017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BC486AB-6D38-4E3E-BB55-A30F020CC04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normAutofit fontScale="90000"/>
          </a:bodyPr>
          <a:lstStyle/>
          <a:p>
            <a:pPr algn="ctr"/>
            <a:r>
              <a:rPr lang="ru-RU" dirty="0" smtClean="0">
                <a:latin typeface="Times New Roman" pitchFamily="18" charset="0"/>
                <a:cs typeface="Times New Roman" pitchFamily="18" charset="0"/>
              </a:rPr>
              <a:t>АНДИЖОН ДАВЛАТ ТИББИЁТ 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3714752"/>
            <a:ext cx="8429684" cy="1571636"/>
          </a:xfrm>
        </p:spPr>
        <p:txBody>
          <a:bodyPr>
            <a:noAutofit/>
          </a:bodyPr>
          <a:lstStyle/>
          <a:p>
            <a:pPr marL="1790700" indent="-1790700" algn="l"/>
            <a:r>
              <a:rPr lang="ru-RU" sz="3500" b="1" dirty="0" err="1" smtClean="0">
                <a:solidFill>
                  <a:schemeClr val="bg1"/>
                </a:solidFill>
                <a:latin typeface="Times New Roman" pitchFamily="18" charset="0"/>
                <a:cs typeface="Times New Roman" pitchFamily="18" charset="0"/>
              </a:rPr>
              <a:t>Мавзу</a:t>
            </a:r>
            <a:r>
              <a:rPr lang="ru-RU" sz="3500" b="1" dirty="0" smtClean="0">
                <a:solidFill>
                  <a:schemeClr val="bg1"/>
                </a:solidFill>
                <a:latin typeface="Times New Roman" pitchFamily="18" charset="0"/>
                <a:cs typeface="Times New Roman" pitchFamily="18" charset="0"/>
              </a:rPr>
              <a:t>: </a:t>
            </a:r>
            <a:r>
              <a:rPr lang="ru-RU" sz="3500" b="1" dirty="0" smtClean="0">
                <a:solidFill>
                  <a:schemeClr val="accent4">
                    <a:lumMod val="75000"/>
                  </a:schemeClr>
                </a:solidFill>
                <a:latin typeface="Times New Roman" pitchFamily="18" charset="0"/>
                <a:cs typeface="Times New Roman" pitchFamily="18" charset="0"/>
              </a:rPr>
              <a:t>	</a:t>
            </a:r>
            <a:r>
              <a:rPr lang="uz-Cyrl-UZ" sz="2200" b="1" dirty="0" smtClean="0"/>
              <a:t> </a:t>
            </a:r>
            <a:r>
              <a:rPr lang="uz-Cyrl-UZ" sz="2400" b="1" dirty="0" smtClean="0"/>
              <a:t>ТИПИК ПАТОЛОГИК ЖАРАЁНЛАР</a:t>
            </a:r>
            <a:endParaRPr lang="ru-RU" sz="22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b="1" dirty="0" smtClean="0">
                <a:solidFill>
                  <a:schemeClr val="bg1"/>
                </a:solidFill>
                <a:latin typeface="Times New Roman" pitchFamily="18" charset="0"/>
                <a:cs typeface="Times New Roman" pitchFamily="18" charset="0"/>
              </a:rPr>
              <a:t>Кафедра: </a:t>
            </a:r>
            <a:r>
              <a:rPr lang="ru-RU" sz="2800" dirty="0" smtClean="0">
                <a:latin typeface="Times New Roman" pitchFamily="18" charset="0"/>
                <a:cs typeface="Times New Roman" pitchFamily="18" charset="0"/>
              </a:rPr>
              <a:t>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fontScale="85000" lnSpcReduction="100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b="1" dirty="0" err="1" smtClean="0">
                <a:solidFill>
                  <a:schemeClr val="bg1"/>
                </a:solidFill>
                <a:latin typeface="Times New Roman" pitchFamily="18" charset="0"/>
                <a:cs typeface="Times New Roman" pitchFamily="18" charset="0"/>
              </a:rPr>
              <a:t>Маьрузачи</a:t>
            </a:r>
            <a:r>
              <a:rPr lang="ru-RU" sz="2800" b="1" dirty="0" smtClean="0">
                <a:solidFill>
                  <a:schemeClr val="bg1"/>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	М. М. </a:t>
            </a:r>
            <a:r>
              <a:rPr lang="ru-RU" sz="2800" dirty="0" err="1" smtClean="0">
                <a:latin typeface="Times New Roman" pitchFamily="18" charset="0"/>
                <a:cs typeface="Times New Roman" pitchFamily="18" charset="0"/>
              </a:rPr>
              <a:t>Мадумарова</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24648"/>
          </a:xfrm>
        </p:spPr>
        <p:txBody>
          <a:bodyPr>
            <a:normAutofit/>
          </a:bodyPr>
          <a:lstStyle/>
          <a:p>
            <a:pPr algn="ctr"/>
            <a:r>
              <a:rPr lang="uz-Cyrl-UZ" sz="3500" dirty="0" smtClean="0">
                <a:latin typeface="Times New Roman" pitchFamily="18" charset="0"/>
                <a:cs typeface="Times New Roman" pitchFamily="18" charset="0"/>
              </a:rPr>
              <a:t>ТИПИК ПАТОЛОГИК ЖАРАЁНЛАР</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20000"/>
          </a:bodyPr>
          <a:lstStyle/>
          <a:p>
            <a:pPr marL="273050" indent="450850" algn="just"/>
            <a:r>
              <a:rPr lang="uz-Cyrl-UZ" dirty="0" smtClean="0">
                <a:latin typeface="Times New Roman" pitchFamily="18" charset="0"/>
                <a:cs typeface="Times New Roman" pitchFamily="18" charset="0"/>
              </a:rPr>
              <a:t>Патологик ва ҳимоя-мослашув реакцияларни организмда бир вақтда намоён бўлиши типик патологик жараёнлар деб аталади.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Буларга маҳаллий қон айланишни бузилиши, яллиғланиш, иситма, гипоксия, ўсмалар, рН</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ни ўзгариши, моддалар алмашинувини бузилиши, очлик ва бошқалар киради.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Уларнинг умумий ўзига хос белгилари ва ўхшашликлари бор.</a:t>
            </a:r>
            <a:endParaRPr lang="ru-RU" dirty="0" smtClean="0">
              <a:latin typeface="Times New Roman" pitchFamily="18" charset="0"/>
              <a:cs typeface="Times New Roman" pitchFamily="18" charset="0"/>
            </a:endParaRPr>
          </a:p>
          <a:p>
            <a:pPr marL="273050" lvl="0" indent="450850" algn="just">
              <a:buNone/>
            </a:pPr>
            <a:r>
              <a:rPr lang="en-US" dirty="0" smtClean="0">
                <a:latin typeface="Times New Roman" pitchFamily="18" charset="0"/>
                <a:cs typeface="Times New Roman" pitchFamily="18" charset="0"/>
              </a:rPr>
              <a:t>1. </a:t>
            </a:r>
            <a:r>
              <a:rPr lang="uz-Cyrl-UZ" dirty="0" smtClean="0">
                <a:latin typeface="Times New Roman" pitchFamily="18" charset="0"/>
                <a:cs typeface="Times New Roman" pitchFamily="18" charset="0"/>
              </a:rPr>
              <a:t>Кўп сабаблийлиги, яъни полиэтиологиялийлиги</a:t>
            </a:r>
            <a:endParaRPr lang="ru-RU" dirty="0" smtClean="0">
              <a:latin typeface="Times New Roman" pitchFamily="18" charset="0"/>
              <a:cs typeface="Times New Roman" pitchFamily="18" charset="0"/>
            </a:endParaRPr>
          </a:p>
          <a:p>
            <a:pPr marL="273050" lvl="0" indent="450850" algn="just">
              <a:buNone/>
            </a:pPr>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Ўзига хос симптомокомплексларни бўлиши</a:t>
            </a:r>
            <a:endParaRPr lang="ru-RU" dirty="0" smtClean="0">
              <a:latin typeface="Times New Roman" pitchFamily="18" charset="0"/>
              <a:cs typeface="Times New Roman" pitchFamily="18" charset="0"/>
            </a:endParaRPr>
          </a:p>
          <a:p>
            <a:pPr marL="273050" lvl="0" indent="450850" algn="just">
              <a:buNone/>
            </a:pPr>
            <a:r>
              <a:rPr lang="en-US"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Хусусий патогенезга эса эканлиги </a:t>
            </a:r>
            <a:endParaRPr lang="ru-RU" dirty="0" smtClean="0">
              <a:latin typeface="Times New Roman" pitchFamily="18" charset="0"/>
              <a:cs typeface="Times New Roman" pitchFamily="18" charset="0"/>
            </a:endParaRPr>
          </a:p>
          <a:p>
            <a:pPr marL="273050" lvl="0" indent="450850" algn="just">
              <a:buNone/>
            </a:pPr>
            <a:r>
              <a:rPr lang="en-US"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Тананинг турли жойида жойлашганлиги.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fontScale="92500" lnSpcReduction="20000"/>
          </a:bodyPr>
          <a:lstStyle/>
          <a:p>
            <a:pPr marL="273050" indent="450850" algn="just"/>
            <a:r>
              <a:rPr lang="uz-Cyrl-UZ" b="1" dirty="0" smtClean="0">
                <a:latin typeface="Times New Roman" pitchFamily="18" charset="0"/>
                <a:cs typeface="Times New Roman" pitchFamily="18" charset="0"/>
              </a:rPr>
              <a:t>Маҳаллий қон айланишнинг бузилиши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Организмда қон айланишни функционал белгиларига кўра, марказий ва периферикка бўлинади. Биринчиси йирик қон томирларда рўй берса, иккинчиси майда қон томирларда ёки айрим изоляцияланган тўқималарда рўй беради.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Майда қон томирларга: майда артериялар, артериолалар, метартериолалар, посткапилляр венулалар, артериоло-венуляр анастамозлар, венулалар, майда веналар киради.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Майда қон томирлар қон ҳаракати билан бир қаторда, интенсив тарзда сув, электролитлар, газлар, керакли озиқ моддалар, метоболитлар қон-тўқима-қон бўйича алмашинуви рўй беради.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Бундан ташқари, майда қон томирлар терида терморегуляцияни бошқаришда ҳам бевосита иштирок этади.</a:t>
            </a:r>
            <a:endParaRPr lang="ru-RU" dirty="0" smtClean="0">
              <a:latin typeface="Times New Roman" pitchFamily="18" charset="0"/>
              <a:cs typeface="Times New Roman" pitchFamily="18" charset="0"/>
            </a:endParaRPr>
          </a:p>
          <a:p>
            <a:pPr marL="273050" indent="450850" algn="just"/>
            <a:endParaRPr lang="ru-RU"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a:bodyPr>
          <a:lstStyle/>
          <a:p>
            <a:pPr marL="273050" indent="450850" algn="just"/>
            <a:r>
              <a:rPr lang="uz-Cyrl-UZ" dirty="0" smtClean="0">
                <a:latin typeface="Times New Roman" pitchFamily="18" charset="0"/>
                <a:cs typeface="Times New Roman" pitchFamily="18" charset="0"/>
              </a:rPr>
              <a:t>Периферик қон томирларни идора этилиши бирмунча мураккаб, бир томондан қон томирларни торайтирувчи ва кенгайтирувчи нерв механизмлар роль ўйнаса, иккинчи томондан носпецифик метаболитлар, неорганик ионлар, маҳаллий биологик моддалар, гормонлар ҳам бу жараёнда бевосита иштирок этади. </a:t>
            </a:r>
            <a:endParaRPr lang="en-US"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Қон томирларни диаметри камайиб бориши билан уларнинг МНТ томонидан иннервациясини аҳамияти пасайиб, метаболитик иннервацияни роли ортиб боради. Орган ва тўқималарда функционал ва метоболитик таъсирларга маҳаллий қон айланишни бузилиши билан намоён бўлади.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Бундай бузилишларга, артериал ва веноз гиперемия, ишемия, стаз, тромбоз, эмболиялар мисол бўлади.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Артериал гиперемия</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lnSpcReduction="10000"/>
          </a:bodyPr>
          <a:lstStyle/>
          <a:p>
            <a:pPr marL="273050" indent="450850" algn="just"/>
            <a:r>
              <a:rPr lang="uz-Cyrl-UZ" dirty="0" smtClean="0">
                <a:latin typeface="Times New Roman" pitchFamily="18" charset="0"/>
                <a:cs typeface="Times New Roman" pitchFamily="18" charset="0"/>
              </a:rPr>
              <a:t>Бу ҳолат, артериал қон томирлар бўйлаб орган ва тўқимада кўп қон келиши билан намоён бўлади. Натижада, кўплаб функционал ўзгаришлар ва клиник белгиларни юзага чиқаради. Буларга тарқалган қизариш, майда қон томирларни кенгайиши, майда артерия ва капиллярларни пульсацияси, кўзга кўринадиган қон томирлар сонини кўпайиши, маҳаллий температурани ортиши, гиперемияга учраган участкани ҳажмини катталашуви, тўқималар тонусини, артериолаларда босимни, қон оқишини, органларда моддалар алмашинуви ҳамда уларнинг функцияларини ортиши киради</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marL="273050" indent="450850" algn="just"/>
            <a:r>
              <a:rPr lang="uz-Cyrl-UZ" dirty="0" smtClean="0">
                <a:latin typeface="Times New Roman" pitchFamily="18" charset="0"/>
                <a:cs typeface="Times New Roman" pitchFamily="18" charset="0"/>
              </a:rPr>
              <a:t>Артериал гиперемияни келтириб чиқарувчи асосий омиллар биологик, физик, химик, психоген, орган ёки тўқимага юклама бериш ва бошқалардир.</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Одатда юқоридаги омилларни кўплари физиологик қитиқловчилар бўлиб, улар (органга юклама бериш, психоген таъсир) физиологик артериал гиперемия келтириб чиқаради.</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96086"/>
          </a:xfrm>
        </p:spPr>
        <p:txBody>
          <a:bodyPr>
            <a:normAutofit/>
          </a:bodyPr>
          <a:lstStyle/>
          <a:p>
            <a:pPr algn="ctr"/>
            <a:r>
              <a:rPr lang="uz-Cyrl-UZ" sz="4000" b="1" dirty="0" smtClean="0">
                <a:latin typeface="Times New Roman" pitchFamily="18" charset="0"/>
                <a:cs typeface="Times New Roman" pitchFamily="18" charset="0"/>
              </a:rPr>
              <a:t>Физиологик артериал гиперемия</a:t>
            </a:r>
            <a:endParaRPr lang="ru-RU" sz="40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lnSpcReduction="10000"/>
          </a:bodyPr>
          <a:lstStyle/>
          <a:p>
            <a:pPr marL="273050" indent="450850" algn="just"/>
            <a:r>
              <a:rPr lang="uz-Cyrl-UZ" b="1" dirty="0" smtClean="0"/>
              <a:t>Физиологик артериал гиперемия</a:t>
            </a:r>
            <a:r>
              <a:rPr lang="uz-Cyrl-UZ" dirty="0" smtClean="0"/>
              <a:t> ўз навбатида ишчи ёки функционал ва реактив физиологик артериал гиперемияларга бўлинади.</a:t>
            </a:r>
            <a:endParaRPr lang="ru-RU" dirty="0" smtClean="0"/>
          </a:p>
          <a:p>
            <a:pPr marL="273050" indent="450850" algn="just"/>
            <a:r>
              <a:rPr lang="uz-Cyrl-UZ" dirty="0" smtClean="0"/>
              <a:t>Физиологик ишчи артериал гиперемия у ёки бу орган ва тўқимани зўр бериб ишлашидан унга қон келиши кўпайишида юзага келади. М: овқатланиш пайтида ошқозон ости безига, жисмоний иш бажарганда мускулларга, юрак зўр бериб ишлаганда тож қон томирларга, психик юкламаларда бош мияга кўп қон келишини келтириш мумкин.</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96086"/>
          </a:xfrm>
        </p:spPr>
        <p:txBody>
          <a:bodyPr>
            <a:normAutofit/>
          </a:bodyPr>
          <a:lstStyle/>
          <a:p>
            <a:pPr algn="ctr"/>
            <a:r>
              <a:rPr lang="uz-Cyrl-UZ" sz="4000" b="1" dirty="0" smtClean="0">
                <a:latin typeface="Times New Roman" pitchFamily="18" charset="0"/>
                <a:cs typeface="Times New Roman" pitchFamily="18" charset="0"/>
              </a:rPr>
              <a:t>Реактив физиологик гиперемия</a:t>
            </a:r>
            <a:endParaRPr lang="ru-RU" sz="4000"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marL="273050" indent="450850" algn="just"/>
            <a:r>
              <a:rPr lang="uz-Cyrl-UZ" b="1" dirty="0" smtClean="0">
                <a:latin typeface="Times New Roman" pitchFamily="18" charset="0"/>
                <a:cs typeface="Times New Roman" pitchFamily="18" charset="0"/>
              </a:rPr>
              <a:t>Реактив физиологик гиперемия</a:t>
            </a:r>
            <a:r>
              <a:rPr lang="uz-Cyrl-UZ" dirty="0" smtClean="0">
                <a:latin typeface="Times New Roman" pitchFamily="18" charset="0"/>
                <a:cs typeface="Times New Roman" pitchFamily="18" charset="0"/>
              </a:rPr>
              <a:t> у ёки бу органга қисқа муддат қон келмай қолгандан сўнг юз беради, м: буйрак, бош мия, тери, ичак, мускулларда кузатиш мумкин. Максимал реакция, перфузия тиклангандан, бир неча секунддан кейин рўй беради. Унинг давомийлиги окклюзия катталиги билан белгиланади. Реактив гиперемия мобайнида окклюзия пайтида органга келмаган “дефицит” қон ўрни тўлдирилади.</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85000" lnSpcReduction="20000"/>
          </a:bodyPr>
          <a:lstStyle/>
          <a:p>
            <a:pPr marL="273050" indent="450850" algn="just"/>
            <a:r>
              <a:rPr lang="uz-Cyrl-UZ" b="1" dirty="0" smtClean="0">
                <a:latin typeface="Times New Roman" pitchFamily="18" charset="0"/>
                <a:cs typeface="Times New Roman" pitchFamily="18" charset="0"/>
              </a:rPr>
              <a:t>Патологик артериал гиперемия</a:t>
            </a:r>
            <a:r>
              <a:rPr lang="uz-Cyrl-UZ" dirty="0" smtClean="0">
                <a:latin typeface="Times New Roman" pitchFamily="18" charset="0"/>
                <a:cs typeface="Times New Roman" pitchFamily="18" charset="0"/>
              </a:rPr>
              <a:t> патологик қитиқловчиларга (химик моддалар, токсинлар, метоболитлар, яллиғланишда, иситмада ҳосил бўлган моддалар, механик омиллар) жавобан юзага чиқади.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Баъзида патоген омиллар таъсирида, унга нисбатан майда қон томирларни сезувчанлигини кескин ортиши ҳисобига келиб чиқиши мумкин, бунга аллергияни мисол келтириш мумкин.</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Бундан ташқари, инфекцион тошмалар, қизамиқ, скарлатина, системали қизил волчанка, нерв охирлари қитиқланганда юзага чиқадиган қизиришлар, юз нерви невралгияси, буларнинг барчаси патологик гиперемияга яққол мисол бўлади.</a:t>
            </a:r>
            <a:endParaRPr lang="en-US"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Патологик артериал гиперемия патогенези бўйича нейроген ва метоболитик турлари тафовутланади.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Нейроген патологик артериал гиперемия ҳам ўз навбатида иккига бўлинади: нейроген нейротоник типга хос артериал гиперемия ва нейроген нейропаралитик типга хос артериал гиперемия.</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450850" algn="just"/>
            <a:r>
              <a:rPr lang="uz-Cyrl-UZ" b="1" dirty="0" smtClean="0">
                <a:latin typeface="Times New Roman" pitchFamily="18" charset="0"/>
                <a:cs typeface="Times New Roman" pitchFamily="18" charset="0"/>
              </a:rPr>
              <a:t>Нейротоник типга хос артериал гиперемия </a:t>
            </a:r>
            <a:r>
              <a:rPr lang="uz-Cyrl-UZ" dirty="0" smtClean="0">
                <a:latin typeface="Times New Roman" pitchFamily="18" charset="0"/>
                <a:cs typeface="Times New Roman" pitchFamily="18" charset="0"/>
              </a:rPr>
              <a:t>рефлектор тарзда экстра- ва интра рецепторлар, қон-томирларни кенгайтирувчи марказ ва уларнинг нервлари қитиқланишидан юзага чиқади. Қитиқловчилар психик, механик, температура, химик, (скипидар, горчичное масло) биологик омиллар бўлиши мумкин.</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Бундай артериал гиперемияга яққол мисол қилиб: тухумдон, юрак, ўпка, жигар касалликларида бўйин ва юзнинг қизаришини кўрсатишимиз мумкин.</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85000" lnSpcReduction="20000"/>
          </a:bodyPr>
          <a:lstStyle/>
          <a:p>
            <a:pPr marL="273050" indent="450850" algn="just"/>
            <a:r>
              <a:rPr lang="uz-Cyrl-UZ" b="1" dirty="0" smtClean="0">
                <a:latin typeface="Times New Roman" pitchFamily="18" charset="0"/>
                <a:cs typeface="Times New Roman" pitchFamily="18" charset="0"/>
              </a:rPr>
              <a:t>Экспериментда К.Бернар </a:t>
            </a:r>
            <a:r>
              <a:rPr lang="uz-Cyrl-UZ" dirty="0" smtClean="0">
                <a:latin typeface="Times New Roman" pitchFamily="18" charset="0"/>
                <a:cs typeface="Times New Roman" pitchFamily="18" charset="0"/>
              </a:rPr>
              <a:t>биринчи бўлиб, қуённинг n.facialisi ни шоҳи chorda tympanini таъсирлаб артериал гиперемия чақирган, чунки ушбу қон томирлар кенгайтирувчи парасимпатик толалардан иннервация олади. Бундан ташқари, жавоб реакцияси сифатида жағ ости бези гиперемияси ва секрециясини ортиши ҳам кузатилган.</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Артериал гиперемия ацетилхолин, яъни холинергик таъсир туфайли юзага чиқади, бу холат парасимпатик иннервация олувчи органларда рўй беради (тил, ташқи жинсий органлар ва х.к.з.). Агар, органни парасимпатик нерв толалари иннервация қилмаса, симпатик гистаминэргик, серотонинэргик, В-адренергик таъсирлар туфайли ҳам юзага чиқади.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Симпатик холинергик нерв толалар майда артерия ва артериолаларни кенгайтиради, юз мускули, лунжнинг шиллиқ қавати ва ичакларда гиперемия чақиради, ушбу гиперемияларда ҳам медиатор ацетилхолин бўлиб ҳисобланади. Кўп ҳолларда, артериал гиперемия, нерв охирларини биологик актив моддалар, простагландинлар таъсиридан ҳам юзага чиқади (ярим тўйинмаган ёғ кислоталарни ҳосилалари).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20000"/>
          </a:bodyPr>
          <a:lstStyle/>
          <a:p>
            <a:pPr marL="273050" indent="450850" algn="just"/>
            <a:r>
              <a:rPr lang="uz-Cyrl-UZ" dirty="0" smtClean="0">
                <a:latin typeface="Times New Roman" pitchFamily="18" charset="0"/>
                <a:cs typeface="Times New Roman" pitchFamily="18" charset="0"/>
              </a:rPr>
              <a:t>Простагландин А ва Е лар артериолалар, метартериолалар, прекапиляр ва венулаларга қон томир кенгайтирувчиси сифатида таъсир этади. Қон томир деворидан ажраладиган простагландин J</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(простациклин) турли ўлчамдаги қон томирларга бўшаштирувчи таъсиридан ташқари, тромбоцитларга антиагрегацион таъсирни ҳам намоён этади.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Сезувчи нерв толалари м: учлик нерви қитиқланганда юзага чиқадиган артериал гиперемия бироз бошқача, бунда артериал гиперемия бошнинг ярмида юзага чиқади ва қуйидагича тушунтирилади: Организмда травма ёки яллиғланиш бўлса, зарарланган нерв толалари импульсларни тескари, яъни антидром йўналишда ўтказади, бундай ҳолатда кўпроқ кўзнинг қон томирлари кенгаяди ва унинг ўтказувчанлиги ортиб кетади, бу ҳолат нерв толалардан ёки нерв охирларидан простагландинларни ажралиб чиқиши билан тушунтирилади.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500" b="1" dirty="0" smtClean="0">
                <a:latin typeface="Times New Roman" pitchFamily="18" charset="0"/>
                <a:cs typeface="Times New Roman" pitchFamily="18" charset="0"/>
              </a:rPr>
              <a:t>Нейропаралитик типга хос нейроген артериал гиперемия</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pPr marL="273050" indent="450850" algn="just"/>
            <a:r>
              <a:rPr lang="uz-Cyrl-UZ" b="1" dirty="0" smtClean="0">
                <a:latin typeface="Times New Roman" pitchFamily="18" charset="0"/>
                <a:cs typeface="Times New Roman" pitchFamily="18" charset="0"/>
              </a:rPr>
              <a:t>Нейропаралитик типга хос нейроген артериал гиперемия</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Бундан артериал гиперемия клиника ва экспериментда симпатик адренергик нерв ва унинг толаларини кесганда келиб чиқади, чунки улар қон-томирларни торайтирувчи хусусиятга эга. 1842-йили Вальтер бақанинг сузгич пардаларидаги симпатик нерв толаларини қирқганда, кейинроқ 1851-йили К.Бернар эса қуённи симпатик стволнинг бўйин тугунини кесганда, қуённи бош териси, айниқса қулоғи, бўйин тугуни кесилган томони қизарган ва маҳаллий ҳароратни ортганлигини кузатган. Аналогик ҳолатни, ўзини таркибида £-адренергик, қон томирларни торайтирувчи толалар ушловчи аралаш нерв жароҳатланганда ҳам кузатиш мумкин.</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Симпатик, томирларни торайтирувчи нервлари тоник активликка эга бўлиб, нисбий тинч ҳолатда 1 секундда 1-3 та  импульсларни қон томирлар деворига юборади, медиатор эса норадреналин бўлиб ҳисобланади. </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85000" lnSpcReduction="10000"/>
          </a:bodyPr>
          <a:lstStyle/>
          <a:p>
            <a:pPr marL="273050" indent="450850" algn="just"/>
            <a:r>
              <a:rPr lang="uz-Cyrl-UZ" dirty="0" smtClean="0">
                <a:latin typeface="Times New Roman" pitchFamily="18" charset="0"/>
                <a:cs typeface="Times New Roman" pitchFamily="18" charset="0"/>
              </a:rPr>
              <a:t>Одамларда, шу жумладан ҳайвонларда ҳам симпатик нерв толалар қўл ва елка соҳага, қулоқ, скелет мускуллар, ҳазм тизими ва бошқа жойларга тоник импульслар юборади. Агар, ушбу жойларга келувчи симпатик нерв толалар қирқилса, юқорида кўрсатилган жойларга қон келиши кескин ортиб кетади.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Артериал гиперемияни нейропаралитик типини симпатик нерв толалар бўйлаб марказдан келаётган импульслар ўтишини химик йўл билан, яъни ганглаблакаторларни қўллаб ҳам чақириш мумкин. Бундай шароитда ҳаракат потенциални юзага чиқарувчи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каналлари блокланади, натижада, электрокимёвий градиент бўйича силлиқ мушакларни ҳужайраси ичига, аксинча саркоплазматик ретикулумдан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чиқиши бузилади. Бунинг натижасида, норадренилин таъсирида силлиқ мушакни қисқариши юзага чиқмай қўяди.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Бундай артериал гиперемияни механизмида қисман яллиғланиш гиперемияси, ультрабинафша эритмаси ҳам ётади.</a:t>
            </a: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77500" lnSpcReduction="20000"/>
          </a:bodyPr>
          <a:lstStyle/>
          <a:p>
            <a:pPr marL="273050" indent="450850" algn="ctr">
              <a:buNone/>
            </a:pPr>
            <a:r>
              <a:rPr lang="uz-Cyrl-UZ" b="1" dirty="0" smtClean="0">
                <a:latin typeface="Times New Roman" pitchFamily="18" charset="0"/>
                <a:cs typeface="Times New Roman" pitchFamily="18" charset="0"/>
              </a:rPr>
              <a:t>Метоболитик артериал гиперемия</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Унинг икки, физиологик ва патологик турлари тафовутланади. Айрим метоболитлар қон томирларни нерв иннервациясидан қатъий назар, уларни кенгайтиради, буни тасдиғи сифатида шу нарса маълумки, қон томирлар тўлиқ денервация қилинганда ҳам ишчи, реактив, яллиғланиш ва бошқа артериал гиперемиялар юзага чиқаверади.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Қон томирларни кенгайишига, қондаги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кам бўлиши, аксинча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сут кислота Кребс циклидаги органик кислоталар, АТФ, АДФ, калий ионларини кўп бўлиши, ҳамда биологик актив моддалар: брадикинин, серотонин, гистамин, простагландинлар, ацетилхолин ва бошқалар таъсиридан келиб чиқади. Юқорида келтирилган омиллар, турлича генезга эга тарзда артериал гиперемия чақиради. М: гипоксияда аденазинни роли катта, у экто-5</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-нуклеотидазани АМФга таъсиридан ҳосил бўлади. Аденазин асосан қон томирларни силлиқ мушак ва эндотелиал  ҳужайраларида бўлади, унинг бир қисми ҳужайралараро бўшлиққа тушади ва қон томирлар дилятациясини чақиради. Аденазиндезаминаза эса уни парчалайди, шундан ҳужайраичи ва ташқарисидаги аденазин баланси ушлаб турилади.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Патологик шароитларда куйиш, травма, яллиғланиш, УФН, радиациялар ҳам артериал гиперемия чақиради.</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92500" lnSpcReduction="10000"/>
          </a:bodyPr>
          <a:lstStyle/>
          <a:p>
            <a:pPr marL="273050" indent="450850" algn="just"/>
            <a:r>
              <a:rPr lang="uz-Cyrl-UZ" dirty="0" smtClean="0">
                <a:latin typeface="Times New Roman" pitchFamily="18" charset="0"/>
                <a:cs typeface="Times New Roman" pitchFamily="18" charset="0"/>
              </a:rPr>
              <a:t>Метоболитларни қон томирларни кенгайтирувчи механизми яхши ўрганилмаган бўлсада, лекин қуйидагича тушунтирилади, метоболитларни қон томир мускулларига таъсири туфайли, қон оқими кўрсатаётган босимга, унинг реактивлигини пасайиши билан тушунтирилади, бу ҳолатни юзага чиқишида мембрана орқали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киришини, кальций каналчаларини ёпилиши ҳисобига тўхташи ётади.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Артериал гиперемияни якуни турлича, кўп ҳолларда органларда қон кўпайиши ҳисобига моддалар алмашинуви ва уларнинг функцияси ортади, бу ҳолат мослашув ҳарактерига эга бўлади. Бироқ артериал гиперемия ёмон оқибат билан ҳам тугаши мумкин. М: қон томир атересклерозида у кескин кенгайиб кетишидан ёрилиб, тўқимага қон қуйилиши мумкин. Айниқса бош миядаги қон қуйилишлар ёмон оқибатларга олиб келади.</a:t>
            </a:r>
            <a:endParaRPr lang="ru-RU"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77500" lnSpcReduction="20000"/>
          </a:bodyPr>
          <a:lstStyle/>
          <a:p>
            <a:pPr marL="273050" indent="450850" algn="just"/>
            <a:r>
              <a:rPr lang="uz-Cyrl-UZ" b="1" dirty="0" smtClean="0">
                <a:latin typeface="Times New Roman" pitchFamily="18" charset="0"/>
                <a:cs typeface="Times New Roman" pitchFamily="18" charset="0"/>
              </a:rPr>
              <a:t>Веноз гиперемия</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Орган ёки тўқимани бирор қисмидан қон кетишини қийинлашувидан, веноз гиперемия келиб чиқади.</a:t>
            </a:r>
            <a:endParaRPr lang="ru-RU" dirty="0" smtClean="0">
              <a:latin typeface="Times New Roman" pitchFamily="18" charset="0"/>
              <a:cs typeface="Times New Roman" pitchFamily="18" charset="0"/>
            </a:endParaRPr>
          </a:p>
          <a:p>
            <a:pPr marL="273050" indent="450850" algn="just">
              <a:buNone/>
            </a:pPr>
            <a:r>
              <a:rPr lang="uz-Cyrl-UZ" b="1" dirty="0" smtClean="0">
                <a:latin typeface="Times New Roman" pitchFamily="18" charset="0"/>
                <a:cs typeface="Times New Roman" pitchFamily="18" charset="0"/>
              </a:rPr>
              <a:t>Сабаблар: </a:t>
            </a:r>
            <a:r>
              <a:rPr lang="uz-Cyrl-UZ" dirty="0" smtClean="0">
                <a:latin typeface="Times New Roman" pitchFamily="18" charset="0"/>
                <a:cs typeface="Times New Roman" pitchFamily="18" charset="0"/>
              </a:rPr>
              <a:t>1. Веналарни тромб ёки эмбол билан тўсилиб қолиши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2. Ўсма, чандиқ ёки катталашган бачадон билан веналарни эзилиши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3. Яллиғланиш ўчоғи, буйраклар гидронефрозида тўқималарда гидростатик босимни кескин органда, юпқа деворли веналарни эзиб қўйилиши.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4. Ирсий жиҳатдан веналарни эластик аппаратини яхши ривожланмаслиги ёки силлиқ мускуллар тонусини паст бўлиши ҳам веноз гиперемияга олиб келади, бу кўпроқ оилавий ҳарактерга эга бўлади.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5. Узоқ вақт вертикал тарзда ишловчи касб эгаларида.</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6. Ўнг қоринча функцияси пасайганда, яъни кўкрак  қафасини “сўриб олиш” хусусияти пасайганда (экссудатив плеврит, гемоторакс) кузатилади.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7. Веноз гиперемия кичик қон айланиш доирасида қон оқишини қийинлашувидан (пневмосклероз, ўпка эмфиземаси, чап қоринча функцияси пасайганда) ҳам юзага чиқади.</a:t>
            </a:r>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a:bodyPr>
          <a:lstStyle/>
          <a:p>
            <a:pPr marL="273050" indent="450850" algn="just"/>
            <a:r>
              <a:rPr lang="uz-Cyrl-UZ" dirty="0" smtClean="0">
                <a:latin typeface="Times New Roman" pitchFamily="18" charset="0"/>
                <a:cs typeface="Times New Roman" pitchFamily="18" charset="0"/>
              </a:rPr>
              <a:t>Артерияларга нисбатан, веналарда рефлексоген зоналар кам бўлади, лекин улар етарли, шу сабабли веноз гиперемия келиб чиқишида нерв-рефлектор механизм муҳим роль ўйнайди.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Веноз гиперемияни асосий клиник белгилари, органни катталашуви, цианоз, маҳаллий ҳароратни пасайиши, шиш, қон томирларда қон оқишини секинлашуви, эритроцитлар диапедези, қон тўпланган веналарда веноз босимни ортиши, охирги босқичда эса қонни томирларда мятниксимон ҳаракати, бу эса асосан стаз билан тугайди. </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Веноз гиперемияни узоқ давом этиши вена деворларини чўзилиши, мускул толаларни гипертрофияси, флебосклероз аломатлари, оҳир оқибат веналарни варикоз кенгайишига олиб келади.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85000" lnSpcReduction="20000"/>
          </a:bodyPr>
          <a:lstStyle/>
          <a:p>
            <a:pPr marL="273050" indent="450850" algn="just"/>
            <a:r>
              <a:rPr lang="uz-Cyrl-UZ" dirty="0" smtClean="0">
                <a:latin typeface="Times New Roman" pitchFamily="18" charset="0"/>
                <a:cs typeface="Times New Roman" pitchFamily="18" charset="0"/>
              </a:rPr>
              <a:t>Веноз гиперемия жуда узоқ давом этганда, вена деворининг функционал элементларини ўзгариши кузатилади, бу эса атрофия ёки ўлимга олиб келади. Шулар билан бирга, қўшувчи тўқима ўса бошлайди, бунинг классик мисоли юрак фаоляти етишмовчилигида, веноз димланиш билан кечувчи жигар циррозидир. Бундан ҳам оғир ҳолатлар лимфа ва веноз димланиш бир вақтда рўй берса юзага чиқади.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Веноз гиперемияда маҳаллий ўзгаришларни келиб чиқишида тўқималарда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етишмовчилиги сабаб бўлади. Тўқимага артериал қонни кам келиши гипоксияга олиб келади, бу ҳолат эса тўқима ферментларнинг фаолиятига салбий таъсир этади. Таъсирни узоқ давом этиши вена деворида дистрофик ва атрофик ўзгаришларга, кейинчалик қўшувчи тўқималарни юзага келишига олиб келади. Вена деворида қўшувчи тўқимани  бўлиши, вена деворининг бир бутунлигини сақлайди, лекин бундай ҳолатда озиқланиши бузилади. Бир исмли олим, веналарда сунъий тарзда веноз гиперемияни чақириб, узоқ муддатларда битмаган яраларни битишини стимуллаган.</a:t>
            </a:r>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marL="273050" indent="450850"/>
            <a:r>
              <a:rPr lang="uz-Cyrl-UZ" dirty="0" smtClean="0"/>
              <a:t>Веноз гиперемияда маҳаллий ўзгаришлар билан бир қаторда умумий гемадинамик бузилишлар ҳам келиб чиқади. Бу эса, ёмон оқибатларга олиб келади. Агар дарвоза, пастки ковак венада веноз гиперемия кузатилса, организмда кескин артериал босим пасайиб кетади, бу эса ҳаётий зарурий марказлар фаолиятини бузилиши олиб келади, чунки 90% қон шу ерда тўпланади. Юрак ва нафас етишмовчилиги эса ўлимга олиб келади.</a:t>
            </a: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fontScale="90000"/>
          </a:bodyPr>
          <a:lstStyle/>
          <a:p>
            <a:pPr algn="ctr"/>
            <a:r>
              <a:rPr lang="uz-Cyrl-UZ" sz="2500" b="1" dirty="0" smtClean="0">
                <a:latin typeface="Times New Roman" pitchFamily="18" charset="0"/>
                <a:cs typeface="Times New Roman" pitchFamily="18" charset="0"/>
              </a:rPr>
              <a:t>Артериал ва веноз гиперемия белгиларининг қиёсий ҳарактеристикаси</a:t>
            </a:r>
            <a:endParaRPr lang="ru-RU" sz="2500" dirty="0">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457200" y="1428734"/>
          <a:ext cx="8229600" cy="4634874"/>
        </p:xfrm>
        <a:graphic>
          <a:graphicData uri="http://schemas.openxmlformats.org/drawingml/2006/table">
            <a:tbl>
              <a:tblPr firstRow="1" bandRow="1">
                <a:tableStyleId>{22838BEF-8BB2-4498-84A7-C5851F593DF1}</a:tableStyleId>
              </a:tblPr>
              <a:tblGrid>
                <a:gridCol w="400024"/>
                <a:gridCol w="3714776"/>
                <a:gridCol w="428628"/>
                <a:gridCol w="3686172"/>
              </a:tblGrid>
              <a:tr h="416879">
                <a:tc>
                  <a:txBody>
                    <a:bodyPr/>
                    <a:lstStyle/>
                    <a:p>
                      <a:pPr algn="ctr">
                        <a:spcAft>
                          <a:spcPts val="0"/>
                        </a:spcAft>
                      </a:pPr>
                      <a:r>
                        <a:rPr lang="uz-Cyrl-UZ" sz="1400" dirty="0">
                          <a:latin typeface="Times New Roman" pitchFamily="18" charset="0"/>
                          <a:cs typeface="Times New Roman" pitchFamily="18" charset="0"/>
                        </a:rPr>
                        <a:t>№</a:t>
                      </a:r>
                      <a:endParaRPr lang="ru-RU" sz="1400" dirty="0">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400" dirty="0">
                          <a:latin typeface="Times New Roman" pitchFamily="18" charset="0"/>
                          <a:cs typeface="Times New Roman" pitchFamily="18" charset="0"/>
                        </a:rPr>
                        <a:t>артериал гиперемия</a:t>
                      </a:r>
                      <a:endParaRPr lang="ru-RU" sz="1400" dirty="0">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400">
                          <a:latin typeface="Times New Roman" pitchFamily="18" charset="0"/>
                          <a:cs typeface="Times New Roman" pitchFamily="18" charset="0"/>
                        </a:rPr>
                        <a:t>№</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400">
                          <a:latin typeface="Times New Roman" pitchFamily="18" charset="0"/>
                          <a:cs typeface="Times New Roman" pitchFamily="18" charset="0"/>
                        </a:rPr>
                        <a:t>веноз гиперемия</a:t>
                      </a:r>
                      <a:endParaRPr lang="ru-RU" sz="1400">
                        <a:latin typeface="Times New Roman" pitchFamily="18" charset="0"/>
                        <a:ea typeface="Times New Roman"/>
                        <a:cs typeface="Times New Roman" pitchFamily="18" charset="0"/>
                      </a:endParaRPr>
                    </a:p>
                  </a:txBody>
                  <a:tcPr marL="68580" marR="68580" marT="0" marB="0" anchor="ctr"/>
                </a:tc>
              </a:tr>
              <a:tr h="416879">
                <a:tc>
                  <a:txBody>
                    <a:bodyPr/>
                    <a:lstStyle/>
                    <a:p>
                      <a:pPr algn="ctr">
                        <a:spcAft>
                          <a:spcPts val="0"/>
                        </a:spcAft>
                      </a:pPr>
                      <a:r>
                        <a:rPr lang="uz-Cyrl-UZ" sz="1400">
                          <a:latin typeface="Times New Roman" pitchFamily="18" charset="0"/>
                          <a:cs typeface="Times New Roman" pitchFamily="18" charset="0"/>
                        </a:rPr>
                        <a:t>1</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Артериал қон томирлар кенгаяди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1</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Веналар кенгаяди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2</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Ушбу жойда фаолият кўрсатувчи артериал қон томирлар сони ортади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2</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Веналар эгри-бугри шаклга кириб қолади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3</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Қон томирларда қон оқиши тезлашади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3</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Венулаларда қон оқими пасаяди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4</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dirty="0">
                          <a:latin typeface="Times New Roman" pitchFamily="18" charset="0"/>
                          <a:cs typeface="Times New Roman" pitchFamily="18" charset="0"/>
                        </a:rPr>
                        <a:t>Кислород миқдорини артерио-веноз тизимлардаги фарқи камаяди</a:t>
                      </a:r>
                      <a:endParaRPr lang="ru-RU" sz="1400" dirty="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4</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Кислород миқдорини артерио-веноз тизимлардаги фарқи ортади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5</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Гиперемияга учраган участка қизаради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5</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Кўзга кўринадиган жойлар кўкариб кетади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6</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Артерияларнинг пульсацияси кузатилади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6</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Веналарда қонни мятниксимон ҳаракати кузатилади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7</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Маҳаллий АБ ортади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7</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Веноз қон томирлар девори ўтказувчанлиги ортади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8</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Лимфа ҳосил бўлиши ва оқиши тезлашади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8</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Лимфа ҳосил бўлиши бузилади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9</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Гиперемияга учраган участка ҳажми катталашади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9</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Гиперемияга учраган участка ҳажми катталашади</a:t>
                      </a:r>
                      <a:endParaRPr lang="ru-RU" sz="1400">
                        <a:latin typeface="Times New Roman" pitchFamily="18" charset="0"/>
                        <a:ea typeface="Times New Roman"/>
                        <a:cs typeface="Times New Roman" pitchFamily="18" charset="0"/>
                      </a:endParaRPr>
                    </a:p>
                  </a:txBody>
                  <a:tcPr marL="68580" marR="68580" marT="0" marB="0"/>
                </a:tc>
              </a:tr>
              <a:tr h="416879">
                <a:tc>
                  <a:txBody>
                    <a:bodyPr/>
                    <a:lstStyle/>
                    <a:p>
                      <a:pPr algn="ctr">
                        <a:spcAft>
                          <a:spcPts val="0"/>
                        </a:spcAft>
                      </a:pPr>
                      <a:r>
                        <a:rPr lang="uz-Cyrl-UZ" sz="1400">
                          <a:latin typeface="Times New Roman" pitchFamily="18" charset="0"/>
                          <a:cs typeface="Times New Roman" pitchFamily="18" charset="0"/>
                        </a:rPr>
                        <a:t>10</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a:latin typeface="Times New Roman" pitchFamily="18" charset="0"/>
                          <a:cs typeface="Times New Roman" pitchFamily="18" charset="0"/>
                        </a:rPr>
                        <a:t>Маҳаллий ҳарорат ортади</a:t>
                      </a:r>
                      <a:endParaRPr lang="ru-RU" sz="1400">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uz-Cyrl-UZ" sz="1400">
                          <a:latin typeface="Times New Roman" pitchFamily="18" charset="0"/>
                          <a:cs typeface="Times New Roman" pitchFamily="18" charset="0"/>
                        </a:rPr>
                        <a:t>10</a:t>
                      </a:r>
                      <a:endParaRPr lang="ru-RU" sz="1400">
                        <a:latin typeface="Times New Roman" pitchFamily="18" charset="0"/>
                        <a:ea typeface="Times New Roman"/>
                        <a:cs typeface="Times New Roman" pitchFamily="18" charset="0"/>
                      </a:endParaRPr>
                    </a:p>
                  </a:txBody>
                  <a:tcPr marL="68580" marR="68580" marT="0" marB="0" anchor="ctr"/>
                </a:tc>
                <a:tc>
                  <a:txBody>
                    <a:bodyPr/>
                    <a:lstStyle/>
                    <a:p>
                      <a:pPr algn="just">
                        <a:spcAft>
                          <a:spcPts val="0"/>
                        </a:spcAft>
                      </a:pPr>
                      <a:r>
                        <a:rPr lang="uz-Cyrl-UZ" sz="1400" dirty="0">
                          <a:latin typeface="Times New Roman" pitchFamily="18" charset="0"/>
                          <a:cs typeface="Times New Roman" pitchFamily="18" charset="0"/>
                        </a:rPr>
                        <a:t>Маҳаллий ҳарорат пасаяди</a:t>
                      </a:r>
                      <a:endParaRPr lang="ru-RU" sz="14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81772"/>
          </a:xfrm>
        </p:spPr>
        <p:txBody>
          <a:bodyPr>
            <a:normAutofit fontScale="90000"/>
          </a:bodyPr>
          <a:lstStyle/>
          <a:p>
            <a:pPr algn="ctr"/>
            <a:r>
              <a:rPr lang="uz-Cyrl-UZ" b="1" dirty="0" smtClean="0">
                <a:latin typeface="Times New Roman" pitchFamily="18" charset="0"/>
                <a:cs typeface="Times New Roman" pitchFamily="18" charset="0"/>
              </a:rPr>
              <a:t>Ишемия</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357298"/>
            <a:ext cx="8229600" cy="4967302"/>
          </a:xfrm>
        </p:spPr>
        <p:txBody>
          <a:bodyPr>
            <a:normAutofit fontScale="77500" lnSpcReduction="20000"/>
          </a:bodyPr>
          <a:lstStyle/>
          <a:p>
            <a:pPr marL="273050" indent="450850" algn="ctr">
              <a:buNone/>
            </a:pPr>
            <a:r>
              <a:rPr lang="uz-Cyrl-UZ" b="1" dirty="0" smtClean="0">
                <a:latin typeface="Times New Roman" pitchFamily="18" charset="0"/>
                <a:cs typeface="Times New Roman" pitchFamily="18" charset="0"/>
              </a:rPr>
              <a:t>Ишемия</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Периферик қон айланиши бузилиши натижасида, органларга қисман ёки бутунлай артериал қонни келмай қолиши ишемия ёки маҳаллий камқонлик деб юритилади.</a:t>
            </a:r>
            <a:endParaRPr lang="ru-RU" dirty="0" smtClean="0">
              <a:latin typeface="Times New Roman" pitchFamily="18" charset="0"/>
              <a:cs typeface="Times New Roman" pitchFamily="18" charset="0"/>
            </a:endParaRPr>
          </a:p>
          <a:p>
            <a:pPr marL="273050" indent="450850" algn="ctr">
              <a:buNone/>
            </a:pPr>
            <a:r>
              <a:rPr lang="uz-Cyrl-UZ" b="1" dirty="0" smtClean="0">
                <a:latin typeface="Times New Roman" pitchFamily="18" charset="0"/>
                <a:cs typeface="Times New Roman" pitchFamily="18" charset="0"/>
              </a:rPr>
              <a:t>Ишемия белгилари:</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Ишемияга учраган органни оқариши</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Маҳаллий ҳароратни пасайиши</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Сезувчанликни парестезия кўринишида бузилиши (уюшиб қолиши, “чумоли ўрмалаши” ва бошқалар)</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Оғриқ синдроми </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Қон оқимини озайиши ҳисобига орган ҳажмини кичрайиши ва артериал босимни пасайиши</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Ишемия бўлган жойда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таранглигини пасайиши</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Тўқима ва орган таранглигини пасайишидан, тўқималар аро суюқликни ҳосил бўлишини бузилиши</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Орган ва тўқималар функциясини пасайиши, уларда дистрофик ўзгаришларни юзага чиқиши.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324492"/>
          </a:xfrm>
        </p:spPr>
        <p:txBody>
          <a:bodyPr>
            <a:normAutofit/>
          </a:bodyPr>
          <a:lstStyle/>
          <a:p>
            <a:pPr>
              <a:buNone/>
            </a:pPr>
            <a:r>
              <a:rPr lang="uz-Cyrl-UZ" sz="2800" b="1" dirty="0" smtClean="0">
                <a:latin typeface="Times New Roman" pitchFamily="18" charset="0"/>
                <a:cs typeface="Times New Roman" pitchFamily="18" charset="0"/>
              </a:rPr>
              <a:t>Ишемияга олиб келувчи сабаблар</a:t>
            </a:r>
            <a:endParaRPr lang="ru-RU" sz="2800" dirty="0" smtClean="0">
              <a:latin typeface="Times New Roman" pitchFamily="18" charset="0"/>
              <a:cs typeface="Times New Roman" pitchFamily="18" charset="0"/>
            </a:endParaRPr>
          </a:p>
          <a:p>
            <a:pPr lvl="0" algn="just"/>
            <a:r>
              <a:rPr lang="uz-Cyrl-UZ" sz="2800" dirty="0" smtClean="0">
                <a:latin typeface="Times New Roman" pitchFamily="18" charset="0"/>
                <a:cs typeface="Times New Roman" pitchFamily="18" charset="0"/>
              </a:rPr>
              <a:t>Артерияларнинг эзилиши</a:t>
            </a:r>
            <a:endParaRPr lang="ru-RU" sz="2800" dirty="0" smtClean="0">
              <a:latin typeface="Times New Roman" pitchFamily="18" charset="0"/>
              <a:cs typeface="Times New Roman" pitchFamily="18" charset="0"/>
            </a:endParaRPr>
          </a:p>
          <a:p>
            <a:pPr lvl="0" algn="just"/>
            <a:r>
              <a:rPr lang="uz-Cyrl-UZ" sz="2800" dirty="0" smtClean="0">
                <a:latin typeface="Times New Roman" pitchFamily="18" charset="0"/>
                <a:cs typeface="Times New Roman" pitchFamily="18" charset="0"/>
              </a:rPr>
              <a:t>Қон томир ички девори юзаси обтурацияси</a:t>
            </a:r>
            <a:endParaRPr lang="ru-RU" sz="2800" dirty="0" smtClean="0">
              <a:latin typeface="Times New Roman" pitchFamily="18" charset="0"/>
              <a:cs typeface="Times New Roman" pitchFamily="18" charset="0"/>
            </a:endParaRPr>
          </a:p>
          <a:p>
            <a:pPr lvl="0" algn="just"/>
            <a:r>
              <a:rPr lang="uz-Cyrl-UZ" sz="2800" dirty="0" smtClean="0">
                <a:latin typeface="Times New Roman" pitchFamily="18" charset="0"/>
                <a:cs typeface="Times New Roman" pitchFamily="18" charset="0"/>
              </a:rPr>
              <a:t>Қон томирнинг нерв-мушак аппаратига ташқи омилларни таъсиридан ишемия келиб чиқади. Ушбу сабабларга асосланиб: компрессион, обтурацион ва ангиоспастик ишемияларни тафовутланади.</a:t>
            </a:r>
            <a:endParaRPr lang="ru-RU" sz="2800" dirty="0" smtClean="0">
              <a:latin typeface="Times New Roman" pitchFamily="18" charset="0"/>
              <a:cs typeface="Times New Roman" pitchFamily="18" charset="0"/>
            </a:endParaRPr>
          </a:p>
          <a:p>
            <a:pPr algn="just"/>
            <a:r>
              <a:rPr lang="uz-Cyrl-UZ" sz="2800" b="1" dirty="0" smtClean="0">
                <a:latin typeface="Times New Roman" pitchFamily="18" charset="0"/>
                <a:cs typeface="Times New Roman" pitchFamily="18" charset="0"/>
              </a:rPr>
              <a:t>Компрессион ишемия </a:t>
            </a:r>
            <a:r>
              <a:rPr lang="uz-Cyrl-UZ" sz="2800" dirty="0" smtClean="0">
                <a:latin typeface="Times New Roman" pitchFamily="18" charset="0"/>
                <a:cs typeface="Times New Roman" pitchFamily="18" charset="0"/>
              </a:rPr>
              <a:t>олиб келувчи артериаларга лигатура қўйиш, чандиқ, ўсма, ёт моддалар билан эзилиши ҳисобига келиб чиқади.</a:t>
            </a:r>
            <a:endParaRPr lang="ru-RU" sz="2800"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lnSpcReduction="10000"/>
          </a:bodyPr>
          <a:lstStyle/>
          <a:p>
            <a:pPr marL="273050" indent="450850" algn="just"/>
            <a:r>
              <a:rPr lang="uz-Cyrl-UZ" b="1" dirty="0" smtClean="0">
                <a:latin typeface="Times New Roman" pitchFamily="18" charset="0"/>
                <a:cs typeface="Times New Roman" pitchFamily="18" charset="0"/>
              </a:rPr>
              <a:t>Обтурацион ишемия </a:t>
            </a:r>
            <a:r>
              <a:rPr lang="uz-Cyrl-UZ" dirty="0" smtClean="0">
                <a:latin typeface="Times New Roman" pitchFamily="18" charset="0"/>
                <a:cs typeface="Times New Roman" pitchFamily="18" charset="0"/>
              </a:rPr>
              <a:t>артериаларни тромб ёки эмболлар билан тўсилиб қолишидан юзага чиқади. Бундай ишемия тугунли периартрит, эндоартрит, атеросклероз, артериал қон томир деворида инфильтратив ва яллиғланиш ўзгаришлардан келиб чиқади.</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Ангиоспастик ишемия </a:t>
            </a:r>
            <a:r>
              <a:rPr lang="uz-Cyrl-UZ" dirty="0" smtClean="0">
                <a:latin typeface="Times New Roman" pitchFamily="18" charset="0"/>
                <a:cs typeface="Times New Roman" pitchFamily="18" charset="0"/>
              </a:rPr>
              <a:t>қон томирларни торайтирувчи аппарати қитиқланганда юзага келади, бундан ташқари, рефлектор спазм чақирувчи эмоционал омиллар (қўрқув, оғриқ, ғазаб) физик, химик ва биологик омиллар таъсирида қон томирлар деворини спазми келиб чиқади (совуқ, травма, механик қитиқлаш, химик моддалар, токсинлар, бактериялар).</a:t>
            </a:r>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676276"/>
            <a:ext cx="8401080" cy="5467368"/>
          </a:xfrm>
        </p:spPr>
        <p:txBody>
          <a:bodyPr>
            <a:noAutofit/>
          </a:bodyPr>
          <a:lstStyle/>
          <a:p>
            <a:pPr marL="273050" indent="450850" algn="just"/>
            <a:r>
              <a:rPr lang="uz-Cyrl-UZ" sz="1850" dirty="0" smtClean="0">
                <a:latin typeface="Times New Roman" pitchFamily="18" charset="0"/>
                <a:cs typeface="Times New Roman" pitchFamily="18" charset="0"/>
              </a:rPr>
              <a:t>Ушбу омиллар таъсирида, қон томирлар деворидаги силлиқ мушак ҳужайраларни қисқартирувчи оқсилларни активлашув механизми ҳозиргача тўлиқ очилмаган. Биологик актив моддаларни силлиқ мушак ҳужайралар билан боғловчиси, специфик рецепторлар ҳисобланади. Катехоламинлар таъсирида £-адренорецепторлар қўзғалади, натижада силлиқ мушак ҳужайрасига Na</a:t>
            </a:r>
            <a:r>
              <a:rPr lang="uz-Cyrl-UZ" sz="1850" baseline="30000" dirty="0" smtClean="0">
                <a:latin typeface="Times New Roman" pitchFamily="18" charset="0"/>
                <a:cs typeface="Times New Roman" pitchFamily="18" charset="0"/>
              </a:rPr>
              <a:t>+</a:t>
            </a:r>
            <a:r>
              <a:rPr lang="uz-Cyrl-UZ" sz="1850" dirty="0" smtClean="0">
                <a:latin typeface="Times New Roman" pitchFamily="18" charset="0"/>
                <a:cs typeface="Times New Roman" pitchFamily="18" charset="0"/>
              </a:rPr>
              <a:t>, Са</a:t>
            </a:r>
            <a:r>
              <a:rPr lang="uz-Cyrl-UZ" sz="1850" baseline="30000" dirty="0" smtClean="0">
                <a:latin typeface="Times New Roman" pitchFamily="18" charset="0"/>
                <a:cs typeface="Times New Roman" pitchFamily="18" charset="0"/>
              </a:rPr>
              <a:t>+2</a:t>
            </a:r>
            <a:r>
              <a:rPr lang="uz-Cyrl-UZ" sz="1850" dirty="0" smtClean="0">
                <a:latin typeface="Times New Roman" pitchFamily="18" charset="0"/>
                <a:cs typeface="Times New Roman" pitchFamily="18" charset="0"/>
              </a:rPr>
              <a:t>, К</a:t>
            </a:r>
            <a:r>
              <a:rPr lang="uz-Cyrl-UZ" sz="1850" baseline="30000" dirty="0" smtClean="0">
                <a:latin typeface="Times New Roman" pitchFamily="18" charset="0"/>
                <a:cs typeface="Times New Roman" pitchFamily="18" charset="0"/>
              </a:rPr>
              <a:t>+</a:t>
            </a:r>
            <a:r>
              <a:rPr lang="uz-Cyrl-UZ" sz="1850" dirty="0" smtClean="0">
                <a:latin typeface="Times New Roman" pitchFamily="18" charset="0"/>
                <a:cs typeface="Times New Roman" pitchFamily="18" charset="0"/>
              </a:rPr>
              <a:t>, Сl</a:t>
            </a:r>
            <a:r>
              <a:rPr lang="uz-Cyrl-UZ" sz="1850" baseline="30000" dirty="0" smtClean="0">
                <a:latin typeface="Times New Roman" pitchFamily="18" charset="0"/>
                <a:cs typeface="Times New Roman" pitchFamily="18" charset="0"/>
              </a:rPr>
              <a:t>-</a:t>
            </a:r>
            <a:r>
              <a:rPr lang="uz-Cyrl-UZ" sz="1850" dirty="0" smtClean="0">
                <a:latin typeface="Times New Roman" pitchFamily="18" charset="0"/>
                <a:cs typeface="Times New Roman" pitchFamily="18" charset="0"/>
              </a:rPr>
              <a:t> кира бошлайди. Ҳаракат потенциали юзага чиққан даврда ҳужайра ичига, ҳужайралараро бассейндан, саркоплазматик ретикулумдан Са</a:t>
            </a:r>
            <a:r>
              <a:rPr lang="uz-Cyrl-UZ" sz="1850" baseline="30000" dirty="0" smtClean="0">
                <a:latin typeface="Times New Roman" pitchFamily="18" charset="0"/>
                <a:cs typeface="Times New Roman" pitchFamily="18" charset="0"/>
              </a:rPr>
              <a:t>+2</a:t>
            </a:r>
            <a:r>
              <a:rPr lang="uz-Cyrl-UZ" sz="1850" dirty="0" smtClean="0">
                <a:latin typeface="Times New Roman" pitchFamily="18" charset="0"/>
                <a:cs typeface="Times New Roman" pitchFamily="18" charset="0"/>
              </a:rPr>
              <a:t> кириши кескин ортади, бу қисқартирувчи оқсилларни активациялайди, натижада қон томирлар спазми келиб чиқади. Са</a:t>
            </a:r>
            <a:r>
              <a:rPr lang="uz-Cyrl-UZ" sz="1850" baseline="30000" dirty="0" smtClean="0">
                <a:latin typeface="Times New Roman" pitchFamily="18" charset="0"/>
                <a:cs typeface="Times New Roman" pitchFamily="18" charset="0"/>
              </a:rPr>
              <a:t>+2</a:t>
            </a:r>
            <a:r>
              <a:rPr lang="uz-Cyrl-UZ" sz="1850" dirty="0" smtClean="0">
                <a:latin typeface="Times New Roman" pitchFamily="18" charset="0"/>
                <a:cs typeface="Times New Roman" pitchFamily="18" charset="0"/>
              </a:rPr>
              <a:t> антогонисти бўлиб верапил, нифедипин, бефидиллар ҳисобланади. </a:t>
            </a:r>
            <a:endParaRPr lang="ru-RU" sz="1850" dirty="0" smtClean="0">
              <a:latin typeface="Times New Roman" pitchFamily="18" charset="0"/>
              <a:cs typeface="Times New Roman" pitchFamily="18" charset="0"/>
            </a:endParaRPr>
          </a:p>
          <a:p>
            <a:pPr marL="273050" indent="450850" algn="just"/>
            <a:r>
              <a:rPr lang="uz-Cyrl-UZ" sz="1850" dirty="0" smtClean="0">
                <a:latin typeface="Times New Roman" pitchFamily="18" charset="0"/>
                <a:cs typeface="Times New Roman" pitchFamily="18" charset="0"/>
              </a:rPr>
              <a:t>Ангиотензин II ўз таъсирини бевосита силлиқ мушакка, Na</a:t>
            </a:r>
            <a:r>
              <a:rPr lang="uz-Cyrl-UZ" sz="1850" baseline="30000" dirty="0" smtClean="0">
                <a:latin typeface="Times New Roman" pitchFamily="18" charset="0"/>
                <a:cs typeface="Times New Roman" pitchFamily="18" charset="0"/>
              </a:rPr>
              <a:t>+</a:t>
            </a:r>
            <a:r>
              <a:rPr lang="uz-Cyrl-UZ" sz="1850" dirty="0" smtClean="0">
                <a:latin typeface="Times New Roman" pitchFamily="18" charset="0"/>
                <a:cs typeface="Times New Roman" pitchFamily="18" charset="0"/>
              </a:rPr>
              <a:t> ўтказувчанлигини ошириб, унда деполяриция  чақириш ҳисобига ангиоспазмни юзага чиқаради. Булардан ҳам ташқари, ангиоспастик ишемия келиб чиқишида барча юқоридаги омилларга қон томир деворидаги мускул элементларини, норадреналин ва вазоактив пептидларга сезувчанлигини ўзгариши ётади. М: Na</a:t>
            </a:r>
            <a:r>
              <a:rPr lang="uz-Cyrl-UZ" sz="1850" baseline="30000" dirty="0" smtClean="0">
                <a:latin typeface="Times New Roman" pitchFamily="18" charset="0"/>
                <a:cs typeface="Times New Roman" pitchFamily="18" charset="0"/>
              </a:rPr>
              <a:t>+ </a:t>
            </a:r>
            <a:r>
              <a:rPr lang="uz-Cyrl-UZ" sz="1850" dirty="0" smtClean="0">
                <a:latin typeface="Times New Roman" pitchFamily="18" charset="0"/>
                <a:cs typeface="Times New Roman" pitchFamily="18" charset="0"/>
              </a:rPr>
              <a:t>ни қон томир деворига тўпланиши, унинг катехоламинларга, вазопрессинга ва ангиотензинга сезувчанлигини кескин ошириб юборади. Демак, ангиоспастик ишемияни келиб чиқишида, нафақат рефлектор ёйнинг турли қисмларини таъсирлаш, балки қон-томирлар девори, модда ва минераллар алмашинувини ҳолати ҳам муҳим аҳамиятга эга.</a:t>
            </a:r>
            <a:endParaRPr lang="ru-RU" sz="1850" dirty="0" smtClean="0">
              <a:latin typeface="Times New Roman" pitchFamily="18" charset="0"/>
              <a:cs typeface="Times New Roman" pitchFamily="18" charset="0"/>
            </a:endParaRPr>
          </a:p>
          <a:p>
            <a:pPr marL="273050" indent="450850" algn="just"/>
            <a:endParaRPr lang="ru-RU" sz="1850"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10000"/>
          </a:bodyPr>
          <a:lstStyle/>
          <a:p>
            <a:pPr marL="273050" indent="450850" algn="just"/>
            <a:r>
              <a:rPr lang="uz-Cyrl-UZ" dirty="0" smtClean="0">
                <a:latin typeface="Times New Roman" pitchFamily="18" charset="0"/>
                <a:cs typeface="Times New Roman" pitchFamily="18" charset="0"/>
              </a:rPr>
              <a:t>Агар ишемия, артериялар обтурацияси ва компрессияси натижасида келиб чиқса, ангиоспазмга нисбатан оғирроқ ўзгаришлар чақиради. Албатта тез ва узоқ давом этувчи обтурация ёмон оқибатларга олиб келади, шу билан бирга артерияларни рефлектор спазми ҳам қўшилади.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Ҳаётий зарурий органлар (мия, юрак) ишемиясида, айрим органлар, буйрак, қораталоқ, ўпкага нисбатан оқибати ёмон кечади, улар эса ўз навбатида скелет, мускул, суяк, тоғай тўқималарга нисбатан оғирроқ асоратларга олиб келади.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Ишемияни ривожланишида, ушбу органни функционал ҳолати ҳамда қон билан таъминлаш даражаси ҳам муҳим аҳамиятга эга. Тўқимани функционал активлиги юқори бўлганда, унга қон келишини бузилиши, уни тинч ҳолатда бўлганлигига нисбатан ҳавфлироқдир.</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Autofit/>
          </a:bodyPr>
          <a:lstStyle/>
          <a:p>
            <a:pPr marL="273050" indent="450850" algn="just"/>
            <a:r>
              <a:rPr lang="uz-Cyrl-UZ" sz="1850" dirty="0" smtClean="0">
                <a:latin typeface="Times New Roman" pitchFamily="18" charset="0"/>
                <a:cs typeface="Times New Roman" pitchFamily="18" charset="0"/>
              </a:rPr>
              <a:t>Ишемияга учраган тўқималардаги ўзгаришларни қуйидаги схематик тарзда кўриб чиқиш мумкин.</a:t>
            </a:r>
            <a:endParaRPr lang="ru-RU" sz="1850" dirty="0" smtClean="0">
              <a:latin typeface="Times New Roman" pitchFamily="18" charset="0"/>
              <a:cs typeface="Times New Roman" pitchFamily="18" charset="0"/>
            </a:endParaRPr>
          </a:p>
          <a:p>
            <a:pPr marL="273050" lvl="0" indent="450850" algn="just"/>
            <a:r>
              <a:rPr lang="uz-Cyrl-UZ" sz="1850" dirty="0" smtClean="0">
                <a:latin typeface="Times New Roman" pitchFamily="18" charset="0"/>
                <a:cs typeface="Times New Roman" pitchFamily="18" charset="0"/>
              </a:rPr>
              <a:t>Кребс циклидаги жараёнлар эффективлиги пасайиши, гликолиз ва пентоз циклини активлигини ортиши, кислород етишмовчилиги, энергетик алмашинув, ферментлар синтези ва активлиги, оксидланиш ва фосфорланиш жараёнларини пасайиши билан тушинтирилади.</a:t>
            </a:r>
            <a:endParaRPr lang="ru-RU" sz="1850" dirty="0" smtClean="0">
              <a:latin typeface="Times New Roman" pitchFamily="18" charset="0"/>
              <a:cs typeface="Times New Roman" pitchFamily="18" charset="0"/>
            </a:endParaRPr>
          </a:p>
          <a:p>
            <a:pPr marL="273050" lvl="0" indent="450850" algn="just"/>
            <a:r>
              <a:rPr lang="uz-Cyrl-UZ" sz="1850" dirty="0" smtClean="0">
                <a:latin typeface="Times New Roman" pitchFamily="18" charset="0"/>
                <a:cs typeface="Times New Roman" pitchFamily="18" charset="0"/>
              </a:rPr>
              <a:t>Макроэргик фосфатлар заҳирасини тугаши, ҳужайрада Са</a:t>
            </a:r>
            <a:r>
              <a:rPr lang="uz-Cyrl-UZ" sz="1850" baseline="30000" dirty="0" smtClean="0">
                <a:latin typeface="Times New Roman" pitchFamily="18" charset="0"/>
                <a:cs typeface="Times New Roman" pitchFamily="18" charset="0"/>
              </a:rPr>
              <a:t>+2</a:t>
            </a:r>
            <a:r>
              <a:rPr lang="uz-Cyrl-UZ" sz="1850" dirty="0" smtClean="0">
                <a:latin typeface="Times New Roman" pitchFamily="18" charset="0"/>
                <a:cs typeface="Times New Roman" pitchFamily="18" charset="0"/>
              </a:rPr>
              <a:t> ни суммар миқдорини ортишига олиб келади. Ишемияни биринчи дақиқаларидаёқ ҳужайра митохондриясини ички структураси ўзгаради, бўкади ва у ерда секин-аста ёғ томчилари пайдо бўлади. Кейинчалик митохондрия ва эндоплазматик тўр парчаланади, уларни ядросида некроз ўчоқлари пайдо бўлади, бу эса инфаркт аломатидир. Бу ҳолат асосан паренхиматоз органларида рўй беради, чунки улар О</a:t>
            </a:r>
            <a:r>
              <a:rPr lang="uz-Cyrl-UZ" sz="1850" baseline="-25000" dirty="0" smtClean="0">
                <a:latin typeface="Times New Roman" pitchFamily="18" charset="0"/>
                <a:cs typeface="Times New Roman" pitchFamily="18" charset="0"/>
              </a:rPr>
              <a:t>2</a:t>
            </a:r>
            <a:r>
              <a:rPr lang="uz-Cyrl-UZ" sz="1850" dirty="0" smtClean="0">
                <a:latin typeface="Times New Roman" pitchFamily="18" charset="0"/>
                <a:cs typeface="Times New Roman" pitchFamily="18" charset="0"/>
              </a:rPr>
              <a:t> етишмовчилигига жуда сезувчан бўлади, бундан ташқари, артериолалар ишламай қолиши, ушбу органлар тезда коллетераллар ҳосил қилишга улгурмайди.</a:t>
            </a:r>
            <a:endParaRPr lang="ru-RU" sz="1850" dirty="0" smtClean="0">
              <a:latin typeface="Times New Roman" pitchFamily="18" charset="0"/>
              <a:cs typeface="Times New Roman" pitchFamily="18" charset="0"/>
            </a:endParaRPr>
          </a:p>
          <a:p>
            <a:pPr marL="273050" indent="450850" algn="just"/>
            <a:r>
              <a:rPr lang="uz-Cyrl-UZ" sz="1850" dirty="0" smtClean="0">
                <a:latin typeface="Times New Roman" pitchFamily="18" charset="0"/>
                <a:cs typeface="Times New Roman" pitchFamily="18" charset="0"/>
              </a:rPr>
              <a:t>Қўшувчи тўқимани кескин ортиб кетиши, коллаген нордон ва нейтрал гликазамингликанларни концентрацияси ортишига олиб келади, бу эса ишемик ўзгаришларни янада чуқурлаштиради. Геморрагия бу қон томирлар деворидан, қонни томирни ўраб турувчи тўқималарга чиқиши (қон қўйилиши) ёки ташқи муҳитга (қон кетиш) ўтиши тушинилади.</a:t>
            </a:r>
            <a:endParaRPr lang="ru-RU" sz="1850"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pPr algn="just"/>
            <a:r>
              <a:rPr lang="uz-Cyrl-UZ" b="1" dirty="0" smtClean="0">
                <a:latin typeface="Times New Roman" pitchFamily="18" charset="0"/>
                <a:cs typeface="Times New Roman" pitchFamily="18" charset="0"/>
              </a:rPr>
              <a:t>Этиологияси: </a:t>
            </a:r>
            <a:r>
              <a:rPr lang="uz-Cyrl-UZ" dirty="0" smtClean="0">
                <a:latin typeface="Times New Roman" pitchFamily="18" charset="0"/>
                <a:cs typeface="Times New Roman" pitchFamily="18" charset="0"/>
              </a:rPr>
              <a:t>травматик ва нотравматик</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Нотравматик геморрагия асосида қон томирларни ўтказувчанлигини ортиши ётади, эритроцитлар диапедези рўй беради, бунда қон томирни макроскопик бир бутунлиги бузилмайди.</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Тугаши: 	</a:t>
            </a:r>
            <a:endParaRPr lang="en-US" b="1" dirty="0" smtClean="0">
              <a:latin typeface="Times New Roman" pitchFamily="18" charset="0"/>
              <a:cs typeface="Times New Roman" pitchFamily="18" charset="0"/>
            </a:endParaRPr>
          </a:p>
          <a:p>
            <a:pPr algn="just">
              <a:buNone/>
            </a:pP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1.</a:t>
            </a:r>
            <a:r>
              <a:rPr lang="en-US"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анемия (кўп қон йўқотишдан)</a:t>
            </a:r>
            <a:endParaRPr lang="ru-RU"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гипотония</a:t>
            </a:r>
            <a:endParaRPr lang="ru-RU"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3. </a:t>
            </a:r>
            <a:r>
              <a:rPr lang="uz-Cyrl-UZ" dirty="0" smtClean="0">
                <a:latin typeface="Times New Roman" pitchFamily="18" charset="0"/>
                <a:cs typeface="Times New Roman" pitchFamily="18" charset="0"/>
              </a:rPr>
              <a:t>коллапс</a:t>
            </a:r>
            <a:endParaRPr lang="ru-RU"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4. </a:t>
            </a:r>
            <a:r>
              <a:rPr lang="uz-Cyrl-UZ" dirty="0" smtClean="0">
                <a:latin typeface="Times New Roman" pitchFamily="18" charset="0"/>
                <a:cs typeface="Times New Roman" pitchFamily="18" charset="0"/>
              </a:rPr>
              <a:t>ўлим</a:t>
            </a:r>
            <a:endParaRPr lang="ru-RU" dirty="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spAutoFit/>
          </a:bodyPr>
          <a:lstStyle/>
          <a:p>
            <a:pPr algn="ctr"/>
            <a:r>
              <a:rPr lang="uz-Cyrl-UZ" sz="5400" b="1" dirty="0" smtClean="0">
                <a:ln w="17780" cmpd="sng">
                  <a:solidFill>
                    <a:schemeClr val="tx1">
                      <a:lumMod val="95000"/>
                      <a:lumOff val="5000"/>
                    </a:schemeClr>
                  </a:solidFill>
                  <a:prstDash val="solid"/>
                  <a:miter lim="800000"/>
                </a:ln>
                <a:solidFill>
                  <a:schemeClr val="accent6">
                    <a:lumMod val="75000"/>
                  </a:schemeClr>
                </a:solidFill>
                <a:effectLst>
                  <a:outerShdw blurRad="55000" dist="50800" dir="5400000" algn="tl">
                    <a:srgbClr val="000000">
                      <a:alpha val="33000"/>
                    </a:srgbClr>
                  </a:outerShdw>
                  <a:reflection blurRad="6350" stA="55000" endA="300" endPos="45500" dir="5400000" sy="-100000" algn="bl" rotWithShape="0"/>
                </a:effectLst>
              </a:rPr>
              <a:t>ЭЬТИБОРИЛАР УЧУН РАХМАТ</a:t>
            </a:r>
            <a:endParaRPr lang="ru-RU" sz="5400" b="1" dirty="0">
              <a:ln w="17780" cmpd="sng">
                <a:solidFill>
                  <a:schemeClr val="tx1">
                    <a:lumMod val="95000"/>
                    <a:lumOff val="5000"/>
                  </a:schemeClr>
                </a:solidFill>
                <a:prstDash val="solid"/>
                <a:miter lim="800000"/>
              </a:ln>
              <a:solidFill>
                <a:schemeClr val="accent6">
                  <a:lumMod val="75000"/>
                </a:schemeClr>
              </a:solidFill>
              <a:effectLst>
                <a:outerShdw blurRad="55000" dist="50800" dir="5400000" algn="tl">
                  <a:srgbClr val="000000">
                    <a:alpha val="33000"/>
                  </a:srgbClr>
                </a:outerShdw>
                <a:reflection blurRad="6350" stA="55000" endA="300" endPos="45500" dir="5400000" sy="-100000" algn="bl" rotWithShape="0"/>
              </a:effectLst>
            </a:endParaRP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454</TotalTime>
  <Words>2830</Words>
  <Application>Microsoft Office PowerPoint</Application>
  <PresentationFormat>Экран (4:3)</PresentationFormat>
  <Paragraphs>151</Paragraphs>
  <Slides>29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29</vt:i4>
      </vt:variant>
    </vt:vector>
  </HeadingPairs>
  <TitlesOfParts>
    <vt:vector size="30" baseType="lpstr">
      <vt:lpstr>Поток</vt:lpstr>
      <vt:lpstr>АНДИЖОН ДАВЛАТ ТИББИЁТ ИНСТИТУТИ</vt:lpstr>
      <vt:lpstr>ТИПИК ПАТОЛОГИК ЖАРАЁНЛАР</vt:lpstr>
      <vt:lpstr>Слайд 3</vt:lpstr>
      <vt:lpstr>Слайд 4</vt:lpstr>
      <vt:lpstr>Артериал гиперемия</vt:lpstr>
      <vt:lpstr>Слайд 6</vt:lpstr>
      <vt:lpstr>Физиологик артериал гиперемия</vt:lpstr>
      <vt:lpstr>Реактив физиологик гиперемия</vt:lpstr>
      <vt:lpstr>Слайд 9</vt:lpstr>
      <vt:lpstr>Слайд 10</vt:lpstr>
      <vt:lpstr>Слайд 11</vt:lpstr>
      <vt:lpstr>Слайд 12</vt:lpstr>
      <vt:lpstr>Нейропаралитик типга хос нейроген артериал гиперемия</vt:lpstr>
      <vt:lpstr>Слайд 14</vt:lpstr>
      <vt:lpstr>Слайд 15</vt:lpstr>
      <vt:lpstr>Слайд 16</vt:lpstr>
      <vt:lpstr>Слайд 17</vt:lpstr>
      <vt:lpstr>Слайд 18</vt:lpstr>
      <vt:lpstr>Слайд 19</vt:lpstr>
      <vt:lpstr>Слайд 20</vt:lpstr>
      <vt:lpstr>Артериал ва веноз гиперемия белгиларининг қиёсий ҳарактеристикаси</vt:lpstr>
      <vt:lpstr>Ишемия</vt:lpstr>
      <vt:lpstr>Слайд 23</vt:lpstr>
      <vt:lpstr>Слайд 24</vt:lpstr>
      <vt:lpstr>Слайд 25</vt:lpstr>
      <vt:lpstr>Слайд 26</vt:lpstr>
      <vt:lpstr>Слайд 27</vt:lpstr>
      <vt:lpstr>Слайд 28</vt:lpstr>
      <vt:lpstr>Слайд 29</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51</cp:revision>
  <dcterms:created xsi:type="dcterms:W3CDTF">2017-04-18T17:14:00Z</dcterms:created>
  <dcterms:modified xsi:type="dcterms:W3CDTF">2017-04-23T19:27:03Z</dcterms:modified>
</cp:coreProperties>
</file>