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77" r:id="rId2"/>
    <p:sldId id="279" r:id="rId3"/>
    <p:sldId id="278"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 id="307" r:id="rId32"/>
    <p:sldId id="308" r:id="rId33"/>
    <p:sldId id="309" r:id="rId34"/>
    <p:sldId id="310" r:id="rId35"/>
    <p:sldId id="311" r:id="rId36"/>
    <p:sldId id="312" r:id="rId37"/>
    <p:sldId id="313" r:id="rId38"/>
    <p:sldId id="276"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97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омер слайда 7"/>
          <p:cNvSpPr>
            <a:spLocks noGrp="1"/>
          </p:cNvSpPr>
          <p:nvPr>
            <p:ph type="sldNum" sz="quarter" idx="11"/>
          </p:nvPr>
        </p:nvSpPr>
        <p:spPr/>
        <p:txBody>
          <a:bodyPr/>
          <a:lstStyle/>
          <a:p>
            <a:fld id="{3BC486AB-6D38-4E3E-BB55-A30F020CC04F}" type="slidenum">
              <a:rPr lang="ru-RU" smtClean="0"/>
              <a:pPr/>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BC486AB-6D38-4E3E-BB55-A30F020CC04F}"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pPr algn="ctr"/>
            <a:r>
              <a:rPr lang="ru-RU" dirty="0" err="1" smtClean="0">
                <a:latin typeface="Times New Roman" pitchFamily="18" charset="0"/>
                <a:cs typeface="Times New Roman" pitchFamily="18" charset="0"/>
              </a:rPr>
              <a:t>Андижон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тиббиёт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rgbClr val="002060"/>
                </a:solidFill>
                <a:latin typeface="Times New Roman" pitchFamily="18" charset="0"/>
                <a:cs typeface="Times New Roman" pitchFamily="18" charset="0"/>
              </a:rPr>
              <a:t>Мавзу</a:t>
            </a:r>
            <a:r>
              <a:rPr lang="ru-RU" sz="3500" b="1" dirty="0" smtClean="0">
                <a:solidFill>
                  <a:srgbClr val="002060"/>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400" b="1" dirty="0" smtClean="0"/>
              <a:t> </a:t>
            </a:r>
            <a:r>
              <a:rPr lang="uz-Cyrl-UZ" sz="2400" b="1" dirty="0" smtClean="0">
                <a:latin typeface="Times New Roman" pitchFamily="18" charset="0"/>
                <a:cs typeface="Times New Roman" pitchFamily="18" charset="0"/>
              </a:rPr>
              <a:t>ЯЛЛИҒЛАНИШ</a:t>
            </a:r>
            <a:r>
              <a:rPr lang="en-US" sz="2400" b="1" dirty="0" smtClean="0">
                <a:latin typeface="Times New Roman" pitchFamily="18" charset="0"/>
                <a:cs typeface="Times New Roman" pitchFamily="18" charset="0"/>
              </a:rPr>
              <a:t>,</a:t>
            </a:r>
            <a:r>
              <a:rPr lang="uz-Cyrl-UZ" sz="2400" b="1" dirty="0" smtClean="0">
                <a:latin typeface="Times New Roman" pitchFamily="18" charset="0"/>
                <a:cs typeface="Times New Roman" pitchFamily="18" charset="0"/>
              </a:rPr>
              <a:t> ташқи белгилари</a:t>
            </a:r>
            <a:r>
              <a:rPr lang="en-US" sz="2400" b="1" dirty="0" smtClean="0">
                <a:latin typeface="Times New Roman" pitchFamily="18" charset="0"/>
                <a:cs typeface="Times New Roman" pitchFamily="18" charset="0"/>
              </a:rPr>
              <a:t>,</a:t>
            </a:r>
            <a:r>
              <a:rPr lang="uz-Cyrl-UZ" sz="2400" b="1" dirty="0" smtClean="0">
                <a:latin typeface="Times New Roman" pitchFamily="18" charset="0"/>
                <a:cs typeface="Times New Roman" pitchFamily="18" charset="0"/>
              </a:rPr>
              <a:t> экспериментал моделлаштириш</a:t>
            </a:r>
            <a:r>
              <a:rPr lang="en-US" sz="2400" b="1" dirty="0" smtClean="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этиологияси</a:t>
            </a:r>
            <a:r>
              <a:rPr lang="en-US" sz="2400" b="1" dirty="0" smtClean="0">
                <a:latin typeface="Times New Roman" pitchFamily="18" charset="0"/>
                <a:cs typeface="Times New Roman" pitchFamily="18" charset="0"/>
              </a:rPr>
              <a:t>,</a:t>
            </a:r>
            <a:r>
              <a:rPr lang="uz-Cyrl-UZ" sz="2400" b="1" dirty="0" smtClean="0">
                <a:latin typeface="Times New Roman" pitchFamily="18" charset="0"/>
                <a:cs typeface="Times New Roman" pitchFamily="18" charset="0"/>
              </a:rPr>
              <a:t> патогенези</a:t>
            </a:r>
            <a:r>
              <a:rPr lang="en-US" sz="2400" b="1"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rgbClr val="002060"/>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3000364" y="5857892"/>
            <a:ext cx="6000824"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rgbClr val="002060"/>
                </a:solidFill>
                <a:latin typeface="Times New Roman" pitchFamily="18" charset="0"/>
                <a:cs typeface="Times New Roman" pitchFamily="18" charset="0"/>
              </a:rPr>
              <a:t>Ма</a:t>
            </a:r>
            <a:r>
              <a:rPr lang="ru-RU" sz="2800" b="1" dirty="0" err="1" smtClean="0">
                <a:solidFill>
                  <a:srgbClr val="002060"/>
                </a:solidFill>
                <a:latin typeface="Times New Roman" pitchFamily="18" charset="0"/>
                <a:cs typeface="Times New Roman" pitchFamily="18" charset="0"/>
              </a:rPr>
              <a:t>ь</a:t>
            </a:r>
            <a:r>
              <a:rPr lang="ru-RU" sz="2800" b="1" dirty="0" err="1" smtClean="0">
                <a:solidFill>
                  <a:srgbClr val="002060"/>
                </a:solidFill>
                <a:latin typeface="Times New Roman" pitchFamily="18" charset="0"/>
                <a:cs typeface="Times New Roman" pitchFamily="18" charset="0"/>
              </a:rPr>
              <a:t>рузачи</a:t>
            </a:r>
            <a:r>
              <a:rPr lang="ru-RU" sz="2800" b="1" dirty="0" smtClean="0">
                <a:solidFill>
                  <a:srgbClr val="002060"/>
                </a:solidFill>
                <a:latin typeface="Times New Roman" pitchFamily="18" charset="0"/>
                <a:cs typeface="Times New Roman" pitchFamily="18" charset="0"/>
              </a:rPr>
              <a:t>:</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smtClean="0">
                <a:latin typeface="Times New Roman" pitchFamily="18" charset="0"/>
                <a:cs typeface="Times New Roman" pitchFamily="18" charset="0"/>
              </a:rPr>
              <a:t>Мадумарова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smtClean="0">
                <a:latin typeface="Times New Roman" pitchFamily="18" charset="0"/>
                <a:cs typeface="Times New Roman" pitchFamily="18" charset="0"/>
              </a:rPr>
              <a:t>РЕЖА:</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819176" y="1600200"/>
            <a:ext cx="7467600" cy="4525963"/>
          </a:xfrm>
        </p:spPr>
        <p:txBody>
          <a:bodyPr>
            <a:normAutofit fontScale="70000" lnSpcReduction="20000"/>
          </a:bodyPr>
          <a:lstStyle/>
          <a:p>
            <a:pPr lvl="0">
              <a:lnSpc>
                <a:spcPct val="170000"/>
              </a:lnSpc>
            </a:pPr>
            <a:r>
              <a:rPr lang="uz-Cyrl-UZ" b="1" dirty="0" smtClean="0">
                <a:latin typeface="Times New Roman" pitchFamily="18" charset="0"/>
                <a:cs typeface="Times New Roman" pitchFamily="18" charset="0"/>
              </a:rPr>
              <a:t>Яллиғланиш ҳақида тушунча</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Яллиғланишни ташқи белгилари ва уларнинг таҳлили</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Яллиғланишни экспериментал моделлаштириш</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Яллиғланишни этиологияси</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Яллиғланишни патогенези</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Яллиғланишни ҳужайралари</a:t>
            </a:r>
            <a:endParaRPr lang="ru-RU" dirty="0" smtClean="0">
              <a:latin typeface="Times New Roman" pitchFamily="18" charset="0"/>
              <a:cs typeface="Times New Roman" pitchFamily="18" charset="0"/>
            </a:endParaRPr>
          </a:p>
          <a:p>
            <a:pPr lvl="0">
              <a:lnSpc>
                <a:spcPct val="170000"/>
              </a:lnSpc>
            </a:pPr>
            <a:r>
              <a:rPr lang="uz-Cyrl-UZ" b="1" dirty="0" smtClean="0">
                <a:latin typeface="Times New Roman" pitchFamily="18" charset="0"/>
                <a:cs typeface="Times New Roman" pitchFamily="18" charset="0"/>
              </a:rPr>
              <a:t>Яллиғланиш ўчоғида қон айланишини бузилиши </a:t>
            </a:r>
            <a:endParaRPr lang="ru-RU" dirty="0" smtClean="0">
              <a:latin typeface="Times New Roman" pitchFamily="18" charset="0"/>
              <a:cs typeface="Times New Roman" pitchFamily="18" charset="0"/>
            </a:endParaRPr>
          </a:p>
          <a:p>
            <a:pPr>
              <a:lnSpc>
                <a:spcPct val="170000"/>
              </a:lnSpc>
            </a:pPr>
            <a:r>
              <a:rPr lang="uz-Cyrl-UZ" b="1" dirty="0" smtClean="0">
                <a:latin typeface="Times New Roman" pitchFamily="18" charset="0"/>
                <a:cs typeface="Times New Roman" pitchFamily="18" charset="0"/>
              </a:rPr>
              <a:t>Экссудация ҳақида тушунча</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8638" y="274638"/>
            <a:ext cx="8043890" cy="1143000"/>
          </a:xfrm>
        </p:spPr>
        <p:txBody>
          <a:bodyPr>
            <a:normAutofit/>
          </a:bodyPr>
          <a:lstStyle/>
          <a:p>
            <a:pPr algn="ctr"/>
            <a:r>
              <a:rPr lang="uz-Cyrl-UZ" sz="3000" b="1" dirty="0" smtClean="0">
                <a:latin typeface="Times New Roman" pitchFamily="18" charset="0"/>
                <a:cs typeface="Times New Roman" pitchFamily="18" charset="0"/>
              </a:rPr>
              <a:t>ЯЛЛИҒЛАНИШ ҲАҚИДА ТУШУНЧА</a:t>
            </a:r>
            <a:endParaRPr lang="ru-RU" sz="3000" dirty="0"/>
          </a:p>
        </p:txBody>
      </p:sp>
      <p:sp>
        <p:nvSpPr>
          <p:cNvPr id="3" name="Содержимое 2"/>
          <p:cNvSpPr>
            <a:spLocks noGrp="1"/>
          </p:cNvSpPr>
          <p:nvPr>
            <p:ph idx="1"/>
          </p:nvPr>
        </p:nvSpPr>
        <p:spPr>
          <a:xfrm>
            <a:off x="457200" y="1600200"/>
            <a:ext cx="7972452" cy="4525963"/>
          </a:xfrm>
        </p:spPr>
        <p:txBody>
          <a:bodyPr>
            <a:noAutofit/>
          </a:bodyPr>
          <a:lstStyle/>
          <a:p>
            <a:pPr marL="419100" indent="301625" algn="just">
              <a:buNone/>
            </a:pPr>
            <a:r>
              <a:rPr lang="uz-Cyrl-UZ" sz="2400" dirty="0" smtClean="0">
                <a:latin typeface="Times New Roman" pitchFamily="18" charset="0"/>
                <a:cs typeface="Times New Roman" pitchFamily="18" charset="0"/>
              </a:rPr>
              <a:t>Яллиғланиш - васкуляр тўқималарнинг зарарланиши натижасида, қон айланишни бузилиши, унинг таркибини ўзгариши, ҳамда қўшувчи тўқимада альтерация, экссудация ва пролиферация билан кечувчи мураккаб иммунобиологик ва ҳимоя мослашув реакциясидир. Шундан, бир ҳужайраликларда, умуртқасизларда, шунингдек кўп ҳужайрали паразитларда яллиғланиш юзага чиқмайди, чунки уларда қон айланиш тизими шаклланмаган, лекин яллиғланиш элементларининг айрим филогенетик прототиплари учрайди, м: фагоцитоз, ҳужайра ва унинг органларини гипертрафия ва гиперплазияси ва ҳ.к.з.</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043890" cy="5554683"/>
          </a:xfrm>
        </p:spPr>
        <p:txBody>
          <a:bodyPr>
            <a:noAutofit/>
          </a:bodyPr>
          <a:lstStyle/>
          <a:p>
            <a:pPr marL="419100" indent="301625" algn="just"/>
            <a:r>
              <a:rPr lang="uz-Cyrl-UZ" sz="2100" dirty="0" smtClean="0">
                <a:latin typeface="Times New Roman" pitchFamily="18" charset="0"/>
                <a:cs typeface="Times New Roman" pitchFamily="18" charset="0"/>
              </a:rPr>
              <a:t>Яллиғланиш организмга таъсир этган патоген омилларга, унинг ҳимоя ҳарактерига эга бўлган мураккаб иммунобиологик реакцияси ҳисобланади. Бу жараён асосан маҳаллий ҳарактерга эга бўлади, лекин кўп ҳолатларда бутун организмни, яъни иммун, эндокрин ва нерв тизимларни қамраб олади. Эволюцион ривожланишини дастлабки босқичида юзага чиққан яллиғланиш, ўз ҳарактерини ўзгартириб, мураккаблашиб бормоқда, лекин унда доимо иккита сифатни кўриш мумкин. Бир томондан зарарланиш орган, ҳатто бутун организм учун ҳавф-ҳатар туғдирса, иккинчи томондан организмга яшаб кетишига ёрдам беради. Яллиғланишда организм учун ҳимоя ҳамда ҳавф элементлари бирга бўлади, шунинг учун шифокордан ушбу жараёнга аралашуви талаб этилади. Яллиғланиш, гипоксия ва шу жумладан стресс билан бир қаторда, энг кўп учрайдиган типик патологик жараёндир. Яллиғланишдаги ҳимоя вазифаларини роли шундаки, агар улар бўлмаса, инфекция жараёни сепсисга, травма шокка, тўқималардаги дефектлар қайта тикланмаган бўлар эди.</a:t>
            </a:r>
            <a:endParaRPr lang="ru-RU" sz="2100" dirty="0" smtClean="0">
              <a:latin typeface="Times New Roman" pitchFamily="18" charset="0"/>
              <a:cs typeface="Times New Roman" pitchFamily="18" charset="0"/>
            </a:endParaRPr>
          </a:p>
          <a:p>
            <a:pPr marL="419100" indent="301625" algn="just"/>
            <a:endParaRPr lang="ru-RU" sz="21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115328" cy="1143000"/>
          </a:xfrm>
        </p:spPr>
        <p:txBody>
          <a:bodyPr>
            <a:normAutofit/>
          </a:bodyPr>
          <a:lstStyle/>
          <a:p>
            <a:r>
              <a:rPr lang="uz-Cyrl-UZ" sz="3000" b="1" dirty="0" smtClean="0">
                <a:latin typeface="Times New Roman" pitchFamily="18" charset="0"/>
                <a:cs typeface="Times New Roman" pitchFamily="18" charset="0"/>
              </a:rPr>
              <a:t>ЯЛЛИҒЛАНИШНИ ТАШҚИ БЕЛГИЛАРИ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186766" cy="4525963"/>
          </a:xfrm>
        </p:spPr>
        <p:txBody>
          <a:bodyPr>
            <a:noAutofit/>
          </a:bodyPr>
          <a:lstStyle/>
          <a:p>
            <a:r>
              <a:rPr lang="uz-Cyrl-UZ" sz="1800" dirty="0" smtClean="0">
                <a:latin typeface="Times New Roman" pitchFamily="18" charset="0"/>
                <a:cs typeface="Times New Roman" pitchFamily="18" charset="0"/>
              </a:rPr>
              <a:t>Яллиғланишни ташқи белгилари жуда қадимдан аён, Цельс-Гален, 2000 йилдан ҳозиргача улар ўзларини аҳамиятини йўқотмаган, вақт ўтиш билан уларни тушинтиришда тўлдирилишлар рўй бермоқда.</a:t>
            </a:r>
            <a:endParaRPr lang="ru-RU" sz="1800" dirty="0" smtClean="0">
              <a:latin typeface="Times New Roman" pitchFamily="18" charset="0"/>
              <a:cs typeface="Times New Roman" pitchFamily="18" charset="0"/>
            </a:endParaRPr>
          </a:p>
          <a:p>
            <a:pPr lvl="0"/>
            <a:r>
              <a:rPr lang="uz-Cyrl-UZ" sz="1800" dirty="0" smtClean="0">
                <a:latin typeface="Times New Roman" pitchFamily="18" charset="0"/>
                <a:cs typeface="Times New Roman" pitchFamily="18" charset="0"/>
              </a:rPr>
              <a:t>Қизариш (лот. rubor) қон томирлар гиперемияси билан ҳарактерлаб, артериолалар, венулалар ва барча резервдаги қон томирлар кенгайиб кетиши билан намоён бўлади. Аввалига, гиперемия ўчоғида, қон томирларда қон оқишини тезлиги ҳисобига оч қизил рангда бўлади. Озгина вақт ўтгандан сўнг, яллиғланиш ўчоғида қон оқими ўзгаради, яъни секинлашади. Бу эса қон оқишини тўхташигача, стаз ёки стаздан олдинги ҳолатгача ўзгаради, бунда яллиғланиш ўчоғи қорамтир ёки кўкимтир рангга киради. Гиперемия қон томирлардаги вазодиляторларни қитиқланишидан ёки Введенский бўйича парабиоз ҳолати билан тушинтирилади. Гиперемияни келиб чиқишида нерв-рефлектор ва гуморал механизмлар ётади.</a:t>
            </a:r>
            <a:endParaRPr lang="ru-RU" sz="1800" dirty="0" smtClean="0">
              <a:latin typeface="Times New Roman" pitchFamily="18" charset="0"/>
              <a:cs typeface="Times New Roman" pitchFamily="18" charset="0"/>
            </a:endParaRPr>
          </a:p>
          <a:p>
            <a:pPr lvl="0"/>
            <a:r>
              <a:rPr lang="uz-Cyrl-UZ" sz="1800" dirty="0" smtClean="0">
                <a:latin typeface="Times New Roman" pitchFamily="18" charset="0"/>
                <a:cs typeface="Times New Roman" pitchFamily="18" charset="0"/>
              </a:rPr>
              <a:t>Шиш (лот. tumor) - яллиғланиш ўчоғида қон томирлар ўтказувчанлиги кескин ортиб кетади, ундан нафақат оқсил ва унинг коллоидлари, балки шаклли элементлар ҳам ўтиб кетади, натижада яллиғланиш ўчоғида шиш пайдо бўлади. </a:t>
            </a:r>
            <a:endParaRPr lang="ru-RU"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7500" lnSpcReduction="20000"/>
          </a:bodyPr>
          <a:lstStyle/>
          <a:p>
            <a:pPr marL="419100" lvl="0" indent="301625" algn="just"/>
            <a:r>
              <a:rPr lang="uz-Cyrl-UZ" dirty="0" smtClean="0">
                <a:latin typeface="Times New Roman" pitchFamily="18" charset="0"/>
                <a:cs typeface="Times New Roman" pitchFamily="18" charset="0"/>
              </a:rPr>
              <a:t>Оғриқ (лот. dolor) сезувчи толаларни қаттиқ қитиқланишидан юзага чиқади, бунда нерв охирлари ва тўқималар сиқилиб қолади. Шунинг учун, панарицийда, тиш пульпасида кучли оғриқ бўлади, агар ўша жойни кесиб, босимни пасайтирсай, оғриқ пасаяди ёки тўхтайди.</a:t>
            </a:r>
            <a:endParaRPr lang="ru-RU" dirty="0" smtClean="0">
              <a:latin typeface="Times New Roman" pitchFamily="18" charset="0"/>
              <a:cs typeface="Times New Roman" pitchFamily="18" charset="0"/>
            </a:endParaRPr>
          </a:p>
          <a:p>
            <a:pPr marL="419100" lvl="0" indent="301625" algn="just"/>
            <a:r>
              <a:rPr lang="uz-Cyrl-UZ" dirty="0" smtClean="0">
                <a:latin typeface="Times New Roman" pitchFamily="18" charset="0"/>
                <a:cs typeface="Times New Roman" pitchFamily="18" charset="0"/>
              </a:rPr>
              <a:t>Температурани ортиши (лот. cоlor) яллиғланиш рўй берадиган тўқималарда иссиқлик кўп ҳосил бўлади, моддалар алмашинуви кучаяди, “моддалар алмашинувида ўт кетади”, лекин тутайди.</a:t>
            </a:r>
            <a:endParaRPr lang="ru-RU" dirty="0" smtClean="0">
              <a:latin typeface="Times New Roman" pitchFamily="18" charset="0"/>
              <a:cs typeface="Times New Roman" pitchFamily="18" charset="0"/>
            </a:endParaRPr>
          </a:p>
          <a:p>
            <a:pPr marL="419100" indent="301625" algn="just"/>
            <a:r>
              <a:rPr lang="uz-Cyrl-UZ" dirty="0" smtClean="0">
                <a:latin typeface="Times New Roman" pitchFamily="18" charset="0"/>
                <a:cs typeface="Times New Roman" pitchFamily="18" charset="0"/>
              </a:rPr>
              <a:t>Функцияларни бузилиши, юқорида айтилган ўзгаришлар яллиғланиш ўчоғидаги органни, қолаверса бутун организмни функцияларини бузилишига олиб келади. </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latin typeface="Times New Roman" pitchFamily="18" charset="0"/>
                <a:cs typeface="Times New Roman" pitchFamily="18" charset="0"/>
              </a:rPr>
              <a:t>ЯЛЛИҒЛАНИШНИНГ УМУМИЙ БЕЛГИЛАРИ: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186766" cy="4525963"/>
          </a:xfrm>
        </p:spPr>
        <p:txBody>
          <a:bodyPr>
            <a:normAutofit fontScale="92500"/>
          </a:bodyPr>
          <a:lstStyle/>
          <a:p>
            <a:pPr marL="82550" lvl="1" indent="638175" algn="just">
              <a:buNone/>
            </a:pPr>
            <a:r>
              <a:rPr lang="en-US" sz="2800" dirty="0" smtClean="0">
                <a:latin typeface="Times New Roman" pitchFamily="18" charset="0"/>
                <a:cs typeface="Times New Roman" pitchFamily="18" charset="0"/>
              </a:rPr>
              <a:t>1. </a:t>
            </a:r>
            <a:r>
              <a:rPr lang="uz-Cyrl-UZ" sz="2800" dirty="0" smtClean="0">
                <a:latin typeface="Times New Roman" pitchFamily="18" charset="0"/>
                <a:cs typeface="Times New Roman" pitchFamily="18" charset="0"/>
              </a:rPr>
              <a:t>Лейкоцитоз келиб чиқишида суяк кўмигини лейкопоэтик функциясини ортиши, симпатоадренал тизимни активлашуви, яллиғланиш медиаторларини суяк кўмигига таъсири мухим роль ўйнайди.</a:t>
            </a:r>
            <a:endParaRPr lang="ru-RU" sz="2800" dirty="0" smtClean="0">
              <a:latin typeface="Times New Roman" pitchFamily="18" charset="0"/>
              <a:cs typeface="Times New Roman" pitchFamily="18" charset="0"/>
            </a:endParaRPr>
          </a:p>
          <a:p>
            <a:pPr marL="82550" lvl="1" indent="638175" algn="just">
              <a:buNone/>
            </a:pPr>
            <a:r>
              <a:rPr lang="en-US" sz="2800" dirty="0" smtClean="0">
                <a:latin typeface="Times New Roman" pitchFamily="18" charset="0"/>
                <a:cs typeface="Times New Roman" pitchFamily="18" charset="0"/>
              </a:rPr>
              <a:t>2. </a:t>
            </a:r>
            <a:r>
              <a:rPr lang="uz-Cyrl-UZ" sz="2800" dirty="0" smtClean="0">
                <a:latin typeface="Times New Roman" pitchFamily="18" charset="0"/>
                <a:cs typeface="Times New Roman" pitchFamily="18" charset="0"/>
              </a:rPr>
              <a:t>Лейкопения, қорин тифи ва вирус касалликларида кузатилади.</a:t>
            </a:r>
            <a:endParaRPr lang="ru-RU" sz="2800" dirty="0" smtClean="0">
              <a:latin typeface="Times New Roman" pitchFamily="18" charset="0"/>
              <a:cs typeface="Times New Roman" pitchFamily="18" charset="0"/>
            </a:endParaRPr>
          </a:p>
          <a:p>
            <a:pPr marL="82550" lvl="1" indent="638175" algn="just">
              <a:buNone/>
            </a:pPr>
            <a:r>
              <a:rPr lang="en-US" sz="2800" dirty="0" smtClean="0">
                <a:latin typeface="Times New Roman" pitchFamily="18" charset="0"/>
                <a:cs typeface="Times New Roman" pitchFamily="18" charset="0"/>
              </a:rPr>
              <a:t>3. </a:t>
            </a:r>
            <a:r>
              <a:rPr lang="uz-Cyrl-UZ" sz="2800" dirty="0" smtClean="0">
                <a:latin typeface="Times New Roman" pitchFamily="18" charset="0"/>
                <a:cs typeface="Times New Roman" pitchFamily="18" charset="0"/>
              </a:rPr>
              <a:t>Иситма, пироген омиллар таъсирида юзага келади (заҳарлар, оқсил катионлари, интерлейкин-1)</a:t>
            </a:r>
            <a:endParaRPr lang="ru-RU" sz="2800" dirty="0" smtClean="0">
              <a:latin typeface="Times New Roman" pitchFamily="18" charset="0"/>
              <a:cs typeface="Times New Roman" pitchFamily="18" charset="0"/>
            </a:endParaRPr>
          </a:p>
          <a:p>
            <a:pPr marL="82550" lvl="1" indent="638175" algn="just">
              <a:buNone/>
            </a:pPr>
            <a:r>
              <a:rPr lang="en-US" sz="2800" dirty="0" smtClean="0">
                <a:latin typeface="Times New Roman" pitchFamily="18" charset="0"/>
                <a:cs typeface="Times New Roman" pitchFamily="18" charset="0"/>
              </a:rPr>
              <a:t>4. </a:t>
            </a:r>
            <a:r>
              <a:rPr lang="uz-Cyrl-UZ" sz="2800" dirty="0" smtClean="0">
                <a:latin typeface="Times New Roman" pitchFamily="18" charset="0"/>
                <a:cs typeface="Times New Roman" pitchFamily="18" charset="0"/>
              </a:rPr>
              <a:t>Сурункали ва ўткир яллиғланишда организмда оқсиллар таркиби ва миқдори ўзгаради.</a:t>
            </a:r>
            <a:endParaRPr lang="ru-RU" sz="2800" dirty="0" smtClean="0">
              <a:latin typeface="Times New Roman" pitchFamily="18" charset="0"/>
              <a:cs typeface="Times New Roman" pitchFamily="18" charset="0"/>
            </a:endParaRPr>
          </a:p>
          <a:p>
            <a:pPr marL="82550" indent="638175" algn="just"/>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043890" cy="5554683"/>
          </a:xfrm>
        </p:spPr>
        <p:txBody>
          <a:bodyPr>
            <a:normAutofit fontScale="85000" lnSpcReduction="20000"/>
          </a:bodyPr>
          <a:lstStyle/>
          <a:p>
            <a:pPr marL="273050" lvl="1" indent="447675" algn="just">
              <a:buNone/>
            </a:pPr>
            <a:r>
              <a:rPr lang="en-US" sz="2800" dirty="0" smtClean="0">
                <a:latin typeface="Times New Roman" pitchFamily="18" charset="0"/>
                <a:cs typeface="Times New Roman" pitchFamily="18" charset="0"/>
              </a:rPr>
              <a:t>5. </a:t>
            </a:r>
            <a:r>
              <a:rPr lang="uz-Cyrl-UZ" sz="2800" dirty="0" smtClean="0">
                <a:latin typeface="Times New Roman" pitchFamily="18" charset="0"/>
                <a:cs typeface="Times New Roman" pitchFamily="18" charset="0"/>
              </a:rPr>
              <a:t>Қондаги ферментлар таркиби ва активлиги ўзгаради м: аланинтрансаминаза (АЛТ) активлиги гепатитда ортса, аспаргинтрансаминаза (АЛТ) активлиги гепатитда ортса, аспаргинтрансаминаза (АСТ) миокардитда ортади. Бундан ташқари, яллиғланишда гиалуронидаза, тромбокиназалар активлиги ҳам ортади.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6. </a:t>
            </a:r>
            <a:r>
              <a:rPr lang="uz-Cyrl-UZ" sz="2800" dirty="0" smtClean="0">
                <a:latin typeface="Times New Roman" pitchFamily="18" charset="0"/>
                <a:cs typeface="Times New Roman" pitchFamily="18" charset="0"/>
              </a:rPr>
              <a:t>Эритроцитларни чўкиш тезлиги ортади, яллиғланишда эритроцитларни манфий заряди пасаяди, натижада уларнинг агломерацияси кузатилади.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7. </a:t>
            </a:r>
            <a:r>
              <a:rPr lang="uz-Cyrl-UZ" sz="2800" dirty="0" smtClean="0">
                <a:latin typeface="Times New Roman" pitchFamily="18" charset="0"/>
                <a:cs typeface="Times New Roman" pitchFamily="18" charset="0"/>
              </a:rPr>
              <a:t>Қонда катехоламин, кортикостероидларнинг миқдори ортиб кетади.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8. </a:t>
            </a:r>
            <a:r>
              <a:rPr lang="uz-Cyrl-UZ" sz="2800" dirty="0" smtClean="0">
                <a:latin typeface="Times New Roman" pitchFamily="18" charset="0"/>
                <a:cs typeface="Times New Roman" pitchFamily="18" charset="0"/>
              </a:rPr>
              <a:t>Қонда антителалар миқдори, сенсибилизациялашган Т-лимфоцитлар миқдори ортиб кетади.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9. </a:t>
            </a:r>
            <a:r>
              <a:rPr lang="uz-Cyrl-UZ" sz="2800" dirty="0" smtClean="0">
                <a:latin typeface="Times New Roman" pitchFamily="18" charset="0"/>
                <a:cs typeface="Times New Roman" pitchFamily="18" charset="0"/>
              </a:rPr>
              <a:t>Патологик рефлекслар юзага келади.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10. </a:t>
            </a:r>
            <a:r>
              <a:rPr lang="uz-Cyrl-UZ" sz="2800" dirty="0" smtClean="0">
                <a:latin typeface="Times New Roman" pitchFamily="18" charset="0"/>
                <a:cs typeface="Times New Roman" pitchFamily="18" charset="0"/>
              </a:rPr>
              <a:t>Организмда интоксикация кузатилади.</a:t>
            </a:r>
            <a:endParaRPr lang="ru-RU" sz="2800" dirty="0" smtClean="0">
              <a:latin typeface="Times New Roman" pitchFamily="18" charset="0"/>
              <a:cs typeface="Times New Roman" pitchFamily="18" charset="0"/>
            </a:endParaRPr>
          </a:p>
          <a:p>
            <a:pPr marL="273050" lvl="1" indent="447675" algn="just">
              <a:buNone/>
            </a:pPr>
            <a:r>
              <a:rPr lang="en-US" sz="2800" dirty="0" smtClean="0">
                <a:latin typeface="Times New Roman" pitchFamily="18" charset="0"/>
                <a:cs typeface="Times New Roman" pitchFamily="18" charset="0"/>
              </a:rPr>
              <a:t>11 </a:t>
            </a:r>
            <a:r>
              <a:rPr lang="uz-Cyrl-UZ" sz="2800" dirty="0" smtClean="0">
                <a:latin typeface="Times New Roman" pitchFamily="18" charset="0"/>
                <a:cs typeface="Times New Roman" pitchFamily="18" charset="0"/>
              </a:rPr>
              <a:t>Сепсис рўй бериши мумкин.</a:t>
            </a:r>
            <a:endParaRPr lang="ru-RU" sz="28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000" b="1" dirty="0" smtClean="0">
                <a:latin typeface="Times New Roman" pitchFamily="18" charset="0"/>
                <a:cs typeface="Times New Roman" pitchFamily="18" charset="0"/>
              </a:rPr>
              <a:t>ЯЛЛИҒЛАНИШНИ ЭКСПЕРИМЕНТАЛ МОДЕЛЛАШТИРИШ</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263525" indent="457200" algn="just"/>
            <a:r>
              <a:rPr lang="uz-Cyrl-UZ" dirty="0" smtClean="0">
                <a:latin typeface="Times New Roman" pitchFamily="18" charset="0"/>
                <a:cs typeface="Times New Roman" pitchFamily="18" charset="0"/>
              </a:rPr>
              <a:t>Яллиғланиш муаммоларини ўрганиш тиббиётни барча соҳаларининг асосий муаммоларидан биридир. Бироқ уларни ўрганиш усуллари турлича.</a:t>
            </a:r>
            <a:endParaRPr lang="ru-RU" dirty="0" smtClean="0">
              <a:latin typeface="Times New Roman" pitchFamily="18" charset="0"/>
              <a:cs typeface="Times New Roman" pitchFamily="18" charset="0"/>
            </a:endParaRPr>
          </a:p>
          <a:p>
            <a:pPr marL="263525" indent="457200" algn="just"/>
            <a:r>
              <a:rPr lang="uz-Cyrl-UZ" b="1" dirty="0" smtClean="0">
                <a:latin typeface="Times New Roman" pitchFamily="18" charset="0"/>
                <a:cs typeface="Times New Roman" pitchFamily="18" charset="0"/>
              </a:rPr>
              <a:t>Клиницист – </a:t>
            </a:r>
            <a:r>
              <a:rPr lang="uz-Cyrl-UZ" dirty="0" smtClean="0">
                <a:latin typeface="Times New Roman" pitchFamily="18" charset="0"/>
                <a:cs typeface="Times New Roman" pitchFamily="18" charset="0"/>
              </a:rPr>
              <a:t>бемор тўшагида, патологоанатом – ўликни ёрганда, патофизиолог эса – ҳайвонларда ўтказилаётган экспериментда ушбу муаммо ечимини топади.</a:t>
            </a:r>
            <a:endParaRPr lang="ru-RU" dirty="0" smtClean="0">
              <a:latin typeface="Times New Roman" pitchFamily="18" charset="0"/>
              <a:cs typeface="Times New Roman" pitchFamily="18" charset="0"/>
            </a:endParaRPr>
          </a:p>
          <a:p>
            <a:pPr marL="263525" indent="457200" algn="just"/>
            <a:r>
              <a:rPr lang="uz-Cyrl-UZ" dirty="0" smtClean="0">
                <a:latin typeface="Times New Roman" pitchFamily="18" charset="0"/>
                <a:cs typeface="Times New Roman" pitchFamily="18" charset="0"/>
              </a:rPr>
              <a:t>1867 йили Конгейм бақани ичак тутқичида, яллиғланиш пайтида қон айланиши бузилишини ўрганди ва гиперемиядан то стазгача бўлган босқичларни таҳлил қилди. Лейкоцитларни қон-томирлар орқали эмиграциясини кузатди. Ҳозирда унинг тажрибаларини талабалар амалий машғулотларда бемалол бажарадилар.</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186766" cy="5697559"/>
          </a:xfrm>
        </p:spPr>
        <p:txBody>
          <a:bodyPr>
            <a:normAutofit fontScale="85000" lnSpcReduction="20000"/>
          </a:bodyPr>
          <a:lstStyle/>
          <a:p>
            <a:pPr marL="263525" indent="457200" algn="just"/>
            <a:r>
              <a:rPr lang="uz-Cyrl-UZ" dirty="0" smtClean="0">
                <a:latin typeface="Times New Roman" pitchFamily="18" charset="0"/>
                <a:cs typeface="Times New Roman" pitchFamily="18" charset="0"/>
              </a:rPr>
              <a:t>1920 йилда эр-хотин Кларклар қуён қулоғини икки томонидаги эпидермисни олиб ташлаб, ўша ерга диск ўрнатди, шаффоф дарчадан қон айланиши бузилишини флогоген омилларни таъсирлаб ўрганди, бундай усул билан мия пардасидаги қон айланишни бузилишини ҳам ўрганиш мумкин.</a:t>
            </a:r>
            <a:endParaRPr lang="ru-RU" dirty="0" smtClean="0">
              <a:latin typeface="Times New Roman" pitchFamily="18" charset="0"/>
              <a:cs typeface="Times New Roman" pitchFamily="18" charset="0"/>
            </a:endParaRPr>
          </a:p>
          <a:p>
            <a:pPr marL="263525" indent="457200" algn="just"/>
            <a:r>
              <a:rPr lang="uz-Cyrl-UZ" dirty="0" smtClean="0">
                <a:latin typeface="Times New Roman" pitchFamily="18" charset="0"/>
                <a:cs typeface="Times New Roman" pitchFamily="18" charset="0"/>
              </a:rPr>
              <a:t>Менкин (1948 й.) яллиғланишни ўрганиш учун биохимик усулларни таклиф қилди. Унинг ҳизматлари туфайли ҳозирда кўплаб яллиғланиш медиаторлари очилган ва чуқур ўрганилган. Электрон микроскоп, ультрацентрифуга ва бошқа усуллар ёрдамида биологик мембрана ҳоссалари тўғрисида муҳим маълумотларга эга бўлдикки, натижада яллиғланиш шиши, қон томирлар деворидан лейкоцитларни ўтишини ва уларнинг яллиғланиш ўчоғида тўпланиш механизми очиб берилди.</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pPr marL="179388" indent="541338" algn="just"/>
            <a:r>
              <a:rPr lang="uz-Cyrl-UZ" dirty="0" smtClean="0">
                <a:latin typeface="Times New Roman" pitchFamily="18" charset="0"/>
                <a:cs typeface="Times New Roman" pitchFamily="18" charset="0"/>
              </a:rPr>
              <a:t>Яллиғланиш муаммоларини ўрганишда Мечниковни тажрибалари муҳим аҳамиятга эга. Унинг тажрибаларини ўзига хослиги шундан иборатки, у яллиғланишга эволюцион тараққиёт нуқтаи назаридан қаради. У биринчи бўлиб филогенездаги яллиғланишни ўрганди, яъни турли поғонада турган ҳайвонларда тажрибалар ўтказди. М: денгиз юлдузчасини шаффов личинкасида фагоцитоз ходисасини очди ва яллиғланиш ривожланишида бу холат муҳим аҳамиятга эга эканлигини тушинтирди. Ушбу кузатишларга асосланиб, қиёсий патологик ёки эволюцион яллиғланиш назариясини яратди.</a:t>
            </a:r>
            <a:endParaRPr lang="ru-RU" dirty="0" smtClean="0">
              <a:latin typeface="Times New Roman" pitchFamily="18" charset="0"/>
              <a:cs typeface="Times New Roman" pitchFamily="18" charset="0"/>
            </a:endParaRPr>
          </a:p>
          <a:p>
            <a:pPr marL="179388" indent="541338" algn="just"/>
            <a:r>
              <a:rPr lang="uz-Cyrl-UZ" dirty="0" smtClean="0">
                <a:latin typeface="Times New Roman" pitchFamily="18" charset="0"/>
                <a:cs typeface="Times New Roman" pitchFamily="18" charset="0"/>
              </a:rPr>
              <a:t>Содда, умуртқасиз ҳайвонларда ўтказилган, оддий ва бирмунча бирламчи тасаввурлар, кейинчалик мураккаб патологик жараёнларни тушинишимизда, калит вазифасини ўтайди, бундан ташқари, экспериментларда яллиғланишни чуқур тахлил қилиш, клиникада кўплаб яллиғланишга қарши препаратларни тадбиқ қилишга имкон беради.</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Этиология</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258204" cy="4525963"/>
          </a:xfrm>
        </p:spPr>
        <p:txBody>
          <a:bodyPr>
            <a:normAutofit fontScale="77500" lnSpcReduction="20000"/>
          </a:bodyPr>
          <a:lstStyle/>
          <a:p>
            <a:pPr marL="82550" indent="638175" algn="just"/>
            <a:r>
              <a:rPr lang="uz-Cyrl-UZ" dirty="0" smtClean="0">
                <a:latin typeface="Times New Roman" pitchFamily="18" charset="0"/>
                <a:cs typeface="Times New Roman" pitchFamily="18" charset="0"/>
              </a:rPr>
              <a:t>Ҳар қандай зарарловчи агент, тўқимани адаптацион имкониятларидан куч ва давомийлиги бўйича устун бўлса, яллиғланишни юзага чиқаради. Флогоген омилларни 2 га бўлиш қабул қилинган: </a:t>
            </a:r>
            <a:r>
              <a:rPr lang="uz-Cyrl-UZ" b="1" dirty="0" smtClean="0">
                <a:latin typeface="Times New Roman" pitchFamily="18" charset="0"/>
                <a:cs typeface="Times New Roman" pitchFamily="18" charset="0"/>
              </a:rPr>
              <a:t>экзоген</a:t>
            </a:r>
            <a:r>
              <a:rPr lang="uz-Cyrl-UZ" dirty="0" smtClean="0">
                <a:latin typeface="Times New Roman" pitchFamily="18" charset="0"/>
                <a:cs typeface="Times New Roman" pitchFamily="18" charset="0"/>
              </a:rPr>
              <a:t> ва </a:t>
            </a:r>
            <a:r>
              <a:rPr lang="uz-Cyrl-UZ" b="1" dirty="0" smtClean="0">
                <a:latin typeface="Times New Roman" pitchFamily="18" charset="0"/>
                <a:cs typeface="Times New Roman" pitchFamily="18" charset="0"/>
              </a:rPr>
              <a:t>эндоген</a:t>
            </a:r>
            <a:r>
              <a:rPr lang="uz-Cyrl-UZ"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82550" lvl="0" indent="638175" algn="just"/>
            <a:r>
              <a:rPr lang="uz-Cyrl-UZ" b="1" dirty="0" smtClean="0">
                <a:latin typeface="Times New Roman" pitchFamily="18" charset="0"/>
                <a:cs typeface="Times New Roman" pitchFamily="18" charset="0"/>
              </a:rPr>
              <a:t>Экзоген омиллар:</a:t>
            </a:r>
            <a:endParaRPr lang="ru-RU" dirty="0" smtClean="0">
              <a:latin typeface="Times New Roman" pitchFamily="18" charset="0"/>
              <a:cs typeface="Times New Roman" pitchFamily="18" charset="0"/>
            </a:endParaRPr>
          </a:p>
          <a:p>
            <a:pPr marL="82550" indent="638175" algn="just">
              <a:buNone/>
            </a:pPr>
            <a:r>
              <a:rPr lang="uz-Cyrl-UZ" dirty="0" smtClean="0">
                <a:latin typeface="Times New Roman" pitchFamily="18" charset="0"/>
                <a:cs typeface="Times New Roman" pitchFamily="18" charset="0"/>
              </a:rPr>
              <a:t>1.        Физик</a:t>
            </a:r>
            <a:endParaRPr lang="ru-RU" dirty="0" smtClean="0">
              <a:latin typeface="Times New Roman" pitchFamily="18" charset="0"/>
              <a:cs typeface="Times New Roman" pitchFamily="18" charset="0"/>
            </a:endParaRPr>
          </a:p>
          <a:p>
            <a:pPr marL="82550" indent="638175"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а)        термик (совуқ ва иссиқ)</a:t>
            </a:r>
            <a:endParaRPr lang="ru-RU" dirty="0" smtClean="0">
              <a:latin typeface="Times New Roman" pitchFamily="18" charset="0"/>
              <a:cs typeface="Times New Roman" pitchFamily="18" charset="0"/>
            </a:endParaRPr>
          </a:p>
          <a:p>
            <a:pPr marL="82550" indent="638175"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        электротравма</a:t>
            </a:r>
            <a:endParaRPr lang="ru-RU" dirty="0" smtClean="0">
              <a:latin typeface="Times New Roman" pitchFamily="18" charset="0"/>
              <a:cs typeface="Times New Roman" pitchFamily="18" charset="0"/>
            </a:endParaRPr>
          </a:p>
          <a:p>
            <a:pPr marL="82550" indent="638175"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в)        ион нурларни таъсири.</a:t>
            </a:r>
            <a:endParaRPr lang="en-US" dirty="0" smtClean="0">
              <a:latin typeface="Times New Roman" pitchFamily="18" charset="0"/>
              <a:cs typeface="Times New Roman" pitchFamily="18" charset="0"/>
            </a:endParaRPr>
          </a:p>
          <a:p>
            <a:pPr marL="82550" indent="638175" algn="just">
              <a:buNone/>
            </a:pPr>
            <a:r>
              <a:rPr lang="uz-Cyrl-UZ" dirty="0" smtClean="0">
                <a:latin typeface="Times New Roman" pitchFamily="18" charset="0"/>
                <a:cs typeface="Times New Roman" pitchFamily="18" charset="0"/>
              </a:rPr>
              <a:t>2. Механик (ёт тана, эзилиш, йиртилиш ва бошқалар)</a:t>
            </a:r>
            <a:endParaRPr lang="ru-RU" dirty="0" smtClean="0">
              <a:latin typeface="Times New Roman" pitchFamily="18" charset="0"/>
              <a:cs typeface="Times New Roman" pitchFamily="18" charset="0"/>
            </a:endParaRPr>
          </a:p>
          <a:p>
            <a:pPr marL="82550" indent="638175" algn="just">
              <a:buNone/>
            </a:pPr>
            <a:r>
              <a:rPr lang="uz-Cyrl-UZ" dirty="0" smtClean="0">
                <a:latin typeface="Times New Roman" pitchFamily="18" charset="0"/>
                <a:cs typeface="Times New Roman" pitchFamily="18" charset="0"/>
              </a:rPr>
              <a:t>3. Химик (кислоталар, ишқорлар)</a:t>
            </a:r>
            <a:endParaRPr lang="ru-RU" dirty="0" smtClean="0">
              <a:latin typeface="Times New Roman" pitchFamily="18" charset="0"/>
              <a:cs typeface="Times New Roman" pitchFamily="18" charset="0"/>
            </a:endParaRPr>
          </a:p>
          <a:p>
            <a:pPr marL="82550" indent="638175" algn="just">
              <a:buNone/>
            </a:pPr>
            <a:r>
              <a:rPr lang="uz-Cyrl-UZ" dirty="0" smtClean="0">
                <a:latin typeface="Times New Roman" pitchFamily="18" charset="0"/>
                <a:cs typeface="Times New Roman" pitchFamily="18" charset="0"/>
              </a:rPr>
              <a:t>4. Биологик (бактерия, вируслар, замбуруғлар, содда ҳайвонлар, чувалчанглар, ўрмалаб юрувчилар)</a:t>
            </a: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043890" cy="5786478"/>
          </a:xfrm>
        </p:spPr>
        <p:txBody>
          <a:bodyPr>
            <a:normAutofit fontScale="70000" lnSpcReduction="20000"/>
          </a:bodyPr>
          <a:lstStyle/>
          <a:p>
            <a:pPr marL="82550" indent="638175" algn="just"/>
            <a:r>
              <a:rPr lang="uz-Cyrl-UZ" b="1" dirty="0" smtClean="0">
                <a:latin typeface="Times New Roman" pitchFamily="18" charset="0"/>
                <a:cs typeface="Times New Roman" pitchFamily="18" charset="0"/>
              </a:rPr>
              <a:t>II. Эндоген</a:t>
            </a:r>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омиллар. </a:t>
            </a:r>
            <a:r>
              <a:rPr lang="uz-Cyrl-UZ" dirty="0" smtClean="0">
                <a:latin typeface="Times New Roman" pitchFamily="18" charset="0"/>
                <a:cs typeface="Times New Roman" pitchFamily="18" charset="0"/>
              </a:rPr>
              <a:t>Яллиғланишни чақирувчи флогоген омиллар организмни ўзида, бошқа касалликлар туфайли юзага келади. М: ўсмага жавобан ўт ва сийдик пуфагида яллиғланиш келиб чиқиши, антиген-антитело комплекси бирор бир органга фиксацияланиб яллиғланиш чақириш мумкин.</a:t>
            </a:r>
            <a:endParaRPr lang="ru-RU" dirty="0" smtClean="0">
              <a:latin typeface="Times New Roman" pitchFamily="18" charset="0"/>
              <a:cs typeface="Times New Roman" pitchFamily="18" charset="0"/>
            </a:endParaRPr>
          </a:p>
          <a:p>
            <a:pPr marL="82550" indent="638175" algn="just"/>
            <a:r>
              <a:rPr lang="uz-Cyrl-UZ" dirty="0" smtClean="0">
                <a:latin typeface="Times New Roman" pitchFamily="18" charset="0"/>
                <a:cs typeface="Times New Roman" pitchFamily="18" charset="0"/>
              </a:rPr>
              <a:t>Муҳим омиллар тўғрисида қисқача тўхталиб ўтамиз. Физик омиллар ичида, термик омиллар муҳим аҳамиятга эга, яъни организмни нормал ҳароратдан ё ўта юқори, ёки ўта совуқ ҳароратга тушиши билан кечади. Бунда, биринчи навбатда шамоллаш яллиғланиши кетади, жараён нерв-рефлектор ҳарактерига эга бўлиб, қон айланишини бузилиши, бу ўз навбатида гиперемия ёки ишемияга олиб келади, бу холатлар ҳужайралар озиқланишини бузилишини келтириб чиқаради, натижада бактерия, вируслар яшаши учун қулай шароит яратилади. Шундан, физик омиллар кўп ҳолларда кўмаклашувчи омилга айланиб, яллиғланишни тез ривожланишини таъминлайди. Аммо, термик омиллар организмга кучли таъсир этганда, тўғридан-тўғри яллиғланиш чақириши ҳам мумкин. Агар совуқ узоқ таъсир этилганда, сезувчи объектларда гиперемия, шиш, қичишиш, терини қалинлашуви, майда ярачалар ҳосил бўлиши ва ёрилиши билан намоён бўлади.</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7972452" cy="5411807"/>
          </a:xfrm>
        </p:spPr>
        <p:txBody>
          <a:bodyPr>
            <a:normAutofit/>
          </a:bodyPr>
          <a:lstStyle/>
          <a:p>
            <a:pPr marL="0" indent="720725" algn="just"/>
            <a:r>
              <a:rPr lang="uz-Cyrl-UZ" sz="2100" b="1" dirty="0" smtClean="0">
                <a:latin typeface="Times New Roman" pitchFamily="18" charset="0"/>
                <a:cs typeface="Times New Roman" pitchFamily="18" charset="0"/>
              </a:rPr>
              <a:t>Маҳаллий қизиб кетиш</a:t>
            </a:r>
            <a:r>
              <a:rPr lang="uz-Cyrl-UZ" sz="2100" dirty="0" smtClean="0">
                <a:latin typeface="Times New Roman" pitchFamily="18" charset="0"/>
                <a:cs typeface="Times New Roman" pitchFamily="18" charset="0"/>
              </a:rPr>
              <a:t> – гиперемияга, қон томирлардан суюқликни чиқиб кетиши, тўқималар озиқланишини бузилишига, оҳир-оқибат некрозга олиб келади.</a:t>
            </a:r>
            <a:endParaRPr lang="ru-RU" sz="2100" dirty="0" smtClean="0">
              <a:latin typeface="Times New Roman" pitchFamily="18" charset="0"/>
              <a:cs typeface="Times New Roman" pitchFamily="18" charset="0"/>
            </a:endParaRPr>
          </a:p>
          <a:p>
            <a:pPr marL="0" indent="720725" algn="just"/>
            <a:r>
              <a:rPr lang="uz-Cyrl-UZ" sz="2100" b="1" dirty="0" smtClean="0">
                <a:latin typeface="Times New Roman" pitchFamily="18" charset="0"/>
                <a:cs typeface="Times New Roman" pitchFamily="18" charset="0"/>
              </a:rPr>
              <a:t>Нурлар таъсири </a:t>
            </a:r>
            <a:r>
              <a:rPr lang="uz-Cyrl-UZ" sz="2100" dirty="0" smtClean="0">
                <a:latin typeface="Times New Roman" pitchFamily="18" charset="0"/>
                <a:cs typeface="Times New Roman" pitchFamily="18" charset="0"/>
              </a:rPr>
              <a:t>уларнинг таъсиридан ҳам яллиғланиш юзага чиқади, улардан қуёш нурлари асосий ўринни эгаллайди, ультрабинафша, унинг тўлқин узунлиги қисқа бўлганлиги учун кучлироқ яллиғланиш чақиради. Қисқа тўлқинли нурлар тўқимага кучли адсорбцияланади, у ерни қисман парчалайди, бунинг натижасида гистаминга ўхшаш моддалар м: гистидин ишлаб чиқарилади.</a:t>
            </a:r>
            <a:endParaRPr lang="ru-RU" sz="2100" dirty="0" smtClean="0">
              <a:latin typeface="Times New Roman" pitchFamily="18" charset="0"/>
              <a:cs typeface="Times New Roman" pitchFamily="18" charset="0"/>
            </a:endParaRPr>
          </a:p>
          <a:p>
            <a:pPr marL="0" indent="720725" algn="just"/>
            <a:r>
              <a:rPr lang="uz-Cyrl-UZ" sz="2100" dirty="0" smtClean="0">
                <a:latin typeface="Times New Roman" pitchFamily="18" charset="0"/>
                <a:cs typeface="Times New Roman" pitchFamily="18" charset="0"/>
              </a:rPr>
              <a:t>Рентген ва радий нурлари ҳам ҳудди ультрабинафша нурларига ўхшаб организмга таъсир этади, лекин организмда дарҳол патологик ўзгаришлар чақирмайди, терида эритема ва секин битувчи яралар ҳосил қилиш билан намоён бўлади.</a:t>
            </a:r>
            <a:endParaRPr lang="ru-RU" sz="21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smtClean="0">
                <a:latin typeface="Times New Roman" pitchFamily="18" charset="0"/>
                <a:cs typeface="Times New Roman" pitchFamily="18" charset="0"/>
              </a:rPr>
              <a:t>Патогенез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0" indent="720725" algn="just"/>
            <a:r>
              <a:rPr lang="uz-Cyrl-UZ" dirty="0" smtClean="0">
                <a:latin typeface="Times New Roman" pitchFamily="18" charset="0"/>
                <a:cs typeface="Times New Roman" pitchFamily="18" charset="0"/>
              </a:rPr>
              <a:t>Яллиғланиш патогенезини қуйидагича тасвирлаш мумкин: флогоген омил таъсирида тўқимани зарарланиши (бирламчи альтерация), ҳужайралардан биологик актив моддаларни ажралиши, лизосомал ферментларни ажралиши ва активлашуви, уларнинг биологик макромолекулаларга таъсири (иккиламчи альтерация), микроциркуляцияни бузилиши, қон томирлар девори ўтказувчанлигини ортиши, экссудация, ҳужайраларни кўпайиши (пролиферация) дефектни тикланиши тарзида намоён бўлади. Агар, юқоридаги микроскопик ўзгаришлардан бирортаси бўлмаса, яллиғланиш йўқ дегани.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pPr algn="ctr"/>
            <a:r>
              <a:rPr lang="uz-Cyrl-UZ" dirty="0" smtClean="0">
                <a:latin typeface="Times New Roman" pitchFamily="18" charset="0"/>
                <a:cs typeface="Times New Roman" pitchFamily="18" charset="0"/>
              </a:rPr>
              <a:t>Яллиғланишда қайси жараён устунлигига қараб, қуйидаги босқичларда кетади.</a:t>
            </a:r>
            <a:endParaRPr lang="ru-RU"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I</a:t>
            </a:r>
            <a:r>
              <a:rPr lang="uz-Cyrl-UZ" b="1"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Альтерация босқичи</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а) бирламчи альтерация</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 иккиламчи альтерация</a:t>
            </a:r>
            <a:endParaRPr lang="ru-RU"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II</a:t>
            </a:r>
            <a:r>
              <a:rPr lang="uz-Cyrl-UZ" b="1" dirty="0" smtClean="0">
                <a:latin typeface="Times New Roman" pitchFamily="18" charset="0"/>
                <a:cs typeface="Times New Roman" pitchFamily="18" charset="0"/>
              </a:rPr>
              <a:t>. Экссудация ва эмиграция босқичи</a:t>
            </a:r>
            <a:endParaRPr lang="ru-RU"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III</a:t>
            </a:r>
            <a:r>
              <a:rPr lang="uz-Cyrl-UZ" b="1" dirty="0" smtClean="0">
                <a:latin typeface="Times New Roman" pitchFamily="18" charset="0"/>
                <a:cs typeface="Times New Roman" pitchFamily="18" charset="0"/>
              </a:rPr>
              <a:t>. Пролиферация ва репарация босқичи</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а) пролиферация</a:t>
            </a:r>
            <a:endParaRPr lang="ru-RU"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 яллиғланишни якунланиши.</a:t>
            </a:r>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58204" cy="5340369"/>
          </a:xfrm>
        </p:spPr>
        <p:txBody>
          <a:bodyPr>
            <a:normAutofit fontScale="77500" lnSpcReduction="20000"/>
          </a:bodyPr>
          <a:lstStyle/>
          <a:p>
            <a:pPr marL="0" indent="720725" algn="just"/>
            <a:r>
              <a:rPr lang="uz-Cyrl-UZ" dirty="0" smtClean="0">
                <a:latin typeface="Times New Roman" pitchFamily="18" charset="0"/>
                <a:cs typeface="Times New Roman" pitchFamily="18" charset="0"/>
              </a:rPr>
              <a:t>Яллиғланиш, ҳужайрани зарарланишидан бошланади (бирламчи альтерация). Флогоген омил таъсиридан сўнг, ҳужайрада бир қатор структуравий ва метаболитик ўзгаришлар рўй беради. Митохондриялар бўкади, унинг матрикси ёруғлашади, эндоплазматик тўр мембранасида ўзгаришлар кузатилади. Рибосомалар сони камайиб, ҳужайра цитоплазмасида турли киритмалар ҳосил бўлади, зарарланган тўқимада осмотик босим ортиб кетади, ацидоз, сув алмашинуви бузилади, альтерация фақат тўқима элементларида кетмай, балки бу шароитда  қоннинг ҳимизмини ҳам ўзгартиради.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Бирламчи альтерациядан сўнг, иккиламчи альтерация бошланади, агар бирламчи альтерация зарарланиш туфайли юзага чиқса, иккиламчи альтерация бунга боғлиқ бўлмайди, зарарловчи агент таъсири тугаса ҳам давом этаверади, унинг ривожланишининг асосида ҳужайра цитоплазмаси, лизосомалар мембранасини зарарланиши ётади.</a:t>
            </a: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600200"/>
            <a:ext cx="8043890" cy="4525963"/>
          </a:xfrm>
        </p:spPr>
        <p:txBody>
          <a:bodyPr>
            <a:normAutofit fontScale="77500" lnSpcReduction="20000"/>
          </a:bodyPr>
          <a:lstStyle/>
          <a:p>
            <a:pPr marL="0" indent="720725" algn="just"/>
            <a:r>
              <a:rPr lang="uz-Cyrl-UZ" dirty="0" smtClean="0">
                <a:latin typeface="Times New Roman" pitchFamily="18" charset="0"/>
                <a:cs typeface="Times New Roman" pitchFamily="18" charset="0"/>
              </a:rPr>
              <a:t>Лизосомаларни парчаланиши натижасида, ундан нордон гидролазалар ажралиб чиқиб, бу ферментлар аслида ҳужайралардаги оқсил, нуклеин кислоталар, углевод ва липидларни парчалайди. Кейинчалик ушбу ферментлар, этиологик омиллар таъсирида ёки уларсиз ҳам альтерацияни давом эттиради, ушбу ферментлар тўқимани зарарлайди, бунинг натижасида биологик актив моддалар, яъни яллиғланиш-медиаторлари ажралади. Шунинг учун, лизосомаларни яллиғланишнинг “старт майдончаси” ҳам атайдилар. Ҳулоса қилиб шуни айтиш мумкинки, бирламчи альтерация бу ташқи таъсирларга жавобан зарарланиш бўлса, иккиламчи альтерация бу организм ўзини-ўзи зарарлаши тушинилади.</a:t>
            </a: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Яллиғланиш ҳужайралари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043890" cy="4525963"/>
          </a:xfrm>
        </p:spPr>
        <p:txBody>
          <a:bodyPr>
            <a:normAutofit fontScale="70000" lnSpcReduction="20000"/>
          </a:bodyPr>
          <a:lstStyle/>
          <a:p>
            <a:pPr marL="0" indent="720725" algn="just"/>
            <a:r>
              <a:rPr lang="uz-Cyrl-UZ" b="1" dirty="0" smtClean="0">
                <a:latin typeface="Times New Roman" pitchFamily="18" charset="0"/>
                <a:cs typeface="Times New Roman" pitchFamily="18" charset="0"/>
              </a:rPr>
              <a:t>Макрофаглар.</a:t>
            </a:r>
            <a:r>
              <a:rPr lang="uz-Cyrl-UZ" dirty="0" smtClean="0">
                <a:latin typeface="Times New Roman" pitchFamily="18" charset="0"/>
                <a:cs typeface="Times New Roman" pitchFamily="18" charset="0"/>
              </a:rPr>
              <a:t> Актив макрофаглар махсус модда интерлейкин -1 синтез қилади. Ажралган ИЛ-1 бутун организмга тарқалади ва нишон ҳужайраларини топади, булар миоцит, гепатоцит, қизил кўмик ҳужайралари, лимфоцит, нейтрофиллар, чунки уларни мембранасида ИЛ-1 ни сезувчи рецепторлар мавжуд. Интерлейкин -1 ни гепатоцит ва лимфоцитларга таъсири айниқса, яхши ўрганилган. Жигарга боғлиқ бўлган касалликларни дастлабки белгилари, бош, бўғим ва мушаклардаги оғриқ, уйқучанлик, лихорадка, лейкоцитоз, оқсиллар миқдорини кўпайиши ИЛ-1 таъсиридан келиб чиқади деб тушунтирилади. Макрофаглар яллиғланиш жараёнида ИЛ-1 дан ташқари, эстераза, протеазалар, антипротеазалар, лизосомал гидролазалар, коллагеназа, эластаза, лизоцим, £-макроглобулин, интерферон, трансферин, транскобаламин, С</a:t>
            </a:r>
            <a:r>
              <a:rPr lang="uz-Cyrl-UZ" baseline="-25000"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 С</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С</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a:t>
            </a:r>
            <a:r>
              <a:rPr lang="uz-Cyrl-UZ" baseline="-25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С</a:t>
            </a:r>
            <a:r>
              <a:rPr lang="uz-Cyrl-UZ" baseline="-25000"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a:t>
            </a:r>
            <a:r>
              <a:rPr lang="uz-Cyrl-UZ" baseline="-25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С</a:t>
            </a:r>
            <a:r>
              <a:rPr lang="uz-Cyrl-UZ" baseline="-25000" dirty="0" smtClean="0">
                <a:latin typeface="Times New Roman" pitchFamily="18" charset="0"/>
                <a:cs typeface="Times New Roman" pitchFamily="18" charset="0"/>
              </a:rPr>
              <a:t>5</a:t>
            </a:r>
            <a:r>
              <a:rPr lang="uz-Cyrl-UZ" dirty="0" smtClean="0">
                <a:latin typeface="Times New Roman" pitchFamily="18" charset="0"/>
                <a:cs typeface="Times New Roman" pitchFamily="18" charset="0"/>
              </a:rPr>
              <a:t>, С</a:t>
            </a:r>
            <a:r>
              <a:rPr lang="uz-Cyrl-UZ" baseline="-25000" dirty="0" smtClean="0">
                <a:latin typeface="Times New Roman" pitchFamily="18" charset="0"/>
                <a:cs typeface="Times New Roman" pitchFamily="18" charset="0"/>
              </a:rPr>
              <a:t>6 </a:t>
            </a:r>
            <a:r>
              <a:rPr lang="uz-Cyrl-UZ" dirty="0" smtClean="0">
                <a:latin typeface="Times New Roman" pitchFamily="18" charset="0"/>
                <a:cs typeface="Times New Roman" pitchFamily="18" charset="0"/>
              </a:rPr>
              <a:t>комплемент компонентларини, ПГЕ</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тромбоксан А</a:t>
            </a:r>
            <a:r>
              <a:rPr lang="uz-Cyrl-UZ" baseline="-25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лейкотреинларни синтез қилади. Унинг фагоцитоздаги ролини ҳам эсдан чиқармаслик керак.</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186766" cy="5340369"/>
          </a:xfrm>
        </p:spPr>
        <p:txBody>
          <a:bodyPr>
            <a:normAutofit fontScale="70000" lnSpcReduction="20000"/>
          </a:bodyPr>
          <a:lstStyle/>
          <a:p>
            <a:pPr marL="0" indent="720725" algn="just">
              <a:tabLst>
                <a:tab pos="1966913" algn="l"/>
              </a:tabLst>
            </a:pPr>
            <a:r>
              <a:rPr lang="uz-Cyrl-UZ" b="1" dirty="0" smtClean="0">
                <a:latin typeface="Times New Roman" pitchFamily="18" charset="0"/>
                <a:cs typeface="Times New Roman" pitchFamily="18" charset="0"/>
              </a:rPr>
              <a:t>Булутсимон ҳужайралар </a:t>
            </a:r>
            <a:r>
              <a:rPr lang="uz-Cyrl-UZ" dirty="0" smtClean="0">
                <a:latin typeface="Times New Roman" pitchFamily="18" charset="0"/>
                <a:cs typeface="Times New Roman" pitchFamily="18" charset="0"/>
              </a:rPr>
              <a:t>зарарланишидан, унинг гранулаларидан гистамин ва гепарин ажралади, бундай ҳужайралар асосан қон томирларнинг чеккасида жойлашганлиги учун, қон томирларга таъсир этиб гиперемия чақиради. Макрофаглар ва лаброцитлар тўқималарда доимо бўлади (резидент ҳужайралар). Айрим ҳужайралар нейтрофиллар, эозинофиллар, лимфоцитлар яллиғланиш ўчоғига четдан киради (эмигрант ҳужайралар).</a:t>
            </a:r>
            <a:endParaRPr lang="ru-RU" dirty="0" smtClean="0">
              <a:latin typeface="Times New Roman" pitchFamily="18" charset="0"/>
              <a:cs typeface="Times New Roman" pitchFamily="18" charset="0"/>
            </a:endParaRPr>
          </a:p>
          <a:p>
            <a:pPr marL="0" indent="720725" algn="just">
              <a:tabLst>
                <a:tab pos="1966913" algn="l"/>
              </a:tabLst>
            </a:pPr>
            <a:endParaRPr lang="en-US" b="1" dirty="0" smtClean="0">
              <a:latin typeface="Times New Roman" pitchFamily="18" charset="0"/>
              <a:cs typeface="Times New Roman" pitchFamily="18" charset="0"/>
            </a:endParaRPr>
          </a:p>
          <a:p>
            <a:pPr marL="0" indent="720725" algn="just">
              <a:tabLst>
                <a:tab pos="1966913" algn="l"/>
              </a:tabLst>
            </a:pPr>
            <a:r>
              <a:rPr lang="uz-Cyrl-UZ" b="1" dirty="0" smtClean="0">
                <a:latin typeface="Times New Roman" pitchFamily="18" charset="0"/>
                <a:cs typeface="Times New Roman" pitchFamily="18" charset="0"/>
              </a:rPr>
              <a:t>Нейтрофиллар </a:t>
            </a:r>
            <a:r>
              <a:rPr lang="uz-Cyrl-UZ" dirty="0" smtClean="0">
                <a:latin typeface="Times New Roman" pitchFamily="18" charset="0"/>
                <a:cs typeface="Times New Roman" pitchFamily="18" charset="0"/>
              </a:rPr>
              <a:t>асосий функцияси фагоцитоз, улар қизил кўмикдан қонга, сўнгра қон томирлардан яллиғланиш ўчоғига эмиграция қилинади.</a:t>
            </a:r>
            <a:endParaRPr lang="ru-RU" dirty="0" smtClean="0">
              <a:latin typeface="Times New Roman" pitchFamily="18" charset="0"/>
              <a:cs typeface="Times New Roman" pitchFamily="18" charset="0"/>
            </a:endParaRPr>
          </a:p>
          <a:p>
            <a:pPr marL="0" indent="720725" algn="just">
              <a:buNone/>
              <a:tabLst>
                <a:tab pos="1966913" algn="l"/>
              </a:tabLst>
            </a:pPr>
            <a:r>
              <a:rPr lang="uz-Cyrl-UZ" dirty="0" smtClean="0">
                <a:latin typeface="Times New Roman" pitchFamily="18" charset="0"/>
                <a:cs typeface="Times New Roman" pitchFamily="18" charset="0"/>
              </a:rPr>
              <a:t>Уларнинг фаолияти биологик моддалар томонидан идора этилади, бироқ ҳужайра мембранасида биологик актив моддаларни сезувчи рецепторлар бўлиши шарт. Нейтрофиллар цитоплазмасида 2 типдаги гранулалар мавжуд, бирламчи азурафил одатда, булар лизосомалар бўлиб ҳисобланади, иккиламчида, специфик фермент ва нофермент табиатли моддалар учрайди. Бирламчи гранулалар нордон гидролазалар, лизоцим, оқсил катионлари, иккиламчи гранулалар эса ишқорий фосфатаза, лактоферрин ва лизоцим ажратади.</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58204" cy="5340369"/>
          </a:xfrm>
        </p:spPr>
        <p:txBody>
          <a:bodyPr>
            <a:normAutofit fontScale="85000" lnSpcReduction="10000"/>
          </a:bodyPr>
          <a:lstStyle/>
          <a:p>
            <a:pPr marL="0" indent="803275" algn="just"/>
            <a:r>
              <a:rPr lang="uz-Cyrl-UZ" b="1" dirty="0" smtClean="0">
                <a:latin typeface="Times New Roman" pitchFamily="18" charset="0"/>
                <a:cs typeface="Times New Roman" pitchFamily="18" charset="0"/>
              </a:rPr>
              <a:t>Тромбоцитлар</a:t>
            </a:r>
            <a:r>
              <a:rPr lang="uz-Cyrl-UZ" dirty="0" smtClean="0">
                <a:latin typeface="Times New Roman" pitchFamily="18" charset="0"/>
                <a:cs typeface="Times New Roman" pitchFamily="18" charset="0"/>
              </a:rPr>
              <a:t> яллиғланиш жараёнида микроциркуляцияга яқин алоқаси бор, улар яллиғланишни доимий ва универсал аъзоси бўлиб ҳисобланади. Тромбоцитлар қон томир ўтказувчанлигига, ҳужайралар ўсиши ва ривожланишига, энг асосийси қон ивиш тизимига таъсир этади.</a:t>
            </a:r>
            <a:endParaRPr lang="ru-RU" dirty="0" smtClean="0">
              <a:latin typeface="Times New Roman" pitchFamily="18" charset="0"/>
              <a:cs typeface="Times New Roman" pitchFamily="18" charset="0"/>
            </a:endParaRPr>
          </a:p>
          <a:p>
            <a:pPr marL="0" indent="803275" algn="just"/>
            <a:endParaRPr lang="en-US" b="1" dirty="0" smtClean="0">
              <a:latin typeface="Times New Roman" pitchFamily="18" charset="0"/>
              <a:cs typeface="Times New Roman" pitchFamily="18" charset="0"/>
            </a:endParaRPr>
          </a:p>
          <a:p>
            <a:pPr marL="0" indent="803275" algn="just"/>
            <a:r>
              <a:rPr lang="uz-Cyrl-UZ" b="1" dirty="0" smtClean="0">
                <a:latin typeface="Times New Roman" pitchFamily="18" charset="0"/>
                <a:cs typeface="Times New Roman" pitchFamily="18" charset="0"/>
              </a:rPr>
              <a:t>Фибробластлар</a:t>
            </a:r>
            <a:r>
              <a:rPr lang="uz-Cyrl-UZ" dirty="0" smtClean="0">
                <a:latin typeface="Times New Roman" pitchFamily="18" charset="0"/>
                <a:cs typeface="Times New Roman" pitchFamily="18" charset="0"/>
              </a:rPr>
              <a:t> яллиғланишни охирги босқичида ўз таъсирини кўрсата бошлайди, уларни сонини кўпайиши коллаген ва гликозамингликанларни синтезини стимуллайди.</a:t>
            </a:r>
            <a:endParaRPr lang="ru-RU" dirty="0" smtClean="0">
              <a:latin typeface="Times New Roman" pitchFamily="18" charset="0"/>
              <a:cs typeface="Times New Roman" pitchFamily="18" charset="0"/>
            </a:endParaRPr>
          </a:p>
          <a:p>
            <a:pPr marL="0" indent="803275" algn="just">
              <a:buNone/>
            </a:pPr>
            <a:r>
              <a:rPr lang="uz-Cyrl-UZ" dirty="0" smtClean="0">
                <a:latin typeface="Times New Roman" pitchFamily="18" charset="0"/>
                <a:cs typeface="Times New Roman" pitchFamily="18" charset="0"/>
              </a:rPr>
              <a:t>Охирги пайтда 50дан ортиқ биологик актив моддалар яллиғланиш ривожланишини таъминлайди.</a:t>
            </a: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ctr">
              <a:buNone/>
            </a:pPr>
            <a:r>
              <a:rPr lang="uz-Cyrl-UZ" b="1" dirty="0" smtClean="0">
                <a:latin typeface="Times New Roman" pitchFamily="18" charset="0"/>
                <a:cs typeface="Times New Roman" pitchFamily="18" charset="0"/>
              </a:rPr>
              <a:t>Ажралиш жойига қараб, 2 гурухга бўлиш мумкин</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Ҳужайра ичида ҳосил бўлувчи медиаторлар</a:t>
            </a:r>
            <a:endParaRPr lang="en-US" dirty="0" smtClean="0">
              <a:latin typeface="Times New Roman" pitchFamily="18" charset="0"/>
              <a:cs typeface="Times New Roman" pitchFamily="18" charset="0"/>
            </a:endParaRPr>
          </a:p>
          <a:p>
            <a:pPr lvl="0" algn="just"/>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Организмнинг ички муҳитида ҳосил бўлувчи медиаторлар ёки гуморал, улар кўпроқ плазмада ҳосил бўлади.</a:t>
            </a: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58204" cy="5411807"/>
          </a:xfrm>
        </p:spPr>
        <p:txBody>
          <a:bodyPr>
            <a:normAutofit lnSpcReduction="10000"/>
          </a:bodyPr>
          <a:lstStyle/>
          <a:p>
            <a:pPr marL="0" indent="720725" algn="just"/>
            <a:r>
              <a:rPr lang="uz-Cyrl-UZ" b="1" dirty="0" smtClean="0">
                <a:latin typeface="Times New Roman" pitchFamily="18" charset="0"/>
                <a:cs typeface="Times New Roman" pitchFamily="18" charset="0"/>
              </a:rPr>
              <a:t>Таъсир этиш механизмига кўра:</a:t>
            </a:r>
            <a:r>
              <a:rPr lang="uz-Cyrl-UZ" dirty="0" smtClean="0">
                <a:latin typeface="Times New Roman" pitchFamily="18" charset="0"/>
                <a:cs typeface="Times New Roman" pitchFamily="18" charset="0"/>
              </a:rPr>
              <a:t> уларни бир гурухи бевосита қон томир девори ўтказувчанлигига таъсир этса, иккинчи гурухи, лейкоцитлар эмиграциясига, (хемотаксис ва фагоцитоз), учинчиси эса ҳужайра кўпайишига таъсир этади.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Ҳужайра медиаторларига: гистамин, серотонин, гепарин, лимфокинлар, простагландинлар, циклик нуклеотидлар, лизосомал ферментлар, оқсил катионлари, нордон арахидонид, тромбаксан, лейкотриен, простациклинлар киради.</a:t>
            </a:r>
            <a:endParaRPr lang="ru-RU"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186766" cy="5411807"/>
          </a:xfrm>
        </p:spPr>
        <p:txBody>
          <a:bodyPr>
            <a:noAutofit/>
          </a:bodyPr>
          <a:lstStyle/>
          <a:p>
            <a:pPr marL="0" indent="720725" algn="just"/>
            <a:r>
              <a:rPr lang="uz-Cyrl-UZ" sz="2100" dirty="0" smtClean="0">
                <a:latin typeface="Times New Roman" pitchFamily="18" charset="0"/>
                <a:cs typeface="Times New Roman" pitchFamily="18" charset="0"/>
              </a:rPr>
              <a:t>Бундан ташқари, плазмада калликреин-кинин, комплемент тизим, қон ивишини таъминловчи тизимларни ташкил қилувчи моддалар учрайди ва активланади. Бу иккала табиатга эга бўлган медиаторларни кўплаб ажралишига дастлабки сабаб, бу альтерациядир. Уларни кўплаб ажралишидан, бир қатор биохимик реакциялар ишга тушади, аввалига бу реакцияларни физиологик аҳамияти бўлмай, ҳосил бўлган маҳсулотлар токсик таъсир этиши туфайли хаотик ҳарактерда бўлади. Секин-аста жараёнларда биологик мантиқ пайдо бўла бошлайди. Бунда протеолитик ферментлар оқсилларни охиригача парчаламайди, яъни чегараланган (ограниченый) протеолиз кузатилади ва ҳосил бўлган специфик моддалар махсус патофизиологик эффект чақиради. Уларнинг бири бевосита қон томирга, иккинчиси лейкоцитлар эмиграциясига, учинчиси эса уларнинг кўпайишига таъсир этади. Яллиғланишдаги ушбу ҳолатни Менкин аниқлади, у яллиғланиш экссудати таркибида ушбу моддаларни топди, ҳамда гиперемия, лейкоцитоз ва хематаксис жараёнлари билан қиёсланади (сопоставил).</a:t>
            </a:r>
            <a:endParaRPr lang="ru-RU" sz="21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115328" cy="5411807"/>
          </a:xfrm>
        </p:spPr>
        <p:txBody>
          <a:bodyPr>
            <a:normAutofit fontScale="92500" lnSpcReduction="20000"/>
          </a:bodyPr>
          <a:lstStyle/>
          <a:p>
            <a:pPr marL="0" indent="720725" algn="just"/>
            <a:r>
              <a:rPr lang="uz-Cyrl-UZ" b="1" dirty="0" smtClean="0">
                <a:latin typeface="Times New Roman" pitchFamily="18" charset="0"/>
                <a:cs typeface="Times New Roman" pitchFamily="18" charset="0"/>
              </a:rPr>
              <a:t>Гистамин </a:t>
            </a:r>
            <a:r>
              <a:rPr lang="uz-Cyrl-UZ" dirty="0" smtClean="0">
                <a:latin typeface="Times New Roman" pitchFamily="18" charset="0"/>
                <a:cs typeface="Times New Roman" pitchFamily="18" charset="0"/>
              </a:rPr>
              <a:t>тўқима базофиллари грануласида бўлиб, гепарин ва химаза билан бириккан ҳолда, ноактив формада учрайди. Эркин ҳолда кичик қон томирларга кенгайтирувчи таъсир кўрсатади, оз миқдори эса артериолаларни кенгайтиради, кўп миқдори эса венулаларни торайтиради.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Гистаминни гранула ушловчи тўқима базофилларидан ажралиши, уларнинг дегрануляцияси билан кечади. Бу ҳолатга кўплаб этиологик омиллар. Иссиқ, ион, ультрабинафша нурлар, тузли полимерлар зарарласа, антиген-антитело комплекси ҳам тўқима базофиллари мембранасига ёпишганда уларнинг зарарланишига олиб келади.</a:t>
            </a:r>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115328" cy="5411807"/>
          </a:xfrm>
        </p:spPr>
        <p:txBody>
          <a:bodyPr>
            <a:normAutofit fontScale="77500" lnSpcReduction="20000"/>
          </a:bodyPr>
          <a:lstStyle/>
          <a:p>
            <a:pPr marL="0" indent="720725" algn="just"/>
            <a:r>
              <a:rPr lang="uz-Cyrl-UZ" b="1" dirty="0" smtClean="0">
                <a:latin typeface="Times New Roman" pitchFamily="18" charset="0"/>
                <a:cs typeface="Times New Roman" pitchFamily="18" charset="0"/>
              </a:rPr>
              <a:t>Серотонин </a:t>
            </a:r>
            <a:r>
              <a:rPr lang="uz-Cyrl-UZ" dirty="0" smtClean="0">
                <a:latin typeface="Times New Roman" pitchFamily="18" charset="0"/>
                <a:cs typeface="Times New Roman" pitchFamily="18" charset="0"/>
              </a:rPr>
              <a:t>тромбоцит, ичак шиллиқ қаватини хромаффин ҳужайралари, айрим нерв структураларида учрайди, серотонин қон томирлар ўтказувчанлигини оширади.</a:t>
            </a:r>
            <a:endParaRPr lang="ru-RU" dirty="0" smtClean="0">
              <a:latin typeface="Times New Roman" pitchFamily="18" charset="0"/>
              <a:cs typeface="Times New Roman" pitchFamily="18" charset="0"/>
            </a:endParaRPr>
          </a:p>
          <a:p>
            <a:pPr marL="0" indent="720725" algn="just"/>
            <a:r>
              <a:rPr lang="uz-Cyrl-UZ" b="1" dirty="0" smtClean="0">
                <a:latin typeface="Times New Roman" pitchFamily="18" charset="0"/>
                <a:cs typeface="Times New Roman" pitchFamily="18" charset="0"/>
              </a:rPr>
              <a:t>Гепарин</a:t>
            </a:r>
            <a:r>
              <a:rPr lang="uz-Cyrl-UZ" dirty="0" smtClean="0">
                <a:latin typeface="Times New Roman" pitchFamily="18" charset="0"/>
                <a:cs typeface="Times New Roman" pitchFamily="18" charset="0"/>
              </a:rPr>
              <a:t>ни тўқима базофиллари ишлаб чиқаради, унинг яллиғланишдаги асосий роли, капиллярлар ички деворида фибрин ҳосил бўлмаслигини олдини олади, ҳамда қон томир девори ўтказувчанлигини оширади.</a:t>
            </a:r>
            <a:endParaRPr lang="ru-RU" dirty="0" smtClean="0">
              <a:latin typeface="Times New Roman" pitchFamily="18" charset="0"/>
              <a:cs typeface="Times New Roman" pitchFamily="18" charset="0"/>
            </a:endParaRPr>
          </a:p>
          <a:p>
            <a:pPr marL="0" indent="720725" algn="just"/>
            <a:r>
              <a:rPr lang="uz-Cyrl-UZ" b="1" dirty="0" smtClean="0">
                <a:latin typeface="Times New Roman" pitchFamily="18" charset="0"/>
                <a:cs typeface="Times New Roman" pitchFamily="18" charset="0"/>
              </a:rPr>
              <a:t>Лимфокинлар</a:t>
            </a:r>
            <a:r>
              <a:rPr lang="uz-Cyrl-UZ" dirty="0" smtClean="0">
                <a:latin typeface="Times New Roman" pitchFamily="18" charset="0"/>
                <a:cs typeface="Times New Roman" pitchFamily="18" charset="0"/>
              </a:rPr>
              <a:t> – оқсил табиатли моддалар бўлиб, улар лимфоцитларда ҳосил бўлади, улар ҳам яллиғланиш медиаторларидир. 10 дан ортиқ лимфокинлар мавжуд, лекин яллиғланиш жараёнида улардан 3 	таси аҳамиятга эга, </a:t>
            </a:r>
            <a:endParaRPr lang="en-US"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1-омил макрофагоцитлар эмиграциясини тормозлайди, </a:t>
            </a:r>
            <a:endParaRPr lang="en-US"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2-омил макрофагоцитларни активлаштиради, </a:t>
            </a:r>
            <a:endParaRPr lang="en-US"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3-омил хемотаксисни активлаштиради.</a:t>
            </a:r>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186766" cy="5483245"/>
          </a:xfrm>
        </p:spPr>
        <p:txBody>
          <a:bodyPr>
            <a:normAutofit fontScale="77500" lnSpcReduction="20000"/>
          </a:bodyPr>
          <a:lstStyle/>
          <a:p>
            <a:pPr algn="just"/>
            <a:r>
              <a:rPr lang="uz-Cyrl-UZ" dirty="0" smtClean="0">
                <a:latin typeface="Times New Roman" pitchFamily="18" charset="0"/>
                <a:cs typeface="Times New Roman" pitchFamily="18" charset="0"/>
              </a:rPr>
              <a:t>Яллиғланиш динамикасида муҳим роль ўйнайдиган лейкоцит ва тромбоцитларда ҳосил бўладиган, моддалар </a:t>
            </a:r>
            <a:r>
              <a:rPr lang="uz-Cyrl-UZ" b="1" dirty="0" smtClean="0">
                <a:latin typeface="Times New Roman" pitchFamily="18" charset="0"/>
                <a:cs typeface="Times New Roman" pitchFamily="18" charset="0"/>
              </a:rPr>
              <a:t>простагландинлардир</a:t>
            </a:r>
            <a:r>
              <a:rPr lang="uz-Cyrl-UZ" dirty="0" smtClean="0">
                <a:latin typeface="Times New Roman" pitchFamily="18" charset="0"/>
                <a:cs typeface="Times New Roman" pitchFamily="18" charset="0"/>
              </a:rPr>
              <a:t>. Уларни ҳосил бўлиш манбаи ҳужайра мембранасидаги фосфолипидларидир. Фосфолипидларнинг структурасини бузилиши, фосфолипаза А</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таъсирини оширади, бунинг натижасида арахидон кислота ажралиб чиқади, шундан сўнг, олдинига ностабил, кейинроқ эса стабил простагландинлар, тромбаксанлар ҳосил бўлади.</a:t>
            </a:r>
            <a:endParaRPr lang="en-US" dirty="0" smtClean="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Бу маҳсулотлар яллиғланишни асосий белгилари бўлган хемотаксис, тромбоцитлар агрегациясида иштирок этади. Арахидон кислотаси перекис оксидланишидан, эркин радикаллар ҳосил бўлади, улар эса ҳужайрани емиради. </a:t>
            </a:r>
            <a:r>
              <a:rPr lang="uz-Cyrl-UZ" b="1" dirty="0" smtClean="0">
                <a:latin typeface="Times New Roman" pitchFamily="18" charset="0"/>
                <a:cs typeface="Times New Roman" pitchFamily="18" charset="0"/>
              </a:rPr>
              <a:t>Лейкотриенлар</a:t>
            </a:r>
            <a:r>
              <a:rPr lang="uz-Cyrl-UZ" dirty="0" smtClean="0">
                <a:latin typeface="Times New Roman" pitchFamily="18" charset="0"/>
                <a:cs typeface="Times New Roman" pitchFamily="18" charset="0"/>
              </a:rPr>
              <a:t> хемотаксик ва хемокинетик таъсир этиб, қон томирлар ўтказувчанлигини оширади, силлиқ мушакларни қисқариши юзага чиқаради.</a:t>
            </a:r>
            <a:endParaRPr lang="ru-RU"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186766" cy="5626121"/>
          </a:xfrm>
        </p:spPr>
        <p:txBody>
          <a:bodyPr>
            <a:noAutofit/>
          </a:bodyPr>
          <a:lstStyle/>
          <a:p>
            <a:pPr marL="0" indent="720725"/>
            <a:r>
              <a:rPr lang="uz-Cyrl-UZ" sz="2000" b="1" dirty="0" smtClean="0">
                <a:latin typeface="Times New Roman" pitchFamily="18" charset="0"/>
                <a:cs typeface="Times New Roman" pitchFamily="18" charset="0"/>
              </a:rPr>
              <a:t>Циклик нуклеотидлар</a:t>
            </a:r>
            <a:r>
              <a:rPr lang="uz-Cyrl-UZ" sz="2000" dirty="0" smtClean="0">
                <a:latin typeface="Times New Roman" pitchFamily="18" charset="0"/>
                <a:cs typeface="Times New Roman" pitchFamily="18" charset="0"/>
              </a:rPr>
              <a:t> медиатор эмас балки, модуляторлардир, чунки улар яллиғланишни бутун картинасини намоён қилмайди, аксинча циклик нуклеотидлар бошқа медиаторлар активлигини оширади, лизосомал ферментлар чиқишини кучайтиради. цАМФ эса</a:t>
            </a:r>
            <a:r>
              <a:rPr lang="uz-Cyrl-UZ" sz="2000" b="1" dirty="0" smtClean="0">
                <a:latin typeface="Times New Roman" pitchFamily="18" charset="0"/>
                <a:cs typeface="Times New Roman" pitchFamily="18" charset="0"/>
              </a:rPr>
              <a:t> </a:t>
            </a:r>
            <a:r>
              <a:rPr lang="uz-Cyrl-UZ" sz="2000" dirty="0" smtClean="0">
                <a:latin typeface="Times New Roman" pitchFamily="18" charset="0"/>
                <a:cs typeface="Times New Roman" pitchFamily="18" charset="0"/>
              </a:rPr>
              <a:t>гистамин ва лизосомал ферментлар ажралишига тўсқинлик қилади.</a:t>
            </a:r>
            <a:endParaRPr lang="ru-RU" sz="2000" dirty="0" smtClean="0">
              <a:latin typeface="Times New Roman" pitchFamily="18" charset="0"/>
              <a:cs typeface="Times New Roman" pitchFamily="18" charset="0"/>
            </a:endParaRPr>
          </a:p>
          <a:p>
            <a:pPr marL="0" indent="720725"/>
            <a:r>
              <a:rPr lang="uz-Cyrl-UZ" sz="2000" dirty="0" smtClean="0">
                <a:latin typeface="Times New Roman" pitchFamily="18" charset="0"/>
                <a:cs typeface="Times New Roman" pitchFamily="18" charset="0"/>
              </a:rPr>
              <a:t>Гуморал медиаторлар сирасига </a:t>
            </a:r>
            <a:r>
              <a:rPr lang="uz-Cyrl-UZ" sz="2000" b="1" dirty="0" smtClean="0">
                <a:latin typeface="Times New Roman" pitchFamily="18" charset="0"/>
                <a:cs typeface="Times New Roman" pitchFamily="18" charset="0"/>
              </a:rPr>
              <a:t>кининлар</a:t>
            </a:r>
            <a:r>
              <a:rPr lang="uz-Cyrl-UZ" sz="2000" dirty="0" smtClean="0">
                <a:latin typeface="Times New Roman" pitchFamily="18" charset="0"/>
                <a:cs typeface="Times New Roman" pitchFamily="18" charset="0"/>
              </a:rPr>
              <a:t> киради, улар нейровазоактив полипептидлар гурухига мансуб. Қон томир девори зарарланганда ёки организм ички муҳити ўзгарганда Хагеман омили активлашади, плазмадаги прекалликреинга таъсир этиб, уни калликреинга айлантиради. Ўз навбатида калликреин эса £-глобулинга таъсир этади натижада 9 та ва 10 та аминокислотадан ташкил топувчи брадикинин ва калладин ҳосил бўлади.</a:t>
            </a:r>
            <a:endParaRPr lang="ru-RU" sz="2000" dirty="0" smtClean="0">
              <a:latin typeface="Times New Roman" pitchFamily="18" charset="0"/>
              <a:cs typeface="Times New Roman" pitchFamily="18" charset="0"/>
            </a:endParaRPr>
          </a:p>
          <a:p>
            <a:pPr marL="0" indent="720725"/>
            <a:r>
              <a:rPr lang="uz-Cyrl-UZ" sz="2000" dirty="0" smtClean="0">
                <a:latin typeface="Times New Roman" pitchFamily="18" charset="0"/>
                <a:cs typeface="Times New Roman" pitchFamily="18" charset="0"/>
              </a:rPr>
              <a:t>Плазма кининлари қон томир тонуси ва ўтказувчанлигига бевосита таъсир этади. Улар яллиғланишга хос бўлган қичишиш ва оғриқни юзага чиқаради.</a:t>
            </a:r>
            <a:endParaRPr lang="ru-RU" sz="2000"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043890" cy="5483245"/>
          </a:xfrm>
        </p:spPr>
        <p:txBody>
          <a:bodyPr>
            <a:normAutofit fontScale="70000" lnSpcReduction="20000"/>
          </a:bodyPr>
          <a:lstStyle/>
          <a:p>
            <a:pPr marL="0" indent="720725" algn="just"/>
            <a:r>
              <a:rPr lang="uz-Cyrl-UZ" dirty="0" smtClean="0">
                <a:latin typeface="Times New Roman" pitchFamily="18" charset="0"/>
                <a:cs typeface="Times New Roman" pitchFamily="18" charset="0"/>
              </a:rPr>
              <a:t>Калликреин-кинин тизим яллиғланиш жараёнида қонни реологик ҳусусиятига таъсир этади, яъни уни суюқ ва тез оқадиган ҳолатга келтириб қўяди. Активлашган Хагеман омили кинин ҳосил бўлишини, гемокоагуляция ва фибринолизни кучайтириши мумкин. Яллиғланиш ўчоғида фибрин ипларини ўтириб қолиши ва тромбларни ҳосил бўлиши калликреин кинин тизимини активлигини белгилаб беради.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Учинчи гуморал медиатор комплемент тизимдир, у муҳим ҳимоя омили ҳисобланади, шу билан бирга организмни ҳусусий тўқимасини ҳам зарарлаши мумкин, бу асосан иммун яллиғланишда намоён бўлади.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Комплементни 9 тасидан 3 таси ушбу жараёнга яқинроқдир.</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М: С</a:t>
            </a:r>
            <a:r>
              <a:rPr lang="uz-Cyrl-UZ" baseline="-25000" dirty="0" smtClean="0">
                <a:latin typeface="Times New Roman" pitchFamily="18" charset="0"/>
                <a:cs typeface="Times New Roman" pitchFamily="18" charset="0"/>
              </a:rPr>
              <a:t>5а</a:t>
            </a:r>
            <a:r>
              <a:rPr lang="uz-Cyrl-UZ" dirty="0" smtClean="0">
                <a:latin typeface="Times New Roman" pitchFamily="18" charset="0"/>
                <a:cs typeface="Times New Roman" pitchFamily="18" charset="0"/>
              </a:rPr>
              <a:t> –сенсибилизациялашган ва сесибилизациялашмаган антитела ҳужайрасига ёпишиши ҳусусиятига эга ҳамда уларни парчалайди.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С</a:t>
            </a:r>
            <a:r>
              <a:rPr lang="uz-Cyrl-UZ" baseline="-25000" dirty="0" smtClean="0">
                <a:latin typeface="Times New Roman" pitchFamily="18" charset="0"/>
                <a:cs typeface="Times New Roman" pitchFamily="18" charset="0"/>
              </a:rPr>
              <a:t>3а</a:t>
            </a:r>
            <a:r>
              <a:rPr lang="uz-Cyrl-UZ" dirty="0" smtClean="0">
                <a:latin typeface="Times New Roman" pitchFamily="18" charset="0"/>
                <a:cs typeface="Times New Roman" pitchFamily="18" charset="0"/>
              </a:rPr>
              <a:t> ва С</a:t>
            </a:r>
            <a:r>
              <a:rPr lang="uz-Cyrl-UZ" baseline="-25000" dirty="0" smtClean="0">
                <a:latin typeface="Times New Roman" pitchFamily="18" charset="0"/>
                <a:cs typeface="Times New Roman" pitchFamily="18" charset="0"/>
              </a:rPr>
              <a:t>5а</a:t>
            </a:r>
            <a:r>
              <a:rPr lang="uz-Cyrl-UZ" dirty="0" smtClean="0">
                <a:latin typeface="Times New Roman" pitchFamily="18" charset="0"/>
                <a:cs typeface="Times New Roman" pitchFamily="18" charset="0"/>
              </a:rPr>
              <a:t>, С</a:t>
            </a:r>
            <a:r>
              <a:rPr lang="uz-Cyrl-UZ" baseline="-25000" dirty="0" smtClean="0">
                <a:latin typeface="Times New Roman" pitchFamily="18" charset="0"/>
                <a:cs typeface="Times New Roman" pitchFamily="18" charset="0"/>
              </a:rPr>
              <a:t>367</a:t>
            </a:r>
            <a:r>
              <a:rPr lang="uz-Cyrl-UZ" dirty="0" smtClean="0">
                <a:latin typeface="Times New Roman" pitchFamily="18" charset="0"/>
                <a:cs typeface="Times New Roman" pitchFamily="18" charset="0"/>
              </a:rPr>
              <a:t> лейкоцитлар хемотаксисини чақиради. С</a:t>
            </a:r>
            <a:r>
              <a:rPr lang="uz-Cyrl-UZ" baseline="-25000" dirty="0" smtClean="0">
                <a:latin typeface="Times New Roman" pitchFamily="18" charset="0"/>
                <a:cs typeface="Times New Roman" pitchFamily="18" charset="0"/>
              </a:rPr>
              <a:t>36</a:t>
            </a:r>
            <a:r>
              <a:rPr lang="uz-Cyrl-UZ" dirty="0" smtClean="0">
                <a:latin typeface="Times New Roman" pitchFamily="18" charset="0"/>
                <a:cs typeface="Times New Roman" pitchFamily="18" charset="0"/>
              </a:rPr>
              <a:t> эса актив фагоцитоз объектига айланади.</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latin typeface="Times New Roman" pitchFamily="18" charset="0"/>
                <a:cs typeface="Times New Roman" pitchFamily="18" charset="0"/>
              </a:rPr>
              <a:t>Яллиғланиш ўчоғида қон айланишни бузилиши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186766" cy="4525963"/>
          </a:xfrm>
        </p:spPr>
        <p:txBody>
          <a:bodyPr>
            <a:noAutofit/>
          </a:bodyPr>
          <a:lstStyle/>
          <a:p>
            <a:pPr algn="just"/>
            <a:r>
              <a:rPr lang="uz-Cyrl-UZ" sz="1800" b="1" dirty="0" smtClean="0">
                <a:latin typeface="Times New Roman" pitchFamily="18" charset="0"/>
                <a:cs typeface="Times New Roman" pitchFamily="18" charset="0"/>
              </a:rPr>
              <a:t>Яллиғланиш ўчоғида қон айланишни бузилиши</a:t>
            </a:r>
            <a:endParaRPr lang="ru-RU" sz="1800" dirty="0" smtClean="0">
              <a:latin typeface="Times New Roman" pitchFamily="18" charset="0"/>
              <a:cs typeface="Times New Roman" pitchFamily="18" charset="0"/>
            </a:endParaRPr>
          </a:p>
          <a:p>
            <a:pPr algn="just">
              <a:buNone/>
            </a:pPr>
            <a:r>
              <a:rPr lang="uz-Cyrl-UZ" sz="1800" dirty="0" smtClean="0">
                <a:latin typeface="Times New Roman" pitchFamily="18" charset="0"/>
                <a:cs typeface="Times New Roman" pitchFamily="18" charset="0"/>
              </a:rPr>
              <a:t>Яллиғланиш ўчоғида маҳаллий қон ва лимфа айланиши бузилади. Айниқса, артериолалар, метартериолалар, капиллярлар, венулаларда қон айланиши ва ушбу қон томирлар девори орқали турли моддаларни транспорти ҳам бузилади.</a:t>
            </a:r>
            <a:endParaRPr lang="ru-RU" sz="1800" dirty="0" smtClean="0">
              <a:latin typeface="Times New Roman" pitchFamily="18" charset="0"/>
              <a:cs typeface="Times New Roman" pitchFamily="18" charset="0"/>
            </a:endParaRPr>
          </a:p>
          <a:p>
            <a:pPr algn="just"/>
            <a:endParaRPr lang="ru-RU" sz="18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143932" cy="5715040"/>
          </a:xfrm>
        </p:spPr>
        <p:txBody>
          <a:bodyPr>
            <a:normAutofit fontScale="62500" lnSpcReduction="20000"/>
          </a:bodyPr>
          <a:lstStyle/>
          <a:p>
            <a:pPr marL="0" indent="720725" algn="just"/>
            <a:r>
              <a:rPr lang="uz-Cyrl-UZ" sz="3200" dirty="0" smtClean="0">
                <a:latin typeface="Times New Roman" pitchFamily="18" charset="0"/>
                <a:cs typeface="Times New Roman" pitchFamily="18" charset="0"/>
              </a:rPr>
              <a:t>Микроциркуляция бузилишини Конгейм тажрибаси ёрдамида ўрганиш мумкин, ичак тутқичини ичакдан ажратилаётганда, механик травма туфайли артериолалар спазми кузатилади, бу рефлектор ҳарактерга эга бўлганлиги учун тезда ўтиб кетади, сўнг артериал гиперемия юзага келади, бу ҳолатни яллиғланиш ўчоғида вазоактив медиаторларни чиқиши билан тушинтирилади. Бу моддалар эса, қон томирлар деворининг мускул тонусини бўшаштиради, натижада қон келиши ортади, оқиши тезлашади, олдин фаолият кўрсатмаган қон томирлар фаолият кўрсата бошлайди, натижада артериал босим ортади. Шу билан бирга қон томирларни ўраб турувчи, бириктирувчи тўқима эластиклиги пасайиб кетади, вазоконстрикторларни параличи туфайли қон томирлар кенгайиб кетади. Ушбу жойда РН ацидоз томонга сурилади, К</a:t>
            </a:r>
            <a:r>
              <a:rPr lang="uz-Cyrl-UZ" sz="3200" baseline="30000" dirty="0" smtClean="0">
                <a:latin typeface="Times New Roman" pitchFamily="18" charset="0"/>
                <a:cs typeface="Times New Roman" pitchFamily="18" charset="0"/>
              </a:rPr>
              <a:t>+</a:t>
            </a:r>
            <a:r>
              <a:rPr lang="uz-Cyrl-UZ" sz="3200" dirty="0" smtClean="0">
                <a:latin typeface="Times New Roman" pitchFamily="18" charset="0"/>
                <a:cs typeface="Times New Roman" pitchFamily="18" charset="0"/>
              </a:rPr>
              <a:t> тўпланади. Бунинг натижасида, 30-60 минутдан сўнг, артериал гиперемия веноз гиперемияга алмашади, бу пайтда қон оқиши секинлашади ва унинг оқиш ҳарактери ҳам ўзгаради. Артериал гиперемияда қонни шаклли элементлари марказда бўлса, веноз гиперемияда эса бундай бўлиниш бузилади, қоннинг реологик хусусиятлари ўзгаради, қон қуюқлашади, қовушқоқлиги ортади, эритроцитлар бўкади, агрегатлар ҳосил бўлади, эритроцитлар бир-бири билан бирикиб, қон оқишини тўхтатиши ҳам мумкин.</a:t>
            </a: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329642" cy="5715040"/>
          </a:xfrm>
        </p:spPr>
        <p:txBody>
          <a:bodyPr>
            <a:normAutofit fontScale="85000" lnSpcReduction="20000"/>
          </a:bodyPr>
          <a:lstStyle/>
          <a:p>
            <a:pPr algn="just"/>
            <a:r>
              <a:rPr lang="uz-Cyrl-UZ" dirty="0" smtClean="0">
                <a:latin typeface="Times New Roman" pitchFamily="18" charset="0"/>
                <a:cs typeface="Times New Roman" pitchFamily="18" charset="0"/>
              </a:rPr>
              <a:t>Веноз гиперемия келиб чиқишига бир қанча омиллар таъсир этади, улар шартли тарзда 3 га бўлинади:</a:t>
            </a:r>
            <a:endParaRPr lang="en-US" dirty="0" smtClean="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a:p>
            <a:pPr marL="550926" lvl="0" indent="-514350" algn="just">
              <a:buNone/>
            </a:pPr>
            <a:r>
              <a:rPr lang="en-US" dirty="0" smtClean="0">
                <a:latin typeface="Times New Roman" pitchFamily="18" charset="0"/>
                <a:cs typeface="Times New Roman" pitchFamily="18" charset="0"/>
              </a:rPr>
              <a:t>1. </a:t>
            </a:r>
            <a:r>
              <a:rPr lang="uz-Cyrl-UZ" dirty="0" smtClean="0">
                <a:latin typeface="Times New Roman" pitchFamily="18" charset="0"/>
                <a:cs typeface="Times New Roman" pitchFamily="18" charset="0"/>
              </a:rPr>
              <a:t>Қонга боғлиқ омиллар </a:t>
            </a:r>
            <a:endParaRPr lang="en-US" dirty="0" smtClean="0">
              <a:latin typeface="Times New Roman" pitchFamily="18" charset="0"/>
              <a:cs typeface="Times New Roman" pitchFamily="18" charset="0"/>
            </a:endParaRPr>
          </a:p>
          <a:p>
            <a:pPr marL="550926" lvl="0" indent="-514350" algn="just">
              <a:buAutoNum type="arabicPeriod"/>
            </a:pPr>
            <a:endParaRPr lang="ru-RU" dirty="0" smtClean="0">
              <a:latin typeface="Times New Roman" pitchFamily="18" charset="0"/>
              <a:cs typeface="Times New Roman" pitchFamily="18" charset="0"/>
            </a:endParaRPr>
          </a:p>
          <a:p>
            <a:pPr lvl="0" algn="just">
              <a:buNone/>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Қон томир деворига боғлиқ омиллар</a:t>
            </a:r>
            <a:endParaRPr lang="en-US" dirty="0" smtClean="0">
              <a:latin typeface="Times New Roman" pitchFamily="18" charset="0"/>
              <a:cs typeface="Times New Roman" pitchFamily="18" charset="0"/>
            </a:endParaRPr>
          </a:p>
          <a:p>
            <a:pPr lvl="0" algn="just">
              <a:buNone/>
            </a:pPr>
            <a:endParaRPr lang="ru-RU" dirty="0" smtClean="0">
              <a:latin typeface="Times New Roman" pitchFamily="18" charset="0"/>
              <a:cs typeface="Times New Roman" pitchFamily="18" charset="0"/>
            </a:endParaRPr>
          </a:p>
          <a:p>
            <a:pPr lvl="0" algn="just">
              <a:buNone/>
            </a:pPr>
            <a:r>
              <a:rPr lang="en-US"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Ўраб турувчи тўқимага боғлиқ  омиллар</a:t>
            </a:r>
            <a:endParaRPr lang="ru-RU" dirty="0" smtClean="0">
              <a:latin typeface="Times New Roman" pitchFamily="18" charset="0"/>
              <a:cs typeface="Times New Roman" pitchFamily="18" charset="0"/>
            </a:endParaRPr>
          </a:p>
          <a:p>
            <a:pPr algn="just">
              <a:buNone/>
            </a:pPr>
            <a:endParaRPr lang="en-US"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4. </a:t>
            </a:r>
            <a:r>
              <a:rPr lang="uz-Cyrl-UZ" dirty="0" smtClean="0">
                <a:latin typeface="Times New Roman" pitchFamily="18" charset="0"/>
                <a:cs typeface="Times New Roman" pitchFamily="18" charset="0"/>
              </a:rPr>
              <a:t>Қонга боғлиқ омилларга лейкоцитларни деворга яқин ҳаракати, эритроцитларни бўкиши, плазмани қон томир девори орқали яллиғланиш ўчоғига чиқиши, қонни қуюқлашуви, Хагеман омилини активлашуви ҳисобига торомблар ҳосил бўлиши, гепарин миқдорини камайиши киради.</a:t>
            </a:r>
            <a:endParaRPr lang="ru-RU"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58204" cy="5626121"/>
          </a:xfrm>
        </p:spPr>
        <p:txBody>
          <a:bodyPr>
            <a:noAutofit/>
          </a:bodyPr>
          <a:lstStyle/>
          <a:p>
            <a:pPr marL="0" indent="720725" algn="just"/>
            <a:r>
              <a:rPr lang="uz-Cyrl-UZ" sz="2200" dirty="0" smtClean="0">
                <a:latin typeface="Times New Roman" pitchFamily="18" charset="0"/>
                <a:cs typeface="Times New Roman" pitchFamily="18" charset="0"/>
              </a:rPr>
              <a:t>Веноз гиперемияда, қон томир деворига берилган патоген таъсирларидан унинг эндотелияси бўкади, унинг ички юзаси янада кичиклашади, ўзгарган венулалар деворини эластиклигини йўқотади, инфильтратни эзиш таъсирига жавоб бериши пасаяди, шиш ҳосил бўлган тўқима энди қон ва лимфа томирларни эзади, натижада веноз гиперемия юзага чиқади.</a:t>
            </a:r>
            <a:endParaRPr lang="ru-RU" sz="2200" dirty="0" smtClean="0">
              <a:latin typeface="Times New Roman" pitchFamily="18" charset="0"/>
              <a:cs typeface="Times New Roman" pitchFamily="18" charset="0"/>
            </a:endParaRPr>
          </a:p>
          <a:p>
            <a:pPr marL="0" indent="720725" algn="just"/>
            <a:r>
              <a:rPr lang="uz-Cyrl-UZ" sz="2200" dirty="0" smtClean="0">
                <a:latin typeface="Times New Roman" pitchFamily="18" charset="0"/>
                <a:cs typeface="Times New Roman" pitchFamily="18" charset="0"/>
              </a:rPr>
              <a:t>Престатик ҳолат қонни мятниксимон ҳаракатни чақиради, систола пайтида олдинга, диастола пайтида эса орқага ҳаракат қилади. Оҳир-оқибат қон оқиши тўхтайди, стаз рўй беради. Стаз эса қон ҳужайраларида ва тўқимада қайтмайдиган ўзгаришлар чақиради.</a:t>
            </a:r>
            <a:endParaRPr lang="ru-RU" sz="2200" dirty="0" smtClean="0">
              <a:latin typeface="Times New Roman" pitchFamily="18" charset="0"/>
              <a:cs typeface="Times New Roman" pitchFamily="18" charset="0"/>
            </a:endParaRPr>
          </a:p>
          <a:p>
            <a:pPr marL="0" indent="720725" algn="just"/>
            <a:r>
              <a:rPr lang="uz-Cyrl-UZ" sz="2200" dirty="0" smtClean="0">
                <a:latin typeface="Times New Roman" pitchFamily="18" charset="0"/>
                <a:cs typeface="Times New Roman" pitchFamily="18" charset="0"/>
              </a:rPr>
              <a:t>Яллиғланиш пайтида қон айланишнинг бузилишидан, экссудация ва лейкоцитлар эмиграцияси юзага чиқади.</a:t>
            </a:r>
            <a:endParaRPr lang="ru-RU" sz="2200" dirty="0">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186766" cy="5411807"/>
          </a:xfrm>
        </p:spPr>
        <p:txBody>
          <a:bodyPr>
            <a:normAutofit/>
          </a:bodyPr>
          <a:lstStyle/>
          <a:p>
            <a:pPr marL="0" indent="720725" algn="just"/>
            <a:r>
              <a:rPr lang="uz-Cyrl-UZ" b="1" dirty="0" smtClean="0">
                <a:latin typeface="Times New Roman" pitchFamily="18" charset="0"/>
                <a:cs typeface="Times New Roman" pitchFamily="18" charset="0"/>
              </a:rPr>
              <a:t>Экссудация</a:t>
            </a:r>
            <a:r>
              <a:rPr lang="uz-Cyrl-UZ" dirty="0" smtClean="0">
                <a:latin typeface="Times New Roman" pitchFamily="18" charset="0"/>
                <a:cs typeface="Times New Roman" pitchFamily="18" charset="0"/>
              </a:rPr>
              <a:t> қоннинг суюқ қисми, электролит, оқсил ва ҳужайраларни қон томир деворидан тўқимага чиқиши тушинилади. Лейкоцитларни чиқиши  (эмиграцияси) ушбу жарёнда муҳим аҳамиятга эгадир. Яллиғланиш ўчоғида янги юзага келган қон томирларда экссудация интенсив тарзда кетади, чунки эндотелий ҳужайралар ўртасидаги зич контактлар ҳали шаклланмаган бўлади, шу билан бирга вазоактив медиаторларга нисбатан рецепторлар ҳам зич жойлашган бўлади.</a:t>
            </a:r>
            <a:endParaRPr lang="ru-RU"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58204" cy="5554683"/>
          </a:xfrm>
        </p:spPr>
        <p:txBody>
          <a:bodyPr>
            <a:noAutofit/>
          </a:bodyPr>
          <a:lstStyle/>
          <a:p>
            <a:pPr marL="0" indent="720725" algn="just"/>
            <a:r>
              <a:rPr lang="uz-Cyrl-UZ" sz="2300" dirty="0" smtClean="0">
                <a:latin typeface="Times New Roman" pitchFamily="18" charset="0"/>
                <a:cs typeface="Times New Roman" pitchFamily="18" charset="0"/>
              </a:rPr>
              <a:t>Қон томирлардан чиққан суюқликни яллиғланган тўқима шимиб олади ёки айрим бўшлиқларда тўпланади. М: перикардиал, кўзнинг олдинги камерасида тўпланиши мумкин.</a:t>
            </a:r>
            <a:endParaRPr lang="ru-RU" sz="2300" dirty="0" smtClean="0">
              <a:latin typeface="Times New Roman" pitchFamily="18" charset="0"/>
              <a:cs typeface="Times New Roman" pitchFamily="18" charset="0"/>
            </a:endParaRPr>
          </a:p>
          <a:p>
            <a:pPr marL="0" indent="720725" algn="just"/>
            <a:r>
              <a:rPr lang="uz-Cyrl-UZ" sz="2300" dirty="0" smtClean="0">
                <a:latin typeface="Times New Roman" pitchFamily="18" charset="0"/>
                <a:cs typeface="Times New Roman" pitchFamily="18" charset="0"/>
              </a:rPr>
              <a:t>Экссудацияни асосий сабабчиси, гистогематик баръерни, яъни қон томир деворини айниқса, капилляр ва венулаларда ўтказувчанлигини ортишидир. Суюқликни чиқиши эндотелиал ҳужайраларни бир-бирига тегиб турган жойидан, улар орасидаги тешик орқали рўй беради, ушбу тешиклар томирлар кенгайишидан катталашади, чунки бунда эндотелиал ҳужайралар шар шаклига кириб қолади. Бу вақтда келиб эндотелиал ҳужайралар сув томчиларини микропинацитоз йўли билан ютиб олади ва қарама-қарши томонга олиб ўтади, сўнгра яқин турган муҳитга ажратади (экструзия).</a:t>
            </a:r>
            <a:endParaRPr lang="ru-RU" sz="2300" dirty="0" smtClean="0">
              <a:latin typeface="Times New Roman" pitchFamily="18" charset="0"/>
              <a:cs typeface="Times New Roman" pitchFamily="18" charset="0"/>
            </a:endParaRPr>
          </a:p>
          <a:p>
            <a:pPr marL="0" indent="720725" algn="just"/>
            <a:r>
              <a:rPr lang="uz-Cyrl-UZ" sz="2300" dirty="0" smtClean="0">
                <a:latin typeface="Times New Roman" pitchFamily="18" charset="0"/>
                <a:cs typeface="Times New Roman" pitchFamily="18" charset="0"/>
              </a:rPr>
              <a:t>Электрон микроскоп бу ҳодисани нафақат кузатиш, балки ўлчаш ва миқдорини ҳисоблаш имконини ҳам беради.</a:t>
            </a:r>
            <a:endParaRPr lang="ru-RU" sz="2300"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186766" cy="5340369"/>
          </a:xfrm>
        </p:spPr>
        <p:txBody>
          <a:bodyPr>
            <a:normAutofit fontScale="92500" lnSpcReduction="20000"/>
          </a:bodyPr>
          <a:lstStyle/>
          <a:p>
            <a:pPr marL="0" indent="720725" algn="just"/>
            <a:r>
              <a:rPr lang="uz-Cyrl-UZ" dirty="0" smtClean="0">
                <a:latin typeface="Times New Roman" pitchFamily="18" charset="0"/>
                <a:cs typeface="Times New Roman" pitchFamily="18" charset="0"/>
              </a:rPr>
              <a:t>Яллиғланиш даврида микровезикуляр транспорт активлигини ортади, яъни кўп энергия сарф этилади, унинг исботи макроэргик бирикмаларни ингибиторлари юборилганда, экссудация тўхтаганлиги кузатилган.</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Суюқлик транспорти қон томир деворини икки томонидаги муҳитнинг физик-химик ўзгаришларига боғлиқ ҳолда рўй беради. Суюқлик билан оқсилни чиқиши, қон томирлар ташқарисида онкотик босимни ортишига олиб келади. Бу вақтга келиб оқсил ва бошқа йирик молекулалар, нисбатан майдаларига парчаланиши кузатилади. Юза чиққан гиперонкия ва гиперосмия эса суюқликни яллиғланган тўқима томон оқишини таъминлайди.</a:t>
            </a:r>
            <a:endParaRPr lang="ru-RU"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329642" cy="5786478"/>
          </a:xfrm>
        </p:spPr>
        <p:txBody>
          <a:bodyPr>
            <a:normAutofit fontScale="77500" lnSpcReduction="20000"/>
          </a:bodyPr>
          <a:lstStyle/>
          <a:p>
            <a:pPr marL="0" indent="720725" algn="just"/>
            <a:r>
              <a:rPr lang="uz-Cyrl-UZ" dirty="0" smtClean="0">
                <a:latin typeface="Times New Roman" pitchFamily="18" charset="0"/>
                <a:cs typeface="Times New Roman" pitchFamily="18" charset="0"/>
              </a:rPr>
              <a:t>Экссудатни транссудатдан фарқи, у 2% ортиқ оқсил ушлайди. Агар, қон томир деворида арзимаган  ўзгаришлар бўлса, экссудат таркибида фақат альбуминлар ва глобулинлар бўлади, қаттиқ зарарланган бўлса фибриноген ҳам бўлади. </a:t>
            </a:r>
            <a:endParaRPr lang="ru-RU" dirty="0" smtClean="0">
              <a:latin typeface="Times New Roman" pitchFamily="18" charset="0"/>
              <a:cs typeface="Times New Roman" pitchFamily="18" charset="0"/>
            </a:endParaRPr>
          </a:p>
          <a:p>
            <a:pPr marL="0" indent="720725" algn="just"/>
            <a:r>
              <a:rPr lang="uz-Cyrl-UZ" b="1" dirty="0" smtClean="0">
                <a:latin typeface="Times New Roman" pitchFamily="18" charset="0"/>
                <a:cs typeface="Times New Roman" pitchFamily="18" charset="0"/>
              </a:rPr>
              <a:t>Экссудатни қуйидаги турлари тафовутланади: </a:t>
            </a:r>
            <a:r>
              <a:rPr lang="uz-Cyrl-UZ" dirty="0" smtClean="0">
                <a:latin typeface="Times New Roman" pitchFamily="18" charset="0"/>
                <a:cs typeface="Times New Roman" pitchFamily="18" charset="0"/>
              </a:rPr>
              <a:t>сероз, катарал, фибриноз, геморрагик, йирингли баъзида аралаш бўлади.</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Транссудат эса димланиш табиатига эга бўлган суюқликдир, РН кучсиз ишқорий, солиштирма оғирлиги паст, рангсиз, ферментатив активликка ҳам эга эмас.</a:t>
            </a:r>
            <a:endParaRPr lang="ru-RU" dirty="0" smtClean="0">
              <a:latin typeface="Times New Roman" pitchFamily="18" charset="0"/>
              <a:cs typeface="Times New Roman" pitchFamily="18" charset="0"/>
            </a:endParaRPr>
          </a:p>
          <a:p>
            <a:pPr marL="0" indent="720725" algn="just"/>
            <a:r>
              <a:rPr lang="uz-Cyrl-UZ" dirty="0" smtClean="0">
                <a:latin typeface="Times New Roman" pitchFamily="18" charset="0"/>
                <a:cs typeface="Times New Roman" pitchFamily="18" charset="0"/>
              </a:rPr>
              <a:t>Бирламчи ва иккиламчи альтерация пайтида қон томир девори ўтказувчанлиги шунчалик ортиб кетадики, бунда нафақат оқсил балки, ҳужайралар ҳам ўтиб кетади. Веноз гиперемия пайтида лейкоцитлар қон томирлар деворига ёпишиб олишларига имкон туғилади, яъни лейкоцитларни қон томир девори ёнида туриб олиш феномени  рўй беради.</a:t>
            </a:r>
            <a:endParaRPr lang="ru-RU" dirty="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526</TotalTime>
  <Words>3439</Words>
  <Application>Microsoft Office PowerPoint</Application>
  <PresentationFormat>Экран (4:3)</PresentationFormat>
  <Paragraphs>135</Paragraphs>
  <Slides>38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38</vt:i4>
      </vt:variant>
    </vt:vector>
  </HeadingPairs>
  <TitlesOfParts>
    <vt:vector size="39" baseType="lpstr">
      <vt:lpstr>Техническая</vt:lpstr>
      <vt:lpstr>Андижон давлат тиббиёт институти</vt:lpstr>
      <vt:lpstr>РЕЖА:</vt:lpstr>
      <vt:lpstr>ЯЛЛИҒЛАНИШ ҲАҚИДА ТУШУНЧА</vt:lpstr>
      <vt:lpstr>Слайд 4</vt:lpstr>
      <vt:lpstr>ЯЛЛИҒЛАНИШНИ ТАШҚИ БЕЛГИЛАРИ</vt:lpstr>
      <vt:lpstr>Слайд 6</vt:lpstr>
      <vt:lpstr>ЯЛЛИҒЛАНИШНИНГ УМУМИЙ БЕЛГИЛАРИ:</vt:lpstr>
      <vt:lpstr>Слайд 8</vt:lpstr>
      <vt:lpstr>ЯЛЛИҒЛАНИШНИ ЭКСПЕРИМЕНТАЛ МОДЕЛЛАШТИРИШ</vt:lpstr>
      <vt:lpstr>Слайд 10</vt:lpstr>
      <vt:lpstr>Слайд 11</vt:lpstr>
      <vt:lpstr>Этиология</vt:lpstr>
      <vt:lpstr>Слайд 13</vt:lpstr>
      <vt:lpstr>Слайд 14</vt:lpstr>
      <vt:lpstr>Патогенез</vt:lpstr>
      <vt:lpstr>Слайд 16</vt:lpstr>
      <vt:lpstr>Слайд 17</vt:lpstr>
      <vt:lpstr>Слайд 18</vt:lpstr>
      <vt:lpstr>Яллиғланиш ҳужайралари</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Яллиғланиш ўчоғида қон айланишни бузилиши</vt:lpstr>
      <vt:lpstr>Слайд 31</vt:lpstr>
      <vt:lpstr>Слайд 32</vt:lpstr>
      <vt:lpstr>Слайд 33</vt:lpstr>
      <vt:lpstr>Слайд 34</vt:lpstr>
      <vt:lpstr>Слайд 35</vt:lpstr>
      <vt:lpstr>Слайд 36</vt:lpstr>
      <vt:lpstr>Слайд 37</vt:lpstr>
      <vt:lpstr>Слайд 38</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53</cp:revision>
  <dcterms:created xsi:type="dcterms:W3CDTF">2017-04-18T17:14:00Z</dcterms:created>
  <dcterms:modified xsi:type="dcterms:W3CDTF">2017-04-23T19:28:18Z</dcterms:modified>
</cp:coreProperties>
</file>