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77" r:id="rId2"/>
    <p:sldId id="278" r:id="rId3"/>
    <p:sldId id="305" r:id="rId4"/>
    <p:sldId id="279" r:id="rId5"/>
    <p:sldId id="280" r:id="rId6"/>
    <p:sldId id="281" r:id="rId7"/>
    <p:sldId id="282" r:id="rId8"/>
    <p:sldId id="283" r:id="rId9"/>
    <p:sldId id="284" r:id="rId10"/>
    <p:sldId id="285" r:id="rId11"/>
    <p:sldId id="286" r:id="rId12"/>
    <p:sldId id="287"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307" r:id="rId31"/>
    <p:sldId id="276"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338" y="-2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3BC486AB-6D38-4E3E-BB55-A30F020CC04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21.04.2017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7CD7E91-84D1-48B6-91CF-37D88B4B343D}" type="datetimeFigureOut">
              <a:rPr lang="ru-RU" smtClean="0"/>
              <a:pPr/>
              <a:t>21.04.2017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BC486AB-6D38-4E3E-BB55-A30F020CC04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normAutofit fontScale="90000"/>
          </a:bodyPr>
          <a:lstStyle/>
          <a:p>
            <a:pPr algn="ctr"/>
            <a:r>
              <a:rPr lang="ru-RU" dirty="0" smtClean="0">
                <a:latin typeface="Times New Roman" pitchFamily="18" charset="0"/>
                <a:cs typeface="Times New Roman" pitchFamily="18" charset="0"/>
              </a:rPr>
              <a:t>АНДИЖОН ДАВЛАТ ТИББИЁТ ИНСТИТУТИ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85720" y="3714752"/>
            <a:ext cx="8429684" cy="1571636"/>
          </a:xfrm>
        </p:spPr>
        <p:txBody>
          <a:bodyPr>
            <a:noAutofit/>
          </a:bodyPr>
          <a:lstStyle/>
          <a:p>
            <a:pPr marL="1790700" indent="-1790700" algn="l"/>
            <a:r>
              <a:rPr lang="ru-RU" sz="3500" b="1" dirty="0" err="1" smtClean="0">
                <a:solidFill>
                  <a:schemeClr val="bg1"/>
                </a:solidFill>
                <a:latin typeface="Times New Roman" pitchFamily="18" charset="0"/>
                <a:cs typeface="Times New Roman" pitchFamily="18" charset="0"/>
              </a:rPr>
              <a:t>Мавзу</a:t>
            </a:r>
            <a:r>
              <a:rPr lang="ru-RU" sz="3500" b="1" dirty="0" smtClean="0">
                <a:solidFill>
                  <a:schemeClr val="bg1"/>
                </a:solidFill>
                <a:latin typeface="Times New Roman" pitchFamily="18" charset="0"/>
                <a:cs typeface="Times New Roman" pitchFamily="18" charset="0"/>
              </a:rPr>
              <a:t>: </a:t>
            </a:r>
            <a:r>
              <a:rPr lang="ru-RU" sz="3500" b="1" dirty="0" smtClean="0">
                <a:solidFill>
                  <a:schemeClr val="accent4">
                    <a:lumMod val="75000"/>
                  </a:schemeClr>
                </a:solidFill>
                <a:latin typeface="Times New Roman" pitchFamily="18" charset="0"/>
                <a:cs typeface="Times New Roman" pitchFamily="18" charset="0"/>
              </a:rPr>
              <a:t>	</a:t>
            </a:r>
            <a:r>
              <a:rPr lang="uz-Cyrl-UZ" sz="2200" b="1" dirty="0" smtClean="0"/>
              <a:t> </a:t>
            </a:r>
            <a:r>
              <a:rPr lang="ru-RU" sz="2200" b="1" dirty="0" smtClean="0"/>
              <a:t>КИСЛОТА – </a:t>
            </a:r>
            <a:r>
              <a:rPr lang="uz-Cyrl-UZ" sz="2200" b="1" dirty="0" smtClean="0"/>
              <a:t>ИШҚОР ТИЗИМИ</a:t>
            </a:r>
            <a:r>
              <a:rPr lang="en-US" sz="2200" b="1" dirty="0" smtClean="0"/>
              <a:t> </a:t>
            </a:r>
            <a:r>
              <a:rPr lang="uz-Cyrl-UZ" sz="2200" b="1" dirty="0" smtClean="0"/>
              <a:t>БУЗИЛИШИ</a:t>
            </a:r>
            <a:endParaRPr lang="ru-RU" sz="2200" dirty="0">
              <a:latin typeface="Times New Roman" pitchFamily="18" charset="0"/>
              <a:cs typeface="Times New Roman" pitchFamily="18" charset="0"/>
            </a:endParaRPr>
          </a:p>
        </p:txBody>
      </p:sp>
      <p:sp>
        <p:nvSpPr>
          <p:cNvPr id="4" name="Подзаголовок 2"/>
          <p:cNvSpPr txBox="1">
            <a:spLocks/>
          </p:cNvSpPr>
          <p:nvPr/>
        </p:nvSpPr>
        <p:spPr>
          <a:xfrm>
            <a:off x="285720" y="2571744"/>
            <a:ext cx="8429684" cy="857256"/>
          </a:xfrm>
          <a:prstGeom prst="rect">
            <a:avLst/>
          </a:prstGeom>
        </p:spPr>
        <p:txBody>
          <a:bodyPr vert="horz">
            <a:normAutofit fontScale="92500"/>
          </a:bodyPr>
          <a:lstStyle/>
          <a:p>
            <a:pPr lvl="0" algn="ctr">
              <a:spcBef>
                <a:spcPct val="20000"/>
              </a:spcBef>
              <a:buClr>
                <a:schemeClr val="tx1">
                  <a:shade val="95000"/>
                </a:schemeClr>
              </a:buClr>
              <a:buSzPct val="65000"/>
            </a:pPr>
            <a:r>
              <a:rPr lang="ru-RU" sz="2800" b="1" dirty="0" smtClean="0">
                <a:solidFill>
                  <a:schemeClr val="bg1"/>
                </a:solidFill>
                <a:latin typeface="Times New Roman" pitchFamily="18" charset="0"/>
                <a:cs typeface="Times New Roman" pitchFamily="18" charset="0"/>
              </a:rPr>
              <a:t>Кафедра: </a:t>
            </a:r>
            <a:r>
              <a:rPr lang="ru-RU" sz="2800" dirty="0" smtClean="0">
                <a:latin typeface="Times New Roman" pitchFamily="18" charset="0"/>
                <a:cs typeface="Times New Roman" pitchFamily="18" charset="0"/>
              </a:rPr>
              <a:t>	НОРМАЛ ВА ПАТОЛОГИК ФИЗИОЛОГИЯ </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4143308" y="6072206"/>
            <a:ext cx="5000692" cy="571504"/>
          </a:xfrm>
          <a:prstGeom prst="rect">
            <a:avLst/>
          </a:prstGeom>
        </p:spPr>
        <p:txBody>
          <a:bodyPr vert="horz">
            <a:normAutofit/>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b="1" dirty="0" err="1" smtClean="0">
                <a:solidFill>
                  <a:schemeClr val="bg1"/>
                </a:solidFill>
                <a:latin typeface="Times New Roman" pitchFamily="18" charset="0"/>
                <a:cs typeface="Times New Roman" pitchFamily="18" charset="0"/>
              </a:rPr>
              <a:t>Марузачи</a:t>
            </a:r>
            <a:r>
              <a:rPr lang="ru-RU" sz="2800" b="1" dirty="0" smtClean="0">
                <a:solidFill>
                  <a:schemeClr val="bg1"/>
                </a:solidFill>
                <a:latin typeface="Times New Roman" pitchFamily="18" charset="0"/>
                <a:cs typeface="Times New Roman" pitchFamily="18" charset="0"/>
              </a:rPr>
              <a:t>: </a:t>
            </a:r>
            <a:r>
              <a:rPr lang="ru-RU" sz="2800" dirty="0" smtClean="0">
                <a:latin typeface="Times New Roman" pitchFamily="18" charset="0"/>
                <a:cs typeface="Times New Roman" pitchFamily="18" charset="0"/>
              </a:rPr>
              <a:t>	М. М. Максимовна</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dirty="0" smtClean="0">
                <a:latin typeface="Times New Roman" pitchFamily="18" charset="0"/>
                <a:cs typeface="Times New Roman" pitchFamily="18" charset="0"/>
              </a:rPr>
              <a:t>Организмдаги кислота-ишқор мувозанатини бузилиши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pPr marL="273050" indent="628650" algn="just"/>
            <a:r>
              <a:rPr lang="uz-Cyrl-UZ" dirty="0" smtClean="0"/>
              <a:t>Организмдаги кислота-ишқор мувозанатини бузилиши, асосий алмашинувни бузилишини ўзига хос кўриниши деб қараш мумкин.</a:t>
            </a:r>
            <a:endParaRPr lang="ru-RU" dirty="0" smtClean="0"/>
          </a:p>
          <a:p>
            <a:pPr marL="273050" indent="628650" algn="just"/>
            <a:r>
              <a:rPr lang="uz-Cyrl-UZ" dirty="0" smtClean="0"/>
              <a:t>Юқори ривожланган организмда РН нисбий доимийлиги, унинг яшаши учун зарур бўлган шартлардан биридир.</a:t>
            </a:r>
            <a:endParaRPr lang="ru-RU" dirty="0" smtClean="0"/>
          </a:p>
          <a:p>
            <a:pPr marL="273050" indent="628650" algn="just"/>
            <a:r>
              <a:rPr lang="uz-Cyrl-UZ" dirty="0" smtClean="0"/>
              <a:t>Физиологик жараёнлар айниқса, ферментатив ва алмашинув реакцияларни нормал кечиши учун тўқима ва қонда актуал реакцияни нисбий доимийлиги, яъни РНни, бошқача қилиб айтганда, қон ва тўқимадаги водород иони концентрацияси доимийлиги зарурдир.</a:t>
            </a:r>
            <a:endParaRPr lang="ru-RU" dirty="0" smtClean="0"/>
          </a:p>
          <a:p>
            <a:pPr marL="273050" indent="628650" algn="just"/>
            <a:r>
              <a:rPr lang="uz-Cyrl-UZ" dirty="0" smtClean="0"/>
              <a:t>Организм ички муҳит доимийлиги, гомоеостазни сақланиши юқори даражада ривожланган организмлар ҳаёт фаолияти учун зарур бўлган шарт-шароитдир.</a:t>
            </a:r>
            <a:endParaRPr lang="ru-RU" dirty="0" smtClean="0"/>
          </a:p>
          <a:p>
            <a:pPr marL="273050" indent="628650" algn="just"/>
            <a:r>
              <a:rPr lang="uz-Cyrl-UZ" dirty="0" smtClean="0"/>
              <a:t>Бу катталик нисбий ўзгармасдир (7,35-7,45). Бунинг доимийлигини буфер тизимлар ва айрим органларни фаолияти билан боғлиқ бўлади.</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ph uzbek (копия).JPG"/>
          <p:cNvPicPr>
            <a:picLocks noGrp="1" noChangeAspect="1"/>
          </p:cNvPicPr>
          <p:nvPr>
            <p:ph idx="1"/>
          </p:nvPr>
        </p:nvPicPr>
        <p:blipFill>
          <a:blip r:embed="rId2"/>
          <a:stretch>
            <a:fillRect/>
          </a:stretch>
        </p:blipFill>
        <p:spPr>
          <a:xfrm>
            <a:off x="3143240" y="1428736"/>
            <a:ext cx="2669379" cy="4389437"/>
          </a:xfrm>
        </p:spPr>
      </p:pic>
      <p:sp>
        <p:nvSpPr>
          <p:cNvPr id="5" name="Содержимое 2"/>
          <p:cNvSpPr txBox="1">
            <a:spLocks/>
          </p:cNvSpPr>
          <p:nvPr/>
        </p:nvSpPr>
        <p:spPr>
          <a:xfrm>
            <a:off x="5815018" y="2000240"/>
            <a:ext cx="3328982" cy="636264"/>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Ўпкалар</a:t>
            </a:r>
            <a:r>
              <a:rPr lang="ru-RU" sz="1500" dirty="0" smtClean="0">
                <a:solidFill>
                  <a:srgbClr val="FF0000"/>
                </a:solidFill>
                <a:latin typeface="Times New Roman" pitchFamily="18" charset="0"/>
                <a:cs typeface="Times New Roman" pitchFamily="18" charset="0"/>
              </a:rPr>
              <a:t> </a:t>
            </a:r>
            <a:r>
              <a:rPr lang="ru-RU" sz="1500" dirty="0" err="1" smtClean="0">
                <a:solidFill>
                  <a:srgbClr val="FF0000"/>
                </a:solidFill>
                <a:latin typeface="Times New Roman" pitchFamily="18" charset="0"/>
                <a:cs typeface="Times New Roman" pitchFamily="18" charset="0"/>
              </a:rPr>
              <a:t>pH</a:t>
            </a:r>
            <a:r>
              <a:rPr lang="ru-RU" sz="1500" dirty="0" smtClean="0">
                <a:solidFill>
                  <a:srgbClr val="FF0000"/>
                </a:solidFill>
                <a:latin typeface="Times New Roman" pitchFamily="18" charset="0"/>
                <a:cs typeface="Times New Roman" pitchFamily="18" charset="0"/>
              </a:rPr>
              <a:t> ни </a:t>
            </a:r>
            <a:r>
              <a:rPr lang="ru-RU" sz="1500" dirty="0" err="1" smtClean="0">
                <a:solidFill>
                  <a:srgbClr val="FF0000"/>
                </a:solidFill>
                <a:latin typeface="Times New Roman" pitchFamily="18" charset="0"/>
                <a:cs typeface="Times New Roman" pitchFamily="18" charset="0"/>
              </a:rPr>
              <a:t>назоратида</a:t>
            </a:r>
            <a:r>
              <a:rPr lang="ru-RU" sz="1500" dirty="0" smtClean="0">
                <a:solidFill>
                  <a:srgbClr val="FF0000"/>
                </a:solidFill>
                <a:latin typeface="Times New Roman" pitchFamily="18" charset="0"/>
                <a:cs typeface="Times New Roman" pitchFamily="18" charset="0"/>
              </a:rPr>
              <a:t> </a:t>
            </a:r>
            <a:r>
              <a:rPr lang="ru-RU" sz="1500" dirty="0" err="1" smtClean="0">
                <a:solidFill>
                  <a:srgbClr val="FF0000"/>
                </a:solidFill>
                <a:latin typeface="Times New Roman" pitchFamily="18" charset="0"/>
                <a:cs typeface="Times New Roman" pitchFamily="18" charset="0"/>
              </a:rPr>
              <a:t>кўмаклашади</a:t>
            </a:r>
            <a:r>
              <a:rPr lang="ru-RU" sz="1500" dirty="0" smtClean="0">
                <a:solidFill>
                  <a:srgbClr val="FF0000"/>
                </a:solidFill>
                <a:latin typeface="Times New Roman" pitchFamily="18" charset="0"/>
                <a:cs typeface="Times New Roman" pitchFamily="18" charset="0"/>
              </a:rPr>
              <a:t>. </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6" name="Содержимое 2"/>
          <p:cNvSpPr txBox="1">
            <a:spLocks/>
          </p:cNvSpPr>
          <p:nvPr/>
        </p:nvSpPr>
        <p:spPr>
          <a:xfrm>
            <a:off x="5815018" y="2500306"/>
            <a:ext cx="3328982" cy="636264"/>
          </a:xfrm>
          <a:prstGeom prst="rect">
            <a:avLst/>
          </a:prstGeom>
        </p:spPr>
        <p:txBody>
          <a:bodyPr vert="horz">
            <a:norm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Қондаги</a:t>
            </a:r>
            <a:r>
              <a:rPr lang="ru-RU" sz="1500" dirty="0" smtClean="0">
                <a:latin typeface="Times New Roman" pitchFamily="18" charset="0"/>
                <a:cs typeface="Times New Roman" pitchFamily="18" charset="0"/>
              </a:rPr>
              <a:t> </a:t>
            </a:r>
            <a:r>
              <a:rPr lang="en-US" sz="1500" dirty="0" smtClean="0">
                <a:latin typeface="Times New Roman" pitchFamily="18" charset="0"/>
                <a:cs typeface="Times New Roman" pitchFamily="18" charset="0"/>
              </a:rPr>
              <a:t>pH  CO2 </a:t>
            </a:r>
            <a:r>
              <a:rPr lang="ru-RU" sz="1500" dirty="0" err="1" smtClean="0">
                <a:latin typeface="Times New Roman" pitchFamily="18" charset="0"/>
                <a:cs typeface="Times New Roman" pitchFamily="18" charset="0"/>
              </a:rPr>
              <a:t>чиқарилши билан</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бошқарилади.</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Содержимое 2"/>
          <p:cNvSpPr txBox="1">
            <a:spLocks/>
          </p:cNvSpPr>
          <p:nvPr/>
        </p:nvSpPr>
        <p:spPr>
          <a:xfrm>
            <a:off x="5967418" y="3286124"/>
            <a:ext cx="3328982" cy="428628"/>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Ошқозондаги</a:t>
            </a:r>
            <a:r>
              <a:rPr lang="ru-RU" sz="1500" dirty="0" smtClean="0">
                <a:solidFill>
                  <a:srgbClr val="FF0000"/>
                </a:solidFill>
                <a:latin typeface="Times New Roman" pitchFamily="18" charset="0"/>
                <a:cs typeface="Times New Roman" pitchFamily="18" charset="0"/>
              </a:rPr>
              <a:t>  </a:t>
            </a:r>
            <a:r>
              <a:rPr lang="en-US" sz="1500" dirty="0"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8" name="Содержимое 2"/>
          <p:cNvSpPr txBox="1">
            <a:spLocks/>
          </p:cNvSpPr>
          <p:nvPr/>
        </p:nvSpPr>
        <p:spPr>
          <a:xfrm>
            <a:off x="5815050" y="3571876"/>
            <a:ext cx="3328982" cy="636264"/>
          </a:xfrm>
          <a:prstGeom prst="rect">
            <a:avLst/>
          </a:prstGeom>
        </p:spPr>
        <p:txBody>
          <a:bodyPr vert="horz">
            <a:norm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Ошқозон суюқлиги хисобига</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pH</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кўтарилади</a:t>
            </a:r>
            <a:r>
              <a:rPr lang="ru-RU" sz="1500" dirty="0" smtClean="0">
                <a:latin typeface="Times New Roman" pitchFamily="18" charset="0"/>
                <a:cs typeface="Times New Roman" pitchFamily="18" charset="0"/>
              </a:rPr>
              <a:t>. 2-4</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9" name="Содержимое 2"/>
          <p:cNvSpPr txBox="1">
            <a:spLocks/>
          </p:cNvSpPr>
          <p:nvPr/>
        </p:nvSpPr>
        <p:spPr>
          <a:xfrm>
            <a:off x="5886488" y="4500570"/>
            <a:ext cx="3328982" cy="428628"/>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Ичаклардаги</a:t>
            </a:r>
            <a:r>
              <a:rPr lang="ru-RU" sz="1500" dirty="0" smtClean="0">
                <a:solidFill>
                  <a:srgbClr val="FF0000"/>
                </a:solidFill>
                <a:latin typeface="Times New Roman" pitchFamily="18" charset="0"/>
                <a:cs typeface="Times New Roman" pitchFamily="18" charset="0"/>
              </a:rPr>
              <a:t> </a:t>
            </a:r>
            <a:r>
              <a:rPr lang="en-US" sz="1500" dirty="0"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0" name="Содержимое 2"/>
          <p:cNvSpPr txBox="1">
            <a:spLocks/>
          </p:cNvSpPr>
          <p:nvPr/>
        </p:nvSpPr>
        <p:spPr>
          <a:xfrm>
            <a:off x="5715008" y="4857760"/>
            <a:ext cx="3328982" cy="928694"/>
          </a:xfrm>
          <a:prstGeom prst="rect">
            <a:avLst/>
          </a:prstGeom>
        </p:spPr>
        <p:txBody>
          <a:bodyPr vert="horz">
            <a:no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Ўт</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суюқлиги хисобига</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кўтарилади</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фойдали</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пробиотиклар</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ишлаб</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чиқарилиши стимулланади</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рН</a:t>
            </a:r>
            <a:r>
              <a:rPr lang="ru-RU" sz="1500" dirty="0" smtClean="0">
                <a:latin typeface="Times New Roman" pitchFamily="18" charset="0"/>
                <a:cs typeface="Times New Roman" pitchFamily="18" charset="0"/>
              </a:rPr>
              <a:t> 8.3 </a:t>
            </a:r>
            <a:r>
              <a:rPr lang="ru-RU" sz="1500" dirty="0" err="1" smtClean="0">
                <a:latin typeface="Times New Roman" pitchFamily="18" charset="0"/>
                <a:cs typeface="Times New Roman" pitchFamily="18" charset="0"/>
              </a:rPr>
              <a:t>ва</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юқори</a:t>
            </a:r>
            <a:r>
              <a:rPr lang="ru-RU" sz="1500" dirty="0" smtClean="0">
                <a:latin typeface="Times New Roman" pitchFamily="18" charset="0"/>
                <a:cs typeface="Times New Roman" pitchFamily="18" charset="0"/>
              </a:rPr>
              <a:t>.</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1" name="Содержимое 2"/>
          <p:cNvSpPr txBox="1">
            <a:spLocks/>
          </p:cNvSpPr>
          <p:nvPr/>
        </p:nvSpPr>
        <p:spPr>
          <a:xfrm>
            <a:off x="71406" y="2152640"/>
            <a:ext cx="3328982" cy="636264"/>
          </a:xfrm>
          <a:prstGeom prst="rect">
            <a:avLst/>
          </a:prstGeom>
        </p:spPr>
        <p:txBody>
          <a:bodyPr vert="horz">
            <a:normAutofit/>
          </a:bodyPr>
          <a:lstStyle/>
          <a:p>
            <a:pPr lvl="0" algn="ctr">
              <a:spcBef>
                <a:spcPct val="20000"/>
              </a:spcBef>
              <a:buClr>
                <a:schemeClr val="accent3"/>
              </a:buClr>
              <a:buSzPct val="95000"/>
            </a:pPr>
            <a:r>
              <a:rPr lang="uz-Cyrl-UZ" sz="1500" dirty="0" smtClean="0">
                <a:solidFill>
                  <a:srgbClr val="FF0000"/>
                </a:solidFill>
                <a:latin typeface="Times New Roman" pitchFamily="18" charset="0"/>
                <a:cs typeface="Times New Roman" pitchFamily="18" charset="0"/>
              </a:rPr>
              <a:t>Қондаги </a:t>
            </a:r>
            <a:r>
              <a:rPr lang="ru-RU" sz="1500" dirty="0" err="1"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2" name="Содержимое 2"/>
          <p:cNvSpPr txBox="1">
            <a:spLocks/>
          </p:cNvSpPr>
          <p:nvPr/>
        </p:nvSpPr>
        <p:spPr>
          <a:xfrm>
            <a:off x="71406" y="3286124"/>
            <a:ext cx="3328982" cy="636264"/>
          </a:xfrm>
          <a:prstGeom prst="rect">
            <a:avLst/>
          </a:prstGeom>
        </p:spPr>
        <p:txBody>
          <a:bodyPr vert="horz">
            <a:normAutofit/>
          </a:bodyPr>
          <a:lstStyle/>
          <a:p>
            <a:pPr lvl="0" algn="ctr">
              <a:spcBef>
                <a:spcPct val="20000"/>
              </a:spcBef>
              <a:buClr>
                <a:schemeClr val="accent3"/>
              </a:buClr>
              <a:buSzPct val="95000"/>
            </a:pPr>
            <a:r>
              <a:rPr kumimoji="0" lang="uz-Cyrl-UZ" sz="1500" b="0" i="0" u="none" strike="noStrike" kern="1200" cap="none" spc="0" normalizeH="0" baseline="0" noProof="0" dirty="0" smtClean="0">
                <a:ln>
                  <a:noFill/>
                </a:ln>
                <a:solidFill>
                  <a:srgbClr val="FF0000"/>
                </a:solidFill>
                <a:effectLst/>
                <a:uLnTx/>
                <a:uFillTx/>
                <a:latin typeface="Times New Roman" pitchFamily="18" charset="0"/>
                <a:cs typeface="Times New Roman" pitchFamily="18" charset="0"/>
              </a:rPr>
              <a:t>Жигандаги рН</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3" name="Содержимое 2"/>
          <p:cNvSpPr txBox="1">
            <a:spLocks/>
          </p:cNvSpPr>
          <p:nvPr/>
        </p:nvSpPr>
        <p:spPr>
          <a:xfrm>
            <a:off x="-32" y="4721562"/>
            <a:ext cx="3328982" cy="636264"/>
          </a:xfrm>
          <a:prstGeom prst="rect">
            <a:avLst/>
          </a:prstGeom>
        </p:spPr>
        <p:txBody>
          <a:bodyPr vert="horz">
            <a:normAutofit/>
          </a:bodyPr>
          <a:lstStyle/>
          <a:p>
            <a:pPr lvl="0" algn="ctr">
              <a:spcBef>
                <a:spcPct val="20000"/>
              </a:spcBef>
              <a:buClr>
                <a:schemeClr val="accent3"/>
              </a:buClr>
              <a:buSzPct val="95000"/>
            </a:pPr>
            <a:r>
              <a:rPr kumimoji="0" lang="uz-Cyrl-UZ" sz="1500" b="0" i="0" u="none" strike="noStrike" kern="1200" cap="none" spc="0" normalizeH="0" baseline="0" noProof="0" dirty="0" smtClean="0">
                <a:ln>
                  <a:noFill/>
                </a:ln>
                <a:solidFill>
                  <a:srgbClr val="FF0000"/>
                </a:solidFill>
                <a:effectLst/>
                <a:uLnTx/>
                <a:uFillTx/>
                <a:latin typeface="Times New Roman" pitchFamily="18" charset="0"/>
                <a:cs typeface="Times New Roman" pitchFamily="18" charset="0"/>
              </a:rPr>
              <a:t>Буйрак ва сийдикдаги рН</a:t>
            </a:r>
            <a:r>
              <a:rPr kumimoji="0" lang="uz-Cyrl-UZ" sz="1500" b="0" i="0" u="none" strike="noStrike" kern="1200" cap="none" spc="0" normalizeH="0" noProof="0" dirty="0" smtClean="0">
                <a:ln>
                  <a:noFill/>
                </a:ln>
                <a:solidFill>
                  <a:srgbClr val="FF0000"/>
                </a:solidFill>
                <a:effectLst/>
                <a:uLnTx/>
                <a:uFillTx/>
                <a:latin typeface="Times New Roman" pitchFamily="18" charset="0"/>
                <a:cs typeface="Times New Roman" pitchFamily="18" charset="0"/>
              </a:rPr>
              <a:t> </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4" name="Содержимое 2"/>
          <p:cNvSpPr txBox="1">
            <a:spLocks/>
          </p:cNvSpPr>
          <p:nvPr/>
        </p:nvSpPr>
        <p:spPr>
          <a:xfrm>
            <a:off x="71406" y="2652706"/>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Организм томонидан нормада турилиши назорат қилинади. 7.25-7.45</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5" name="Содержимое 2"/>
          <p:cNvSpPr txBox="1">
            <a:spLocks/>
          </p:cNvSpPr>
          <p:nvPr/>
        </p:nvSpPr>
        <p:spPr>
          <a:xfrm>
            <a:off x="71406" y="3935744"/>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Ишқорий минераль сув хисобига кўтарилади.</a:t>
            </a:r>
            <a:r>
              <a:rPr kumimoji="0" lang="uz-Cyrl-UZ" sz="15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 Қонни тозалайди.</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6" name="Содержимое 2"/>
          <p:cNvSpPr txBox="1">
            <a:spLocks/>
          </p:cNvSpPr>
          <p:nvPr/>
        </p:nvSpPr>
        <p:spPr>
          <a:xfrm>
            <a:off x="142844" y="5078752"/>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Ишқорий минераль сув хисобига кўтарилади. рН 5.5-7.5</a:t>
            </a:r>
            <a:r>
              <a:rPr kumimoji="0" lang="uz-Cyrl-UZ" sz="15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24648"/>
          </a:xfrm>
        </p:spPr>
        <p:txBody>
          <a:bodyPr>
            <a:normAutofit fontScale="90000"/>
          </a:bodyPr>
          <a:lstStyle/>
          <a:p>
            <a:r>
              <a:rPr lang="uz-Cyrl-UZ" b="1" dirty="0" smtClean="0">
                <a:latin typeface="Times New Roman" pitchFamily="18" charset="0"/>
                <a:cs typeface="Times New Roman" pitchFamily="18" charset="0"/>
              </a:rPr>
              <a:t>1. Гидрокорбанат буфер тизими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marL="273050" indent="450850"/>
            <a:r>
              <a:rPr lang="uz-Cyrl-UZ" dirty="0" smtClean="0"/>
              <a:t>Карбонат кислотани</a:t>
            </a:r>
            <a:r>
              <a:rPr lang="ru-RU" dirty="0" smtClean="0"/>
              <a:t>,</a:t>
            </a:r>
            <a:r>
              <a:rPr lang="uz-Cyrl-UZ" dirty="0" smtClean="0"/>
              <a:t> бикорб</a:t>
            </a:r>
            <a:r>
              <a:rPr lang="ru-RU" dirty="0" smtClean="0"/>
              <a:t>а</a:t>
            </a:r>
            <a:r>
              <a:rPr lang="uz-Cyrl-UZ" dirty="0" smtClean="0"/>
              <a:t>нат кислота тузига нисбати билан характерланади.</a:t>
            </a:r>
            <a:endParaRPr lang="ru-RU" dirty="0" smtClean="0"/>
          </a:p>
          <a:p>
            <a:pPr marL="273050" indent="450850" algn="ctr">
              <a:buNone/>
            </a:pPr>
            <a:r>
              <a:rPr lang="uz-Cyrl-UZ" u="sng" dirty="0" smtClean="0"/>
              <a:t>Н</a:t>
            </a:r>
            <a:r>
              <a:rPr lang="uz-Cyrl-UZ" u="sng" baseline="-25000" dirty="0" smtClean="0"/>
              <a:t>2</a:t>
            </a:r>
            <a:r>
              <a:rPr lang="uz-Cyrl-UZ" u="sng" dirty="0" smtClean="0"/>
              <a:t>СО</a:t>
            </a:r>
            <a:r>
              <a:rPr lang="uz-Cyrl-UZ" u="sng" baseline="-25000" dirty="0" smtClean="0"/>
              <a:t>3</a:t>
            </a:r>
            <a:endParaRPr lang="ru-RU" dirty="0" smtClean="0"/>
          </a:p>
          <a:p>
            <a:pPr marL="273050" indent="450850" algn="ctr">
              <a:buNone/>
            </a:pPr>
            <a:r>
              <a:rPr lang="en-US" dirty="0" err="1" smtClean="0"/>
              <a:t>NaHCO</a:t>
            </a:r>
            <a:r>
              <a:rPr lang="uz-Cyrl-UZ" baseline="-25000" dirty="0" smtClean="0"/>
              <a:t>3</a:t>
            </a:r>
            <a:endParaRPr lang="ru-RU" dirty="0" smtClean="0"/>
          </a:p>
          <a:p>
            <a:pPr marL="273050" indent="450850"/>
            <a:r>
              <a:rPr lang="uz-Cyrl-UZ" dirty="0" smtClean="0"/>
              <a:t>Бу боғлиқлик 1:20 нисбатни характерлайди. Ушбу буфер тизим ёрдамида плазма ва тўқималар аро бўшлиқда РН ушланиб турилади.</a:t>
            </a:r>
            <a:endParaRPr lang="ru-RU" dirty="0" smtClean="0"/>
          </a:p>
          <a:p>
            <a:pPr marL="273050" indent="450850"/>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867524"/>
          </a:xfrm>
        </p:spPr>
        <p:txBody>
          <a:bodyPr>
            <a:normAutofit/>
          </a:bodyPr>
          <a:lstStyle/>
          <a:p>
            <a:pPr algn="ctr"/>
            <a:r>
              <a:rPr lang="ru-RU" b="1" dirty="0" smtClean="0">
                <a:latin typeface="Times New Roman" pitchFamily="18" charset="0"/>
                <a:cs typeface="Times New Roman" pitchFamily="18" charset="0"/>
              </a:rPr>
              <a:t>2. Фосфат буфер</a:t>
            </a:r>
            <a:r>
              <a:rPr lang="uz-Cyrl-UZ" b="1" dirty="0" smtClean="0">
                <a:latin typeface="Times New Roman" pitchFamily="18" charset="0"/>
                <a:cs typeface="Times New Roman" pitchFamily="18" charset="0"/>
              </a:rPr>
              <a:t> тизими</a:t>
            </a:r>
            <a:r>
              <a:rPr lang="ru-RU" b="1"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785786" y="2143116"/>
            <a:ext cx="2071702" cy="1143008"/>
          </a:xfrm>
        </p:spPr>
        <p:txBody>
          <a:bodyPr/>
          <a:lstStyle/>
          <a:p>
            <a:pPr algn="ctr">
              <a:buNone/>
            </a:pPr>
            <a:r>
              <a:rPr lang="en-US" u="sng" dirty="0" err="1" smtClean="0"/>
              <a:t>NaH</a:t>
            </a:r>
            <a:r>
              <a:rPr lang="ru-RU" u="sng" baseline="-25000" dirty="0" smtClean="0"/>
              <a:t>2</a:t>
            </a:r>
            <a:r>
              <a:rPr lang="en-US" u="sng" dirty="0" smtClean="0"/>
              <a:t>PO</a:t>
            </a:r>
            <a:r>
              <a:rPr lang="ru-RU" u="sng" baseline="-25000" dirty="0" smtClean="0"/>
              <a:t>4</a:t>
            </a:r>
            <a:endParaRPr lang="en-US" dirty="0" smtClean="0"/>
          </a:p>
          <a:p>
            <a:pPr algn="ctr">
              <a:buNone/>
            </a:pPr>
            <a:r>
              <a:rPr lang="uz-Cyrl-UZ" dirty="0" smtClean="0"/>
              <a:t>Na</a:t>
            </a:r>
            <a:r>
              <a:rPr lang="uz-Cyrl-UZ" baseline="-25000" dirty="0" smtClean="0"/>
              <a:t>2</a:t>
            </a:r>
            <a:r>
              <a:rPr lang="uz-Cyrl-UZ" dirty="0" smtClean="0"/>
              <a:t>HPO</a:t>
            </a:r>
            <a:r>
              <a:rPr lang="uz-Cyrl-UZ" baseline="-25000" dirty="0" smtClean="0"/>
              <a:t>4</a:t>
            </a:r>
            <a:endParaRPr lang="ru-RU" dirty="0" smtClean="0"/>
          </a:p>
          <a:p>
            <a:endParaRPr lang="ru-RU" dirty="0"/>
          </a:p>
        </p:txBody>
      </p:sp>
      <p:sp>
        <p:nvSpPr>
          <p:cNvPr id="4" name="Прямоугольник 3"/>
          <p:cNvSpPr/>
          <p:nvPr/>
        </p:nvSpPr>
        <p:spPr>
          <a:xfrm>
            <a:off x="-214346" y="2000240"/>
            <a:ext cx="9358346" cy="2677656"/>
          </a:xfrm>
          <a:prstGeom prst="rect">
            <a:avLst/>
          </a:prstGeom>
        </p:spPr>
        <p:txBody>
          <a:bodyPr wrap="square">
            <a:spAutoFit/>
          </a:bodyPr>
          <a:lstStyle/>
          <a:p>
            <a:pPr indent="1879600"/>
            <a:endParaRPr lang="en-US" sz="2400" dirty="0" smtClean="0">
              <a:latin typeface="Times New Roman" pitchFamily="18" charset="0"/>
              <a:cs typeface="Times New Roman" pitchFamily="18" charset="0"/>
            </a:endParaRPr>
          </a:p>
          <a:p>
            <a:pPr indent="1879600"/>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нисбати билан характерланади, 1:4 нисбатга тенг</a:t>
            </a:r>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pPr indent="1346200" algn="just"/>
            <a:r>
              <a:rPr lang="uz-Cyrl-UZ" sz="2400" dirty="0" smtClean="0">
                <a:latin typeface="Times New Roman" pitchFamily="18" charset="0"/>
                <a:cs typeface="Times New Roman" pitchFamily="18" charset="0"/>
              </a:rPr>
              <a:t>Бу буфер тизимининг фаолияти буйрак, жигар ва бошқа </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тўқималарда РН ни бир меъёрда ушлаб туришга</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йўналтирилган.</a:t>
            </a:r>
            <a:endParaRPr lang="ru-RU" sz="24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53210"/>
          </a:xfrm>
        </p:spPr>
        <p:txBody>
          <a:bodyPr>
            <a:normAutofit fontScale="90000"/>
          </a:bodyPr>
          <a:lstStyle/>
          <a:p>
            <a:pPr algn="ctr"/>
            <a:r>
              <a:rPr lang="uz-Cyrl-UZ" b="1" dirty="0" smtClean="0">
                <a:latin typeface="Times New Roman" pitchFamily="18" charset="0"/>
                <a:cs typeface="Times New Roman" pitchFamily="18" charset="0"/>
              </a:rPr>
              <a:t>3. Оқсилли буфер тизими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28596" y="1785926"/>
            <a:ext cx="8229600" cy="4389120"/>
          </a:xfrm>
        </p:spPr>
        <p:txBody>
          <a:bodyPr>
            <a:normAutofit fontScale="92500" lnSpcReduction="20000"/>
          </a:bodyPr>
          <a:lstStyle/>
          <a:p>
            <a:pPr marL="273050" indent="539750"/>
            <a:r>
              <a:rPr lang="uz-Cyrl-UZ" b="1" dirty="0" smtClean="0"/>
              <a:t>Оқсилли буфер тизими </a:t>
            </a:r>
            <a:r>
              <a:rPr lang="uz-Cyrl-UZ" dirty="0" smtClean="0"/>
              <a:t>амфотерлик хоссасига эга бўлиб, унинг фаолияти ҳужайра ичидаги РН ни ушлашга қаратилган.</a:t>
            </a:r>
            <a:endParaRPr lang="ru-RU" dirty="0" smtClean="0"/>
          </a:p>
          <a:p>
            <a:pPr marL="273050" indent="539750">
              <a:buNone/>
            </a:pPr>
            <a:r>
              <a:rPr lang="uz-Cyrl-UZ" dirty="0" smtClean="0"/>
              <a:t>                 </a:t>
            </a:r>
            <a:endParaRPr lang="ru-RU" dirty="0" smtClean="0"/>
          </a:p>
          <a:p>
            <a:pPr marL="273050" indent="539750">
              <a:buNone/>
            </a:pPr>
            <a:r>
              <a:rPr lang="uz-Cyrl-UZ" dirty="0" smtClean="0"/>
              <a:t>                     COOH   </a:t>
            </a:r>
            <a:endParaRPr lang="ru-RU" dirty="0" smtClean="0"/>
          </a:p>
          <a:p>
            <a:pPr marL="273050" indent="539750">
              <a:buNone/>
            </a:pPr>
            <a:r>
              <a:rPr lang="uz-Cyrl-UZ" dirty="0" smtClean="0"/>
              <a:t>          R        </a:t>
            </a:r>
            <a:endParaRPr lang="ru-RU" dirty="0" smtClean="0"/>
          </a:p>
          <a:p>
            <a:pPr marL="273050" indent="539750">
              <a:buNone/>
            </a:pPr>
            <a:r>
              <a:rPr lang="uz-Cyrl-UZ" dirty="0" smtClean="0"/>
              <a:t>                     NH</a:t>
            </a:r>
            <a:r>
              <a:rPr lang="uz-Cyrl-UZ" baseline="-25000" dirty="0" smtClean="0"/>
              <a:t>2</a:t>
            </a:r>
            <a:endParaRPr lang="ru-RU" dirty="0" smtClean="0"/>
          </a:p>
          <a:p>
            <a:pPr marL="273050" indent="539750"/>
            <a:r>
              <a:rPr lang="uz-Cyrl-UZ" dirty="0" smtClean="0"/>
              <a:t>У кислотали муҳитда, кучсиз ишқор бўлиб, кислоталарни нейтраллайди, кислотали альбуминатлар ҳосил бўлади.</a:t>
            </a:r>
            <a:endParaRPr lang="ru-RU" dirty="0" smtClean="0"/>
          </a:p>
          <a:p>
            <a:pPr marL="273050" indent="539750"/>
            <a:r>
              <a:rPr lang="uz-Cyrl-UZ" dirty="0" smtClean="0"/>
              <a:t>Ишкорий мухитда эса, кучсиз кислота булиб ишқорларни нейтраллайди, натижада ишқорли альбуминатлар ҳосил бўлади.</a:t>
            </a:r>
            <a:endParaRPr lang="ru-RU" dirty="0"/>
          </a:p>
        </p:txBody>
      </p:sp>
      <p:cxnSp>
        <p:nvCxnSpPr>
          <p:cNvPr id="9" name="Прямая соединительная линия 8"/>
          <p:cNvCxnSpPr/>
          <p:nvPr/>
        </p:nvCxnSpPr>
        <p:spPr>
          <a:xfrm flipV="1">
            <a:off x="2357422" y="3357562"/>
            <a:ext cx="428628" cy="21431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a:off x="2357422" y="3714752"/>
            <a:ext cx="357190" cy="21431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latin typeface="Times New Roman" pitchFamily="18" charset="0"/>
                <a:cs typeface="Times New Roman" pitchFamily="18" charset="0"/>
              </a:rPr>
              <a:t>4.Гемоглобинли буфер</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20000"/>
          </a:bodyPr>
          <a:lstStyle/>
          <a:p>
            <a:pPr marL="273050" indent="539750" algn="just"/>
            <a:r>
              <a:rPr lang="uz-Cyrl-UZ" b="1" dirty="0" smtClean="0"/>
              <a:t>Гемоглобинли буфер </a:t>
            </a:r>
            <a:r>
              <a:rPr lang="uz-Cyrl-UZ" dirty="0" smtClean="0"/>
              <a:t>=</a:t>
            </a:r>
            <a:r>
              <a:rPr lang="uz-Cyrl-UZ" u="sng" dirty="0" smtClean="0"/>
              <a:t> 	оксигемоглобин                         </a:t>
            </a:r>
            <a:r>
              <a:rPr lang="uz-Cyrl-UZ" dirty="0" smtClean="0"/>
              <a:t>                     </a:t>
            </a:r>
            <a:endParaRPr lang="ru-RU" dirty="0" smtClean="0"/>
          </a:p>
          <a:p>
            <a:pPr marL="273050" indent="539750" algn="just">
              <a:buNone/>
            </a:pPr>
            <a:r>
              <a:rPr lang="uz-Cyrl-UZ" dirty="0" smtClean="0"/>
              <a:t>                                  	</a:t>
            </a:r>
            <a:r>
              <a:rPr lang="en-US" dirty="0" smtClean="0"/>
              <a:t>	</a:t>
            </a:r>
            <a:r>
              <a:rPr lang="uz-Cyrl-UZ" dirty="0" smtClean="0"/>
              <a:t>қайтарилган гемоглобин    </a:t>
            </a:r>
            <a:endParaRPr lang="ru-RU" dirty="0" smtClean="0"/>
          </a:p>
          <a:p>
            <a:pPr marL="273050" indent="539750" algn="just">
              <a:buNone/>
            </a:pPr>
            <a:r>
              <a:rPr lang="uz-Cyrl-UZ" dirty="0" smtClean="0"/>
              <a:t> </a:t>
            </a:r>
            <a:endParaRPr lang="ru-RU" dirty="0" smtClean="0"/>
          </a:p>
          <a:p>
            <a:pPr marL="273050" indent="-6350" algn="just">
              <a:buNone/>
            </a:pPr>
            <a:r>
              <a:rPr lang="uz-Cyrl-UZ" dirty="0" smtClean="0"/>
              <a:t>нисбати билан тушинтирилади. Ушбу буфер тизим эритроцитларда фаолият кўрсатади, кислота-ишқор мувозанатини идора этишда муҳим аҳамиятга эга, аниқроғи қондаги СО</a:t>
            </a:r>
            <a:r>
              <a:rPr lang="uz-Cyrl-UZ" baseline="-25000" dirty="0" smtClean="0"/>
              <a:t>2</a:t>
            </a:r>
            <a:r>
              <a:rPr lang="uz-Cyrl-UZ" dirty="0" smtClean="0"/>
              <a:t> ни миқдорини ушлашда муҳим роль ўйнайди.</a:t>
            </a:r>
            <a:endParaRPr lang="ru-RU" dirty="0" smtClean="0"/>
          </a:p>
          <a:p>
            <a:pPr marL="273050" indent="539750" algn="just">
              <a:buNone/>
            </a:pPr>
            <a:r>
              <a:rPr lang="uz-Cyrl-UZ" dirty="0" smtClean="0"/>
              <a:t>Бундан ташқари, ўпка, жигар, ОИТ ва тер безлари ҳам кислота-ишқор мувозанатини доимийлигини ушлашда иштирок этади.</a:t>
            </a:r>
            <a:endParaRPr lang="ru-RU" dirty="0" smtClean="0"/>
          </a:p>
          <a:p>
            <a:pPr marL="273050" indent="539750" algn="just">
              <a:buNone/>
            </a:pPr>
            <a:r>
              <a:rPr lang="uz-Cyrl-UZ" dirty="0" smtClean="0"/>
              <a:t>Патологик шароитда организм ички муҳити РН ацидоз ва алкалоз томонга сурилиши мумкин.</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96086"/>
          </a:xfrm>
        </p:spPr>
        <p:txBody>
          <a:bodyPr>
            <a:normAutofit fontScale="90000"/>
          </a:bodyPr>
          <a:lstStyle/>
          <a:p>
            <a:pPr algn="ctr"/>
            <a:r>
              <a:rPr lang="uz-Cyrl-UZ" b="1" dirty="0" smtClean="0">
                <a:latin typeface="Times New Roman" pitchFamily="18" charset="0"/>
                <a:cs typeface="Times New Roman" pitchFamily="18" charset="0"/>
              </a:rPr>
              <a:t>Ацидоз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r>
              <a:rPr lang="uz-Cyrl-UZ" b="1" dirty="0" smtClean="0"/>
              <a:t>Ацидоз </a:t>
            </a:r>
            <a:r>
              <a:rPr lang="uz-Cyrl-UZ" dirty="0" smtClean="0"/>
              <a:t>– кислота-ишқор мувозанатини бузилиши бўлиб, қонда абсолют ва нисбий тарзда кислотали маҳсулотларни кўпайиши, шу билан бирга водород ионларини концентрациясини ортиши билан намоён бўлади.</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latin typeface="Times New Roman" pitchFamily="18" charset="0"/>
                <a:cs typeface="Times New Roman" pitchFamily="18" charset="0"/>
              </a:rPr>
              <a:t>Алкалоз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r>
              <a:rPr lang="uz-Cyrl-UZ" b="1" dirty="0" smtClean="0"/>
              <a:t>Алкалоз</a:t>
            </a:r>
            <a:r>
              <a:rPr lang="en-US" b="1" dirty="0" smtClean="0"/>
              <a:t> - </a:t>
            </a:r>
            <a:r>
              <a:rPr lang="uz-Cyrl-UZ" dirty="0" smtClean="0"/>
              <a:t>қонда абсолют ва нисбий тарзда ишқорий маҳсулотларни кўпайиши, ҳамда водород ионларини концентрацияси камайиши билан намоён бўлади.</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628650" algn="ctr"/>
            <a:r>
              <a:rPr lang="uz-Cyrl-UZ" b="1" dirty="0" smtClean="0">
                <a:latin typeface="Times New Roman" pitchFamily="18" charset="0"/>
                <a:cs typeface="Times New Roman" pitchFamily="18" charset="0"/>
              </a:rPr>
              <a:t>РН сўрилишини намоён бўлиш даражасига кўра:</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Компенсацияланган ацидоз ва алкалозга тафовутланади. Бу ҳолатда организмдаги буфер тизимлар ва бошқа физиологик тизимлар ёрдамида организмдаги химик ва физиологик ўзгаришларга қарамасдан РНни нисбий доимийлиги сақланади.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Организм зўриққанда ёки РН ни ушлаб турувчи тизимлар фаолиятида бузилишлар кузатилганда, компенсациялашмаган ацидоз ёки алкалоз кузатилади.</a:t>
            </a: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r>
              <a:rPr lang="uz-Cyrl-UZ" b="1" dirty="0" smtClean="0"/>
              <a:t>Ушбу холатни юзага чиқиш механизмига кўра:</a:t>
            </a:r>
            <a:endParaRPr lang="ru-RU" dirty="0" smtClean="0"/>
          </a:p>
          <a:p>
            <a:r>
              <a:rPr lang="uz-Cyrl-UZ" dirty="0" smtClean="0"/>
              <a:t>Газли (нафас) </a:t>
            </a:r>
            <a:r>
              <a:rPr lang="ru-RU" dirty="0" err="1" smtClean="0"/>
              <a:t>ва</a:t>
            </a:r>
            <a:r>
              <a:rPr lang="ru-RU" dirty="0" smtClean="0"/>
              <a:t> газ</a:t>
            </a:r>
            <a:r>
              <a:rPr lang="uz-Cyrl-UZ" dirty="0" smtClean="0"/>
              <a:t>сиз </a:t>
            </a:r>
            <a:r>
              <a:rPr lang="ru-RU" dirty="0" smtClean="0"/>
              <a:t>(</a:t>
            </a:r>
            <a:r>
              <a:rPr lang="ru-RU" dirty="0" err="1" smtClean="0"/>
              <a:t>алмашинув</a:t>
            </a:r>
            <a:r>
              <a:rPr lang="ru-RU" dirty="0" smtClean="0"/>
              <a:t>, </a:t>
            </a:r>
            <a:r>
              <a:rPr lang="ru-RU" dirty="0" err="1" smtClean="0"/>
              <a:t>метаболитик</a:t>
            </a:r>
            <a:r>
              <a:rPr lang="ru-RU" dirty="0" smtClean="0"/>
              <a:t>) алкалоз </a:t>
            </a:r>
            <a:r>
              <a:rPr lang="ru-RU" dirty="0" err="1" smtClean="0"/>
              <a:t>ва</a:t>
            </a:r>
            <a:r>
              <a:rPr lang="ru-RU" dirty="0" smtClean="0"/>
              <a:t> </a:t>
            </a:r>
            <a:r>
              <a:rPr lang="ru-RU" dirty="0" err="1" smtClean="0"/>
              <a:t>ацидозлар</a:t>
            </a:r>
            <a:r>
              <a:rPr lang="uz-Cyrl-UZ" dirty="0" smtClean="0"/>
              <a:t> тафовутланади</a:t>
            </a:r>
            <a:r>
              <a:rPr lang="ru-RU" dirty="0" smtClean="0"/>
              <a:t>.</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867524"/>
          </a:xfrm>
        </p:spPr>
        <p:txBody>
          <a:bodyPr>
            <a:normAutofit/>
          </a:bodyPr>
          <a:lstStyle/>
          <a:p>
            <a:pPr algn="ctr"/>
            <a:r>
              <a:rPr lang="ru-RU" b="1" dirty="0" smtClean="0">
                <a:latin typeface="Times New Roman" pitchFamily="18" charset="0"/>
                <a:cs typeface="Times New Roman" pitchFamily="18" charset="0"/>
              </a:rPr>
              <a:t>Газли ацидоз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785926"/>
            <a:ext cx="8229600" cy="4538674"/>
          </a:xfrm>
        </p:spPr>
        <p:txBody>
          <a:bodyPr>
            <a:normAutofit fontScale="85000" lnSpcReduction="20000"/>
          </a:bodyPr>
          <a:lstStyle/>
          <a:p>
            <a:pPr marL="273050" indent="717550" algn="just"/>
            <a:r>
              <a:rPr lang="ru-RU" dirty="0" smtClean="0"/>
              <a:t>Газли ацидоз </a:t>
            </a:r>
            <a:r>
              <a:rPr lang="ru-RU" dirty="0" err="1" smtClean="0"/>
              <a:t>организмда</a:t>
            </a:r>
            <a:r>
              <a:rPr lang="ru-RU" dirty="0" smtClean="0"/>
              <a:t> </a:t>
            </a:r>
            <a:r>
              <a:rPr lang="uz-Cyrl-UZ" dirty="0" smtClean="0"/>
              <a:t>корбанат </a:t>
            </a:r>
            <a:r>
              <a:rPr lang="ru-RU" dirty="0" err="1" smtClean="0"/>
              <a:t>кислотани</a:t>
            </a:r>
            <a:r>
              <a:rPr lang="ru-RU" dirty="0" smtClean="0"/>
              <a:t> </a:t>
            </a:r>
            <a:r>
              <a:rPr lang="uz-Cyrl-UZ" dirty="0" smtClean="0"/>
              <a:t>кўпайиши билан намоён бўлади.</a:t>
            </a:r>
            <a:endParaRPr lang="ru-RU" dirty="0" smtClean="0"/>
          </a:p>
          <a:p>
            <a:pPr marL="273050" lvl="0" indent="717550" algn="just"/>
            <a:r>
              <a:rPr lang="uz-Cyrl-UZ" dirty="0" smtClean="0"/>
              <a:t>Ташқи нафас фаолиятини етишмовчилиги, нафас маркази фаолияти бузилиши кузатиладиган ўпка касалликларда, асфиксия, ушбу холатда альвеоляр вентиляция бузилиши кузатилади, юқоридаги ўзгаришлар ўпка гиповентиляциясига олиб келади, натижада организмда корбанат кислота кўпайиб кетади.</a:t>
            </a:r>
            <a:endParaRPr lang="ru-RU" dirty="0" smtClean="0"/>
          </a:p>
          <a:p>
            <a:pPr marL="273050" lvl="0" indent="717550" algn="just"/>
            <a:r>
              <a:rPr lang="uz-Cyrl-UZ" dirty="0" smtClean="0"/>
              <a:t>Қон айланишини бузилиши, яъни ҳаракат тезлигини пасайиши, шу муносабат билан корбанат кислотани организмдан чиқариб юбориш қийинлашуви кузатилади (эндоген газли ацидоз).</a:t>
            </a:r>
            <a:endParaRPr lang="ru-RU" dirty="0" smtClean="0"/>
          </a:p>
          <a:p>
            <a:pPr marL="273050" indent="717550" algn="just"/>
            <a:r>
              <a:rPr lang="uz-Cyrl-UZ" dirty="0" smtClean="0"/>
              <a:t>Нафас ҳавоси билан СО</a:t>
            </a:r>
            <a:r>
              <a:rPr lang="uz-Cyrl-UZ" baseline="-25000" dirty="0" smtClean="0"/>
              <a:t>2</a:t>
            </a:r>
            <a:r>
              <a:rPr lang="uz-Cyrl-UZ" dirty="0" smtClean="0"/>
              <a:t> кўп миқдорда кириши, инсонлар узоқ муддат ёпиқ хоналарда бўлганда, шахта ва сув остида қолиб кетганда кузатилади (экзоген газли ацидоз).</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85000" lnSpcReduction="20000"/>
          </a:bodyPr>
          <a:lstStyle/>
          <a:p>
            <a:pPr marL="273050" indent="628650" algn="just"/>
            <a:r>
              <a:rPr lang="uz-Cyrl-UZ" dirty="0" smtClean="0"/>
              <a:t>Қонда корбанат кислотаси кўпайиб кетганда, бир нечта компенсатор механизмлар ишга тушади. Нафас олиш ҳавосида СО</a:t>
            </a:r>
            <a:r>
              <a:rPr lang="uz-Cyrl-UZ" baseline="-25000" dirty="0" smtClean="0"/>
              <a:t>2</a:t>
            </a:r>
            <a:r>
              <a:rPr lang="uz-Cyrl-UZ" dirty="0" smtClean="0"/>
              <a:t> кўпайиб кетиши, ўз навбатида қонда ҳам унинг кўпайишига, эритроцитларда Н</a:t>
            </a:r>
            <a:r>
              <a:rPr lang="uz-Cyrl-UZ" baseline="-25000" dirty="0" smtClean="0"/>
              <a:t>2</a:t>
            </a:r>
            <a:r>
              <a:rPr lang="uz-Cyrl-UZ" dirty="0" smtClean="0"/>
              <a:t>СО</a:t>
            </a:r>
            <a:r>
              <a:rPr lang="uz-Cyrl-UZ" baseline="-25000" dirty="0" smtClean="0"/>
              <a:t>3</a:t>
            </a:r>
            <a:r>
              <a:rPr lang="uz-Cyrl-UZ" dirty="0" smtClean="0"/>
              <a:t> концентрациясини ортишига олиб келади.</a:t>
            </a:r>
            <a:endParaRPr lang="ru-RU" dirty="0" smtClean="0"/>
          </a:p>
          <a:p>
            <a:pPr marL="273050" indent="628650" algn="just"/>
            <a:r>
              <a:rPr lang="uz-Cyrl-UZ" dirty="0" smtClean="0"/>
              <a:t>Н</a:t>
            </a:r>
            <a:r>
              <a:rPr lang="uz-Cyrl-UZ" baseline="-25000" dirty="0" smtClean="0"/>
              <a:t>2</a:t>
            </a:r>
            <a:r>
              <a:rPr lang="uz-Cyrl-UZ" dirty="0" smtClean="0"/>
              <a:t>СО</a:t>
            </a:r>
            <a:r>
              <a:rPr lang="uz-Cyrl-UZ" baseline="-25000" dirty="0" smtClean="0"/>
              <a:t>3</a:t>
            </a:r>
            <a:r>
              <a:rPr lang="uz-Cyrl-UZ" dirty="0" smtClean="0"/>
              <a:t>/</a:t>
            </a:r>
            <a:r>
              <a:rPr lang="en-US" dirty="0" err="1" smtClean="0"/>
              <a:t>NaHCO</a:t>
            </a:r>
            <a:r>
              <a:rPr lang="ru-RU" baseline="-25000" dirty="0" smtClean="0"/>
              <a:t>3</a:t>
            </a:r>
            <a:r>
              <a:rPr lang="uz-Cyrl-UZ" dirty="0" smtClean="0"/>
              <a:t> нисбати 1/19дан ортиб кетади, бу ҳолатда, компенсатор механизмларни асосий вазифаси қонда Н</a:t>
            </a:r>
            <a:r>
              <a:rPr lang="uz-Cyrl-UZ" baseline="-25000" dirty="0" smtClean="0"/>
              <a:t>2</a:t>
            </a:r>
            <a:r>
              <a:rPr lang="uz-Cyrl-UZ" dirty="0" smtClean="0"/>
              <a:t>СО</a:t>
            </a:r>
            <a:r>
              <a:rPr lang="uz-Cyrl-UZ" baseline="-25000" dirty="0" smtClean="0"/>
              <a:t>3</a:t>
            </a:r>
            <a:r>
              <a:rPr lang="uz-Cyrl-UZ" dirty="0" smtClean="0"/>
              <a:t> концентрациясини камайтириб, аксинча гидрокорбанатлар концентрациясини ортиришдир.</a:t>
            </a:r>
            <a:endParaRPr lang="ru-RU" dirty="0" smtClean="0"/>
          </a:p>
          <a:p>
            <a:pPr marL="273050" indent="628650" algn="just"/>
            <a:r>
              <a:rPr lang="uz-Cyrl-UZ" dirty="0" smtClean="0"/>
              <a:t>Ушбу даврда корбанат кислота эритроцитларда Н</a:t>
            </a:r>
            <a:r>
              <a:rPr lang="uz-Cyrl-UZ" baseline="30000" dirty="0" smtClean="0"/>
              <a:t>+ </a:t>
            </a:r>
            <a:r>
              <a:rPr lang="uz-Cyrl-UZ" dirty="0" smtClean="0"/>
              <a:t>ва НСО</a:t>
            </a:r>
            <a:r>
              <a:rPr lang="uz-Cyrl-UZ" baseline="-25000" dirty="0" smtClean="0"/>
              <a:t>3</a:t>
            </a:r>
            <a:r>
              <a:rPr lang="uz-Cyrl-UZ" dirty="0" smtClean="0"/>
              <a:t> диссоциацияланади. Н</a:t>
            </a:r>
            <a:r>
              <a:rPr lang="uz-Cyrl-UZ" baseline="30000" dirty="0" smtClean="0"/>
              <a:t>+ </a:t>
            </a:r>
            <a:r>
              <a:rPr lang="uz-Cyrl-UZ" dirty="0" smtClean="0"/>
              <a:t>ни эса гемоглобин ушлаб қолади қонга К</a:t>
            </a:r>
            <a:r>
              <a:rPr lang="uz-Cyrl-UZ" baseline="30000" dirty="0" smtClean="0"/>
              <a:t>+</a:t>
            </a:r>
            <a:r>
              <a:rPr lang="uz-Cyrl-UZ" dirty="0" smtClean="0"/>
              <a:t> ионини бир қисми ажралиб чиқади ва анион НСО</a:t>
            </a:r>
            <a:r>
              <a:rPr lang="uz-Cyrl-UZ" baseline="-25000" dirty="0" smtClean="0"/>
              <a:t>3</a:t>
            </a:r>
            <a:r>
              <a:rPr lang="uz-Cyrl-UZ" dirty="0" smtClean="0"/>
              <a:t> бирикиб, КНСО</a:t>
            </a:r>
            <a:r>
              <a:rPr lang="uz-Cyrl-UZ" baseline="-25000" dirty="0" smtClean="0"/>
              <a:t>3 </a:t>
            </a:r>
            <a:r>
              <a:rPr lang="uz-Cyrl-UZ" dirty="0" smtClean="0"/>
              <a:t>ҳосил қилади. Бу вақтда NaCl ни диссоциацияси ортади, натижада ҳосил бўлган Na</a:t>
            </a:r>
            <a:r>
              <a:rPr lang="uz-Cyrl-UZ" baseline="30000" dirty="0" smtClean="0"/>
              <a:t>+</a:t>
            </a:r>
            <a:r>
              <a:rPr lang="uz-Cyrl-UZ" dirty="0" smtClean="0"/>
              <a:t>, КНСО</a:t>
            </a:r>
            <a:r>
              <a:rPr lang="uz-Cyrl-UZ" baseline="-25000" dirty="0" smtClean="0"/>
              <a:t>3</a:t>
            </a:r>
            <a:r>
              <a:rPr lang="uz-Cyrl-UZ" dirty="0" smtClean="0"/>
              <a:t> дан, К</a:t>
            </a:r>
            <a:r>
              <a:rPr lang="uz-Cyrl-UZ" baseline="30000" dirty="0" smtClean="0"/>
              <a:t>+</a:t>
            </a:r>
            <a:r>
              <a:rPr lang="uz-Cyrl-UZ" dirty="0" smtClean="0"/>
              <a:t> сиқиб чиқаради, натижада NaНСО</a:t>
            </a:r>
            <a:r>
              <a:rPr lang="uz-Cyrl-UZ" baseline="-25000" dirty="0" smtClean="0"/>
              <a:t>3 </a:t>
            </a:r>
            <a:r>
              <a:rPr lang="uz-Cyrl-UZ" dirty="0" smtClean="0"/>
              <a:t>ҳосил бўлади.</a:t>
            </a:r>
            <a:endParaRPr lang="ru-RU" dirty="0" smtClean="0"/>
          </a:p>
          <a:p>
            <a:pPr marL="273050" indent="628650" algn="just"/>
            <a:r>
              <a:rPr lang="uz-Cyrl-UZ" dirty="0" smtClean="0"/>
              <a:t>Ушбу жараён билан параллел тарзда плазмани оқсилли буфер тизими натрийни бериб, Н</a:t>
            </a:r>
            <a:r>
              <a:rPr lang="uz-Cyrl-UZ" baseline="30000" dirty="0" smtClean="0"/>
              <a:t>+</a:t>
            </a:r>
            <a:r>
              <a:rPr lang="uz-Cyrl-UZ" dirty="0" smtClean="0"/>
              <a:t> ионини ўзи бириктириб олади.</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a:bodyPr>
          <a:lstStyle/>
          <a:p>
            <a:pPr marL="273050" indent="539750" algn="just"/>
            <a:r>
              <a:rPr lang="uz-Cyrl-UZ" dirty="0" smtClean="0"/>
              <a:t>Плазмадаги эркин Na</a:t>
            </a:r>
            <a:r>
              <a:rPr lang="uz-Cyrl-UZ" baseline="30000" dirty="0" smtClean="0"/>
              <a:t>+</a:t>
            </a:r>
            <a:r>
              <a:rPr lang="uz-Cyrl-UZ" dirty="0" smtClean="0"/>
              <a:t>, НСО</a:t>
            </a:r>
            <a:r>
              <a:rPr lang="uz-Cyrl-UZ" baseline="-25000" dirty="0" smtClean="0"/>
              <a:t>3 </a:t>
            </a:r>
            <a:r>
              <a:rPr lang="uz-Cyrl-UZ" dirty="0" smtClean="0"/>
              <a:t>билан бирикиб, бикорбанатлар ҳосил бўлиши кўпаяди. Ушбу компенсатор механизмларда асосан гемоглобинли ва оқсилли буфер тизимлар асосий рольни ўйнайдилар.</a:t>
            </a:r>
            <a:endParaRPr lang="ru-RU" dirty="0" smtClean="0"/>
          </a:p>
          <a:p>
            <a:pPr marL="273050" indent="539750" algn="just"/>
            <a:r>
              <a:rPr lang="uz-Cyrl-UZ" dirty="0" smtClean="0"/>
              <a:t>Компенсатор механизмлар юзага чиқишида буйрак фаолияти ҳам катта роль ўйнайди, агар қонда корбанат кислота кўпайса, бикорбонатлар қайта сўрилиши кучаяди, аксинча сийдик билан эркин ва боғланган аммоний тузлар чиқиши кучаяди.</a:t>
            </a:r>
            <a:endParaRPr lang="ru-RU" dirty="0" smtClean="0"/>
          </a:p>
          <a:p>
            <a:pPr marL="273050" indent="539750" algn="just"/>
            <a:r>
              <a:rPr lang="uz-Cyrl-UZ" dirty="0" smtClean="0"/>
              <a:t>Бу компенсатор механизмлар, Н</a:t>
            </a:r>
            <a:r>
              <a:rPr lang="uz-Cyrl-UZ" baseline="-25000" dirty="0" smtClean="0"/>
              <a:t>2</a:t>
            </a:r>
            <a:r>
              <a:rPr lang="uz-Cyrl-UZ" dirty="0" smtClean="0"/>
              <a:t>СО</a:t>
            </a:r>
            <a:r>
              <a:rPr lang="uz-Cyrl-UZ" baseline="-25000" dirty="0" smtClean="0"/>
              <a:t>3 </a:t>
            </a:r>
            <a:r>
              <a:rPr lang="uz-Cyrl-UZ" dirty="0" smtClean="0"/>
              <a:t>билан NaНСО</a:t>
            </a:r>
            <a:r>
              <a:rPr lang="uz-Cyrl-UZ" baseline="-25000" dirty="0" smtClean="0"/>
              <a:t>3</a:t>
            </a:r>
            <a:r>
              <a:rPr lang="uz-Cyrl-UZ" dirty="0" smtClean="0"/>
              <a:t> нисбати 1:20 бўлгунча фаолият кўрсатаверади ва РН нормага келганда ушбу тизимлар ўз фаолиятини тўхтади.</a:t>
            </a:r>
            <a:endParaRPr lang="ru-RU" dirty="0" smtClean="0"/>
          </a:p>
          <a:p>
            <a:pPr marL="273050" indent="539750" algn="just"/>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857916"/>
          </a:xfrm>
        </p:spPr>
        <p:txBody>
          <a:bodyPr>
            <a:normAutofit fontScale="85000" lnSpcReduction="10000"/>
          </a:bodyPr>
          <a:lstStyle/>
          <a:p>
            <a:pPr marL="273050" indent="628650" algn="just"/>
            <a:r>
              <a:rPr lang="uz-Cyrl-UZ" dirty="0" smtClean="0">
                <a:latin typeface="Times New Roman" pitchFamily="18" charset="0"/>
                <a:cs typeface="Times New Roman" pitchFamily="18" charset="0"/>
              </a:rPr>
              <a:t>Агар, кейинчалик корбанат кислота миқдори кўпаяверса, қонда буфер тизимларни ҳажми камаяди, физиологик компенсатор механизмларни имконияти тугайди ва охир-оқибат қоннинг реакцияси кислоталик муҳит томон  сурилади.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Қонда ниҳоятда корбанат кислота миқдори кўпайиб кетса (гиперкапния), иккиламчи тўқималарни зарарланишига олиб келади. Периферик тўқима артериолаларини спазми  ҳисобига, артериал босим кескин ортиб кетади, бу ҳолат юрак ишлашига тўсқинлик қилади. Буйрак қон томирларини спазми эса сийдик ҳосил бўлишини пасайишига олиб келади. Бош мия қон томирлари аксинча, СО</a:t>
            </a:r>
            <a:r>
              <a:rPr lang="uz-Cyrl-UZ" baseline="-25000" dirty="0" smtClean="0">
                <a:latin typeface="Times New Roman" pitchFamily="18" charset="0"/>
                <a:cs typeface="Times New Roman" pitchFamily="18" charset="0"/>
              </a:rPr>
              <a:t>2</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таъсирида кенгаяди, бунинг натижасида чаноқдаги босим ортиб кетади. Қонда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кўпайишидан адашган нервни қўзғалувчанлиги ортиб кетади, бу эса юракни тўхташига, бронхлар спазмига ва шилимшиқни кўп ишлаб чиқаришига олиб келади, бу ўз навбатида нафасни қийинлашувини келтириб чиқаради. Газли ацидоз, газсиз ацидозга ўтиши мумкин, яъни нафасни бузилишидан организмда тўлиқ оксидланмаган маҳсулотлар кўпайиб кетади.</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867524"/>
          </a:xfrm>
        </p:spPr>
        <p:txBody>
          <a:bodyPr>
            <a:normAutofit/>
          </a:bodyPr>
          <a:lstStyle/>
          <a:p>
            <a:pPr algn="ctr"/>
            <a:r>
              <a:rPr lang="uz-Cyrl-UZ" b="1" dirty="0" smtClean="0">
                <a:latin typeface="Times New Roman" pitchFamily="18" charset="0"/>
                <a:cs typeface="Times New Roman" pitchFamily="18" charset="0"/>
              </a:rPr>
              <a:t>Газли алкалоз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0000" lnSpcReduction="20000"/>
          </a:bodyPr>
          <a:lstStyle/>
          <a:p>
            <a:pPr marL="273050" indent="539750" algn="just"/>
            <a:r>
              <a:rPr lang="uz-Cyrl-UZ" dirty="0" smtClean="0"/>
              <a:t>Ўпка гипервентиляцияда, яъни организмда СО</a:t>
            </a:r>
            <a:r>
              <a:rPr lang="uz-Cyrl-UZ" baseline="-25000" dirty="0" smtClean="0"/>
              <a:t>2</a:t>
            </a:r>
            <a:r>
              <a:rPr lang="uz-Cyrl-UZ" dirty="0" smtClean="0"/>
              <a:t> таранглигини пасайиб кетганда (гипокапния) кузатилади. Бундай холатга тоғ касаллиги, қизиб кетганда, беморни ҳаддан зиёд махсус аппарат ёрдамида  сунъий нафас олдирилганда, анемия,  мия зарарланганда, мия ўсмасида, энцефалитлар, иситма ва бошқа ҳолатлар олиб келади.</a:t>
            </a:r>
            <a:endParaRPr lang="ru-RU" dirty="0" smtClean="0"/>
          </a:p>
          <a:p>
            <a:pPr marL="273050" indent="539750" algn="just"/>
            <a:r>
              <a:rPr lang="uz-Cyrl-UZ" dirty="0" smtClean="0"/>
              <a:t>Компенсатор реакциялар мақсади қонда гидрокорбанатларни камайтириб, корбанат кислота миқдорини тиклашга қаратилган. Бу фаолиятни оқсил буфер тизими амалга оширади, NaНСО</a:t>
            </a:r>
            <a:r>
              <a:rPr lang="uz-Cyrl-UZ" baseline="-25000" dirty="0" smtClean="0"/>
              <a:t>3 </a:t>
            </a:r>
            <a:r>
              <a:rPr lang="uz-Cyrl-UZ" dirty="0" smtClean="0"/>
              <a:t> ўзини Н</a:t>
            </a:r>
            <a:r>
              <a:rPr lang="uz-Cyrl-UZ" baseline="30000" dirty="0" smtClean="0"/>
              <a:t>+</a:t>
            </a:r>
            <a:r>
              <a:rPr lang="uz-Cyrl-UZ" dirty="0" smtClean="0"/>
              <a:t> ионларини қонга ажратади, бундан ташқари қон ҳужайралари ва суяк тўқимаси беради, аксинча К</a:t>
            </a:r>
            <a:r>
              <a:rPr lang="uz-Cyrl-UZ" baseline="30000" dirty="0" smtClean="0"/>
              <a:t>+</a:t>
            </a:r>
            <a:r>
              <a:rPr lang="uz-Cyrl-UZ" dirty="0" smtClean="0"/>
              <a:t>, Na</a:t>
            </a:r>
            <a:r>
              <a:rPr lang="uz-Cyrl-UZ" baseline="30000" dirty="0" smtClean="0"/>
              <a:t>+</a:t>
            </a:r>
            <a:r>
              <a:rPr lang="uz-Cyrl-UZ" dirty="0" smtClean="0"/>
              <a:t> ва Са</a:t>
            </a:r>
            <a:r>
              <a:rPr lang="uz-Cyrl-UZ" baseline="30000" dirty="0" smtClean="0"/>
              <a:t>+2 </a:t>
            </a:r>
            <a:r>
              <a:rPr lang="uz-Cyrl-UZ" dirty="0" smtClean="0"/>
              <a:t>лар қонга чиқади. Деподан чиққан Н</a:t>
            </a:r>
            <a:r>
              <a:rPr lang="uz-Cyrl-UZ" baseline="30000" dirty="0" smtClean="0"/>
              <a:t>+</a:t>
            </a:r>
            <a:r>
              <a:rPr lang="uz-Cyrl-UZ" dirty="0" smtClean="0"/>
              <a:t> ионлари плазмада НСО</a:t>
            </a:r>
            <a:r>
              <a:rPr lang="uz-Cyrl-UZ" baseline="-25000" dirty="0" smtClean="0"/>
              <a:t>3 </a:t>
            </a:r>
            <a:r>
              <a:rPr lang="uz-Cyrl-UZ" dirty="0" smtClean="0"/>
              <a:t>билан бирикиб, гипервентиляцияда йўқотилган Н</a:t>
            </a:r>
            <a:r>
              <a:rPr lang="uz-Cyrl-UZ" baseline="-25000" dirty="0" smtClean="0"/>
              <a:t>2</a:t>
            </a:r>
            <a:r>
              <a:rPr lang="uz-Cyrl-UZ" dirty="0" smtClean="0"/>
              <a:t>СО</a:t>
            </a:r>
            <a:r>
              <a:rPr lang="uz-Cyrl-UZ" baseline="-25000" dirty="0" smtClean="0"/>
              <a:t>3 </a:t>
            </a:r>
            <a:r>
              <a:rPr lang="uz-Cyrl-UZ" dirty="0" smtClean="0"/>
              <a:t>ўрнини босади. Газли алкалозда буйраклар фаолиятини роли ҳам муҳим, алкалозда СО</a:t>
            </a:r>
            <a:r>
              <a:rPr lang="uz-Cyrl-UZ" baseline="-25000" dirty="0" smtClean="0"/>
              <a:t>2</a:t>
            </a:r>
            <a:r>
              <a:rPr lang="uz-Cyrl-UZ" dirty="0" smtClean="0"/>
              <a:t> парциал босими пасайиши ҳисобига, Н</a:t>
            </a:r>
            <a:r>
              <a:rPr lang="uz-Cyrl-UZ" baseline="30000" dirty="0" smtClean="0"/>
              <a:t>+</a:t>
            </a:r>
            <a:r>
              <a:rPr lang="uz-Cyrl-UZ" dirty="0" smtClean="0"/>
              <a:t> секрецияси ортади, гидрокарбонатларни реабсорбцияси анча сусаяди. Шундан, сийдикда бикорбанатлар кўпайиб, мухитни ишқорий томонга суради. Қонда натрий бикорбанатни пасайиши сувсизланишга олиб келса, ионлашган Са</a:t>
            </a:r>
            <a:r>
              <a:rPr lang="uz-Cyrl-UZ" baseline="30000" dirty="0" smtClean="0"/>
              <a:t>+2</a:t>
            </a:r>
            <a:r>
              <a:rPr lang="uz-Cyrl-UZ" dirty="0" smtClean="0"/>
              <a:t> камайиши тетанияга олиб келади.</a:t>
            </a:r>
            <a:endParaRPr lang="ru-RU" dirty="0" smtClean="0"/>
          </a:p>
          <a:p>
            <a:pPr marL="273050" indent="539750" algn="just"/>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77500" lnSpcReduction="20000"/>
          </a:bodyPr>
          <a:lstStyle/>
          <a:p>
            <a:pPr marL="273050" indent="628650" algn="just"/>
            <a:r>
              <a:rPr lang="uz-Cyrl-UZ" dirty="0" smtClean="0">
                <a:latin typeface="Times New Roman" pitchFamily="18" charset="0"/>
                <a:cs typeface="Times New Roman" pitchFamily="18" charset="0"/>
              </a:rPr>
              <a:t>Ушбу ҳолатни компенсация қилишда оқсил буфери ҳам иштирок этади, қонга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ионларини ажратади. Водород ионларини қонга тушиши, калий ионларини ўрнини олади.</a:t>
            </a:r>
            <a:endParaRPr lang="ru-RU" dirty="0" smtClean="0">
              <a:latin typeface="Times New Roman" pitchFamily="18" charset="0"/>
              <a:cs typeface="Times New Roman" pitchFamily="18" charset="0"/>
            </a:endParaRPr>
          </a:p>
          <a:p>
            <a:pPr marL="273050" indent="628650" algn="just"/>
            <a:endParaRPr lang="en-US" u="sng" dirty="0" smtClean="0">
              <a:latin typeface="Times New Roman" pitchFamily="18" charset="0"/>
              <a:cs typeface="Times New Roman" pitchFamily="18" charset="0"/>
            </a:endParaRPr>
          </a:p>
          <a:p>
            <a:pPr marL="273050" indent="628650" algn="just">
              <a:buNone/>
            </a:pPr>
            <a:r>
              <a:rPr lang="uz-Cyrl-UZ" u="sng" dirty="0" smtClean="0">
                <a:latin typeface="Times New Roman" pitchFamily="18" charset="0"/>
                <a:cs typeface="Times New Roman" pitchFamily="18" charset="0"/>
              </a:rPr>
              <a:t>H</a:t>
            </a:r>
            <a:r>
              <a:rPr lang="uz-Cyrl-UZ" u="sng" baseline="-25000" dirty="0" smtClean="0">
                <a:latin typeface="Times New Roman" pitchFamily="18" charset="0"/>
                <a:cs typeface="Times New Roman" pitchFamily="18" charset="0"/>
              </a:rPr>
              <a:t>2</a:t>
            </a:r>
            <a:r>
              <a:rPr lang="uz-Cyrl-UZ" u="sng" dirty="0" smtClean="0">
                <a:latin typeface="Times New Roman" pitchFamily="18" charset="0"/>
                <a:cs typeface="Times New Roman" pitchFamily="18" charset="0"/>
              </a:rPr>
              <a:t>СO</a:t>
            </a:r>
            <a:r>
              <a:rPr lang="uz-Cyrl-UZ" u="sng" baseline="-25000" dirty="0" smtClean="0">
                <a:latin typeface="Times New Roman" pitchFamily="18" charset="0"/>
                <a:cs typeface="Times New Roman" pitchFamily="18" charset="0"/>
              </a:rPr>
              <a:t>2</a:t>
            </a:r>
            <a:endParaRPr lang="ru-RU" u="sng" dirty="0" smtClean="0">
              <a:latin typeface="Times New Roman" pitchFamily="18" charset="0"/>
              <a:cs typeface="Times New Roman" pitchFamily="18" charset="0"/>
            </a:endParaRPr>
          </a:p>
          <a:p>
            <a:pPr marL="273050" indent="628650" algn="just">
              <a:buNone/>
            </a:pPr>
            <a:r>
              <a:rPr lang="uz-Cyrl-UZ" dirty="0" smtClean="0">
                <a:latin typeface="Times New Roman" pitchFamily="18" charset="0"/>
                <a:cs typeface="Times New Roman" pitchFamily="18" charset="0"/>
              </a:rPr>
              <a:t>NaHСO</a:t>
            </a:r>
            <a:r>
              <a:rPr lang="uz-Cyrl-UZ" baseline="-25000" dirty="0" smtClean="0">
                <a:latin typeface="Times New Roman" pitchFamily="18" charset="0"/>
                <a:cs typeface="Times New Roman" pitchFamily="18" charset="0"/>
              </a:rPr>
              <a:t>3 </a:t>
            </a:r>
            <a:r>
              <a:rPr lang="en-US" baseline="-25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1:20 бўлганда, алкалоз узоқ вақт компенсатор </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ҳарактерга</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эга бўлиб қолаверади.</a:t>
            </a:r>
            <a:endParaRPr lang="ru-RU" dirty="0" smtClean="0">
              <a:latin typeface="Times New Roman" pitchFamily="18" charset="0"/>
              <a:cs typeface="Times New Roman" pitchFamily="18" charset="0"/>
            </a:endParaRPr>
          </a:p>
          <a:p>
            <a:pPr marL="273050" indent="628650" algn="just"/>
            <a:endParaRPr lang="en-US"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Организм зўриққанда, компенсатор механизмлар имконияти бутунлай чегараланганда, компенсациялашган алкалоз, компенсациялашмаган алкалозга ўтади.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Компенсациялашмаган алкалозни келиб чиқишида гипокапния мухим роль ўйнайди, бунда нафас маркази қўзғалувчанлиги пасаяди ва даврий нафас олишгача етиш мумкин. Бунда қон-томир ҳаракатлантирувчи марказ бошқарувини ишдан чиқади (қон босими пасайиб кетади).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Газли алкалозни коррекция қилишда гипокапния билан курашиш лозим, ушбу мақсадда беморларга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га бой газли аралашмалар берилади м: карбоген 95% 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ва 5%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marL="273050" indent="628650" algn="just"/>
            <a:endParaRPr lang="ru-RU"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24648"/>
          </a:xfrm>
        </p:spPr>
        <p:txBody>
          <a:bodyPr>
            <a:normAutofit fontScale="90000"/>
          </a:bodyPr>
          <a:lstStyle/>
          <a:p>
            <a:pPr algn="ctr"/>
            <a:r>
              <a:rPr lang="uz-Cyrl-UZ" b="1" dirty="0" smtClean="0">
                <a:latin typeface="Times New Roman" pitchFamily="18" charset="0"/>
                <a:cs typeface="Times New Roman" pitchFamily="18" charset="0"/>
              </a:rPr>
              <a:t>Газсиз ацидоз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428736"/>
            <a:ext cx="8229600" cy="5143536"/>
          </a:xfrm>
        </p:spPr>
        <p:txBody>
          <a:bodyPr>
            <a:normAutofit fontScale="85000" lnSpcReduction="10000"/>
          </a:bodyPr>
          <a:lstStyle/>
          <a:p>
            <a:pPr marL="273050" indent="717550" algn="just"/>
            <a:r>
              <a:rPr lang="uz-Cyrl-UZ" dirty="0" smtClean="0">
                <a:latin typeface="Times New Roman" pitchFamily="18" charset="0"/>
                <a:cs typeface="Times New Roman" pitchFamily="18" charset="0"/>
              </a:rPr>
              <a:t>Метаболитик ёки алмашинув ацидози кенг тарқалган, оғир кечувчи КИМ бузилишидир. Бу ўзгаришлар асосида учувчан бўлмаган органик кислоталарни қонда тўпланиши ёки уларни организмдан етарли тарзда чиқмасликдан юзага келади.</a:t>
            </a:r>
            <a:endParaRPr lang="ru-RU" dirty="0" smtClean="0">
              <a:latin typeface="Times New Roman" pitchFamily="18" charset="0"/>
              <a:cs typeface="Times New Roman" pitchFamily="18" charset="0"/>
            </a:endParaRPr>
          </a:p>
          <a:p>
            <a:pPr marL="273050" indent="717550" algn="just"/>
            <a:r>
              <a:rPr lang="uz-Cyrl-UZ" dirty="0" smtClean="0">
                <a:latin typeface="Times New Roman" pitchFamily="18" charset="0"/>
                <a:cs typeface="Times New Roman" pitchFamily="18" charset="0"/>
              </a:rPr>
              <a:t>Газсиз ацидозни метаболитик, экзоген ва чиқарув турлари тафовутланади.</a:t>
            </a:r>
            <a:endParaRPr lang="en-US" dirty="0" smtClean="0">
              <a:latin typeface="Times New Roman" pitchFamily="18" charset="0"/>
              <a:cs typeface="Times New Roman" pitchFamily="18" charset="0"/>
            </a:endParaRPr>
          </a:p>
          <a:p>
            <a:pPr marL="273050" indent="-273050" algn="just">
              <a:buNone/>
            </a:pPr>
            <a:r>
              <a:rPr lang="en-US" dirty="0" smtClean="0">
                <a:latin typeface="Times New Roman" pitchFamily="18" charset="0"/>
                <a:cs typeface="Times New Roman" pitchFamily="18" charset="0"/>
              </a:rPr>
              <a:t>1. </a:t>
            </a:r>
            <a:r>
              <a:rPr lang="uz-Cyrl-UZ" dirty="0" smtClean="0">
                <a:latin typeface="Times New Roman" pitchFamily="18" charset="0"/>
                <a:cs typeface="Times New Roman" pitchFamily="18" charset="0"/>
              </a:rPr>
              <a:t>Метаболитик ацидозга организмда кўп миқдорда эндоген метоболитлар тўпланади. Бундай холат қандли диабетни I-типида (кетон тана ва сут кислотаси), гипоксияда (сут кислота), очликда (кетон тана) жигар етишмовчилигида (фосфатлар, сульфатлар, сийдик кислота) подограда (сийдик кислота) кузатиш мумкин.</a:t>
            </a:r>
            <a:endParaRPr lang="ru-RU" dirty="0" smtClean="0">
              <a:latin typeface="Times New Roman" pitchFamily="18" charset="0"/>
              <a:cs typeface="Times New Roman" pitchFamily="18" charset="0"/>
            </a:endParaRPr>
          </a:p>
          <a:p>
            <a:pPr marL="273050" lvl="0" indent="-273050" algn="just">
              <a:buNone/>
            </a:pPr>
            <a:r>
              <a:rPr lang="en-US"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Экзоген-газсиз ацидоз, организмга ташқаридан кўплаб, узоқ муддат кислотали махсулотларни киришидан юзага чиқади, бундан ташқари, айрим аммоний хлорид, уксус кислотани кўп қабул қилганда ҳам келиб чиқиши мумкин.</a:t>
            </a:r>
            <a:endParaRPr lang="ru-RU" dirty="0" smtClean="0">
              <a:latin typeface="Times New Roman" pitchFamily="18" charset="0"/>
              <a:cs typeface="Times New Roman" pitchFamily="18" charset="0"/>
            </a:endParaRPr>
          </a:p>
          <a:p>
            <a:pPr marL="273050" indent="717550" algn="just"/>
            <a:endParaRPr lang="ru-RU"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fontScale="92500" lnSpcReduction="20000"/>
          </a:bodyPr>
          <a:lstStyle/>
          <a:p>
            <a:pPr lvl="0" algn="just">
              <a:buNone/>
            </a:pPr>
            <a:r>
              <a:rPr lang="en-US"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Чиқарув-газсиз ацидоз, буйрак ва ҳазм трактини фаолиятини бузилишидан гидрокарбанатларни организмдан кўп миқдорда йўқотилиши билан намоён бўлади ва қуйидаги кўринишларда бўлади.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а) буйракни проксимал каналчаларга боғлиқ ацидоз, ушбу ацидоз буйракни проксимал каналчаларидан биокорбанатлар реабсорбциясини бузилишидан келиб чиқади.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б) буйракни дистал каналчаларга боғлиқ ацидоз, ушбу ацидоз буйракни дистал каналчаларида ацидогенезни бузилишидан келиб чиқади. Ацидогенез, бу буйракни проксимал ва дистал каналчаларидан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ионларини ҳосил бўлиши ва секрециясидир.</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в) ҳазм тракти фаолияти билан боғлиқ чиқарув ацидози, ушбу ацидоз, диареяда ошқозон ости бези таркибида гидрокорюанатлар кўп йўқотилганда ва гиперсаливацияда кузатилади.</a:t>
            </a:r>
            <a:endParaRPr lang="ru-RU"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643602"/>
          </a:xfrm>
        </p:spPr>
        <p:txBody>
          <a:bodyPr>
            <a:normAutofit fontScale="92500" lnSpcReduction="10000"/>
          </a:bodyPr>
          <a:lstStyle/>
          <a:p>
            <a:pPr marL="273050" indent="539750" algn="just"/>
            <a:r>
              <a:rPr lang="uz-Cyrl-UZ" dirty="0" smtClean="0">
                <a:latin typeface="Times New Roman" pitchFamily="18" charset="0"/>
                <a:cs typeface="Times New Roman" pitchFamily="18" charset="0"/>
              </a:rPr>
              <a:t>Кислотали моддаларни нейтрализацияси биринчи навбатда, ҳужайралар аро суюқлик билан суюлтиришдан бошланади.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Қондаги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концентрациясини камайтириш мақсадида, гидрокорбанат буферини асосий компоненти NaНСО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уни бириктириб ола бошлайди. Реакция натижасида  NaНСО</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миқдори камаяди, корбанат кислота ва нейтрал кислотани натрийли тузи ҳосил бўлади. Бунда маҳраж билан сурат муносабати ўзгаради. Уларни қайтарилишидан қонда NaНСО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концентрацияси ортади, аксинча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озаяди.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Агар қонда гидрокорбанат етарли бўлмаса, газсиз ацидозда энг муҳим компенсатор механизм сифатида эритроцит ва плазма ўртасида ионлар алмашинуви кетади, яъни кўп миқдордаги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СО</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NaСl билан ўзаро реакцияланади, натижада NaНСО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ҳосил бўлади, эркин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Сl</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анионлар ҳужайра ичига киради</a:t>
            </a:r>
            <a:endParaRPr lang="ru-RU"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15040"/>
          </a:xfrm>
        </p:spPr>
        <p:txBody>
          <a:bodyPr>
            <a:normAutofit fontScale="77500" lnSpcReduction="20000"/>
          </a:bodyPr>
          <a:lstStyle/>
          <a:p>
            <a:pPr marL="273050" indent="539750" algn="just"/>
            <a:r>
              <a:rPr lang="uz-Cyrl-UZ" dirty="0" smtClean="0">
                <a:latin typeface="Times New Roman" pitchFamily="18" charset="0"/>
                <a:cs typeface="Times New Roman" pitchFamily="18" charset="0"/>
              </a:rPr>
              <a:t>Организмдаги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камайтиришда ўпка гипервентиляцияси ҳам муҳим аҳамиятга эга. Турғун бўлмаган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карбоангидраза таъсирида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ва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О парчаланади.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эса нафас марказини қўзғатади ва ўпка гипервентиляциясини оширади. Ҳулоса шуки, гидрокорбанат буфер тизими каби, ушбу механизм ҳам газсиз ацидозда муҳим роль ўйнайди.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Сўнгра, оқсилли буфер ишга тушади, у ўзини кучсиз ишқор сифатида тутиб,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ионларини ўзига бириктириб олади.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Ортиқча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 қисман эритроцит ва тўқималарга ўтади, плазмага эса калий чиқади, натижада гиперкалимия келиб чиқади.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Суяк тўқимаси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ионларини ютиб, қонга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чиқарилади, ушбу йўл билан плазмадаги ортиқча Н</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ионлари озайтирилади.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Лекин, буни ҳавфли томони шундаки, ушбу ҳолатда микроэлементлар алмашинуви бузилади, қонда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кўпайиб, охир-оқибат суяклар декальцинацияси кузатилади.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Бу пайтда буйракдан кислотали моддалар эркин кислоталар ва аммоний тузлар тарзида чиқиши кучайса, аксинча бикорбанатларни реабсорбцияси кучаяди. Лекин, ушбу ацидозда буйракларни компенсатор имконияти ўпкани гипервентиляциясига нисбатан эффективлиги паст.</a:t>
            </a:r>
            <a:endParaRPr lang="ru-RU"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867524"/>
          </a:xfrm>
        </p:spPr>
        <p:txBody>
          <a:bodyPr>
            <a:normAutofit fontScale="90000"/>
          </a:bodyPr>
          <a:lstStyle/>
          <a:p>
            <a:pPr algn="ctr"/>
            <a:r>
              <a:rPr lang="uz-Cyrl-UZ" b="1" dirty="0" smtClean="0">
                <a:latin typeface="Times New Roman" pitchFamily="18" charset="0"/>
                <a:cs typeface="Times New Roman" pitchFamily="18" charset="0"/>
              </a:rPr>
              <a:t>Газсиз алкалоз (метоболитик)</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10000"/>
          </a:bodyPr>
          <a:lstStyle/>
          <a:p>
            <a:pPr marL="273050" indent="539750" algn="just"/>
            <a:r>
              <a:rPr lang="uz-Cyrl-UZ" dirty="0" smtClean="0">
                <a:latin typeface="Times New Roman" pitchFamily="18" charset="0"/>
                <a:cs typeface="Times New Roman" pitchFamily="18" charset="0"/>
              </a:rPr>
              <a:t>Газсиз ацидозда, кислота-ишқор мувозанатини аввалги ҳолатга қайтариш, ушбу ҳолатга алоқадор тизимларни фаолиятини тубдан ўзгариши ҳисобига амалга оширилади. Қонда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таранглиги пасайиши ҳисобига нафас бузилади, буйракка келаётган қон томирлар тонуси пасаяди, натижада сийдик ҳосил бўлиши пасаяди.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ва Са</a:t>
            </a:r>
            <a:r>
              <a:rPr lang="uz-Cyrl-UZ" baseline="30000"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плазмада кўпайиши, юрак аритмиясига ҳамда нерв-мушак тўқималарни қўзғалувчанлигини пасайишига олиб келади.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Газсиз алкалоз организмда ишқорий бирикмаларни абсолют  ва нисбий тарзда ортишидан юзага чиқади, ацидозга нисбатан кам учрасада, лекин камдан-кам учрайдиган ҳолат эмас.</a:t>
            </a:r>
            <a:endParaRPr lang="ru-RU"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796086"/>
          </a:xfrm>
        </p:spPr>
        <p:txBody>
          <a:bodyPr>
            <a:normAutofit/>
          </a:bodyPr>
          <a:lstStyle/>
          <a:p>
            <a:pPr algn="ctr"/>
            <a:r>
              <a:rPr lang="uz-Cyrl-UZ" sz="3500" dirty="0" smtClean="0">
                <a:latin typeface="Times New Roman" pitchFamily="18" charset="0"/>
                <a:cs typeface="Times New Roman" pitchFamily="18" charset="0"/>
              </a:rPr>
              <a:t>Газсиз алкалозни келиб чиқишига кўра:</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214422"/>
            <a:ext cx="8229600" cy="5643578"/>
          </a:xfrm>
        </p:spPr>
        <p:txBody>
          <a:bodyPr>
            <a:normAutofit fontScale="77500" lnSpcReduction="20000"/>
          </a:bodyPr>
          <a:lstStyle/>
          <a:p>
            <a:pPr marL="273050" indent="450850" algn="just">
              <a:buNone/>
            </a:pPr>
            <a:r>
              <a:rPr lang="uz-Cyrl-UZ" b="1" dirty="0" smtClean="0"/>
              <a:t>1) Чиқарувга боғлиқ газсиз алкалоз</a:t>
            </a:r>
            <a:r>
              <a:rPr lang="uz-Cyrl-UZ" dirty="0" smtClean="0"/>
              <a:t>, бу ўз навбатида:</a:t>
            </a:r>
            <a:r>
              <a:rPr lang="uz-Cyrl-UZ" b="1" dirty="0" smtClean="0"/>
              <a:t> </a:t>
            </a:r>
            <a:endParaRPr lang="ru-RU" dirty="0" smtClean="0"/>
          </a:p>
          <a:p>
            <a:pPr marL="273050" indent="450850" algn="just">
              <a:buNone/>
            </a:pPr>
            <a:r>
              <a:rPr lang="uz-Cyrl-UZ" dirty="0" smtClean="0"/>
              <a:t>а) гипохлоремик</a:t>
            </a:r>
            <a:endParaRPr lang="ru-RU" dirty="0" smtClean="0"/>
          </a:p>
          <a:p>
            <a:pPr marL="273050" indent="450850" algn="just">
              <a:buNone/>
            </a:pPr>
            <a:r>
              <a:rPr lang="uz-Cyrl-UZ" dirty="0" smtClean="0"/>
              <a:t>б) гипокалиемик турларга бўлинади.</a:t>
            </a:r>
            <a:endParaRPr lang="ru-RU" dirty="0" smtClean="0"/>
          </a:p>
          <a:p>
            <a:pPr marL="273050" indent="450850" algn="just"/>
            <a:r>
              <a:rPr lang="uz-Cyrl-UZ" dirty="0" smtClean="0"/>
              <a:t>Гипохлоремик газсиз алкалоз, хлор аниони йўқотилишидан келиб чиқади, натижада гипохлоремия юзага келади. Хлор аниони кўп миқдорда йўқотилиши, гидрокорбанат аниони концентрациясини ортиши билан тўлдирилади. Бундай алкалоз инсонларда узоқ муддатли, кучли қайт қилишда кузатилади.</a:t>
            </a:r>
            <a:endParaRPr lang="ru-RU" dirty="0" smtClean="0"/>
          </a:p>
          <a:p>
            <a:pPr marL="273050" indent="450850" algn="just"/>
            <a:r>
              <a:rPr lang="uz-Cyrl-UZ" dirty="0" smtClean="0"/>
              <a:t>Гипокалиемик газсиз алкалоз, организмдан калий йўқотилишидан келиб чиқади. Бундай холат асосан гиперальдостеронизмда кузатилади. Ушбу патологияда калийни сийдикка секрецияси кескин ортади, натижада гипокалиемия юзага келади.</a:t>
            </a:r>
            <a:endParaRPr lang="ru-RU" dirty="0" smtClean="0"/>
          </a:p>
          <a:p>
            <a:pPr marL="273050" indent="450850" algn="just">
              <a:buNone/>
            </a:pPr>
            <a:endParaRPr lang="en-US" b="1" dirty="0" smtClean="0"/>
          </a:p>
          <a:p>
            <a:pPr marL="273050" indent="450850" algn="just">
              <a:buNone/>
            </a:pPr>
            <a:r>
              <a:rPr lang="uz-Cyrl-UZ" b="1" dirty="0" smtClean="0"/>
              <a:t>2) Экзоген газсиз алкалоз (гипернатриемик)</a:t>
            </a:r>
            <a:endParaRPr lang="ru-RU" dirty="0" smtClean="0"/>
          </a:p>
          <a:p>
            <a:pPr marL="273050" indent="450850" algn="just"/>
            <a:r>
              <a:rPr lang="uz-Cyrl-UZ" dirty="0" smtClean="0"/>
              <a:t>Ушбу алкалоз организмга ташқаридан кўп миқдорда NaНСО</a:t>
            </a:r>
            <a:r>
              <a:rPr lang="uz-Cyrl-UZ" baseline="-25000" dirty="0" smtClean="0"/>
              <a:t>3</a:t>
            </a:r>
            <a:r>
              <a:rPr lang="uz-Cyrl-UZ" dirty="0" smtClean="0"/>
              <a:t> кирганда, яъни даволаш мақсадида ушбу моддани организмга кўп киритилганда ёки газсиз ацидозни нотўғри даволаганда кузатилади.</a:t>
            </a:r>
            <a:endParaRPr lang="ru-RU" dirty="0" smtClean="0"/>
          </a:p>
          <a:p>
            <a:pPr marL="273050" indent="450850" algn="just"/>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6072206"/>
          </a:xfrm>
        </p:spPr>
        <p:txBody>
          <a:bodyPr>
            <a:normAutofit fontScale="77500" lnSpcReduction="20000"/>
          </a:bodyPr>
          <a:lstStyle/>
          <a:p>
            <a:pPr marL="273050" indent="539750" algn="just"/>
            <a:r>
              <a:rPr lang="uz-Cyrl-UZ" dirty="0" smtClean="0">
                <a:latin typeface="Times New Roman" pitchFamily="18" charset="0"/>
                <a:cs typeface="Times New Roman" pitchFamily="18" charset="0"/>
              </a:rPr>
              <a:t>Беморларда глюкортикоидлар гиперпродукциясида, уларни катехоламинлар билан даволанганда, ҳам юзага келади калий ўрнига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 ҳужайра ичига киради, натижада қонда унинг миқдори бундай шароитда камаяди, РН эса ишқорий томонга сурилади.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Газсиз алкалозни асосий кўрсаткичи қонда бикорбанатлар миқдорини кўпайиб кетишидир. Ушбу ҳолатни компенсацияси, организм гидрокорбанат буфер тизими ва нафас тизими фаолиятини ўзгартириб рўёбга чиқаради.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паст концентрацияси нафас фаолиятини сусайтиради ва ўпка гиповентиляциясига олиб келади. Компенсация жараёнида фосфат ва оқсил буфер тизимлари ҳам иштирок этади. Бунда улар плазмага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ионини чиқариб, NaHCO</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таркибидаги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катионини бириктиради.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ионини кўпроқ қисм HCO</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аниони билан бирикиб, камомаддаги H</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CO</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ни ҳосил қилади, энди уни бир қисми эритроцитларга киради, ундан эса Сl</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ажралади, бу эса плазмани ишқорийлигини пасайтиради. Оқсил буфери алкалозда кальцийни бириктириб олиш қобилияти кучайиб кетади, улар ўзини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ионини беради, бундан ташқари, эритроцит ва суяк тўқимасидан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Са</a:t>
            </a:r>
            <a:r>
              <a:rPr lang="uz-Cyrl-UZ" baseline="30000"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ҳисобига,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ионини қонга чиқарадилар. Газсиз алкалозда буйракларни роли кўп миқдорда гидрокорбанатларни организмдан чиқаришдир, сийдикда NaHCO</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кўпайиб кетади, титрацион кислоталик пасайиб кетади.</a:t>
            </a:r>
            <a:endParaRPr lang="ru-RU" dirty="0" smtClean="0">
              <a:latin typeface="Times New Roman" pitchFamily="18" charset="0"/>
              <a:cs typeface="Times New Roman" pitchFamily="18" charset="0"/>
            </a:endParaRPr>
          </a:p>
          <a:p>
            <a:pPr marL="273050" indent="539750" algn="just"/>
            <a:endParaRPr lang="ru-RU"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92500" lnSpcReduction="10000"/>
          </a:bodyPr>
          <a:lstStyle/>
          <a:p>
            <a:pPr marL="273050" indent="539750"/>
            <a:r>
              <a:rPr lang="uz-Cyrl-UZ" dirty="0" smtClean="0"/>
              <a:t>Газсиз алкалозни ҳавфли томони шуки NaHCO</a:t>
            </a:r>
            <a:r>
              <a:rPr lang="uz-Cyrl-UZ" baseline="-25000" dirty="0" smtClean="0"/>
              <a:t>3 </a:t>
            </a:r>
            <a:r>
              <a:rPr lang="uz-Cyrl-UZ" dirty="0" smtClean="0"/>
              <a:t>таркибида Na</a:t>
            </a:r>
            <a:r>
              <a:rPr lang="uz-Cyrl-UZ" baseline="30000" dirty="0" smtClean="0"/>
              <a:t>+ </a:t>
            </a:r>
            <a:r>
              <a:rPr lang="uz-Cyrl-UZ" dirty="0" smtClean="0"/>
              <a:t>чиқиши кузатилади, ҳужайралар аро бассейнда осмотик босим пасайиб, кўп сув йўқотилишига олиб келади. К</a:t>
            </a:r>
            <a:r>
              <a:rPr lang="uz-Cyrl-UZ" baseline="30000" dirty="0" smtClean="0"/>
              <a:t>+</a:t>
            </a:r>
            <a:r>
              <a:rPr lang="uz-Cyrl-UZ" dirty="0" smtClean="0"/>
              <a:t> ни йўқотилиши юрак фаолияти бузилишига, қонда ионлашган Са</a:t>
            </a:r>
            <a:r>
              <a:rPr lang="uz-Cyrl-UZ" baseline="30000" dirty="0" smtClean="0"/>
              <a:t>+2</a:t>
            </a:r>
            <a:r>
              <a:rPr lang="uz-Cyrl-UZ" dirty="0" smtClean="0"/>
              <a:t>ни кескин камайиши нерв-мушак қўзғалувчанлигига таъсир этиб, титрашларни (тетания) чақириш мумкин.</a:t>
            </a:r>
            <a:endParaRPr lang="ru-RU" dirty="0" smtClean="0"/>
          </a:p>
          <a:p>
            <a:pPr marL="273050" indent="539750"/>
            <a:r>
              <a:rPr lang="uz-Cyrl-UZ" dirty="0" smtClean="0"/>
              <a:t>Газсиз алкалоз коррекцияси, унинг қайси турига боғлиқлигига асосланиб амалга оширилади, м: гипохлоремик алкалозда хлор анионини концентрациясини организмда тиклаш учун аммоний хлорид (NHCl) эритмаси киритилади, гипокалиемик алкалозда эса КCl киритилса, экзоген газсиз алкалозда ацидогенез жараёнини тормозлаш мақсадида, карбоангидраза ингибиторлари-диуретиклар юборилади.</a:t>
            </a: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sz="3500" b="1" dirty="0" smtClean="0">
                <a:latin typeface="Times New Roman" pitchFamily="18" charset="0"/>
                <a:cs typeface="Times New Roman" pitchFamily="18" charset="0"/>
              </a:rPr>
              <a:t>Кислота-ишқор мувозанати холатини ҳарактерлайдиган асосий кўрсаткичлар:</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935480"/>
            <a:ext cx="8229600" cy="4493916"/>
          </a:xfrm>
        </p:spPr>
        <p:txBody>
          <a:bodyPr/>
          <a:lstStyle/>
          <a:p>
            <a:pPr lvl="0" algn="ctr">
              <a:buNone/>
            </a:pPr>
            <a:r>
              <a:rPr lang="ru-RU" b="1" dirty="0" err="1" smtClean="0"/>
              <a:t>Асосий</a:t>
            </a:r>
            <a:r>
              <a:rPr lang="ru-RU" b="1" dirty="0" smtClean="0"/>
              <a:t> </a:t>
            </a:r>
            <a:r>
              <a:rPr lang="uz-Cyrl-UZ" b="1" dirty="0" smtClean="0"/>
              <a:t>кўрсаткичлар: </a:t>
            </a:r>
          </a:p>
          <a:p>
            <a:pPr lvl="0"/>
            <a:r>
              <a:rPr lang="uz-Cyrl-UZ" dirty="0" smtClean="0"/>
              <a:t>Артериал қон РН нормада 7,37-7,43</a:t>
            </a:r>
            <a:endParaRPr lang="ru-RU" dirty="0" smtClean="0"/>
          </a:p>
          <a:p>
            <a:pPr lvl="0"/>
            <a:r>
              <a:rPr lang="uz-Cyrl-UZ" dirty="0" smtClean="0"/>
              <a:t>Артериал қондаги рНО</a:t>
            </a:r>
            <a:r>
              <a:rPr lang="uz-Cyrl-UZ" baseline="-25000" dirty="0" smtClean="0"/>
              <a:t>2</a:t>
            </a:r>
            <a:r>
              <a:rPr lang="uz-Cyrl-UZ" dirty="0" smtClean="0"/>
              <a:t> -35-45 мм.см.уст</a:t>
            </a:r>
            <a:endParaRPr lang="ru-RU" dirty="0" smtClean="0"/>
          </a:p>
          <a:p>
            <a:pPr lvl="0"/>
            <a:r>
              <a:rPr lang="uz-Cyrl-UZ" dirty="0" smtClean="0"/>
              <a:t>Стандарт гидрокарбанат </a:t>
            </a:r>
            <a:r>
              <a:rPr lang="en-US" dirty="0" smtClean="0"/>
              <a:t>SB</a:t>
            </a:r>
            <a:r>
              <a:rPr lang="uz-Cyrl-UZ" dirty="0" smtClean="0"/>
              <a:t>-22-26 ммоль/л </a:t>
            </a:r>
            <a:endParaRPr lang="ru-RU" dirty="0" smtClean="0"/>
          </a:p>
          <a:p>
            <a:pPr algn="ctr">
              <a:buNone/>
            </a:pPr>
            <a:endParaRPr lang="uz-Cyrl-UZ" b="1" dirty="0" smtClean="0"/>
          </a:p>
          <a:p>
            <a:pPr algn="ctr">
              <a:buNone/>
            </a:pPr>
            <a:r>
              <a:rPr lang="uz-Cyrl-UZ" b="1" dirty="0" smtClean="0"/>
              <a:t>Қўшимча кўрсаткичлар:</a:t>
            </a:r>
            <a:endParaRPr lang="ru-RU" dirty="0" smtClean="0"/>
          </a:p>
          <a:p>
            <a:pPr lvl="0"/>
            <a:r>
              <a:rPr lang="uz-Cyrl-UZ" dirty="0" smtClean="0"/>
              <a:t>Буферлар асоси ВВ-40-48 ммоль/л</a:t>
            </a:r>
            <a:endParaRPr lang="ru-RU" dirty="0" smtClean="0"/>
          </a:p>
          <a:p>
            <a:pPr lvl="0"/>
            <a:r>
              <a:rPr lang="uz-Cyrl-UZ" dirty="0" smtClean="0"/>
              <a:t>Буфер асосни сурилиши ВЕ-2,5+2,5 ммоль/л</a:t>
            </a:r>
            <a:endParaRPr lang="ru-RU" dirty="0" smtClean="0"/>
          </a:p>
          <a:p>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3000" b="1" dirty="0" smtClean="0">
                <a:latin typeface="Times New Roman" pitchFamily="18" charset="0"/>
                <a:cs typeface="Times New Roman" pitchFamily="18" charset="0"/>
              </a:rPr>
              <a:t>Кислота-ишқор ва электролитлар алмашинуви бузилишлари орасидаги боғланиш</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a:bodyPr>
          <a:lstStyle/>
          <a:p>
            <a:pPr marL="273050" indent="539750" algn="just"/>
            <a:r>
              <a:rPr lang="uz-Cyrl-UZ" dirty="0" smtClean="0"/>
              <a:t>Бирламчи кислота-ишқор мувозанатининг бузилиши, қонуний тарзда иккиламчи электролитлар бузилишига олиб келади, ёки аксинча.</a:t>
            </a:r>
            <a:endParaRPr lang="ru-RU" dirty="0" smtClean="0"/>
          </a:p>
          <a:p>
            <a:pPr marL="273050" indent="539750" algn="just"/>
            <a:r>
              <a:rPr lang="uz-Cyrl-UZ" dirty="0" smtClean="0"/>
              <a:t>Кислота-ишқор мувозанати билан айниқса К</a:t>
            </a:r>
            <a:r>
              <a:rPr lang="uz-Cyrl-UZ" baseline="30000" dirty="0" smtClean="0"/>
              <a:t>+</a:t>
            </a:r>
            <a:r>
              <a:rPr lang="uz-Cyrl-UZ" dirty="0" smtClean="0"/>
              <a:t> алмашинуви кучли боғланган, бунга тасдиғи сифатида декомпенсациялашган ацидозда гиперкалиемия, гиперкалиемияда эса аксинча ацидоз кузатилади.</a:t>
            </a:r>
            <a:endParaRPr lang="ru-RU" dirty="0" smtClean="0"/>
          </a:p>
          <a:p>
            <a:pPr marL="273050" indent="539750" algn="just"/>
            <a:r>
              <a:rPr lang="uz-Cyrl-UZ" dirty="0" smtClean="0"/>
              <a:t>Ушбу жараён нефроннинг дистал каналчаларида калий ва водород ионлари секрециясини бузилиши билан тушунтирилади.</a:t>
            </a: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15040"/>
          </a:xfrm>
        </p:spPr>
        <p:txBody>
          <a:bodyPr>
            <a:normAutofit fontScale="92500" lnSpcReduction="20000"/>
          </a:bodyPr>
          <a:lstStyle/>
          <a:p>
            <a:pPr marL="273050" indent="539750" algn="just"/>
            <a:r>
              <a:rPr lang="uz-Cyrl-UZ" dirty="0" smtClean="0"/>
              <a:t>Ацидозда, ацидогенез жараёни кучайганда, буйрак каналчаларида К</a:t>
            </a:r>
            <a:r>
              <a:rPr lang="uz-Cyrl-UZ" baseline="30000" dirty="0" smtClean="0"/>
              <a:t>+</a:t>
            </a:r>
            <a:r>
              <a:rPr lang="uz-Cyrl-UZ" dirty="0" smtClean="0"/>
              <a:t> секрецияси пасаяди, натижада унинг қондаги концентрацияси ортиб кетади. Агар, организмда бирламчи гиперкалиемия кузатилса, бу холат ацидогенезни сусайтиради, каналчаларда К</a:t>
            </a:r>
            <a:r>
              <a:rPr lang="uz-Cyrl-UZ" baseline="30000" dirty="0" smtClean="0"/>
              <a:t>+</a:t>
            </a:r>
            <a:r>
              <a:rPr lang="uz-Cyrl-UZ" dirty="0" smtClean="0"/>
              <a:t> секрециясини кучайтиради. Бунинг натижасида плазмада водород ионларини концентрацияси ортади ва ацидоз келиб чиқади.</a:t>
            </a:r>
            <a:endParaRPr lang="ru-RU" dirty="0" smtClean="0"/>
          </a:p>
          <a:p>
            <a:pPr marL="273050" indent="539750" algn="just"/>
            <a:r>
              <a:rPr lang="uz-Cyrl-UZ" dirty="0" smtClean="0"/>
              <a:t>Декомкомпенсациялашмаган алкалозда, қонуний тарзда гипогликемия кузатилади, бирламчи гипогликемияда иккиламчи алкалоз кузатилади. Алкалоз даврида ацидогенез сусаяди, аксинча каналчаларда К</a:t>
            </a:r>
            <a:r>
              <a:rPr lang="uz-Cyrl-UZ" baseline="30000" dirty="0" smtClean="0"/>
              <a:t>+</a:t>
            </a:r>
            <a:r>
              <a:rPr lang="uz-Cyrl-UZ" dirty="0" smtClean="0"/>
              <a:t> секрецияси кучаяди, натижада қонда гипогликемия кузатилади. Бирламчи гипогликемияда ацидогенез жараёни сусаяди, водород ионларини сийдикка секрецияси ортади, лекин унинг қондаги концентрацияси пасаяди, яъни алкалоз юзага чиқади.</a:t>
            </a: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lstStyle/>
          <a:p>
            <a:pPr marL="273050" indent="539750" algn="just"/>
            <a:r>
              <a:rPr lang="uz-Cyrl-UZ" dirty="0" smtClean="0">
                <a:latin typeface="Times New Roman" pitchFamily="18" charset="0"/>
                <a:cs typeface="Times New Roman" pitchFamily="18" charset="0"/>
              </a:rPr>
              <a:t>Плазмадаги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миқдорини ўзгариши ҳам кислота-ишқор мувозанатини бузилишига олиб келиши мумкин, агарда бу вақтда гидрокарбанат миқдори ўзгарса. Демак, гипернатриемия қонда гидрокарбанат концентрациясини ортиши билан юзага чиқса алкалоз, гипонатриемия гидрокарбат концентрациясини камайиши билан кузатилса, ацидоз келиб чиқади.</a:t>
            </a:r>
            <a:endParaRPr lang="ru-RU" dirty="0" smtClean="0">
              <a:latin typeface="Times New Roman" pitchFamily="18" charset="0"/>
              <a:cs typeface="Times New Roman" pitchFamily="18" charset="0"/>
            </a:endParaRPr>
          </a:p>
          <a:p>
            <a:pPr marL="273050" indent="539750" algn="just"/>
            <a:endParaRPr lang="en-US"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Плазмада хлор (гиперхлоремия) кўпайса ацидоз, гипохлоремияда эса алкалоз келиб чиқади.</a:t>
            </a:r>
            <a:endParaRPr lang="ru-RU"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ph uzbek (копия).JPG"/>
          <p:cNvPicPr>
            <a:picLocks noGrp="1" noChangeAspect="1"/>
          </p:cNvPicPr>
          <p:nvPr>
            <p:ph idx="1"/>
          </p:nvPr>
        </p:nvPicPr>
        <p:blipFill>
          <a:blip r:embed="rId2"/>
          <a:stretch>
            <a:fillRect/>
          </a:stretch>
        </p:blipFill>
        <p:spPr>
          <a:xfrm>
            <a:off x="3143240" y="1428736"/>
            <a:ext cx="2669379" cy="4389437"/>
          </a:xfrm>
        </p:spPr>
      </p:pic>
      <p:sp>
        <p:nvSpPr>
          <p:cNvPr id="5" name="Содержимое 2"/>
          <p:cNvSpPr txBox="1">
            <a:spLocks/>
          </p:cNvSpPr>
          <p:nvPr/>
        </p:nvSpPr>
        <p:spPr>
          <a:xfrm>
            <a:off x="5815018" y="2000240"/>
            <a:ext cx="3328982" cy="636264"/>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Ўпкалар</a:t>
            </a:r>
            <a:r>
              <a:rPr lang="ru-RU" sz="1500" dirty="0" smtClean="0">
                <a:solidFill>
                  <a:srgbClr val="FF0000"/>
                </a:solidFill>
                <a:latin typeface="Times New Roman" pitchFamily="18" charset="0"/>
                <a:cs typeface="Times New Roman" pitchFamily="18" charset="0"/>
              </a:rPr>
              <a:t> </a:t>
            </a:r>
            <a:r>
              <a:rPr lang="ru-RU" sz="1500" dirty="0" err="1" smtClean="0">
                <a:solidFill>
                  <a:srgbClr val="FF0000"/>
                </a:solidFill>
                <a:latin typeface="Times New Roman" pitchFamily="18" charset="0"/>
                <a:cs typeface="Times New Roman" pitchFamily="18" charset="0"/>
              </a:rPr>
              <a:t>pH</a:t>
            </a:r>
            <a:r>
              <a:rPr lang="ru-RU" sz="1500" dirty="0" smtClean="0">
                <a:solidFill>
                  <a:srgbClr val="FF0000"/>
                </a:solidFill>
                <a:latin typeface="Times New Roman" pitchFamily="18" charset="0"/>
                <a:cs typeface="Times New Roman" pitchFamily="18" charset="0"/>
              </a:rPr>
              <a:t> ни </a:t>
            </a:r>
            <a:r>
              <a:rPr lang="ru-RU" sz="1500" dirty="0" err="1" smtClean="0">
                <a:solidFill>
                  <a:srgbClr val="FF0000"/>
                </a:solidFill>
                <a:latin typeface="Times New Roman" pitchFamily="18" charset="0"/>
                <a:cs typeface="Times New Roman" pitchFamily="18" charset="0"/>
              </a:rPr>
              <a:t>назоратида</a:t>
            </a:r>
            <a:r>
              <a:rPr lang="ru-RU" sz="1500" dirty="0" smtClean="0">
                <a:solidFill>
                  <a:srgbClr val="FF0000"/>
                </a:solidFill>
                <a:latin typeface="Times New Roman" pitchFamily="18" charset="0"/>
                <a:cs typeface="Times New Roman" pitchFamily="18" charset="0"/>
              </a:rPr>
              <a:t> </a:t>
            </a:r>
            <a:r>
              <a:rPr lang="ru-RU" sz="1500" dirty="0" err="1" smtClean="0">
                <a:solidFill>
                  <a:srgbClr val="FF0000"/>
                </a:solidFill>
                <a:latin typeface="Times New Roman" pitchFamily="18" charset="0"/>
                <a:cs typeface="Times New Roman" pitchFamily="18" charset="0"/>
              </a:rPr>
              <a:t>кўмаклашади</a:t>
            </a:r>
            <a:r>
              <a:rPr lang="ru-RU" sz="1500" dirty="0" smtClean="0">
                <a:solidFill>
                  <a:srgbClr val="FF0000"/>
                </a:solidFill>
                <a:latin typeface="Times New Roman" pitchFamily="18" charset="0"/>
                <a:cs typeface="Times New Roman" pitchFamily="18" charset="0"/>
              </a:rPr>
              <a:t>. </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6" name="Содержимое 2"/>
          <p:cNvSpPr txBox="1">
            <a:spLocks/>
          </p:cNvSpPr>
          <p:nvPr/>
        </p:nvSpPr>
        <p:spPr>
          <a:xfrm>
            <a:off x="5815018" y="2500306"/>
            <a:ext cx="3328982" cy="636264"/>
          </a:xfrm>
          <a:prstGeom prst="rect">
            <a:avLst/>
          </a:prstGeom>
        </p:spPr>
        <p:txBody>
          <a:bodyPr vert="horz">
            <a:norm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Қондаги</a:t>
            </a:r>
            <a:r>
              <a:rPr lang="ru-RU" sz="1500" dirty="0" smtClean="0">
                <a:latin typeface="Times New Roman" pitchFamily="18" charset="0"/>
                <a:cs typeface="Times New Roman" pitchFamily="18" charset="0"/>
              </a:rPr>
              <a:t> </a:t>
            </a:r>
            <a:r>
              <a:rPr lang="en-US" sz="1500" dirty="0" smtClean="0">
                <a:latin typeface="Times New Roman" pitchFamily="18" charset="0"/>
                <a:cs typeface="Times New Roman" pitchFamily="18" charset="0"/>
              </a:rPr>
              <a:t>pH  CO2 </a:t>
            </a:r>
            <a:r>
              <a:rPr lang="ru-RU" sz="1500" dirty="0" err="1" smtClean="0">
                <a:latin typeface="Times New Roman" pitchFamily="18" charset="0"/>
                <a:cs typeface="Times New Roman" pitchFamily="18" charset="0"/>
              </a:rPr>
              <a:t>чиқарилши билан</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бошқарилади.</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Содержимое 2"/>
          <p:cNvSpPr txBox="1">
            <a:spLocks/>
          </p:cNvSpPr>
          <p:nvPr/>
        </p:nvSpPr>
        <p:spPr>
          <a:xfrm>
            <a:off x="5967418" y="3286124"/>
            <a:ext cx="3328982" cy="428628"/>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Ошқозондаги</a:t>
            </a:r>
            <a:r>
              <a:rPr lang="ru-RU" sz="1500" dirty="0" smtClean="0">
                <a:solidFill>
                  <a:srgbClr val="FF0000"/>
                </a:solidFill>
                <a:latin typeface="Times New Roman" pitchFamily="18" charset="0"/>
                <a:cs typeface="Times New Roman" pitchFamily="18" charset="0"/>
              </a:rPr>
              <a:t>  </a:t>
            </a:r>
            <a:r>
              <a:rPr lang="en-US" sz="1500" dirty="0"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8" name="Содержимое 2"/>
          <p:cNvSpPr txBox="1">
            <a:spLocks/>
          </p:cNvSpPr>
          <p:nvPr/>
        </p:nvSpPr>
        <p:spPr>
          <a:xfrm>
            <a:off x="5815050" y="3571876"/>
            <a:ext cx="3328982" cy="636264"/>
          </a:xfrm>
          <a:prstGeom prst="rect">
            <a:avLst/>
          </a:prstGeom>
        </p:spPr>
        <p:txBody>
          <a:bodyPr vert="horz">
            <a:norm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Ошқозон суюқлиги хисобига</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pH</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кўтарилади</a:t>
            </a:r>
            <a:r>
              <a:rPr lang="ru-RU" sz="1500" dirty="0" smtClean="0">
                <a:latin typeface="Times New Roman" pitchFamily="18" charset="0"/>
                <a:cs typeface="Times New Roman" pitchFamily="18" charset="0"/>
              </a:rPr>
              <a:t>. 2-4</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9" name="Содержимое 2"/>
          <p:cNvSpPr txBox="1">
            <a:spLocks/>
          </p:cNvSpPr>
          <p:nvPr/>
        </p:nvSpPr>
        <p:spPr>
          <a:xfrm>
            <a:off x="5886488" y="4500570"/>
            <a:ext cx="3328982" cy="428628"/>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Ичаклардаги</a:t>
            </a:r>
            <a:r>
              <a:rPr lang="ru-RU" sz="1500" dirty="0" smtClean="0">
                <a:solidFill>
                  <a:srgbClr val="FF0000"/>
                </a:solidFill>
                <a:latin typeface="Times New Roman" pitchFamily="18" charset="0"/>
                <a:cs typeface="Times New Roman" pitchFamily="18" charset="0"/>
              </a:rPr>
              <a:t> </a:t>
            </a:r>
            <a:r>
              <a:rPr lang="en-US" sz="1500" dirty="0"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0" name="Содержимое 2"/>
          <p:cNvSpPr txBox="1">
            <a:spLocks/>
          </p:cNvSpPr>
          <p:nvPr/>
        </p:nvSpPr>
        <p:spPr>
          <a:xfrm>
            <a:off x="5715008" y="4857760"/>
            <a:ext cx="3328982" cy="928694"/>
          </a:xfrm>
          <a:prstGeom prst="rect">
            <a:avLst/>
          </a:prstGeom>
        </p:spPr>
        <p:txBody>
          <a:bodyPr vert="horz">
            <a:no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Ўт</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суюқлиги хисобига</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кўтарилади</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фойдали</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пробиотиклар</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ишлаб</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чиқарилиши стимулланади</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рН</a:t>
            </a:r>
            <a:r>
              <a:rPr lang="ru-RU" sz="1500" dirty="0" smtClean="0">
                <a:latin typeface="Times New Roman" pitchFamily="18" charset="0"/>
                <a:cs typeface="Times New Roman" pitchFamily="18" charset="0"/>
              </a:rPr>
              <a:t> 8.3 </a:t>
            </a:r>
            <a:r>
              <a:rPr lang="ru-RU" sz="1500" dirty="0" err="1" smtClean="0">
                <a:latin typeface="Times New Roman" pitchFamily="18" charset="0"/>
                <a:cs typeface="Times New Roman" pitchFamily="18" charset="0"/>
              </a:rPr>
              <a:t>ва</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юқори</a:t>
            </a:r>
            <a:r>
              <a:rPr lang="ru-RU" sz="1500" dirty="0" smtClean="0">
                <a:latin typeface="Times New Roman" pitchFamily="18" charset="0"/>
                <a:cs typeface="Times New Roman" pitchFamily="18" charset="0"/>
              </a:rPr>
              <a:t>.</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1" name="Содержимое 2"/>
          <p:cNvSpPr txBox="1">
            <a:spLocks/>
          </p:cNvSpPr>
          <p:nvPr/>
        </p:nvSpPr>
        <p:spPr>
          <a:xfrm>
            <a:off x="71406" y="2152640"/>
            <a:ext cx="3328982" cy="636264"/>
          </a:xfrm>
          <a:prstGeom prst="rect">
            <a:avLst/>
          </a:prstGeom>
        </p:spPr>
        <p:txBody>
          <a:bodyPr vert="horz">
            <a:normAutofit/>
          </a:bodyPr>
          <a:lstStyle/>
          <a:p>
            <a:pPr lvl="0" algn="ctr">
              <a:spcBef>
                <a:spcPct val="20000"/>
              </a:spcBef>
              <a:buClr>
                <a:schemeClr val="accent3"/>
              </a:buClr>
              <a:buSzPct val="95000"/>
            </a:pPr>
            <a:r>
              <a:rPr lang="uz-Cyrl-UZ" sz="1500" dirty="0" smtClean="0">
                <a:solidFill>
                  <a:srgbClr val="FF0000"/>
                </a:solidFill>
                <a:latin typeface="Times New Roman" pitchFamily="18" charset="0"/>
                <a:cs typeface="Times New Roman" pitchFamily="18" charset="0"/>
              </a:rPr>
              <a:t>Қондаги </a:t>
            </a:r>
            <a:r>
              <a:rPr lang="ru-RU" sz="1500" dirty="0" err="1"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2" name="Содержимое 2"/>
          <p:cNvSpPr txBox="1">
            <a:spLocks/>
          </p:cNvSpPr>
          <p:nvPr/>
        </p:nvSpPr>
        <p:spPr>
          <a:xfrm>
            <a:off x="71406" y="3286124"/>
            <a:ext cx="3328982" cy="636264"/>
          </a:xfrm>
          <a:prstGeom prst="rect">
            <a:avLst/>
          </a:prstGeom>
        </p:spPr>
        <p:txBody>
          <a:bodyPr vert="horz">
            <a:normAutofit/>
          </a:bodyPr>
          <a:lstStyle/>
          <a:p>
            <a:pPr lvl="0" algn="ctr">
              <a:spcBef>
                <a:spcPct val="20000"/>
              </a:spcBef>
              <a:buClr>
                <a:schemeClr val="accent3"/>
              </a:buClr>
              <a:buSzPct val="95000"/>
            </a:pPr>
            <a:r>
              <a:rPr kumimoji="0" lang="uz-Cyrl-UZ" sz="1500" b="0" i="0" u="none" strike="noStrike" kern="1200" cap="none" spc="0" normalizeH="0" baseline="0" noProof="0" dirty="0" smtClean="0">
                <a:ln>
                  <a:noFill/>
                </a:ln>
                <a:solidFill>
                  <a:srgbClr val="FF0000"/>
                </a:solidFill>
                <a:effectLst/>
                <a:uLnTx/>
                <a:uFillTx/>
                <a:latin typeface="Times New Roman" pitchFamily="18" charset="0"/>
                <a:cs typeface="Times New Roman" pitchFamily="18" charset="0"/>
              </a:rPr>
              <a:t>Жигандаги рН</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3" name="Содержимое 2"/>
          <p:cNvSpPr txBox="1">
            <a:spLocks/>
          </p:cNvSpPr>
          <p:nvPr/>
        </p:nvSpPr>
        <p:spPr>
          <a:xfrm>
            <a:off x="-32" y="4721562"/>
            <a:ext cx="3328982" cy="636264"/>
          </a:xfrm>
          <a:prstGeom prst="rect">
            <a:avLst/>
          </a:prstGeom>
        </p:spPr>
        <p:txBody>
          <a:bodyPr vert="horz">
            <a:normAutofit/>
          </a:bodyPr>
          <a:lstStyle/>
          <a:p>
            <a:pPr lvl="0" algn="ctr">
              <a:spcBef>
                <a:spcPct val="20000"/>
              </a:spcBef>
              <a:buClr>
                <a:schemeClr val="accent3"/>
              </a:buClr>
              <a:buSzPct val="95000"/>
            </a:pPr>
            <a:r>
              <a:rPr kumimoji="0" lang="uz-Cyrl-UZ" sz="1500" b="0" i="0" u="none" strike="noStrike" kern="1200" cap="none" spc="0" normalizeH="0" baseline="0" noProof="0" dirty="0" smtClean="0">
                <a:ln>
                  <a:noFill/>
                </a:ln>
                <a:solidFill>
                  <a:srgbClr val="FF0000"/>
                </a:solidFill>
                <a:effectLst/>
                <a:uLnTx/>
                <a:uFillTx/>
                <a:latin typeface="Times New Roman" pitchFamily="18" charset="0"/>
                <a:cs typeface="Times New Roman" pitchFamily="18" charset="0"/>
              </a:rPr>
              <a:t>Буйрак ва сийдикдаги рН</a:t>
            </a:r>
            <a:r>
              <a:rPr kumimoji="0" lang="uz-Cyrl-UZ" sz="1500" b="0" i="0" u="none" strike="noStrike" kern="1200" cap="none" spc="0" normalizeH="0" noProof="0" dirty="0" smtClean="0">
                <a:ln>
                  <a:noFill/>
                </a:ln>
                <a:solidFill>
                  <a:srgbClr val="FF0000"/>
                </a:solidFill>
                <a:effectLst/>
                <a:uLnTx/>
                <a:uFillTx/>
                <a:latin typeface="Times New Roman" pitchFamily="18" charset="0"/>
                <a:cs typeface="Times New Roman" pitchFamily="18" charset="0"/>
              </a:rPr>
              <a:t> </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4" name="Содержимое 2"/>
          <p:cNvSpPr txBox="1">
            <a:spLocks/>
          </p:cNvSpPr>
          <p:nvPr/>
        </p:nvSpPr>
        <p:spPr>
          <a:xfrm>
            <a:off x="71406" y="2652706"/>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Организм томонидан нормада турилиши назорат қилинади. 7.25-7.45</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5" name="Содержимое 2"/>
          <p:cNvSpPr txBox="1">
            <a:spLocks/>
          </p:cNvSpPr>
          <p:nvPr/>
        </p:nvSpPr>
        <p:spPr>
          <a:xfrm>
            <a:off x="71406" y="3935744"/>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Ишқорий минераль сув хисобига кўтарилади.</a:t>
            </a:r>
            <a:r>
              <a:rPr kumimoji="0" lang="uz-Cyrl-UZ" sz="15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 Қонни тозалайди.</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6" name="Содержимое 2"/>
          <p:cNvSpPr txBox="1">
            <a:spLocks/>
          </p:cNvSpPr>
          <p:nvPr/>
        </p:nvSpPr>
        <p:spPr>
          <a:xfrm>
            <a:off x="142844" y="5078752"/>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Ишқорий минераль сув хисобига кўтарилади. рН 5.5-7.5</a:t>
            </a:r>
            <a:r>
              <a:rPr kumimoji="0" lang="uz-Cyrl-UZ" sz="15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7" name="Заголовок 1"/>
          <p:cNvSpPr>
            <a:spLocks noGrp="1"/>
          </p:cNvSpPr>
          <p:nvPr>
            <p:ph type="title"/>
          </p:nvPr>
        </p:nvSpPr>
        <p:spPr>
          <a:xfrm>
            <a:off x="500034" y="285728"/>
            <a:ext cx="8229600" cy="1143000"/>
          </a:xfrm>
        </p:spPr>
        <p:txBody>
          <a:bodyPr>
            <a:normAutofit/>
          </a:bodyPr>
          <a:lstStyle/>
          <a:p>
            <a:pPr algn="ctr"/>
            <a:r>
              <a:rPr lang="uz-Cyrl-UZ" sz="3500" dirty="0" smtClean="0">
                <a:latin typeface="Times New Roman" pitchFamily="18" charset="0"/>
                <a:cs typeface="Times New Roman" pitchFamily="18" charset="0"/>
              </a:rPr>
              <a:t>Ишқорий маданлий сувни таьсири</a:t>
            </a:r>
            <a:endParaRPr lang="ru-RU" sz="3500"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500306"/>
            <a:ext cx="8010760" cy="1754326"/>
          </a:xfrm>
          <a:prstGeom prst="rect">
            <a:avLst/>
          </a:prstGeom>
          <a:noFill/>
        </p:spPr>
        <p:txBody>
          <a:bodyPr wrap="square" lIns="91440" tIns="45720" rIns="91440" bIns="45720">
            <a:spAutoFit/>
          </a:bodyPr>
          <a:lstStyle/>
          <a:p>
            <a:pPr algn="ctr"/>
            <a:r>
              <a:rPr lang="uz-Cyrl-UZ"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ЭЬТИБОРИЛАР УЧУН РАХМАТ</a:t>
            </a:r>
            <a:endPar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421</TotalTime>
  <Words>2441</Words>
  <Application>Microsoft Office PowerPoint</Application>
  <PresentationFormat>Экран (4:3)</PresentationFormat>
  <Paragraphs>157</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Поток</vt:lpstr>
      <vt:lpstr>АНДИЖОН ДАВЛАТ ТИББИЁТ ИНСТИТУТИ</vt:lpstr>
      <vt:lpstr>Организмдаги кислота-ишқор мувозанатини бузилиши</vt:lpstr>
      <vt:lpstr>Слайд 3</vt:lpstr>
      <vt:lpstr>1. Гидрокорбанат буфер тизими</vt:lpstr>
      <vt:lpstr>2. Фосфат буфер тизими </vt:lpstr>
      <vt:lpstr>3. Оқсилли буфер тизими</vt:lpstr>
      <vt:lpstr>4.Гемоглобинли буфер</vt:lpstr>
      <vt:lpstr>Ацидоз</vt:lpstr>
      <vt:lpstr>Алкалоз</vt:lpstr>
      <vt:lpstr>Слайд 10</vt:lpstr>
      <vt:lpstr>Слайд 11</vt:lpstr>
      <vt:lpstr>Газли ацидоз</vt:lpstr>
      <vt:lpstr>Слайд 13</vt:lpstr>
      <vt:lpstr>Слайд 14</vt:lpstr>
      <vt:lpstr>Слайд 15</vt:lpstr>
      <vt:lpstr>Газли алкалоз</vt:lpstr>
      <vt:lpstr>Слайд 17</vt:lpstr>
      <vt:lpstr>Газсиз ацидоз</vt:lpstr>
      <vt:lpstr>Слайд 19</vt:lpstr>
      <vt:lpstr>Слайд 20</vt:lpstr>
      <vt:lpstr>Слайд 21</vt:lpstr>
      <vt:lpstr>Газсиз алкалоз (метоболитик)</vt:lpstr>
      <vt:lpstr>Газсиз алкалозни келиб чиқишига кўра:</vt:lpstr>
      <vt:lpstr>Слайд 24</vt:lpstr>
      <vt:lpstr>Слайд 25</vt:lpstr>
      <vt:lpstr>Кислота-ишқор мувозанати холатини ҳарактерлайдиган асосий кўрсаткичлар:</vt:lpstr>
      <vt:lpstr>Кислота-ишқор ва электролитлар алмашинуви бузилишлари орасидаги боғланиш</vt:lpstr>
      <vt:lpstr>Слайд 28</vt:lpstr>
      <vt:lpstr>Слайд 29</vt:lpstr>
      <vt:lpstr>Ишқорий маданлий сувни таьсири</vt:lpstr>
      <vt:lpstr>Слайд 31</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Andizhan State medical institute</dc:title>
  <dc:creator>Молодые Ученые</dc:creator>
  <cp:lastModifiedBy>User</cp:lastModifiedBy>
  <cp:revision>44</cp:revision>
  <dcterms:created xsi:type="dcterms:W3CDTF">2017-04-18T17:14:00Z</dcterms:created>
  <dcterms:modified xsi:type="dcterms:W3CDTF">2017-04-21T19:48:38Z</dcterms:modified>
</cp:coreProperties>
</file>