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6"/>
  </p:notesMasterIdLst>
  <p:sldIdLst>
    <p:sldId id="256" r:id="rId2"/>
    <p:sldId id="269" r:id="rId3"/>
    <p:sldId id="282" r:id="rId4"/>
    <p:sldId id="283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3" r:id="rId13"/>
    <p:sldId id="294" r:id="rId14"/>
    <p:sldId id="29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344" autoAdjust="0"/>
    <p:restoredTop sz="94645" autoAdjust="0"/>
  </p:normalViewPr>
  <p:slideViewPr>
    <p:cSldViewPr>
      <p:cViewPr varScale="1">
        <p:scale>
          <a:sx n="59" d="100"/>
          <a:sy n="59" d="100"/>
        </p:scale>
        <p:origin x="-14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>
        <a:solidFill>
          <a:srgbClr val="00B0F0"/>
        </a:solidFill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2800" b="1" baseline="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10-МАВЗУ:</a:t>
          </a:r>
        </a:p>
        <a:p>
          <a:pPr rtl="0">
            <a:lnSpc>
              <a:spcPct val="100000"/>
            </a:lnSpc>
            <a:spcAft>
              <a:spcPts val="0"/>
            </a:spcAft>
          </a:pPr>
          <a:r>
            <a: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ЎЗБЕКИСТОННИНГ ТОҒ ВА ТОҒ ОЛДИ ҲАМДА СИЗОТ СУВЛАРИ ЮЗА ЖОЙЛАШГАН ЕРЛАРДА ТОК ЎСТИРИШ ХУСУСИЯТЛАРИ</a:t>
          </a:r>
          <a:endParaRPr lang="ru-RU" sz="100" b="1" dirty="0"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FFE34400-195C-4EA7-A48B-714D0D881565}" type="pres">
      <dgm:prSet presAssocID="{2A0EB352-0052-4791-B980-1BA8BD18668C}" presName="ParentAccent2" presStyleLbl="alignNode1" presStyleIdx="1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36C74DC-68FF-46D3-B9D3-BEFD45385C5B}" type="pres">
      <dgm:prSet presAssocID="{2A0EB352-0052-4791-B980-1BA8BD18668C}" presName="ParentAccent3" presStyleLbl="alignNode1" presStyleIdx="2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2068AAA1-C023-469B-A79C-069FB9908302}" type="pres">
      <dgm:prSet presAssocID="{2A0EB352-0052-4791-B980-1BA8BD18668C}" presName="ParentAccent4" presStyleLbl="alignNode1" presStyleIdx="3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35FEB41E-EA9F-427A-9082-56D7470853D5}" type="pres">
      <dgm:prSet presAssocID="{2A0EB352-0052-4791-B980-1BA8BD18668C}" presName="ParentAccent5" presStyleLbl="alignNode1" presStyleIdx="4" presStyleCnt="11"/>
      <dgm:spPr/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D9A7C0E9-2A00-4D8D-A665-4F0AB1F9FFC5}" type="pres">
      <dgm:prSet presAssocID="{2A0EB352-0052-4791-B980-1BA8BD18668C}" presName="ParentAccent8" presStyleLbl="alignNode1" presStyleIdx="7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58F15228-3EA4-48C9-AF66-AFC37CC1D09B}" type="pres">
      <dgm:prSet presAssocID="{2A0EB352-0052-4791-B980-1BA8BD18668C}" presName="ParentAccent9" presStyleLbl="alignNode1" presStyleIdx="8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70DDFADB-AD53-4C57-B738-7489761D750F}" type="pres">
      <dgm:prSet presAssocID="{2A0EB352-0052-4791-B980-1BA8BD18668C}" presName="ParentAccent10" presStyleLbl="alignNode1" presStyleIdx="9" presStyleCnt="11"/>
      <dgm:spPr>
        <a:solidFill>
          <a:srgbClr val="00B0F0"/>
        </a:solidFill>
      </dgm:spPr>
      <dgm:t>
        <a:bodyPr/>
        <a:lstStyle/>
        <a:p>
          <a:endParaRPr lang="ru-RU"/>
        </a:p>
      </dgm:t>
    </dgm:pt>
    <dgm:pt modelId="{06BDC99F-693D-4124-B9E7-E3F33AA3A930}" type="pres">
      <dgm:prSet presAssocID="{2A0EB352-0052-4791-B980-1BA8BD18668C}" presName="Parent" presStyleLbl="alignNode1" presStyleIdx="10" presStyleCnt="11" custScaleX="185904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/>
      <dgm:spPr/>
      <dgm:t>
        <a:bodyPr/>
        <a:lstStyle/>
        <a:p>
          <a:r>
            <a:rPr lang="ru-RU" dirty="0" err="1" smtClean="0"/>
            <a:t>Тоғли ерларда</a:t>
          </a:r>
          <a:r>
            <a:rPr lang="ru-RU" dirty="0" smtClean="0"/>
            <a:t> ток </a:t>
          </a:r>
          <a:r>
            <a:rPr lang="ru-RU" dirty="0" err="1" smtClean="0"/>
            <a:t>ўстириш</a:t>
          </a:r>
          <a:r>
            <a:rPr lang="ru-RU" dirty="0" smtClean="0"/>
            <a:t> </a:t>
          </a:r>
          <a:r>
            <a:rPr lang="ru-RU" dirty="0" err="1" smtClean="0"/>
            <a:t>хусусиятлари</a:t>
          </a:r>
          <a:r>
            <a:rPr lang="ru-RU" dirty="0" smtClean="0"/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/>
      <dgm:spPr>
        <a:solidFill>
          <a:srgbClr val="66FFCC"/>
        </a:solidFill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75FDECBC-2894-4EB1-9D25-AF85C2EB05E5}">
      <dgm:prSet/>
      <dgm:spPr/>
      <dgm:t>
        <a:bodyPr/>
        <a:lstStyle/>
        <a:p>
          <a:r>
            <a:rPr lang="ru-RU" dirty="0" smtClean="0"/>
            <a:t> </a:t>
          </a:r>
          <a:r>
            <a:rPr lang="ru-RU" dirty="0" err="1" smtClean="0"/>
            <a:t>Тоғ олди</a:t>
          </a:r>
          <a:r>
            <a:rPr lang="ru-RU" dirty="0" smtClean="0"/>
            <a:t> </a:t>
          </a:r>
          <a:r>
            <a:rPr lang="ru-RU" dirty="0" err="1" smtClean="0"/>
            <a:t>ҳудудларида </a:t>
          </a:r>
          <a:r>
            <a:rPr lang="ru-RU" dirty="0" smtClean="0"/>
            <a:t>ток </a:t>
          </a:r>
          <a:r>
            <a:rPr lang="ru-RU" dirty="0" err="1" smtClean="0"/>
            <a:t>ўстириш</a:t>
          </a:r>
          <a:r>
            <a:rPr lang="ru-RU" dirty="0" smtClean="0"/>
            <a:t>.</a:t>
          </a:r>
          <a:endParaRPr lang="ru-RU" dirty="0"/>
        </a:p>
      </dgm:t>
    </dgm:pt>
    <dgm:pt modelId="{DBFBD0CB-CF30-4F43-9A2D-101214A7F459}" type="parTrans" cxnId="{D85399A4-AE20-4011-8900-3DD55C3473FD}">
      <dgm:prSet/>
      <dgm:spPr/>
      <dgm:t>
        <a:bodyPr/>
        <a:lstStyle/>
        <a:p>
          <a:endParaRPr lang="ru-RU"/>
        </a:p>
      </dgm:t>
    </dgm:pt>
    <dgm:pt modelId="{C1CCC679-1D1A-4904-BF68-3534FE4A299E}" type="sibTrans" cxnId="{D85399A4-AE20-4011-8900-3DD55C3473FD}">
      <dgm:prSet/>
      <dgm:spPr/>
      <dgm:t>
        <a:bodyPr/>
        <a:lstStyle/>
        <a:p>
          <a:endParaRPr lang="ru-RU"/>
        </a:p>
      </dgm:t>
    </dgm:pt>
    <dgm:pt modelId="{A41AA953-51ED-48DE-8570-CC689B656BFF}">
      <dgm:prSet/>
      <dgm:spPr/>
      <dgm:t>
        <a:bodyPr/>
        <a:lstStyle/>
        <a:p>
          <a:r>
            <a:rPr lang="ru-RU" dirty="0" err="1" smtClean="0"/>
            <a:t>Сизот</a:t>
          </a:r>
          <a:r>
            <a:rPr lang="ru-RU" dirty="0" smtClean="0"/>
            <a:t> </a:t>
          </a:r>
          <a:r>
            <a:rPr lang="ru-RU" dirty="0" err="1" smtClean="0"/>
            <a:t>сувлари</a:t>
          </a:r>
          <a:r>
            <a:rPr lang="ru-RU" dirty="0" smtClean="0"/>
            <a:t> юза </a:t>
          </a:r>
          <a:r>
            <a:rPr lang="ru-RU" dirty="0" err="1" smtClean="0"/>
            <a:t>жойлашган</a:t>
          </a:r>
          <a:r>
            <a:rPr lang="ru-RU" dirty="0" smtClean="0"/>
            <a:t> </a:t>
          </a:r>
          <a:r>
            <a:rPr lang="ru-RU" dirty="0" err="1" smtClean="0"/>
            <a:t>ҳамда кам</a:t>
          </a:r>
          <a:r>
            <a:rPr lang="ru-RU" dirty="0" smtClean="0"/>
            <a:t> </a:t>
          </a:r>
          <a:r>
            <a:rPr lang="ru-RU" dirty="0" err="1" smtClean="0"/>
            <a:t>шўрланган</a:t>
          </a:r>
          <a:r>
            <a:rPr lang="ru-RU" dirty="0" smtClean="0"/>
            <a:t> </a:t>
          </a:r>
          <a:r>
            <a:rPr lang="ru-RU" dirty="0" err="1" smtClean="0"/>
            <a:t>ерларда</a:t>
          </a:r>
          <a:r>
            <a:rPr lang="ru-RU" dirty="0" smtClean="0"/>
            <a:t> ток </a:t>
          </a:r>
          <a:r>
            <a:rPr lang="ru-RU" dirty="0" err="1" smtClean="0"/>
            <a:t>ўстириш</a:t>
          </a:r>
          <a:r>
            <a:rPr lang="ru-RU" dirty="0" smtClean="0"/>
            <a:t> </a:t>
          </a:r>
          <a:r>
            <a:rPr lang="ru-RU" dirty="0" err="1" smtClean="0"/>
            <a:t>хусусиятлари</a:t>
          </a:r>
          <a:endParaRPr lang="ru-RU" dirty="0"/>
        </a:p>
      </dgm:t>
    </dgm:pt>
    <dgm:pt modelId="{94A1A0A0-4C4F-4435-9DF2-C7836F570B6F}" type="parTrans" cxnId="{16AEF4B7-74F2-4F35-8D92-2D2BA0D6A686}">
      <dgm:prSet/>
      <dgm:spPr/>
      <dgm:t>
        <a:bodyPr/>
        <a:lstStyle/>
        <a:p>
          <a:endParaRPr lang="ru-RU"/>
        </a:p>
      </dgm:t>
    </dgm:pt>
    <dgm:pt modelId="{8F5EABC6-D12A-4B36-A0EC-A9CE5951B376}" type="sibTrans" cxnId="{16AEF4B7-74F2-4F35-8D92-2D2BA0D6A686}">
      <dgm:prSet/>
      <dgm:spPr/>
      <dgm:t>
        <a:bodyPr/>
        <a:lstStyle/>
        <a:p>
          <a:endParaRPr lang="ru-RU"/>
        </a:p>
      </dgm:t>
    </dgm:pt>
    <dgm:pt modelId="{F2AABA4B-D23B-4132-A1D9-B8943DDECFD3}">
      <dgm:prSet phldrT="[Текст]"/>
      <dgm:spPr>
        <a:solidFill>
          <a:srgbClr val="66FFCC"/>
        </a:solidFill>
      </dgm:spPr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71C6B71-D997-44C4-BAE8-8F25F7D397F9}" type="parTrans" cxnId="{F7923301-FB5F-4BAD-B4DE-181F832A3405}">
      <dgm:prSet/>
      <dgm:spPr/>
      <dgm:t>
        <a:bodyPr/>
        <a:lstStyle/>
        <a:p>
          <a:endParaRPr lang="ru-RU"/>
        </a:p>
      </dgm:t>
    </dgm:pt>
    <dgm:pt modelId="{8CF907A3-12B0-47D5-8988-9376B8E3E3B0}" type="sibTrans" cxnId="{F7923301-FB5F-4BAD-B4DE-181F832A3405}">
      <dgm:prSet/>
      <dgm:spPr/>
      <dgm:t>
        <a:bodyPr/>
        <a:lstStyle/>
        <a:p>
          <a:endParaRPr lang="ru-RU"/>
        </a:p>
      </dgm:t>
    </dgm:pt>
    <dgm:pt modelId="{851B89CE-27BA-4359-A83D-3ADD87FC73E1}">
      <dgm:prSet/>
      <dgm:spPr>
        <a:solidFill>
          <a:srgbClr val="66FFCC"/>
        </a:solidFill>
      </dgm:spPr>
      <dgm:t>
        <a:bodyPr/>
        <a:lstStyle/>
        <a:p>
          <a:endParaRPr lang="ru-RU" dirty="0"/>
        </a:p>
      </dgm:t>
    </dgm:pt>
    <dgm:pt modelId="{BB98575E-8947-42EF-B3C6-C36756B41F9B}" type="parTrans" cxnId="{D75483DA-6840-4C83-9A6F-4E89CA54920A}">
      <dgm:prSet/>
      <dgm:spPr/>
      <dgm:t>
        <a:bodyPr/>
        <a:lstStyle/>
        <a:p>
          <a:endParaRPr lang="ru-RU"/>
        </a:p>
      </dgm:t>
    </dgm:pt>
    <dgm:pt modelId="{6616B44E-5DF2-4FAF-8C57-23999660D71E}" type="sibTrans" cxnId="{D75483DA-6840-4C83-9A6F-4E89CA54920A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8A81BA9D-9A5C-473C-B693-D61AAE505C8D}" type="pres">
      <dgm:prSet presAssocID="{F2AABA4B-D23B-4132-A1D9-B8943DDECFD3}" presName="composite" presStyleCnt="0"/>
      <dgm:spPr/>
    </dgm:pt>
    <dgm:pt modelId="{C61B9B80-3BD3-4B31-A724-1B11029E8B6F}" type="pres">
      <dgm:prSet presAssocID="{F2AABA4B-D23B-4132-A1D9-B8943DDECFD3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B356E8-2636-424F-8719-66CDDEAD366E}" type="pres">
      <dgm:prSet presAssocID="{F2AABA4B-D23B-4132-A1D9-B8943DDECFD3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9722C9-BDB8-4A81-85AF-373C90E2C8A4}" type="pres">
      <dgm:prSet presAssocID="{8CF907A3-12B0-47D5-8988-9376B8E3E3B0}" presName="sp" presStyleCnt="0"/>
      <dgm:spPr/>
    </dgm:pt>
    <dgm:pt modelId="{DF7BCA8E-AE71-4C37-9F97-85FE64127B64}" type="pres">
      <dgm:prSet presAssocID="{851B89CE-27BA-4359-A83D-3ADD87FC73E1}" presName="composite" presStyleCnt="0"/>
      <dgm:spPr/>
    </dgm:pt>
    <dgm:pt modelId="{64AE9C15-6E95-4219-A6EB-7E0C526D307F}" type="pres">
      <dgm:prSet presAssocID="{851B89CE-27BA-4359-A83D-3ADD87FC73E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536E6-3669-483A-BC72-F864C3587E3E}" type="pres">
      <dgm:prSet presAssocID="{851B89CE-27BA-4359-A83D-3ADD87FC73E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5399A4-AE20-4011-8900-3DD55C3473FD}" srcId="{F2AABA4B-D23B-4132-A1D9-B8943DDECFD3}" destId="{75FDECBC-2894-4EB1-9D25-AF85C2EB05E5}" srcOrd="0" destOrd="0" parTransId="{DBFBD0CB-CF30-4F43-9A2D-101214A7F459}" sibTransId="{C1CCC679-1D1A-4904-BF68-3534FE4A299E}"/>
    <dgm:cxn modelId="{D75483DA-6840-4C83-9A6F-4E89CA54920A}" srcId="{612B0540-6DE7-4D4F-9EA6-9E8013CD90F9}" destId="{851B89CE-27BA-4359-A83D-3ADD87FC73E1}" srcOrd="2" destOrd="0" parTransId="{BB98575E-8947-42EF-B3C6-C36756B41F9B}" sibTransId="{6616B44E-5DF2-4FAF-8C57-23999660D71E}"/>
    <dgm:cxn modelId="{79B5008E-41EA-43FC-A385-7A47E664D962}" type="presOf" srcId="{F2AABA4B-D23B-4132-A1D9-B8943DDECFD3}" destId="{C61B9B80-3BD3-4B31-A724-1B11029E8B6F}" srcOrd="0" destOrd="0" presId="urn:microsoft.com/office/officeart/2005/8/layout/chevron2"/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8E9D34FE-4193-432B-953B-863A3B782A4D}" type="presOf" srcId="{A41AA953-51ED-48DE-8570-CC689B656BFF}" destId="{9E2536E6-3669-483A-BC72-F864C3587E3E}" srcOrd="0" destOrd="0" presId="urn:microsoft.com/office/officeart/2005/8/layout/chevron2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6ACE58DA-51BD-40D8-ABA9-9B770A8321FD}" type="presOf" srcId="{851B89CE-27BA-4359-A83D-3ADD87FC73E1}" destId="{64AE9C15-6E95-4219-A6EB-7E0C526D307F}" srcOrd="0" destOrd="0" presId="urn:microsoft.com/office/officeart/2005/8/layout/chevron2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16AEF4B7-74F2-4F35-8D92-2D2BA0D6A686}" srcId="{851B89CE-27BA-4359-A83D-3ADD87FC73E1}" destId="{A41AA953-51ED-48DE-8570-CC689B656BFF}" srcOrd="0" destOrd="0" parTransId="{94A1A0A0-4C4F-4435-9DF2-C7836F570B6F}" sibTransId="{8F5EABC6-D12A-4B36-A0EC-A9CE5951B376}"/>
    <dgm:cxn modelId="{F7923301-FB5F-4BAD-B4DE-181F832A3405}" srcId="{612B0540-6DE7-4D4F-9EA6-9E8013CD90F9}" destId="{F2AABA4B-D23B-4132-A1D9-B8943DDECFD3}" srcOrd="1" destOrd="0" parTransId="{171C6B71-D997-44C4-BAE8-8F25F7D397F9}" sibTransId="{8CF907A3-12B0-47D5-8988-9376B8E3E3B0}"/>
    <dgm:cxn modelId="{62FBF87D-23FC-4514-AE13-B1CAFE0F5119}" type="presOf" srcId="{75FDECBC-2894-4EB1-9D25-AF85C2EB05E5}" destId="{81B356E8-2636-424F-8719-66CDDEAD366E}" srcOrd="0" destOrd="0" presId="urn:microsoft.com/office/officeart/2005/8/layout/chevron2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4AE9F58C-8FB8-46E5-9429-BE4C00EC7559}" type="presParOf" srcId="{F87836D8-59B3-4EA4-949C-DB4AE8712004}" destId="{1ECECDEE-8844-4B3C-978D-95AD794BAFF8}" srcOrd="1" destOrd="0" presId="urn:microsoft.com/office/officeart/2005/8/layout/chevron2"/>
    <dgm:cxn modelId="{C3678CAF-6504-45AC-B076-B9A051197A96}" type="presParOf" srcId="{F87836D8-59B3-4EA4-949C-DB4AE8712004}" destId="{8A81BA9D-9A5C-473C-B693-D61AAE505C8D}" srcOrd="2" destOrd="0" presId="urn:microsoft.com/office/officeart/2005/8/layout/chevron2"/>
    <dgm:cxn modelId="{82FAF1CE-EA2A-45C6-A542-EE8667638F8F}" type="presParOf" srcId="{8A81BA9D-9A5C-473C-B693-D61AAE505C8D}" destId="{C61B9B80-3BD3-4B31-A724-1B11029E8B6F}" srcOrd="0" destOrd="0" presId="urn:microsoft.com/office/officeart/2005/8/layout/chevron2"/>
    <dgm:cxn modelId="{8A3786DB-1B4A-4298-9CBE-0A7C85C815B7}" type="presParOf" srcId="{8A81BA9D-9A5C-473C-B693-D61AAE505C8D}" destId="{81B356E8-2636-424F-8719-66CDDEAD366E}" srcOrd="1" destOrd="0" presId="urn:microsoft.com/office/officeart/2005/8/layout/chevron2"/>
    <dgm:cxn modelId="{A04FFDBD-9C56-442F-B70A-6EBC9BC7AA70}" type="presParOf" srcId="{F87836D8-59B3-4EA4-949C-DB4AE8712004}" destId="{549722C9-BDB8-4A81-85AF-373C90E2C8A4}" srcOrd="3" destOrd="0" presId="urn:microsoft.com/office/officeart/2005/8/layout/chevron2"/>
    <dgm:cxn modelId="{79289782-6AAB-4C9D-A40B-D3087151D7D6}" type="presParOf" srcId="{F87836D8-59B3-4EA4-949C-DB4AE8712004}" destId="{DF7BCA8E-AE71-4C37-9F97-85FE64127B64}" srcOrd="4" destOrd="0" presId="urn:microsoft.com/office/officeart/2005/8/layout/chevron2"/>
    <dgm:cxn modelId="{96F077CA-290A-42FD-A385-E998D17654F1}" type="presParOf" srcId="{DF7BCA8E-AE71-4C37-9F97-85FE64127B64}" destId="{64AE9C15-6E95-4219-A6EB-7E0C526D307F}" srcOrd="0" destOrd="0" presId="urn:microsoft.com/office/officeart/2005/8/layout/chevron2"/>
    <dgm:cxn modelId="{6E51103D-1E1E-4E7E-AA62-E20C964235D6}" type="presParOf" srcId="{DF7BCA8E-AE71-4C37-9F97-85FE64127B64}" destId="{9E2536E6-3669-483A-BC72-F864C3587E3E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71137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94712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218286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641860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65434" y="2710662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149084" y="2541004"/>
          <a:ext cx="679126" cy="67863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817855" y="2009706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817855" y="3416768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20895" y="2314678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41146" y="3113513"/>
          <a:ext cx="339201" cy="3393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2628" y="166049"/>
          <a:ext cx="6385221" cy="542854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5400" b="1" kern="1200" baseline="0" dirty="0" smtClean="0">
              <a:latin typeface="Times New Roman" pitchFamily="18" charset="0"/>
              <a:cs typeface="Times New Roman" pitchFamily="18" charset="0"/>
            </a:rPr>
            <a:t>9-мавзу</a:t>
          </a:r>
          <a:r>
            <a:rPr lang="ru-RU" sz="5400" b="1" kern="1200" baseline="0" dirty="0" smtClean="0">
              <a:latin typeface="Times New Roman" pitchFamily="18" charset="0"/>
              <a:cs typeface="Times New Roman" pitchFamily="18" charset="0"/>
            </a:rPr>
            <a:t>:</a:t>
          </a:r>
        </a:p>
        <a:p>
          <a:pPr lvl="0" algn="ctr" defTabSz="2400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УЗУМ ҲОСИЛИНИ ЙИҒИБ ОЛИШ, </a:t>
          </a:r>
          <a:endParaRPr lang="ru-RU" sz="4000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2400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4000" b="1" kern="1200" dirty="0" smtClean="0">
              <a:latin typeface="Times New Roman" pitchFamily="18" charset="0"/>
              <a:cs typeface="Times New Roman" pitchFamily="18" charset="0"/>
            </a:rPr>
            <a:t>САҚЛАШ ВА ҚАЙТА ИШЛАШ</a:t>
          </a:r>
          <a:endParaRPr lang="ru-RU" sz="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937722" y="961040"/>
        <a:ext cx="4515033" cy="38385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C9A53-A5E9-425D-AD9E-552BF0B00BAE}">
      <dsp:nvSpPr>
        <dsp:cNvPr id="0" name=""/>
        <dsp:cNvSpPr/>
      </dsp:nvSpPr>
      <dsp:spPr>
        <a:xfrm rot="5400000">
          <a:off x="-218740" y="21947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511125"/>
        <a:ext cx="1020787" cy="437480"/>
      </dsp:txXfrm>
    </dsp:sp>
    <dsp:sp modelId="{9E3FEAFA-6F3E-49AA-82AE-B871A6C17930}">
      <dsp:nvSpPr>
        <dsp:cNvPr id="0" name=""/>
        <dsp:cNvSpPr/>
      </dsp:nvSpPr>
      <dsp:spPr>
        <a:xfrm rot="5400000">
          <a:off x="4320932" y="-329941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Узумзорларни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йиғиб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олишга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миқдорини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аниқлаш</a:t>
          </a:r>
          <a:r>
            <a:rPr lang="ru-RU" sz="2800" kern="1200" dirty="0" smtClean="0"/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47002"/>
        <a:ext cx="7501893" cy="855331"/>
      </dsp:txXfrm>
    </dsp:sp>
    <dsp:sp modelId="{66F37C5E-303E-4091-91FC-81CCF0B993C0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1824748"/>
        <a:ext cx="1020787" cy="437480"/>
      </dsp:txXfrm>
    </dsp:sp>
    <dsp:sp modelId="{04F6755D-EC54-43C3-B838-969F2A62A7DF}">
      <dsp:nvSpPr>
        <dsp:cNvPr id="0" name=""/>
        <dsp:cNvSpPr/>
      </dsp:nvSpPr>
      <dsp:spPr>
        <a:xfrm rot="5400000">
          <a:off x="4307496" y="-20039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йиғиштиришда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ишлатиладиган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идишлар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техникалар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7351" y="1342417"/>
        <a:ext cx="7501893" cy="855331"/>
      </dsp:txXfrm>
    </dsp:sp>
    <dsp:sp modelId="{91CBC542-4E0A-49D8-A31F-8E74530D8BF3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 rot="-5400000">
        <a:off x="1" y="3138372"/>
        <a:ext cx="1020787" cy="437480"/>
      </dsp:txXfrm>
    </dsp:sp>
    <dsp:sp modelId="{F5D9E063-67C4-4898-BEC1-678B1C339302}">
      <dsp:nvSpPr>
        <dsp:cNvPr id="0" name=""/>
        <dsp:cNvSpPr/>
      </dsp:nvSpPr>
      <dsp:spPr>
        <a:xfrm rot="5400000">
          <a:off x="4308251" y="-70785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йиғиш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тартиби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қоидалари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муддатлари</a:t>
          </a:r>
          <a:r>
            <a:rPr lang="ru-RU" sz="2800" kern="1200" dirty="0" smtClean="0"/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8106" y="2638562"/>
        <a:ext cx="7501893" cy="855331"/>
      </dsp:txXfrm>
    </dsp:sp>
    <dsp:sp modelId="{B75E24E6-B6AC-44E8-B94D-FE4F578A79C0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451995"/>
        <a:ext cx="1020787" cy="437480"/>
      </dsp:txXfrm>
    </dsp:sp>
    <dsp:sp modelId="{4493D10D-DCE7-4868-BFC3-52F8F18B23CF}">
      <dsp:nvSpPr>
        <dsp:cNvPr id="0" name=""/>
        <dsp:cNvSpPr/>
      </dsp:nvSpPr>
      <dsp:spPr>
        <a:xfrm rot="5400000">
          <a:off x="4308251" y="6602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Узум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ҳосилини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сақлаш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қайта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ишлаш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kern="1200" dirty="0"/>
        </a:p>
      </dsp:txBody>
      <dsp:txXfrm rot="-5400000">
        <a:off x="1008106" y="4006716"/>
        <a:ext cx="7501893" cy="855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2266992186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3782961448"/>
              </p:ext>
            </p:extLst>
          </p:nvPr>
        </p:nvGraphicFramePr>
        <p:xfrm>
          <a:off x="467544" y="908720"/>
          <a:ext cx="803354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13"/>
          </p:nvPr>
        </p:nvSpPr>
        <p:spPr>
          <a:xfrm>
            <a:off x="357158" y="428604"/>
            <a:ext cx="8286808" cy="55721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иқлими, шу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иқлим шароити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қуёш нурининг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таралиши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радиацияси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ҳавонинг қуруқлиги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атмосферанинг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оқимлари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рельефи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шимолдан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совуқ ҳавонинг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жанубдан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 ҳавонинг таъсири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вужудга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омилларнинг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қай ҳолда бирлашиб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ҳатто микрорайонларнинг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иқлими ўртасида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жуда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фарқ бўлади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намлик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шароитининг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ўзгариши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рельефи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айниқса 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сатҳидан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баланд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тоғ этаги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тоғли районлар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рельефининг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иқлимнинг қурғоқчилигини 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мунча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юмшатади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районларда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баҳор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сатҳидан қанчалик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баланд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қараб текис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кечроқ бошланади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Ёзи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текисликдагидек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булутсиз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қуруқ бўлади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тушади,ёғинлар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октябрь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бошланади,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қорнинг қалинлиги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қияликларда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100 см га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 қатлами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60-70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кунгача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эримай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Ўзбекистонда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совуқсиз давр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200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кунга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7836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428604"/>
            <a:ext cx="8358246" cy="58579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токчиликни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иқтисодий-ижтимоий 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қаторда, қўшимча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ресурсларидан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иқлим шароитларидан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самарали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маҳсулотларини 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чиқаришни саноат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кўтариш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ушбу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иқтисодий жиҳатдан ривожлантириш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чиқаришга янги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меҳнат ресурсларини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жалб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имкониятлари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туғилади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ҳозирги ислоҳотлар 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шахс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оиланинг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иқтисодий-ижтимоий аҳволини янада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муҳим аҳамиятга эга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тупроқ-иқлам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иқтисодий шароитларига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тубдан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фарқ қилади.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қилиш, 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паравариш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алоҳида эътиборни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тоғли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(Бўстонлиқ,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Паркент,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Бахмал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Ургут,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Хатирчи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Бойсун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ҳозирда ҳам токчилик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ҳамда майиз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етиштирилмоқда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428604"/>
            <a:ext cx="8358246" cy="6000792"/>
          </a:xfrm>
        </p:spPr>
        <p:txBody>
          <a:bodyPr>
            <a:noAutofit/>
          </a:bodyPr>
          <a:lstStyle/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Академик Р.Р.Шредер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номидаги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Боғдорчилик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виночилик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илмий-ишлаб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чиқариш корпорацияси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томонидан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тадқиқотлар натижаларига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республиканинг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қили-ниши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гектардан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аниқланган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тупроқ-иқлим 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тайёргарлик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қилади.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районларда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қуёш ёруғлиги бинафша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ультрабинафша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нурларига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бой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ғужумла-ри кўркам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рангдор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ширадор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ошиб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сари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сатҳига 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100 м. 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ҳарорати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ёзда 0,7-0,8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 га,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қишда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0,3-0,5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пасайиб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ҳарорати йиғиндиси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150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 га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Қишда ҳаво ҳарорати текисликка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(совуқ ҳароратнинг оқими пастга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тушиши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илиқроқ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 қатлами остида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қишлашига ижобий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ҳароратига қор қатлами ҳам таъсир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кўрсатади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 шимолий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ёнбағирларда жанубий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шарқий ёнбағирларга 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узоқроқ сақланганлиги туфайли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намлиги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Ёнбағирларнинг жойлашишига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ёғингар-чилик миқдори ҳам 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хил: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ғарбий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жанубий-ғарбий ён-бағирларда кўпроқ, шарқий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шимолий-шарқий ёнбағирлар-да камроқ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285728"/>
            <a:ext cx="8572560" cy="6357982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қисмга ажаратиш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суғориш мумкин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сой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булоқ сувларидан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фойдаланган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ҳолда тупроқда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захирасини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тўп-лаш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парваришини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ҳисобига мўл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ҳо-сил етиштириш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шартли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суғориладиган ерлар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нам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фақат қишда бериладиган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яхоб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орқали таъминланиши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ўсимлик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фақат ҳаво ёғинлари ҳис-обигагина яшайди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ёғин миқдори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450-500 мм. дан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тақдирдагина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ерлардан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фойда-ланиш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ёғини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таъминланганлик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хил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Қашқадарё вилоятининг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Китоб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тумани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Деҳқонободнинг тоғли районларидаги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сатҳидан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700-1200 м. баланд)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ёғини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Фарғона водийсининг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сатҳидан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1200 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баландликда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жойлашганига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қарамасдан ҳаво ёғини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таъминланмаган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хатарли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районларида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 баландлигига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қараб қуйидаги зоналарга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ажаралади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зонаси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(700-900 м.),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тоғ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ости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зонаси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(900-1200 м),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тоғли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зона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(1200-1500 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баланд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тоғли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зона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(1500 м.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ортиқ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булоқ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сой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қадар суғориш қулай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қия ёнбағирлар танланади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57158" y="285728"/>
            <a:ext cx="8429684" cy="607223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қиялиги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8-12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ёнбағирларда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йўналиши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бўйлаб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ёнбағирга кўндаланг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қиялик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10-12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терраса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супача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майдончаларга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эрозиясининг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кўпроқ тўпланади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имконияти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туғилади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вақтда ҳимоя дарахтларини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навбатида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айниқса, ёш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шамолдан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эрозиясидан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асрайди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қор, ёмғирларни ушлаб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тўплашга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плантаж плуги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60-70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чу-қурликда ҳайдалади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вақтнинг ўзида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органик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ўғитлар солинади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Плантаж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қилинадиган 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бороналанмайди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баҳорда қилинадиган 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бороналаниб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Тош-шағалли ерлар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тупроғи ағдариб ҳайдалмасдан,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60-70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юмшатилади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(март)да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эътибор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тўлиқ тутиши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қаратилган 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Ўғитлаш, тупроққа ишлов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парвариш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ерлардаги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токзорларникига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танлашда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токчиликнинг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йўналиши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(айниқса, қурғоқчиликка чидамлилиги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шароитлари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инобатга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жанубий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ёнбағирлар 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баланд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баланд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тоғли зоналар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шимолий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ёнбағирлар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техник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винобоп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00034" y="428604"/>
            <a:ext cx="8143932" cy="571504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шароитида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кечроқ пишсада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рангдор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транспортбоп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Денгиз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сатҳидан баландлик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ошган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ҳароратининг пасая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кечроқ бошланиб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эртароқ тугайди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олди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кечпишар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(Октябрьский,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Катта-қўрғон,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александрский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узбекистанский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Сул-тони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Қизил хурмони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Бишти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Кишмиш ВИР,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Кульджиниский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Морастел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Майский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Тарнау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тоғ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ости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зоналарида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(Паркент,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Хусайни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Пушти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Бахтиёри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Саперави, Рислинг,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Хиндогни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Андижанский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Сояки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мақсадга мувофиқ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Лалми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суғориладиган ерларга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ҳарорати юқори,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етарли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бўлмаганлиги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барвақт ўсишдан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тўхтайди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ғужумлар ширадор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эртароқ пишади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 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илиқ, қор 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ёғадиган тоғли районларда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қишга кўммасдан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 тагида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сақлаш 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жойларда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кўмилгани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48680" cy="10826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СИЗОТ СУВЛАР ЯҚИН, ШЎРЛАНГАН ВА ТОШ-ШАҒАЛЛИ  ЕРЛАРДА ТОК ЎСТИРИШ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1357298"/>
            <a:ext cx="8429684" cy="521497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мевали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Сизот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юза,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тош-шағалли ерларнинг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мелиоратив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ҳолатини яхшилаб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кенгайтириш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юза (0,5-1,5 м.)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бақувват бўлмай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тупроқнинг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юза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қатламида 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ғовлаб ўсади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ғужумлар серсув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сақлашга чидамсиз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жойлашган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қатламининг ҳаддан ташқари намиқи-ши 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озиқланиш режими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физиологик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(фотосинтез, транспирация,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нафас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кучайиб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тезлашади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кечроқ 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замбуруғ касалликларига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соф вино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ости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чуқур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(2-3 м.)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меъёрида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улгуради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вақтида пишади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ширадорлиги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юқори 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хўраки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кишмишбоп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қуввати юқори,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ширин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винолар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(Мускат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розовий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Ркацители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Саперави,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Алеатико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Майский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черний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Кульджинский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Хиндогни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.к.)ни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42844" y="142876"/>
            <a:ext cx="8786874" cy="628652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Сизот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яқин бўлган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4-6 марта,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ҳосилга кирганлари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1-2 марта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суғо-рилади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суғормасдан ҳам 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 миқдори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300-400 м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/га.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 хомток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боғлаш, бегона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қарши курашиш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бажарилиши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Акс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ҳолда туплар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қалинлашиб, бегона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камайиши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Тупроққа ишлов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уни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шакл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токзорларникига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ўхшаш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Осиё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республикалари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Ўзбекистон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(Қора-қалпоғистон Республикаси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Хоразм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Бухоро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Сирдарё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Жиззах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вилоятлари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учратиш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Шўрланишга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буғла-ниб кетадиган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ҳаво ёғинлари орқали ерга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қайтиб тушадиган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миқдорига 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кўплигидир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Тупроқнинг шўрланиш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миқдорига боғлиқ.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Шўрланмаган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тупроқларда умумий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0,3%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хлор 0,001%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кучсиз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 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0,3-1%,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хлор 0,01%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0,3%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хлор 0,01%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кучли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 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1-3%,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хлор 0,01-0,1%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0,3-2%, хлор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0,1%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бошқа мевали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чидамлироқ 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Тупроқдаги умумий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0,3-0,5%,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жумладан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хлор 0,02-0,04%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бўлганда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шўри-га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таъсирчанроқ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0" algn="l"/>
              </a:tabLst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28596" y="357166"/>
            <a:ext cx="8105804" cy="621510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Тупроқдаги зарарли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новдалари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пишмайди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ривожланмайди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ҳосили 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сифати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паст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ошиб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бориши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ҳажми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умумий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узунлиги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айниқса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сурувчи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кескин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камаяди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(48-расм),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ҳатто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айримлари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қуриб ҳам қолади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Органик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ўғитлар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(K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дан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таъминланган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тупроқларда зарарли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тузларнинг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таъсири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камроқ бўлади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боғлиқ.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Саперави,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Бишти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Рислинг, Каберне,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Тойифи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Қора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Нимранг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Каттақўрғон,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Мускат венгерский, Баян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ширей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бирмунча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чидамлироқ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Ҳусайни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Чиллаки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кишмиш,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Чарос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Мускат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розовий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Изабелла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чидамсизроқ ҳисобланади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(5-жадвал).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мелиоратив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ҳолатини яхшилаш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зовурлар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қазиш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ишлатиш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шўр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ювиш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 шахобчалари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дарахтлар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ҳ.к.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агротехника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тадбирларини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(органик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ўғит-ларни солиш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қўшимча озиқлантириш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сизот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сувларининг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кўтарилишига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қўймаслик 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суғоришдан сўнг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тупроқни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12-14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юмшатиш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симбағазларга кўтариш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вақт-вақти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беда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сидератлар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.к.)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вақтида сифатли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ўтказиш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орқали токлардан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олиш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00042"/>
            <a:ext cx="7891490" cy="796908"/>
          </a:xfrm>
        </p:spPr>
        <p:txBody>
          <a:bodyPr/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Тупроқ шўрининг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узум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навларининг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ҳосилдорлигига таъсири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/га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348" y="1571612"/>
          <a:ext cx="7858180" cy="4419507"/>
        </p:xfrm>
        <a:graphic>
          <a:graphicData uri="http://schemas.openxmlformats.org/drawingml/2006/table">
            <a:tbl>
              <a:tblPr/>
              <a:tblGrid>
                <a:gridCol w="3975959"/>
                <a:gridCol w="1160615"/>
                <a:gridCol w="1360803"/>
                <a:gridCol w="1360803"/>
              </a:tblGrid>
              <a:tr h="52685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Узум навлари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Тупроқнинг шўрланиш дараж</a:t>
                      </a:r>
                      <a:r>
                        <a:rPr lang="uz-Cyrl-UZ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а</a:t>
                      </a: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си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68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кучсиз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ўртача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кучли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5805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Саперави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Қора кишмиш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Ҳусайни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115,5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87,9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99,6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101,5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75,0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73,3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47,4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42,3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39,0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58056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Ўртача ҳосил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Кучсиз шўрланган ердагига нисбатан, %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101,0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100,0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83,3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82,5</a:t>
                      </a:r>
                      <a:endParaRPr lang="ru-RU" sz="140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42,9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42,5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243" marR="44243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85720" y="357166"/>
            <a:ext cx="8501122" cy="592935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Тош-шағалли 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токзор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қилиш имконияти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тош-шағалли қатлам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сатҳидан камида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40-50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бўлиши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қатлами қанча чуқур бўлса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қулай ҳисобланади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текисланиб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каттароқ тошлардан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тозалангач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 юмшаткич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60-70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ағдармасдан юмшатилади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чуқурлар кенгроқ 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чуқурроқ қили-ниб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 ярмигача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чиринди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тўлдирилади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баҳорда илдизи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кўчат-лар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чиринди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тупроқнинг сувли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аралашмасига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ботириб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ту-тади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бўлингач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суғорилиши шарт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Тупроқдаги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намни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сақлаш мақсадида ёш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атрофини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5-10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қалинликда похол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қипиқ кабилар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мульчалаш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Биринчи-икинчи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йиллари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7-10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(300-400 м</a:t>
            </a:r>
            <a:r>
              <a:rPr lang="ru-RU" sz="18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/га)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суғориб турилади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суғоришдан сўнг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тупроқ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10-12 см.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чуқурликда юмшатилади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Ҳосилга кирган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8-10 марта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нормада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 ораларига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сидератлар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экилиб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кеч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куз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баҳорда ҳайдаб юборилади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Ҳар йили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гектар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10-15 т.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чириган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белгиланган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миқдорда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минерал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ўғитлар солинади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Шарбат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оқизиш ҳамда лойқа сув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суғориш тупроқ қатламини оширибгина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қолмай, токнинг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ўсиши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ҳосил беришини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ҳам таъминлайди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ерларда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юза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қатламда жойлашганлиги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сабабли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суст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ихчам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ўсади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қатордаги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туплари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оралиғини камроқ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(1,5-2 м.)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қилиб экиш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616</TotalTime>
  <Words>2163</Words>
  <Application>Microsoft Office PowerPoint</Application>
  <PresentationFormat>Экран (4:3)</PresentationFormat>
  <Paragraphs>72</Paragraphs>
  <Slides>14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Горизонт</vt:lpstr>
      <vt:lpstr>Слайд 1</vt:lpstr>
      <vt:lpstr>РЕЖА:</vt:lpstr>
      <vt:lpstr>Слайд 3</vt:lpstr>
      <vt:lpstr>Слайд 4</vt:lpstr>
      <vt:lpstr>Слайд 5</vt:lpstr>
      <vt:lpstr>Слайд 6</vt:lpstr>
      <vt:lpstr>Слайд 7</vt:lpstr>
      <vt:lpstr>Слайд 8</vt:lpstr>
      <vt:lpstr>СИЗОТ СУВЛАР ЯҚИН, ШЎРЛАНГАН ВА ТОШ-ШАҒАЛЛИ  ЕРЛАРДА ТОК ЎСТИРИШ</vt:lpstr>
      <vt:lpstr>Слайд 10</vt:lpstr>
      <vt:lpstr>Слайд 11</vt:lpstr>
      <vt:lpstr>Тупроқ шўрининг узум навларининг ҳосилдорлигига таъсири, ц/га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User</cp:lastModifiedBy>
  <cp:revision>83</cp:revision>
  <dcterms:created xsi:type="dcterms:W3CDTF">2018-03-22T08:12:01Z</dcterms:created>
  <dcterms:modified xsi:type="dcterms:W3CDTF">2018-06-02T10:13:17Z</dcterms:modified>
</cp:coreProperties>
</file>