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52"/>
  </p:notesMasterIdLst>
  <p:sldIdLst>
    <p:sldId id="256" r:id="rId2"/>
    <p:sldId id="269" r:id="rId3"/>
    <p:sldId id="285" r:id="rId4"/>
    <p:sldId id="272" r:id="rId5"/>
    <p:sldId id="290" r:id="rId6"/>
    <p:sldId id="287" r:id="rId7"/>
    <p:sldId id="288" r:id="rId8"/>
    <p:sldId id="289" r:id="rId9"/>
    <p:sldId id="291" r:id="rId10"/>
    <p:sldId id="292" r:id="rId11"/>
    <p:sldId id="293" r:id="rId12"/>
    <p:sldId id="294" r:id="rId13"/>
    <p:sldId id="295" r:id="rId14"/>
    <p:sldId id="296" r:id="rId15"/>
    <p:sldId id="297" r:id="rId16"/>
    <p:sldId id="298" r:id="rId17"/>
    <p:sldId id="299" r:id="rId18"/>
    <p:sldId id="300" r:id="rId19"/>
    <p:sldId id="301" r:id="rId20"/>
    <p:sldId id="302" r:id="rId21"/>
    <p:sldId id="303" r:id="rId22"/>
    <p:sldId id="304" r:id="rId23"/>
    <p:sldId id="305" r:id="rId24"/>
    <p:sldId id="306" r:id="rId25"/>
    <p:sldId id="309" r:id="rId26"/>
    <p:sldId id="310" r:id="rId27"/>
    <p:sldId id="311" r:id="rId28"/>
    <p:sldId id="312" r:id="rId29"/>
    <p:sldId id="313" r:id="rId30"/>
    <p:sldId id="315" r:id="rId31"/>
    <p:sldId id="316" r:id="rId32"/>
    <p:sldId id="317" r:id="rId33"/>
    <p:sldId id="318" r:id="rId34"/>
    <p:sldId id="319" r:id="rId35"/>
    <p:sldId id="322" r:id="rId36"/>
    <p:sldId id="323" r:id="rId37"/>
    <p:sldId id="325" r:id="rId38"/>
    <p:sldId id="326" r:id="rId39"/>
    <p:sldId id="327" r:id="rId40"/>
    <p:sldId id="330" r:id="rId41"/>
    <p:sldId id="331" r:id="rId42"/>
    <p:sldId id="332" r:id="rId43"/>
    <p:sldId id="333" r:id="rId44"/>
    <p:sldId id="334" r:id="rId45"/>
    <p:sldId id="277" r:id="rId46"/>
    <p:sldId id="282" r:id="rId47"/>
    <p:sldId id="335" r:id="rId48"/>
    <p:sldId id="336" r:id="rId49"/>
    <p:sldId id="337" r:id="rId50"/>
    <p:sldId id="338" r:id="rId5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85662" autoAdjust="0"/>
  </p:normalViewPr>
  <p:slideViewPr>
    <p:cSldViewPr>
      <p:cViewPr>
        <p:scale>
          <a:sx n="66" d="100"/>
          <a:sy n="66" d="100"/>
        </p:scale>
        <p:origin x="48" y="-78"/>
      </p:cViewPr>
      <p:guideLst>
        <p:guide orient="horz" pos="2160"/>
        <p:guide pos="2880"/>
      </p:guideLst>
    </p:cSldViewPr>
  </p:slideViewPr>
  <p:outlineViewPr>
    <p:cViewPr>
      <p:scale>
        <a:sx n="33" d="100"/>
        <a:sy n="33" d="100"/>
      </p:scale>
      <p:origin x="0" y="0"/>
    </p:cViewPr>
  </p:outlin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F5E0CB-FDBD-4F28-941D-7BB9F1095B1F}"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ru-RU"/>
        </a:p>
      </dgm:t>
    </dgm:pt>
    <dgm:pt modelId="{2A0EB352-0052-4791-B980-1BA8BD18668C}">
      <dgm:prSet custT="1"/>
      <dgm:spPr/>
      <dgm:t>
        <a:bodyPr/>
        <a:lstStyle/>
        <a:p>
          <a:pPr rtl="0"/>
          <a:r>
            <a:rPr lang="ru-RU" sz="5400" b="1" baseline="0" dirty="0" smtClean="0">
              <a:latin typeface="Times New Roman" pitchFamily="18" charset="0"/>
              <a:cs typeface="Times New Roman" pitchFamily="18" charset="0"/>
            </a:rPr>
            <a:t>3-мавзу: </a:t>
          </a:r>
        </a:p>
        <a:p>
          <a:pPr rtl="0"/>
          <a:r>
            <a:rPr lang="ru-RU" sz="4800" b="1" dirty="0" smtClean="0">
              <a:latin typeface="Times New Roman" pitchFamily="18" charset="0"/>
              <a:cs typeface="Times New Roman" pitchFamily="18" charset="0"/>
            </a:rPr>
            <a:t>Ток </a:t>
          </a:r>
          <a:r>
            <a:rPr lang="ru-RU" sz="4800" b="1" dirty="0" err="1" smtClean="0">
              <a:latin typeface="Times New Roman" pitchFamily="18" charset="0"/>
              <a:cs typeface="Times New Roman" pitchFamily="18" charset="0"/>
            </a:rPr>
            <a:t>морфологияси</a:t>
          </a:r>
          <a:endParaRPr lang="ru-RU" sz="4800" b="1" dirty="0">
            <a:latin typeface="Times New Roman" pitchFamily="18" charset="0"/>
            <a:cs typeface="Times New Roman" pitchFamily="18" charset="0"/>
          </a:endParaRPr>
        </a:p>
      </dgm:t>
    </dgm:pt>
    <dgm:pt modelId="{BE6F13D6-83C7-4949-BDB4-83C83E562A45}" type="parTrans" cxnId="{C02A605B-BEB4-40EA-931C-092B0DF23E28}">
      <dgm:prSet/>
      <dgm:spPr/>
      <dgm:t>
        <a:bodyPr/>
        <a:lstStyle/>
        <a:p>
          <a:endParaRPr lang="ru-RU"/>
        </a:p>
      </dgm:t>
    </dgm:pt>
    <dgm:pt modelId="{22A64BE3-8344-45FE-8AA9-94405B44B934}" type="sibTrans" cxnId="{C02A605B-BEB4-40EA-931C-092B0DF23E28}">
      <dgm:prSet/>
      <dgm:spPr/>
      <dgm:t>
        <a:bodyPr/>
        <a:lstStyle/>
        <a:p>
          <a:endParaRPr lang="ru-RU"/>
        </a:p>
      </dgm:t>
    </dgm:pt>
    <dgm:pt modelId="{3EF8939C-3CC9-4B69-94E2-93AFACFA0F3D}" type="pres">
      <dgm:prSet presAssocID="{88F5E0CB-FDBD-4F28-941D-7BB9F1095B1F}" presName="Name0" presStyleCnt="0">
        <dgm:presLayoutVars>
          <dgm:chMax/>
          <dgm:chPref val="1"/>
          <dgm:dir/>
          <dgm:animOne val="branch"/>
          <dgm:animLvl val="lvl"/>
          <dgm:resizeHandles/>
        </dgm:presLayoutVars>
      </dgm:prSet>
      <dgm:spPr/>
      <dgm:t>
        <a:bodyPr/>
        <a:lstStyle/>
        <a:p>
          <a:endParaRPr lang="ru-RU"/>
        </a:p>
      </dgm:t>
    </dgm:pt>
    <dgm:pt modelId="{9FA18F40-A50E-4CCD-AF6B-6012B22DAEF1}" type="pres">
      <dgm:prSet presAssocID="{2A0EB352-0052-4791-B980-1BA8BD18668C}" presName="composite" presStyleCnt="0"/>
      <dgm:spPr/>
    </dgm:pt>
    <dgm:pt modelId="{B58592D9-AEFA-4830-8840-A6BD8BFFB02D}" type="pres">
      <dgm:prSet presAssocID="{2A0EB352-0052-4791-B980-1BA8BD18668C}" presName="ParentAccent1" presStyleLbl="alignNode1" presStyleIdx="0" presStyleCnt="11"/>
      <dgm:spPr/>
    </dgm:pt>
    <dgm:pt modelId="{FFE34400-195C-4EA7-A48B-714D0D881565}" type="pres">
      <dgm:prSet presAssocID="{2A0EB352-0052-4791-B980-1BA8BD18668C}" presName="ParentAccent2" presStyleLbl="alignNode1" presStyleIdx="1" presStyleCnt="11"/>
      <dgm:spPr/>
    </dgm:pt>
    <dgm:pt modelId="{336C74DC-68FF-46D3-B9D3-BEFD45385C5B}" type="pres">
      <dgm:prSet presAssocID="{2A0EB352-0052-4791-B980-1BA8BD18668C}" presName="ParentAccent3" presStyleLbl="alignNode1" presStyleIdx="2" presStyleCnt="11"/>
      <dgm:spPr/>
    </dgm:pt>
    <dgm:pt modelId="{2068AAA1-C023-469B-A79C-069FB9908302}" type="pres">
      <dgm:prSet presAssocID="{2A0EB352-0052-4791-B980-1BA8BD18668C}" presName="ParentAccent4" presStyleLbl="alignNode1" presStyleIdx="3" presStyleCnt="11"/>
      <dgm:spPr/>
    </dgm:pt>
    <dgm:pt modelId="{35FEB41E-EA9F-427A-9082-56D7470853D5}" type="pres">
      <dgm:prSet presAssocID="{2A0EB352-0052-4791-B980-1BA8BD18668C}" presName="ParentAccent5" presStyleLbl="alignNode1" presStyleIdx="4" presStyleCnt="11"/>
      <dgm:spPr/>
    </dgm:pt>
    <dgm:pt modelId="{55C277F3-79B2-4E31-AC3C-5D818AD2519E}" type="pres">
      <dgm:prSet presAssocID="{2A0EB352-0052-4791-B980-1BA8BD18668C}" presName="ParentAccent6" presStyleLbl="alignNode1" presStyleIdx="5" presStyleCnt="11"/>
      <dgm:spPr/>
    </dgm:pt>
    <dgm:pt modelId="{DDE96733-7ABF-4367-8493-172EDC5CD7E1}" type="pres">
      <dgm:prSet presAssocID="{2A0EB352-0052-4791-B980-1BA8BD18668C}" presName="ParentAccent7" presStyleLbl="alignNode1" presStyleIdx="6" presStyleCnt="11"/>
      <dgm:spPr/>
    </dgm:pt>
    <dgm:pt modelId="{D9A7C0E9-2A00-4D8D-A665-4F0AB1F9FFC5}" type="pres">
      <dgm:prSet presAssocID="{2A0EB352-0052-4791-B980-1BA8BD18668C}" presName="ParentAccent8" presStyleLbl="alignNode1" presStyleIdx="7" presStyleCnt="11"/>
      <dgm:spPr/>
    </dgm:pt>
    <dgm:pt modelId="{58F15228-3EA4-48C9-AF66-AFC37CC1D09B}" type="pres">
      <dgm:prSet presAssocID="{2A0EB352-0052-4791-B980-1BA8BD18668C}" presName="ParentAccent9" presStyleLbl="alignNode1" presStyleIdx="8" presStyleCnt="11"/>
      <dgm:spPr/>
    </dgm:pt>
    <dgm:pt modelId="{70DDFADB-AD53-4C57-B738-7489761D750F}" type="pres">
      <dgm:prSet presAssocID="{2A0EB352-0052-4791-B980-1BA8BD18668C}" presName="ParentAccent10" presStyleLbl="alignNode1" presStyleIdx="9" presStyleCnt="11"/>
      <dgm:spPr/>
    </dgm:pt>
    <dgm:pt modelId="{06BDC99F-693D-4124-B9E7-E3F33AA3A930}" type="pres">
      <dgm:prSet presAssocID="{2A0EB352-0052-4791-B980-1BA8BD18668C}" presName="Parent" presStyleLbl="alignNode1" presStyleIdx="10" presStyleCnt="11" custScaleX="175166" custScaleY="158065">
        <dgm:presLayoutVars>
          <dgm:chMax val="5"/>
          <dgm:chPref val="3"/>
          <dgm:bulletEnabled val="1"/>
        </dgm:presLayoutVars>
      </dgm:prSet>
      <dgm:spPr/>
      <dgm:t>
        <a:bodyPr/>
        <a:lstStyle/>
        <a:p>
          <a:endParaRPr lang="ru-RU"/>
        </a:p>
      </dgm:t>
    </dgm:pt>
  </dgm:ptLst>
  <dgm:cxnLst>
    <dgm:cxn modelId="{C02A605B-BEB4-40EA-931C-092B0DF23E28}" srcId="{88F5E0CB-FDBD-4F28-941D-7BB9F1095B1F}" destId="{2A0EB352-0052-4791-B980-1BA8BD18668C}" srcOrd="0" destOrd="0" parTransId="{BE6F13D6-83C7-4949-BDB4-83C83E562A45}" sibTransId="{22A64BE3-8344-45FE-8AA9-94405B44B934}"/>
    <dgm:cxn modelId="{59475B4B-A06C-4493-873B-CBF9F8D23016}" type="presOf" srcId="{2A0EB352-0052-4791-B980-1BA8BD18668C}" destId="{06BDC99F-693D-4124-B9E7-E3F33AA3A930}" srcOrd="0" destOrd="0" presId="urn:microsoft.com/office/officeart/2011/layout/ConvergingText"/>
    <dgm:cxn modelId="{40F87677-5F04-4533-8303-9F3882962DEC}" type="presOf" srcId="{88F5E0CB-FDBD-4F28-941D-7BB9F1095B1F}" destId="{3EF8939C-3CC9-4B69-94E2-93AFACFA0F3D}" srcOrd="0" destOrd="0" presId="urn:microsoft.com/office/officeart/2011/layout/ConvergingText"/>
    <dgm:cxn modelId="{C49AF56D-6F7E-4146-A09B-C466A0C03C75}" type="presParOf" srcId="{3EF8939C-3CC9-4B69-94E2-93AFACFA0F3D}" destId="{9FA18F40-A50E-4CCD-AF6B-6012B22DAEF1}" srcOrd="0" destOrd="0" presId="urn:microsoft.com/office/officeart/2011/layout/ConvergingText"/>
    <dgm:cxn modelId="{060F9889-B17A-4215-AFBD-E42ECAA94BD9}" type="presParOf" srcId="{9FA18F40-A50E-4CCD-AF6B-6012B22DAEF1}" destId="{B58592D9-AEFA-4830-8840-A6BD8BFFB02D}" srcOrd="0" destOrd="0" presId="urn:microsoft.com/office/officeart/2011/layout/ConvergingText"/>
    <dgm:cxn modelId="{C37D314C-7317-479B-B2AA-F679313CF761}" type="presParOf" srcId="{9FA18F40-A50E-4CCD-AF6B-6012B22DAEF1}" destId="{FFE34400-195C-4EA7-A48B-714D0D881565}" srcOrd="1" destOrd="0" presId="urn:microsoft.com/office/officeart/2011/layout/ConvergingText"/>
    <dgm:cxn modelId="{A67CFFF4-69BD-4AED-A432-D64F408112A7}" type="presParOf" srcId="{9FA18F40-A50E-4CCD-AF6B-6012B22DAEF1}" destId="{336C74DC-68FF-46D3-B9D3-BEFD45385C5B}" srcOrd="2" destOrd="0" presId="urn:microsoft.com/office/officeart/2011/layout/ConvergingText"/>
    <dgm:cxn modelId="{10449B82-C1C0-47B3-B653-54BB6216206B}" type="presParOf" srcId="{9FA18F40-A50E-4CCD-AF6B-6012B22DAEF1}" destId="{2068AAA1-C023-469B-A79C-069FB9908302}" srcOrd="3" destOrd="0" presId="urn:microsoft.com/office/officeart/2011/layout/ConvergingText"/>
    <dgm:cxn modelId="{316E7EE1-3173-4B89-AB07-C296AB040D19}" type="presParOf" srcId="{9FA18F40-A50E-4CCD-AF6B-6012B22DAEF1}" destId="{35FEB41E-EA9F-427A-9082-56D7470853D5}" srcOrd="4" destOrd="0" presId="urn:microsoft.com/office/officeart/2011/layout/ConvergingText"/>
    <dgm:cxn modelId="{1A928EDD-EFC6-4510-9D69-2C63D338D0EF}" type="presParOf" srcId="{9FA18F40-A50E-4CCD-AF6B-6012B22DAEF1}" destId="{55C277F3-79B2-4E31-AC3C-5D818AD2519E}" srcOrd="5" destOrd="0" presId="urn:microsoft.com/office/officeart/2011/layout/ConvergingText"/>
    <dgm:cxn modelId="{999C051F-9D5C-4BCE-8414-B59FE5D824A0}" type="presParOf" srcId="{9FA18F40-A50E-4CCD-AF6B-6012B22DAEF1}" destId="{DDE96733-7ABF-4367-8493-172EDC5CD7E1}" srcOrd="6" destOrd="0" presId="urn:microsoft.com/office/officeart/2011/layout/ConvergingText"/>
    <dgm:cxn modelId="{071F7F70-459B-4239-B9CD-4485D23B0357}" type="presParOf" srcId="{9FA18F40-A50E-4CCD-AF6B-6012B22DAEF1}" destId="{D9A7C0E9-2A00-4D8D-A665-4F0AB1F9FFC5}" srcOrd="7" destOrd="0" presId="urn:microsoft.com/office/officeart/2011/layout/ConvergingText"/>
    <dgm:cxn modelId="{7E616071-4054-4437-9C62-764BD1F6AE31}" type="presParOf" srcId="{9FA18F40-A50E-4CCD-AF6B-6012B22DAEF1}" destId="{58F15228-3EA4-48C9-AF66-AFC37CC1D09B}" srcOrd="8" destOrd="0" presId="urn:microsoft.com/office/officeart/2011/layout/ConvergingText"/>
    <dgm:cxn modelId="{16D48F0E-D2E9-4F32-93EC-DA10D8EF56E5}" type="presParOf" srcId="{9FA18F40-A50E-4CCD-AF6B-6012B22DAEF1}" destId="{70DDFADB-AD53-4C57-B738-7489761D750F}" srcOrd="9" destOrd="0" presId="urn:microsoft.com/office/officeart/2011/layout/ConvergingText"/>
    <dgm:cxn modelId="{2F1078F5-8194-4A96-9443-26692CE39C45}" type="presParOf" srcId="{9FA18F40-A50E-4CCD-AF6B-6012B22DAEF1}" destId="{06BDC99F-693D-4124-B9E7-E3F33AA3A930}" srcOrd="10" destOrd="0" presId="urn:microsoft.com/office/officeart/2011/layout/ConvergingTex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B0540-6DE7-4D4F-9EA6-9E8013CD90F9}"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ru-RU"/>
        </a:p>
      </dgm:t>
    </dgm:pt>
    <dgm:pt modelId="{6C22D564-3030-48D7-B4C1-0AC10A829992}">
      <dgm:prSet phldrT="[Текст]"/>
      <dgm:spPr/>
      <dgm:t>
        <a:bodyPr/>
        <a:lstStyle/>
        <a:p>
          <a:r>
            <a:rPr lang="ru-RU" b="0" dirty="0" smtClean="0">
              <a:latin typeface="Times New Roman" pitchFamily="18" charset="0"/>
              <a:cs typeface="Times New Roman" pitchFamily="18" charset="0"/>
            </a:rPr>
            <a:t>Ток ер ости </a:t>
          </a:r>
          <a:r>
            <a:rPr lang="ru-RU" b="0" dirty="0" err="1" smtClean="0">
              <a:latin typeface="Times New Roman" pitchFamily="18" charset="0"/>
              <a:cs typeface="Times New Roman" pitchFamily="18" charset="0"/>
            </a:rPr>
            <a:t>қисмларининг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илдизларининг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тузилиши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ривожланиши</a:t>
          </a:r>
          <a:r>
            <a:rPr lang="ru-RU" b="0"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3E321FA-C908-4ABD-B2F0-FB8FA0519137}" type="parTrans" cxnId="{CD609344-F9E1-48E7-91AB-82A01D46E884}">
      <dgm:prSet/>
      <dgm:spPr/>
      <dgm:t>
        <a:bodyPr/>
        <a:lstStyle/>
        <a:p>
          <a:endParaRPr lang="ru-RU"/>
        </a:p>
      </dgm:t>
    </dgm:pt>
    <dgm:pt modelId="{BDDAC0CA-FFD7-4163-BF07-0C493E02EDD1}" type="sibTrans" cxnId="{CD609344-F9E1-48E7-91AB-82A01D46E884}">
      <dgm:prSet/>
      <dgm:spPr/>
      <dgm:t>
        <a:bodyPr/>
        <a:lstStyle/>
        <a:p>
          <a:endParaRPr lang="ru-RU"/>
        </a:p>
      </dgm:t>
    </dgm:pt>
    <dgm:pt modelId="{9D0A2B57-9079-44F4-A468-9A16FE03B153}">
      <dgm:prSet phldrT="[Текст]"/>
      <dgm:spPr/>
      <dgm:t>
        <a:bodyPr/>
        <a:lstStyle/>
        <a:p>
          <a:endParaRPr lang="ru-RU" dirty="0" smtClean="0"/>
        </a:p>
        <a:p>
          <a:endParaRPr lang="ru-RU" dirty="0"/>
        </a:p>
      </dgm:t>
    </dgm:pt>
    <dgm:pt modelId="{196C7EDB-48D9-4A71-BD78-E9F120F77DE1}" type="parTrans" cxnId="{2268848E-9566-44B9-9699-8056BCDA3771}">
      <dgm:prSet/>
      <dgm:spPr/>
      <dgm:t>
        <a:bodyPr/>
        <a:lstStyle/>
        <a:p>
          <a:endParaRPr lang="ru-RU"/>
        </a:p>
      </dgm:t>
    </dgm:pt>
    <dgm:pt modelId="{D4A61335-A16E-411E-9C53-C81C18EACDC1}" type="sibTrans" cxnId="{2268848E-9566-44B9-9699-8056BCDA3771}">
      <dgm:prSet/>
      <dgm:spPr/>
      <dgm:t>
        <a:bodyPr/>
        <a:lstStyle/>
        <a:p>
          <a:endParaRPr lang="ru-RU"/>
        </a:p>
      </dgm:t>
    </dgm:pt>
    <dgm:pt modelId="{40F00C69-0F17-4C5A-A9CC-65E755AA95F9}">
      <dgm:prSet phldrT="[Текст]"/>
      <dgm:spPr/>
      <dgm:t>
        <a:bodyPr/>
        <a:lstStyle/>
        <a:p>
          <a:r>
            <a:rPr lang="ru-RU" b="0" dirty="0" smtClean="0">
              <a:latin typeface="Times New Roman" pitchFamily="18" charset="0"/>
              <a:cs typeface="Times New Roman" pitchFamily="18" charset="0"/>
            </a:rPr>
            <a:t>Ток ер </a:t>
          </a:r>
          <a:r>
            <a:rPr lang="ru-RU" b="0" dirty="0" err="1" smtClean="0">
              <a:latin typeface="Times New Roman" pitchFamily="18" charset="0"/>
              <a:cs typeface="Times New Roman" pitchFamily="18" charset="0"/>
            </a:rPr>
            <a:t>устки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қисмларининг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тузилиши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ривожланиши</a:t>
          </a:r>
          <a:r>
            <a:rPr lang="ru-RU" b="0"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BF8C3A80-1502-4433-A18C-0377ABD78CEF}" type="parTrans" cxnId="{4EA8A185-B947-40B8-BA05-D39C7C21108F}">
      <dgm:prSet/>
      <dgm:spPr/>
      <dgm:t>
        <a:bodyPr/>
        <a:lstStyle/>
        <a:p>
          <a:endParaRPr lang="ru-RU"/>
        </a:p>
      </dgm:t>
    </dgm:pt>
    <dgm:pt modelId="{D92CBDB6-C220-433E-9F02-9F385608F68D}" type="sibTrans" cxnId="{4EA8A185-B947-40B8-BA05-D39C7C21108F}">
      <dgm:prSet/>
      <dgm:spPr/>
      <dgm:t>
        <a:bodyPr/>
        <a:lstStyle/>
        <a:p>
          <a:endParaRPr lang="ru-RU"/>
        </a:p>
      </dgm:t>
    </dgm:pt>
    <dgm:pt modelId="{77BD1684-C7B1-4EB1-BF02-3384297CBB2A}">
      <dgm:prSet phldrT="[Текст]"/>
      <dgm:spPr/>
      <dgm:t>
        <a:bodyPr/>
        <a:lstStyle/>
        <a:p>
          <a:endParaRPr lang="ru-RU" dirty="0" smtClean="0"/>
        </a:p>
        <a:p>
          <a:endParaRPr lang="ru-RU" dirty="0"/>
        </a:p>
      </dgm:t>
    </dgm:pt>
    <dgm:pt modelId="{4385A2EA-4338-4FA4-8026-D0B267B9E26D}" type="parTrans" cxnId="{2BE8578A-021A-4877-B7D1-EEA21417438C}">
      <dgm:prSet/>
      <dgm:spPr/>
      <dgm:t>
        <a:bodyPr/>
        <a:lstStyle/>
        <a:p>
          <a:endParaRPr lang="ru-RU"/>
        </a:p>
      </dgm:t>
    </dgm:pt>
    <dgm:pt modelId="{54599F1F-A33B-4382-8612-71116D41AD59}" type="sibTrans" cxnId="{2BE8578A-021A-4877-B7D1-EEA21417438C}">
      <dgm:prSet/>
      <dgm:spPr/>
      <dgm:t>
        <a:bodyPr/>
        <a:lstStyle/>
        <a:p>
          <a:endParaRPr lang="ru-RU"/>
        </a:p>
      </dgm:t>
    </dgm:pt>
    <dgm:pt modelId="{94351F83-15BB-4186-B981-3301314A359A}">
      <dgm:prSet phldrT="[Текст]"/>
      <dgm:spPr/>
      <dgm:t>
        <a:bodyPr/>
        <a:lstStyle/>
        <a:p>
          <a:r>
            <a:rPr lang="ru-RU" b="0" dirty="0" err="1" smtClean="0">
              <a:latin typeface="Times New Roman" pitchFamily="18" charset="0"/>
              <a:cs typeface="Times New Roman" pitchFamily="18" charset="0"/>
            </a:rPr>
            <a:t>Токнинг</a:t>
          </a:r>
          <a:r>
            <a:rPr lang="ru-RU" b="0" dirty="0" smtClean="0">
              <a:latin typeface="Times New Roman" pitchFamily="18" charset="0"/>
              <a:cs typeface="Times New Roman" pitchFamily="18" charset="0"/>
            </a:rPr>
            <a:t> ер ости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ер </a:t>
          </a:r>
          <a:r>
            <a:rPr lang="ru-RU" b="0" dirty="0" err="1" smtClean="0">
              <a:latin typeface="Times New Roman" pitchFamily="18" charset="0"/>
              <a:cs typeface="Times New Roman" pitchFamily="18" charset="0"/>
            </a:rPr>
            <a:t>усти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қисмларининг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ўсиш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ривожланишини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бошқариш</a:t>
          </a:r>
          <a:r>
            <a:rPr lang="ru-RU" b="0"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FFBBD283-35A1-49AA-9E92-59FD45F68471}" type="parTrans" cxnId="{BF300965-C0C0-4B9F-A7C8-3EC5B12C1BBD}">
      <dgm:prSet/>
      <dgm:spPr/>
      <dgm:t>
        <a:bodyPr/>
        <a:lstStyle/>
        <a:p>
          <a:endParaRPr lang="ru-RU"/>
        </a:p>
      </dgm:t>
    </dgm:pt>
    <dgm:pt modelId="{50C7CCF5-64E9-45BD-AF72-144576235FCE}" type="sibTrans" cxnId="{BF300965-C0C0-4B9F-A7C8-3EC5B12C1BBD}">
      <dgm:prSet/>
      <dgm:spPr/>
      <dgm:t>
        <a:bodyPr/>
        <a:lstStyle/>
        <a:p>
          <a:endParaRPr lang="ru-RU"/>
        </a:p>
      </dgm:t>
    </dgm:pt>
    <dgm:pt modelId="{098405B8-8828-46A9-851C-F118871E4595}">
      <dgm:prSet phldrT="[Текст]"/>
      <dgm:spPr/>
      <dgm:t>
        <a:bodyPr/>
        <a:lstStyle/>
        <a:p>
          <a:endParaRPr lang="ru-RU" dirty="0" smtClean="0"/>
        </a:p>
        <a:p>
          <a:endParaRPr lang="ru-RU" dirty="0"/>
        </a:p>
      </dgm:t>
    </dgm:pt>
    <dgm:pt modelId="{69EC4B23-5D9B-4BB2-8C5D-75CB79F6224F}" type="sibTrans" cxnId="{46DCBE50-DD3D-4354-9647-175D06E8C63B}">
      <dgm:prSet/>
      <dgm:spPr/>
      <dgm:t>
        <a:bodyPr/>
        <a:lstStyle/>
        <a:p>
          <a:endParaRPr lang="ru-RU"/>
        </a:p>
      </dgm:t>
    </dgm:pt>
    <dgm:pt modelId="{D5939785-0BDB-4987-A885-A3046C30E5F9}" type="parTrans" cxnId="{46DCBE50-DD3D-4354-9647-175D06E8C63B}">
      <dgm:prSet/>
      <dgm:spPr/>
      <dgm:t>
        <a:bodyPr/>
        <a:lstStyle/>
        <a:p>
          <a:endParaRPr lang="ru-RU"/>
        </a:p>
      </dgm:t>
    </dgm:pt>
    <dgm:pt modelId="{F87836D8-59B3-4EA4-949C-DB4AE8712004}" type="pres">
      <dgm:prSet presAssocID="{612B0540-6DE7-4D4F-9EA6-9E8013CD90F9}" presName="linearFlow" presStyleCnt="0">
        <dgm:presLayoutVars>
          <dgm:dir/>
          <dgm:animLvl val="lvl"/>
          <dgm:resizeHandles val="exact"/>
        </dgm:presLayoutVars>
      </dgm:prSet>
      <dgm:spPr/>
      <dgm:t>
        <a:bodyPr/>
        <a:lstStyle/>
        <a:p>
          <a:endParaRPr lang="ru-RU"/>
        </a:p>
      </dgm:t>
    </dgm:pt>
    <dgm:pt modelId="{FE85A6B1-C048-4773-9AF6-27844253E417}" type="pres">
      <dgm:prSet presAssocID="{098405B8-8828-46A9-851C-F118871E4595}" presName="composite" presStyleCnt="0"/>
      <dgm:spPr/>
    </dgm:pt>
    <dgm:pt modelId="{A0DC9A53-A5E9-425D-AD9E-552BF0B00BAE}" type="pres">
      <dgm:prSet presAssocID="{098405B8-8828-46A9-851C-F118871E4595}" presName="parentText" presStyleLbl="alignNode1" presStyleIdx="0" presStyleCnt="3">
        <dgm:presLayoutVars>
          <dgm:chMax val="1"/>
          <dgm:bulletEnabled val="1"/>
        </dgm:presLayoutVars>
      </dgm:prSet>
      <dgm:spPr/>
      <dgm:t>
        <a:bodyPr/>
        <a:lstStyle/>
        <a:p>
          <a:endParaRPr lang="ru-RU"/>
        </a:p>
      </dgm:t>
    </dgm:pt>
    <dgm:pt modelId="{9E3FEAFA-6F3E-49AA-82AE-B871A6C17930}" type="pres">
      <dgm:prSet presAssocID="{098405B8-8828-46A9-851C-F118871E4595}" presName="descendantText" presStyleLbl="alignAcc1" presStyleIdx="0" presStyleCnt="3">
        <dgm:presLayoutVars>
          <dgm:bulletEnabled val="1"/>
        </dgm:presLayoutVars>
      </dgm:prSet>
      <dgm:spPr/>
      <dgm:t>
        <a:bodyPr/>
        <a:lstStyle/>
        <a:p>
          <a:endParaRPr lang="ru-RU"/>
        </a:p>
      </dgm:t>
    </dgm:pt>
    <dgm:pt modelId="{1ECECDEE-8844-4B3C-978D-95AD794BAFF8}" type="pres">
      <dgm:prSet presAssocID="{69EC4B23-5D9B-4BB2-8C5D-75CB79F6224F}" presName="sp" presStyleCnt="0"/>
      <dgm:spPr/>
    </dgm:pt>
    <dgm:pt modelId="{7EC41FD5-0D86-421A-859B-7AFC0CF6E113}" type="pres">
      <dgm:prSet presAssocID="{9D0A2B57-9079-44F4-A468-9A16FE03B153}" presName="composite" presStyleCnt="0"/>
      <dgm:spPr/>
    </dgm:pt>
    <dgm:pt modelId="{66F37C5E-303E-4091-91FC-81CCF0B993C0}" type="pres">
      <dgm:prSet presAssocID="{9D0A2B57-9079-44F4-A468-9A16FE03B153}" presName="parentText" presStyleLbl="alignNode1" presStyleIdx="1" presStyleCnt="3">
        <dgm:presLayoutVars>
          <dgm:chMax val="1"/>
          <dgm:bulletEnabled val="1"/>
        </dgm:presLayoutVars>
      </dgm:prSet>
      <dgm:spPr/>
      <dgm:t>
        <a:bodyPr/>
        <a:lstStyle/>
        <a:p>
          <a:endParaRPr lang="ru-RU"/>
        </a:p>
      </dgm:t>
    </dgm:pt>
    <dgm:pt modelId="{04F6755D-EC54-43C3-B838-969F2A62A7DF}" type="pres">
      <dgm:prSet presAssocID="{9D0A2B57-9079-44F4-A468-9A16FE03B153}" presName="descendantText" presStyleLbl="alignAcc1" presStyleIdx="1" presStyleCnt="3" custLinFactNeighborX="-178" custLinFactNeighborY="-1921">
        <dgm:presLayoutVars>
          <dgm:bulletEnabled val="1"/>
        </dgm:presLayoutVars>
      </dgm:prSet>
      <dgm:spPr/>
      <dgm:t>
        <a:bodyPr/>
        <a:lstStyle/>
        <a:p>
          <a:endParaRPr lang="ru-RU"/>
        </a:p>
      </dgm:t>
    </dgm:pt>
    <dgm:pt modelId="{101CA890-EAB6-426C-8249-8A9AB9923773}" type="pres">
      <dgm:prSet presAssocID="{D4A61335-A16E-411E-9C53-C81C18EACDC1}" presName="sp" presStyleCnt="0"/>
      <dgm:spPr/>
    </dgm:pt>
    <dgm:pt modelId="{31415359-08CF-4729-86E6-CFDB9140C353}" type="pres">
      <dgm:prSet presAssocID="{77BD1684-C7B1-4EB1-BF02-3384297CBB2A}" presName="composite" presStyleCnt="0"/>
      <dgm:spPr/>
    </dgm:pt>
    <dgm:pt modelId="{91CBC542-4E0A-49D8-A31F-8E74530D8BF3}" type="pres">
      <dgm:prSet presAssocID="{77BD1684-C7B1-4EB1-BF02-3384297CBB2A}" presName="parentText" presStyleLbl="alignNode1" presStyleIdx="2" presStyleCnt="3">
        <dgm:presLayoutVars>
          <dgm:chMax val="1"/>
          <dgm:bulletEnabled val="1"/>
        </dgm:presLayoutVars>
      </dgm:prSet>
      <dgm:spPr/>
      <dgm:t>
        <a:bodyPr/>
        <a:lstStyle/>
        <a:p>
          <a:endParaRPr lang="ru-RU"/>
        </a:p>
      </dgm:t>
    </dgm:pt>
    <dgm:pt modelId="{F5D9E063-67C4-4898-BEC1-678B1C339302}" type="pres">
      <dgm:prSet presAssocID="{77BD1684-C7B1-4EB1-BF02-3384297CBB2A}" presName="descendantText" presStyleLbl="alignAcc1" presStyleIdx="2" presStyleCnt="3">
        <dgm:presLayoutVars>
          <dgm:bulletEnabled val="1"/>
        </dgm:presLayoutVars>
      </dgm:prSet>
      <dgm:spPr/>
      <dgm:t>
        <a:bodyPr/>
        <a:lstStyle/>
        <a:p>
          <a:endParaRPr lang="ru-RU"/>
        </a:p>
      </dgm:t>
    </dgm:pt>
  </dgm:ptLst>
  <dgm:cxnLst>
    <dgm:cxn modelId="{7A305DC5-CACF-4CE3-8246-3F88A626C014}" type="presOf" srcId="{6C22D564-3030-48D7-B4C1-0AC10A829992}" destId="{9E3FEAFA-6F3E-49AA-82AE-B871A6C17930}" srcOrd="0" destOrd="0" presId="urn:microsoft.com/office/officeart/2005/8/layout/chevron2"/>
    <dgm:cxn modelId="{75756374-B0B5-495E-BA4B-0085B3D17C54}" type="presOf" srcId="{40F00C69-0F17-4C5A-A9CC-65E755AA95F9}" destId="{04F6755D-EC54-43C3-B838-969F2A62A7DF}" srcOrd="0" destOrd="0" presId="urn:microsoft.com/office/officeart/2005/8/layout/chevron2"/>
    <dgm:cxn modelId="{6AA782EB-A4F3-4154-8CA3-F6FF67D426BC}" type="presOf" srcId="{77BD1684-C7B1-4EB1-BF02-3384297CBB2A}" destId="{91CBC542-4E0A-49D8-A31F-8E74530D8BF3}" srcOrd="0" destOrd="0" presId="urn:microsoft.com/office/officeart/2005/8/layout/chevron2"/>
    <dgm:cxn modelId="{11EEBD86-439D-4A3A-889A-D86F5F6FCB0A}" type="presOf" srcId="{612B0540-6DE7-4D4F-9EA6-9E8013CD90F9}" destId="{F87836D8-59B3-4EA4-949C-DB4AE8712004}" srcOrd="0" destOrd="0" presId="urn:microsoft.com/office/officeart/2005/8/layout/chevron2"/>
    <dgm:cxn modelId="{9C56A789-81E2-43AB-AA23-BE99D71AF692}" type="presOf" srcId="{9D0A2B57-9079-44F4-A468-9A16FE03B153}" destId="{66F37C5E-303E-4091-91FC-81CCF0B993C0}" srcOrd="0" destOrd="0" presId="urn:microsoft.com/office/officeart/2005/8/layout/chevron2"/>
    <dgm:cxn modelId="{2FFC7C6A-EE8E-434E-B14C-67010FD00F81}" type="presOf" srcId="{94351F83-15BB-4186-B981-3301314A359A}" destId="{F5D9E063-67C4-4898-BEC1-678B1C339302}" srcOrd="0" destOrd="0" presId="urn:microsoft.com/office/officeart/2005/8/layout/chevron2"/>
    <dgm:cxn modelId="{46DCBE50-DD3D-4354-9647-175D06E8C63B}" srcId="{612B0540-6DE7-4D4F-9EA6-9E8013CD90F9}" destId="{098405B8-8828-46A9-851C-F118871E4595}" srcOrd="0" destOrd="0" parTransId="{D5939785-0BDB-4987-A885-A3046C30E5F9}" sibTransId="{69EC4B23-5D9B-4BB2-8C5D-75CB79F6224F}"/>
    <dgm:cxn modelId="{2268848E-9566-44B9-9699-8056BCDA3771}" srcId="{612B0540-6DE7-4D4F-9EA6-9E8013CD90F9}" destId="{9D0A2B57-9079-44F4-A468-9A16FE03B153}" srcOrd="1" destOrd="0" parTransId="{196C7EDB-48D9-4A71-BD78-E9F120F77DE1}" sibTransId="{D4A61335-A16E-411E-9C53-C81C18EACDC1}"/>
    <dgm:cxn modelId="{CD609344-F9E1-48E7-91AB-82A01D46E884}" srcId="{098405B8-8828-46A9-851C-F118871E4595}" destId="{6C22D564-3030-48D7-B4C1-0AC10A829992}" srcOrd="0" destOrd="0" parTransId="{83E321FA-C908-4ABD-B2F0-FB8FA0519137}" sibTransId="{BDDAC0CA-FFD7-4163-BF07-0C493E02EDD1}"/>
    <dgm:cxn modelId="{4EA8A185-B947-40B8-BA05-D39C7C21108F}" srcId="{9D0A2B57-9079-44F4-A468-9A16FE03B153}" destId="{40F00C69-0F17-4C5A-A9CC-65E755AA95F9}" srcOrd="0" destOrd="0" parTransId="{BF8C3A80-1502-4433-A18C-0377ABD78CEF}" sibTransId="{D92CBDB6-C220-433E-9F02-9F385608F68D}"/>
    <dgm:cxn modelId="{2BE8578A-021A-4877-B7D1-EEA21417438C}" srcId="{612B0540-6DE7-4D4F-9EA6-9E8013CD90F9}" destId="{77BD1684-C7B1-4EB1-BF02-3384297CBB2A}" srcOrd="2" destOrd="0" parTransId="{4385A2EA-4338-4FA4-8026-D0B267B9E26D}" sibTransId="{54599F1F-A33B-4382-8612-71116D41AD59}"/>
    <dgm:cxn modelId="{68EB066D-C137-4252-A991-86D3CB98173E}" type="presOf" srcId="{098405B8-8828-46A9-851C-F118871E4595}" destId="{A0DC9A53-A5E9-425D-AD9E-552BF0B00BAE}" srcOrd="0" destOrd="0" presId="urn:microsoft.com/office/officeart/2005/8/layout/chevron2"/>
    <dgm:cxn modelId="{BF300965-C0C0-4B9F-A7C8-3EC5B12C1BBD}" srcId="{77BD1684-C7B1-4EB1-BF02-3384297CBB2A}" destId="{94351F83-15BB-4186-B981-3301314A359A}" srcOrd="0" destOrd="0" parTransId="{FFBBD283-35A1-49AA-9E92-59FD45F68471}" sibTransId="{50C7CCF5-64E9-45BD-AF72-144576235FCE}"/>
    <dgm:cxn modelId="{A7BF3F2A-42C0-46A1-A4BA-A8D79DC3B7F5}" type="presParOf" srcId="{F87836D8-59B3-4EA4-949C-DB4AE8712004}" destId="{FE85A6B1-C048-4773-9AF6-27844253E417}" srcOrd="0" destOrd="0" presId="urn:microsoft.com/office/officeart/2005/8/layout/chevron2"/>
    <dgm:cxn modelId="{4FBAAEF8-0D4E-434A-A837-653CD0DD8D14}" type="presParOf" srcId="{FE85A6B1-C048-4773-9AF6-27844253E417}" destId="{A0DC9A53-A5E9-425D-AD9E-552BF0B00BAE}" srcOrd="0" destOrd="0" presId="urn:microsoft.com/office/officeart/2005/8/layout/chevron2"/>
    <dgm:cxn modelId="{FB4D307C-14FF-4598-A651-DC219AFE9E79}" type="presParOf" srcId="{FE85A6B1-C048-4773-9AF6-27844253E417}" destId="{9E3FEAFA-6F3E-49AA-82AE-B871A6C17930}" srcOrd="1" destOrd="0" presId="urn:microsoft.com/office/officeart/2005/8/layout/chevron2"/>
    <dgm:cxn modelId="{4AE9F58C-8FB8-46E5-9429-BE4C00EC7559}" type="presParOf" srcId="{F87836D8-59B3-4EA4-949C-DB4AE8712004}" destId="{1ECECDEE-8844-4B3C-978D-95AD794BAFF8}" srcOrd="1" destOrd="0" presId="urn:microsoft.com/office/officeart/2005/8/layout/chevron2"/>
    <dgm:cxn modelId="{9190CE5A-0EC8-4D92-A0D9-D3FA57FE5857}" type="presParOf" srcId="{F87836D8-59B3-4EA4-949C-DB4AE8712004}" destId="{7EC41FD5-0D86-421A-859B-7AFC0CF6E113}" srcOrd="2" destOrd="0" presId="urn:microsoft.com/office/officeart/2005/8/layout/chevron2"/>
    <dgm:cxn modelId="{477CBA68-3DFE-42AE-B9D3-7A378A4EC655}" type="presParOf" srcId="{7EC41FD5-0D86-421A-859B-7AFC0CF6E113}" destId="{66F37C5E-303E-4091-91FC-81CCF0B993C0}" srcOrd="0" destOrd="0" presId="urn:microsoft.com/office/officeart/2005/8/layout/chevron2"/>
    <dgm:cxn modelId="{2C308AD4-8CEC-41C7-90B1-02A98D42324B}" type="presParOf" srcId="{7EC41FD5-0D86-421A-859B-7AFC0CF6E113}" destId="{04F6755D-EC54-43C3-B838-969F2A62A7DF}" srcOrd="1" destOrd="0" presId="urn:microsoft.com/office/officeart/2005/8/layout/chevron2"/>
    <dgm:cxn modelId="{C960CCBF-6313-4CF6-AC78-03BEAA9E70FA}" type="presParOf" srcId="{F87836D8-59B3-4EA4-949C-DB4AE8712004}" destId="{101CA890-EAB6-426C-8249-8A9AB9923773}" srcOrd="3" destOrd="0" presId="urn:microsoft.com/office/officeart/2005/8/layout/chevron2"/>
    <dgm:cxn modelId="{420B7471-2BE5-4477-AA2A-C6944727498B}" type="presParOf" srcId="{F87836D8-59B3-4EA4-949C-DB4AE8712004}" destId="{31415359-08CF-4729-86E6-CFDB9140C353}" srcOrd="4" destOrd="0" presId="urn:microsoft.com/office/officeart/2005/8/layout/chevron2"/>
    <dgm:cxn modelId="{C10E8553-9AB7-4E1F-A134-07E3332E50E3}" type="presParOf" srcId="{31415359-08CF-4729-86E6-CFDB9140C353}" destId="{91CBC542-4E0A-49D8-A31F-8E74530D8BF3}" srcOrd="0" destOrd="0" presId="urn:microsoft.com/office/officeart/2005/8/layout/chevron2"/>
    <dgm:cxn modelId="{CF363018-3EE9-493B-A228-6C693A4CA069}" type="presParOf" srcId="{31415359-08CF-4729-86E6-CFDB9140C353}" destId="{F5D9E063-67C4-4898-BEC1-678B1C33930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592D9-AEFA-4830-8840-A6BD8BFFB02D}">
      <dsp:nvSpPr>
        <dsp:cNvPr id="0" name=""/>
        <dsp:cNvSpPr/>
      </dsp:nvSpPr>
      <dsp:spPr>
        <a:xfrm>
          <a:off x="8361997" y="270706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34400-195C-4EA7-A48B-714D0D881565}">
      <dsp:nvSpPr>
        <dsp:cNvPr id="0" name=""/>
        <dsp:cNvSpPr/>
      </dsp:nvSpPr>
      <dsp:spPr>
        <a:xfrm>
          <a:off x="7773364" y="270706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6C74DC-68FF-46D3-B9D3-BEFD45385C5B}">
      <dsp:nvSpPr>
        <dsp:cNvPr id="0" name=""/>
        <dsp:cNvSpPr/>
      </dsp:nvSpPr>
      <dsp:spPr>
        <a:xfrm>
          <a:off x="7184732" y="270706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8AAA1-C023-469B-A79C-069FB9908302}">
      <dsp:nvSpPr>
        <dsp:cNvPr id="0" name=""/>
        <dsp:cNvSpPr/>
      </dsp:nvSpPr>
      <dsp:spPr>
        <a:xfrm>
          <a:off x="6596100" y="270706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FEB41E-EA9F-427A-9082-56D7470853D5}">
      <dsp:nvSpPr>
        <dsp:cNvPr id="0" name=""/>
        <dsp:cNvSpPr/>
      </dsp:nvSpPr>
      <dsp:spPr>
        <a:xfrm>
          <a:off x="6007467" y="270706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C277F3-79B2-4E31-AC3C-5D818AD2519E}">
      <dsp:nvSpPr>
        <dsp:cNvPr id="0" name=""/>
        <dsp:cNvSpPr/>
      </dsp:nvSpPr>
      <dsp:spPr>
        <a:xfrm>
          <a:off x="5071711" y="2533818"/>
          <a:ext cx="693508" cy="693002"/>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E96733-7ABF-4367-8493-172EDC5CD7E1}">
      <dsp:nvSpPr>
        <dsp:cNvPr id="0" name=""/>
        <dsp:cNvSpPr/>
      </dsp:nvSpPr>
      <dsp:spPr>
        <a:xfrm>
          <a:off x="7796998" y="1991270"/>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7C0E9-2A00-4D8D-A665-4F0AB1F9FFC5}">
      <dsp:nvSpPr>
        <dsp:cNvPr id="0" name=""/>
        <dsp:cNvSpPr/>
      </dsp:nvSpPr>
      <dsp:spPr>
        <a:xfrm>
          <a:off x="7796998" y="3428129"/>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F15228-3EA4-48C9-AF66-AFC37CC1D09B}">
      <dsp:nvSpPr>
        <dsp:cNvPr id="0" name=""/>
        <dsp:cNvSpPr/>
      </dsp:nvSpPr>
      <dsp:spPr>
        <a:xfrm>
          <a:off x="8106455" y="2302700"/>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DDFADB-AD53-4C57-B738-7489761D750F}">
      <dsp:nvSpPr>
        <dsp:cNvPr id="0" name=""/>
        <dsp:cNvSpPr/>
      </dsp:nvSpPr>
      <dsp:spPr>
        <a:xfrm>
          <a:off x="8127135" y="3118452"/>
          <a:ext cx="346384" cy="34650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BDC99F-693D-4124-B9E7-E3F33AA3A930}">
      <dsp:nvSpPr>
        <dsp:cNvPr id="0" name=""/>
        <dsp:cNvSpPr/>
      </dsp:nvSpPr>
      <dsp:spPr>
        <a:xfrm>
          <a:off x="4585" y="108571"/>
          <a:ext cx="6143811" cy="5543497"/>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2400300" rtl="0">
            <a:lnSpc>
              <a:spcPct val="90000"/>
            </a:lnSpc>
            <a:spcBef>
              <a:spcPct val="0"/>
            </a:spcBef>
            <a:spcAft>
              <a:spcPct val="35000"/>
            </a:spcAft>
          </a:pPr>
          <a:r>
            <a:rPr lang="ru-RU" sz="5400" b="1" kern="1200" baseline="0" dirty="0" smtClean="0">
              <a:latin typeface="Times New Roman" pitchFamily="18" charset="0"/>
              <a:cs typeface="Times New Roman" pitchFamily="18" charset="0"/>
            </a:rPr>
            <a:t>3-мавзу: </a:t>
          </a:r>
        </a:p>
        <a:p>
          <a:pPr lvl="0" algn="ctr" defTabSz="2400300" rtl="0">
            <a:lnSpc>
              <a:spcPct val="90000"/>
            </a:lnSpc>
            <a:spcBef>
              <a:spcPct val="0"/>
            </a:spcBef>
            <a:spcAft>
              <a:spcPct val="35000"/>
            </a:spcAft>
          </a:pPr>
          <a:r>
            <a:rPr lang="ru-RU" sz="4800" b="1" kern="1200" dirty="0" smtClean="0">
              <a:latin typeface="Times New Roman" pitchFamily="18" charset="0"/>
              <a:cs typeface="Times New Roman" pitchFamily="18" charset="0"/>
            </a:rPr>
            <a:t>Ток </a:t>
          </a:r>
          <a:r>
            <a:rPr lang="ru-RU" sz="4800" b="1" kern="1200" dirty="0" err="1" smtClean="0">
              <a:latin typeface="Times New Roman" pitchFamily="18" charset="0"/>
              <a:cs typeface="Times New Roman" pitchFamily="18" charset="0"/>
            </a:rPr>
            <a:t>морфологияси</a:t>
          </a:r>
          <a:endParaRPr lang="ru-RU" sz="4800" b="1" kern="1200" dirty="0">
            <a:latin typeface="Times New Roman" pitchFamily="18" charset="0"/>
            <a:cs typeface="Times New Roman" pitchFamily="18" charset="0"/>
          </a:endParaRPr>
        </a:p>
      </dsp:txBody>
      <dsp:txXfrm>
        <a:off x="904325" y="920397"/>
        <a:ext cx="4344331" cy="39198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C9A53-A5E9-425D-AD9E-552BF0B00BAE}">
      <dsp:nvSpPr>
        <dsp:cNvPr id="0" name=""/>
        <dsp:cNvSpPr/>
      </dsp:nvSpPr>
      <dsp:spPr>
        <a:xfrm rot="5400000">
          <a:off x="-289148" y="289167"/>
          <a:ext cx="1927655" cy="1349358"/>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smtClean="0"/>
        </a:p>
        <a:p>
          <a:pPr lvl="0" algn="ctr" defTabSz="755650">
            <a:lnSpc>
              <a:spcPct val="90000"/>
            </a:lnSpc>
            <a:spcBef>
              <a:spcPct val="0"/>
            </a:spcBef>
            <a:spcAft>
              <a:spcPct val="35000"/>
            </a:spcAft>
          </a:pPr>
          <a:endParaRPr lang="ru-RU" sz="1700" kern="1200" dirty="0"/>
        </a:p>
      </dsp:txBody>
      <dsp:txXfrm rot="-5400000">
        <a:off x="1" y="674697"/>
        <a:ext cx="1349358" cy="578297"/>
      </dsp:txXfrm>
    </dsp:sp>
    <dsp:sp modelId="{9E3FEAFA-6F3E-49AA-82AE-B871A6C17930}">
      <dsp:nvSpPr>
        <dsp:cNvPr id="0" name=""/>
        <dsp:cNvSpPr/>
      </dsp:nvSpPr>
      <dsp:spPr>
        <a:xfrm rot="5400000">
          <a:off x="4116643" y="-2767265"/>
          <a:ext cx="1252976" cy="6787545"/>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ru-RU" sz="2700" b="0" kern="1200" dirty="0" smtClean="0">
              <a:latin typeface="Times New Roman" pitchFamily="18" charset="0"/>
              <a:cs typeface="Times New Roman" pitchFamily="18" charset="0"/>
            </a:rPr>
            <a:t>Ток ер ости </a:t>
          </a:r>
          <a:r>
            <a:rPr lang="ru-RU" sz="2700" b="0" kern="1200" dirty="0" err="1" smtClean="0">
              <a:latin typeface="Times New Roman" pitchFamily="18" charset="0"/>
              <a:cs typeface="Times New Roman" pitchFamily="18" charset="0"/>
            </a:rPr>
            <a:t>қисмларининг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илдизларининг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тузилиши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ва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ривожланиши</a:t>
          </a:r>
          <a:r>
            <a:rPr lang="ru-RU" sz="2700" b="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rot="-5400000">
        <a:off x="1349359" y="61184"/>
        <a:ext cx="6726380" cy="1130646"/>
      </dsp:txXfrm>
    </dsp:sp>
    <dsp:sp modelId="{66F37C5E-303E-4091-91FC-81CCF0B993C0}">
      <dsp:nvSpPr>
        <dsp:cNvPr id="0" name=""/>
        <dsp:cNvSpPr/>
      </dsp:nvSpPr>
      <dsp:spPr>
        <a:xfrm rot="5400000">
          <a:off x="-289148" y="2025620"/>
          <a:ext cx="1927655" cy="1349358"/>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smtClean="0"/>
        </a:p>
        <a:p>
          <a:pPr lvl="0" algn="ctr" defTabSz="755650">
            <a:lnSpc>
              <a:spcPct val="90000"/>
            </a:lnSpc>
            <a:spcBef>
              <a:spcPct val="0"/>
            </a:spcBef>
            <a:spcAft>
              <a:spcPct val="35000"/>
            </a:spcAft>
          </a:pPr>
          <a:endParaRPr lang="ru-RU" sz="1700" kern="1200" dirty="0"/>
        </a:p>
      </dsp:txBody>
      <dsp:txXfrm rot="-5400000">
        <a:off x="1" y="2411150"/>
        <a:ext cx="1349358" cy="578297"/>
      </dsp:txXfrm>
    </dsp:sp>
    <dsp:sp modelId="{04F6755D-EC54-43C3-B838-969F2A62A7DF}">
      <dsp:nvSpPr>
        <dsp:cNvPr id="0" name=""/>
        <dsp:cNvSpPr/>
      </dsp:nvSpPr>
      <dsp:spPr>
        <a:xfrm rot="5400000">
          <a:off x="4104561" y="-1054881"/>
          <a:ext cx="1252976" cy="6787545"/>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ru-RU" sz="2700" b="0" kern="1200" dirty="0" smtClean="0">
              <a:latin typeface="Times New Roman" pitchFamily="18" charset="0"/>
              <a:cs typeface="Times New Roman" pitchFamily="18" charset="0"/>
            </a:rPr>
            <a:t>Ток ер </a:t>
          </a:r>
          <a:r>
            <a:rPr lang="ru-RU" sz="2700" b="0" kern="1200" dirty="0" err="1" smtClean="0">
              <a:latin typeface="Times New Roman" pitchFamily="18" charset="0"/>
              <a:cs typeface="Times New Roman" pitchFamily="18" charset="0"/>
            </a:rPr>
            <a:t>устки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қисмларининг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тузилиши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ва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ривожланиши</a:t>
          </a:r>
          <a:r>
            <a:rPr lang="ru-RU" sz="2700" b="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rot="-5400000">
        <a:off x="1337277" y="1773568"/>
        <a:ext cx="6726380" cy="1130646"/>
      </dsp:txXfrm>
    </dsp:sp>
    <dsp:sp modelId="{91CBC542-4E0A-49D8-A31F-8E74530D8BF3}">
      <dsp:nvSpPr>
        <dsp:cNvPr id="0" name=""/>
        <dsp:cNvSpPr/>
      </dsp:nvSpPr>
      <dsp:spPr>
        <a:xfrm rot="5400000">
          <a:off x="-289148" y="3762073"/>
          <a:ext cx="1927655" cy="1349358"/>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smtClean="0"/>
        </a:p>
        <a:p>
          <a:pPr lvl="0" algn="ctr" defTabSz="755650">
            <a:lnSpc>
              <a:spcPct val="90000"/>
            </a:lnSpc>
            <a:spcBef>
              <a:spcPct val="0"/>
            </a:spcBef>
            <a:spcAft>
              <a:spcPct val="35000"/>
            </a:spcAft>
          </a:pPr>
          <a:endParaRPr lang="ru-RU" sz="1700" kern="1200" dirty="0"/>
        </a:p>
      </dsp:txBody>
      <dsp:txXfrm rot="-5400000">
        <a:off x="1" y="4147603"/>
        <a:ext cx="1349358" cy="578297"/>
      </dsp:txXfrm>
    </dsp:sp>
    <dsp:sp modelId="{F5D9E063-67C4-4898-BEC1-678B1C339302}">
      <dsp:nvSpPr>
        <dsp:cNvPr id="0" name=""/>
        <dsp:cNvSpPr/>
      </dsp:nvSpPr>
      <dsp:spPr>
        <a:xfrm rot="5400000">
          <a:off x="4116643" y="705641"/>
          <a:ext cx="1252976" cy="6787545"/>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ru-RU" sz="2700" b="0" kern="1200" dirty="0" err="1" smtClean="0">
              <a:latin typeface="Times New Roman" pitchFamily="18" charset="0"/>
              <a:cs typeface="Times New Roman" pitchFamily="18" charset="0"/>
            </a:rPr>
            <a:t>Токнинг</a:t>
          </a:r>
          <a:r>
            <a:rPr lang="ru-RU" sz="2700" b="0" kern="1200" dirty="0" smtClean="0">
              <a:latin typeface="Times New Roman" pitchFamily="18" charset="0"/>
              <a:cs typeface="Times New Roman" pitchFamily="18" charset="0"/>
            </a:rPr>
            <a:t> ер ости </a:t>
          </a:r>
          <a:r>
            <a:rPr lang="ru-RU" sz="2700" b="0" kern="1200" dirty="0" err="1" smtClean="0">
              <a:latin typeface="Times New Roman" pitchFamily="18" charset="0"/>
              <a:cs typeface="Times New Roman" pitchFamily="18" charset="0"/>
            </a:rPr>
            <a:t>ва</a:t>
          </a:r>
          <a:r>
            <a:rPr lang="ru-RU" sz="2700" b="0" kern="1200" dirty="0" smtClean="0">
              <a:latin typeface="Times New Roman" pitchFamily="18" charset="0"/>
              <a:cs typeface="Times New Roman" pitchFamily="18" charset="0"/>
            </a:rPr>
            <a:t> ер </a:t>
          </a:r>
          <a:r>
            <a:rPr lang="ru-RU" sz="2700" b="0" kern="1200" dirty="0" err="1" smtClean="0">
              <a:latin typeface="Times New Roman" pitchFamily="18" charset="0"/>
              <a:cs typeface="Times New Roman" pitchFamily="18" charset="0"/>
            </a:rPr>
            <a:t>усти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қисмларининг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ўсиш</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ва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ривожланишини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бошқариш</a:t>
          </a:r>
          <a:r>
            <a:rPr lang="ru-RU" sz="2700" b="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rot="-5400000">
        <a:off x="1349359" y="3534091"/>
        <a:ext cx="6726380" cy="1130646"/>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Сходящийся текст"/>
  <dgm:desc val="Служит для отображения этапов или частей, которые сливаются в одно целое. Ограничен одной фигурой уровня 1, которая содержит текст и не более пяти фигур уровня 2."/>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047385-0701-4193-A368-E666A56C54BC}" type="datetimeFigureOut">
              <a:rPr lang="ru-RU" smtClean="0"/>
              <a:t>02.03.2018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0B66CC-2E85-44F2-A2E0-EA1AD04A1302}" type="slidenum">
              <a:rPr lang="ru-RU" smtClean="0"/>
              <a:t>‹#›</a:t>
            </a:fld>
            <a:endParaRPr lang="ru-RU"/>
          </a:p>
        </p:txBody>
      </p:sp>
    </p:spTree>
    <p:extLst>
      <p:ext uri="{BB962C8B-B14F-4D97-AF65-F5344CB8AC3E}">
        <p14:creationId xmlns:p14="http://schemas.microsoft.com/office/powerpoint/2010/main" val="2007917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t>1</a:t>
            </a:fld>
            <a:endParaRPr lang="ru-RU"/>
          </a:p>
        </p:txBody>
      </p:sp>
    </p:spTree>
    <p:extLst>
      <p:ext uri="{BB962C8B-B14F-4D97-AF65-F5344CB8AC3E}">
        <p14:creationId xmlns:p14="http://schemas.microsoft.com/office/powerpoint/2010/main" val="529054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t>37</a:t>
            </a:fld>
            <a:endParaRPr lang="ru-RU"/>
          </a:p>
        </p:txBody>
      </p:sp>
    </p:spTree>
    <p:extLst>
      <p:ext uri="{BB962C8B-B14F-4D97-AF65-F5344CB8AC3E}">
        <p14:creationId xmlns:p14="http://schemas.microsoft.com/office/powerpoint/2010/main" val="34902000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B4C71EC6-210F-42DE-9C53-41977AD35B3D}" type="datetimeFigureOut">
              <a:rPr lang="ru-RU" smtClean="0"/>
              <a:t>02.03.2018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02.03.2018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02.03.2018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02.03.2018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02.03.2018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02.03.2018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02.03.2018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02.03.2018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02.03.2018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B4C71EC6-210F-42DE-9C53-41977AD35B3D}" type="datetimeFigureOut">
              <a:rPr lang="ru-RU" smtClean="0"/>
              <a:t>02.03.2018</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12.png"/><Relationship Id="rId4" Type="http://schemas.openxmlformats.org/officeDocument/2006/relationships/oleObject" Target="../embeddings/oleObject8.bin"/></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4.png"/><Relationship Id="rId5" Type="http://schemas.openxmlformats.org/officeDocument/2006/relationships/oleObject" Target="../embeddings/oleObject10.bin"/><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1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864696693"/>
              </p:ext>
            </p:extLst>
          </p:nvPr>
        </p:nvGraphicFramePr>
        <p:xfrm>
          <a:off x="323528" y="332656"/>
          <a:ext cx="8712968"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711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634082"/>
          </a:xfrm>
        </p:spPr>
        <p:txBody>
          <a:bodyPr/>
          <a:lstStyle/>
          <a:p>
            <a:pPr algn="ctr"/>
            <a:r>
              <a:rPr lang="uz-Cyrl-UZ" sz="3200" b="1" dirty="0">
                <a:solidFill>
                  <a:schemeClr val="bg1"/>
                </a:solidFill>
                <a:latin typeface="Times New Roman" pitchFamily="18" charset="0"/>
                <a:cs typeface="Times New Roman" pitchFamily="18" charset="0"/>
              </a:rPr>
              <a:t>РЕЖА</a:t>
            </a:r>
            <a:r>
              <a:rPr lang="uz-Cyrl-UZ" sz="3200" b="1" dirty="0" smtClean="0">
                <a:solidFill>
                  <a:schemeClr val="bg1"/>
                </a:solidFill>
                <a:latin typeface="Times New Roman" pitchFamily="18" charset="0"/>
                <a:cs typeface="Times New Roman" pitchFamily="18" charset="0"/>
              </a:rPr>
              <a:t>:</a:t>
            </a:r>
            <a:endParaRPr lang="ru-RU" dirty="0">
              <a:solidFill>
                <a:schemeClr val="bg1"/>
              </a:solidFill>
            </a:endParaRPr>
          </a:p>
        </p:txBody>
      </p:sp>
      <p:graphicFrame>
        <p:nvGraphicFramePr>
          <p:cNvPr id="4" name="Объект 3"/>
          <p:cNvGraphicFramePr>
            <a:graphicFrameLocks noGrp="1"/>
          </p:cNvGraphicFramePr>
          <p:nvPr>
            <p:ph sz="quarter" idx="13"/>
            <p:extLst>
              <p:ext uri="{D42A27DB-BD31-4B8C-83A1-F6EECF244321}">
                <p14:modId xmlns:p14="http://schemas.microsoft.com/office/powerpoint/2010/main" val="18388277"/>
              </p:ext>
            </p:extLst>
          </p:nvPr>
        </p:nvGraphicFramePr>
        <p:xfrm>
          <a:off x="755576" y="908720"/>
          <a:ext cx="813690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1165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88640"/>
            <a:ext cx="8784976" cy="778098"/>
          </a:xfrm>
        </p:spPr>
        <p:txBody>
          <a:bodyPr/>
          <a:lstStyle/>
          <a:p>
            <a:pPr algn="ctr"/>
            <a:r>
              <a:rPr lang="ru-RU" sz="2800" b="1" dirty="0" err="1">
                <a:solidFill>
                  <a:schemeClr val="bg1"/>
                </a:solidFill>
                <a:latin typeface="Times New Roman" panose="02020603050405020304" pitchFamily="18" charset="0"/>
                <a:cs typeface="Times New Roman" panose="02020603050405020304" pitchFamily="18" charset="0"/>
              </a:rPr>
              <a:t>Токнинг</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тузилиши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ва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ривожланиши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a:xfrm>
            <a:off x="539552" y="1600200"/>
            <a:ext cx="7994848" cy="4781128"/>
          </a:xfrm>
        </p:spPr>
        <p:txBody>
          <a:bodyPr>
            <a:noAutofit/>
          </a:bodyPr>
          <a:lstStyle/>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Ток </a:t>
            </a:r>
            <a:r>
              <a:rPr lang="ru-RU" sz="2000" dirty="0" err="1">
                <a:solidFill>
                  <a:schemeClr val="bg1"/>
                </a:solidFill>
                <a:latin typeface="Times New Roman" panose="02020603050405020304" pitchFamily="18" charset="0"/>
                <a:cs typeface="Times New Roman" panose="02020603050405020304" pitchFamily="18" charset="0"/>
              </a:rPr>
              <a:t>тузилишига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кўра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вегетатив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генератив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органларга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бўлинади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b="1" dirty="0" err="1">
                <a:solidFill>
                  <a:schemeClr val="bg1"/>
                </a:solidFill>
                <a:latin typeface="Times New Roman" panose="02020603050405020304" pitchFamily="18" charset="0"/>
                <a:cs typeface="Times New Roman" panose="02020603050405020304" pitchFamily="18" charset="0"/>
              </a:rPr>
              <a:t>Вегетатив</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органларга</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a:t>
            </a:r>
            <a:r>
              <a:rPr lang="ru-RU" sz="2000" dirty="0">
                <a:solidFill>
                  <a:schemeClr val="bg1"/>
                </a:solidFill>
                <a:latin typeface="Times New Roman" panose="02020603050405020304" pitchFamily="18" charset="0"/>
                <a:cs typeface="Times New Roman" panose="02020603050405020304" pitchFamily="18" charset="0"/>
              </a:rPr>
              <a:t>, поя, </a:t>
            </a:r>
            <a:r>
              <a:rPr lang="ru-RU" sz="2000" dirty="0" err="1">
                <a:solidFill>
                  <a:schemeClr val="bg1"/>
                </a:solidFill>
                <a:latin typeface="Times New Roman" panose="02020603050405020304" pitchFamily="18" charset="0"/>
                <a:cs typeface="Times New Roman" panose="02020603050405020304" pitchFamily="18" charset="0"/>
              </a:rPr>
              <a:t>барг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куртак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жингалак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кириб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уларнинг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ўсимлик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ҳаётини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таъминлашда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аҳамияти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катта</a:t>
            </a:r>
            <a:r>
              <a:rPr lang="ru-RU" sz="2000" dirty="0">
                <a:solidFill>
                  <a:schemeClr val="bg1"/>
                </a:solidFill>
                <a:latin typeface="Times New Roman" panose="02020603050405020304" pitchFamily="18" charset="0"/>
                <a:cs typeface="Times New Roman" panose="02020603050405020304" pitchFamily="18" charset="0"/>
              </a:rPr>
              <a:t>. Улар </a:t>
            </a:r>
            <a:r>
              <a:rPr lang="ru-RU" sz="2000" dirty="0" err="1">
                <a:solidFill>
                  <a:schemeClr val="bg1"/>
                </a:solidFill>
                <a:latin typeface="Times New Roman" panose="02020603050405020304" pitchFamily="18" charset="0"/>
                <a:cs typeface="Times New Roman" panose="02020603050405020304" pitchFamily="18" charset="0"/>
              </a:rPr>
              <a:t>орқали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моддалар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ўзлаштирилади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ҳаракат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қилади</a:t>
            </a:r>
            <a:r>
              <a:rPr lang="ru-RU" sz="2000" dirty="0">
                <a:solidFill>
                  <a:schemeClr val="bg1"/>
                </a:solidFill>
                <a:latin typeface="Times New Roman" panose="02020603050405020304" pitchFamily="18" charset="0"/>
                <a:cs typeface="Times New Roman" panose="02020603050405020304" pitchFamily="18" charset="0"/>
              </a:rPr>
              <a:t>, фотосинтез, транспирация, </a:t>
            </a:r>
            <a:r>
              <a:rPr lang="ru-RU" sz="2000" dirty="0" err="1">
                <a:solidFill>
                  <a:schemeClr val="bg1"/>
                </a:solidFill>
                <a:latin typeface="Times New Roman" panose="02020603050405020304" pitchFamily="18" charset="0"/>
                <a:cs typeface="Times New Roman" panose="02020603050405020304" pitchFamily="18" charset="0"/>
              </a:rPr>
              <a:t>нафас</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каби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муҳим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жараёнлар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кечади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Шунингдек</a:t>
            </a:r>
            <a:r>
              <a:rPr lang="ru-RU" sz="2000" dirty="0">
                <a:solidFill>
                  <a:schemeClr val="bg1"/>
                </a:solidFill>
                <a:latin typeface="Times New Roman" panose="02020603050405020304" pitchFamily="18" charset="0"/>
                <a:cs typeface="Times New Roman" panose="02020603050405020304" pitchFamily="18" charset="0"/>
              </a:rPr>
              <a:t>, улар </a:t>
            </a:r>
            <a:r>
              <a:rPr lang="ru-RU" sz="2000" dirty="0" err="1">
                <a:solidFill>
                  <a:schemeClr val="bg1"/>
                </a:solidFill>
                <a:latin typeface="Times New Roman" panose="02020603050405020304" pitchFamily="18" charset="0"/>
                <a:cs typeface="Times New Roman" panose="02020603050405020304" pitchFamily="18" charset="0"/>
              </a:rPr>
              <a:t>ўсиш</a:t>
            </a:r>
            <a:r>
              <a:rPr lang="ru-RU" sz="2000" dirty="0">
                <a:solidFill>
                  <a:schemeClr val="bg1"/>
                </a:solidFill>
                <a:latin typeface="Times New Roman" panose="02020603050405020304" pitchFamily="18" charset="0"/>
                <a:cs typeface="Times New Roman" panose="02020603050405020304" pitchFamily="18" charset="0"/>
              </a:rPr>
              <a:t>, поя </a:t>
            </a:r>
            <a:r>
              <a:rPr lang="ru-RU" sz="2000" dirty="0" err="1">
                <a:solidFill>
                  <a:schemeClr val="bg1"/>
                </a:solidFill>
                <a:latin typeface="Times New Roman" panose="02020603050405020304" pitchFamily="18" charset="0"/>
                <a:cs typeface="Times New Roman" panose="02020603050405020304" pitchFamily="18" charset="0"/>
              </a:rPr>
              <a:t>қисмлари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орқали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вегетатив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кўпайиш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вазифаларини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бажаради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b="1" dirty="0" err="1">
                <a:solidFill>
                  <a:schemeClr val="bg1"/>
                </a:solidFill>
                <a:latin typeface="Times New Roman" panose="02020603050405020304" pitchFamily="18" charset="0"/>
                <a:cs typeface="Times New Roman" panose="02020603050405020304" pitchFamily="18" charset="0"/>
              </a:rPr>
              <a:t>Генератив</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a:t>
            </a:r>
            <a:r>
              <a:rPr lang="ru-RU" sz="2000" dirty="0" err="1">
                <a:solidFill>
                  <a:schemeClr val="bg1"/>
                </a:solidFill>
                <a:latin typeface="Times New Roman" panose="02020603050405020304" pitchFamily="18" charset="0"/>
                <a:cs typeface="Times New Roman" panose="02020603050405020304" pitchFamily="18" charset="0"/>
              </a:rPr>
              <a:t>репродуктив</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органларга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тўпгул</a:t>
            </a:r>
            <a:r>
              <a:rPr lang="ru-RU" sz="2000" dirty="0">
                <a:solidFill>
                  <a:schemeClr val="bg1"/>
                </a:solidFill>
                <a:latin typeface="Times New Roman" panose="02020603050405020304" pitchFamily="18" charset="0"/>
                <a:cs typeface="Times New Roman" panose="02020603050405020304" pitchFamily="18" charset="0"/>
              </a:rPr>
              <a:t>, гул, </a:t>
            </a:r>
            <a:r>
              <a:rPr lang="ru-RU" sz="2000" dirty="0" err="1">
                <a:solidFill>
                  <a:schemeClr val="bg1"/>
                </a:solidFill>
                <a:latin typeface="Times New Roman" panose="02020603050405020304" pitchFamily="18" charset="0"/>
                <a:cs typeface="Times New Roman" panose="02020603050405020304" pitchFamily="18" charset="0"/>
              </a:rPr>
              <a:t>шингил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ғужум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уруғлар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киради</a:t>
            </a:r>
            <a:r>
              <a:rPr lang="ru-RU" sz="2000" dirty="0">
                <a:solidFill>
                  <a:schemeClr val="bg1"/>
                </a:solidFill>
                <a:latin typeface="Times New Roman" panose="02020603050405020304" pitchFamily="18" charset="0"/>
                <a:cs typeface="Times New Roman" panose="02020603050405020304" pitchFamily="18" charset="0"/>
              </a:rPr>
              <a:t>. Улар </a:t>
            </a:r>
            <a:r>
              <a:rPr lang="ru-RU" sz="2000" dirty="0" err="1">
                <a:solidFill>
                  <a:schemeClr val="bg1"/>
                </a:solidFill>
                <a:latin typeface="Times New Roman" panose="02020603050405020304" pitchFamily="18" charset="0"/>
                <a:cs typeface="Times New Roman" panose="02020603050405020304" pitchFamily="18" charset="0"/>
              </a:rPr>
              <a:t>орқали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жинсий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кўпайиш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содир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Генератив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органлар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мева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пишгач</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ривожланишдан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тўх-тайди</a:t>
            </a:r>
            <a:r>
              <a:rPr lang="ru-RU" sz="2000" dirty="0">
                <a:solidFill>
                  <a:schemeClr val="bg1"/>
                </a:solidFill>
                <a:latin typeface="Times New Roman" panose="02020603050405020304" pitchFamily="18" charset="0"/>
                <a:cs typeface="Times New Roman" panose="02020603050405020304" pitchFamily="18" charset="0"/>
              </a:rPr>
              <a:t>. Ток </a:t>
            </a:r>
            <a:r>
              <a:rPr lang="ru-RU" sz="2000" dirty="0" err="1">
                <a:solidFill>
                  <a:schemeClr val="bg1"/>
                </a:solidFill>
                <a:latin typeface="Times New Roman" panose="02020603050405020304" pitchFamily="18" charset="0"/>
                <a:cs typeface="Times New Roman" panose="02020603050405020304" pitchFamily="18" charset="0"/>
              </a:rPr>
              <a:t>бошқа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ўсимликлар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каби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тузилишига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кўра</a:t>
            </a:r>
            <a:r>
              <a:rPr lang="ru-RU" sz="2000" dirty="0">
                <a:solidFill>
                  <a:schemeClr val="bg1"/>
                </a:solidFill>
                <a:latin typeface="Times New Roman" panose="02020603050405020304" pitchFamily="18" charset="0"/>
                <a:cs typeface="Times New Roman" panose="02020603050405020304" pitchFamily="18" charset="0"/>
              </a:rPr>
              <a:t> ер </a:t>
            </a:r>
            <a:r>
              <a:rPr lang="ru-RU" sz="2000" dirty="0" err="1">
                <a:solidFill>
                  <a:schemeClr val="bg1"/>
                </a:solidFill>
                <a:latin typeface="Times New Roman" panose="02020603050405020304" pitchFamily="18" charset="0"/>
                <a:cs typeface="Times New Roman" panose="02020603050405020304" pitchFamily="18" charset="0"/>
              </a:rPr>
              <a:t>остки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тизими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ҳамда</a:t>
            </a:r>
            <a:r>
              <a:rPr lang="ru-RU" sz="2000" dirty="0">
                <a:solidFill>
                  <a:schemeClr val="bg1"/>
                </a:solidFill>
                <a:latin typeface="Times New Roman" panose="02020603050405020304" pitchFamily="18" charset="0"/>
                <a:cs typeface="Times New Roman" panose="02020603050405020304" pitchFamily="18" charset="0"/>
              </a:rPr>
              <a:t> ер </a:t>
            </a:r>
            <a:r>
              <a:rPr lang="ru-RU" sz="2000" dirty="0" err="1">
                <a:solidFill>
                  <a:schemeClr val="bg1"/>
                </a:solidFill>
                <a:latin typeface="Times New Roman" panose="02020603050405020304" pitchFamily="18" charset="0"/>
                <a:cs typeface="Times New Roman" panose="02020603050405020304" pitchFamily="18" charset="0"/>
              </a:rPr>
              <a:t>устки</a:t>
            </a:r>
            <a:r>
              <a:rPr lang="ru-RU" sz="2000" dirty="0">
                <a:solidFill>
                  <a:schemeClr val="bg1"/>
                </a:solidFill>
                <a:latin typeface="Times New Roman" panose="02020603050405020304" pitchFamily="18" charset="0"/>
                <a:cs typeface="Times New Roman" panose="02020603050405020304" pitchFamily="18" charset="0"/>
              </a:rPr>
              <a:t> (поя) </a:t>
            </a:r>
            <a:r>
              <a:rPr lang="ru-RU" sz="2000" dirty="0" err="1">
                <a:solidFill>
                  <a:schemeClr val="bg1"/>
                </a:solidFill>
                <a:latin typeface="Times New Roman" panose="02020603050405020304" pitchFamily="18" charset="0"/>
                <a:cs typeface="Times New Roman" panose="02020603050405020304" pitchFamily="18" charset="0"/>
              </a:rPr>
              <a:t>қисмларидан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ташкил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топади</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5711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b="-10710"/>
          <a:stretch>
            <a:fillRect/>
          </a:stretch>
        </p:blipFill>
        <p:spPr bwMode="auto">
          <a:xfrm>
            <a:off x="0" y="0"/>
            <a:ext cx="9144000" cy="558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0" y="5013176"/>
            <a:ext cx="9144000" cy="1800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bg1"/>
                </a:solidFill>
                <a:effectLst/>
                <a:latin typeface="Times New Roman" pitchFamily="18" charset="0"/>
                <a:cs typeface="Times New Roman" pitchFamily="18" charset="0"/>
              </a:rPr>
              <a:t>1-расм. Ток тупи </a:t>
            </a:r>
            <a:r>
              <a:rPr kumimoji="0" lang="ru-RU" sz="2000" b="1" i="0" u="none" strike="noStrike" cap="none" normalizeH="0" baseline="0" dirty="0" err="1" smtClean="0">
                <a:ln>
                  <a:noFill/>
                </a:ln>
                <a:solidFill>
                  <a:schemeClr val="bg1"/>
                </a:solidFill>
                <a:effectLst/>
                <a:latin typeface="Times New Roman" pitchFamily="18" charset="0"/>
                <a:cs typeface="Times New Roman" pitchFamily="18" charset="0"/>
              </a:rPr>
              <a:t>ќисмлари</a:t>
            </a:r>
            <a:r>
              <a:rPr kumimoji="0" lang="ru-RU" sz="2000" b="1" i="0" u="none" strike="noStrike" cap="none" normalizeH="0" baseline="0" dirty="0" smtClean="0">
                <a:ln>
                  <a:noFill/>
                </a:ln>
                <a:solidFill>
                  <a:schemeClr val="bg1"/>
                </a:solidFill>
                <a:effectLst/>
                <a:latin typeface="Times New Roman" pitchFamily="18" charset="0"/>
                <a:cs typeface="Times New Roman" pitchFamily="18" charset="0"/>
              </a:rPr>
              <a:t>.</a:t>
            </a:r>
          </a:p>
          <a:p>
            <a:pPr marL="457200" marR="0" lvl="0" indent="-457200" algn="ctr" defTabSz="914400" rtl="0" eaLnBrk="1" fontAlgn="base" latinLnBrk="0" hangingPunct="1">
              <a:lnSpc>
                <a:spcPct val="100000"/>
              </a:lnSpc>
              <a:spcBef>
                <a:spcPct val="0"/>
              </a:spcBef>
              <a:spcAft>
                <a:spcPts val="1000"/>
              </a:spcAft>
              <a:buClrTx/>
              <a:buSzTx/>
              <a:buFontTx/>
              <a:buAutoNum type="arabicPeriod"/>
              <a:tabLst/>
            </a:pP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Ер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остки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кундаси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а-ер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остки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кундаси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б-</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илдиз</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товони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в-</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шудринг</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шимувчи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юза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илдизлар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г-</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кундаси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(штамб). 2. Ер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устки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ќисми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д-ток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кундаси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е-</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занг</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ќўллар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ж-</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маданг</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з-</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ћосил</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новдалари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и-</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кунда</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яќини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занг</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)дан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чиќќан</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новдалар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к-бачки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ёки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ќўлтиќ</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новдалар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л-</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ўринбосар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новдалар</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a:t>
            </a:r>
            <a:endParaRPr kumimoji="0" lang="ru-RU" sz="3200" b="0" i="0" u="none" strike="noStrike" cap="none" normalizeH="0" baseline="0" dirty="0" smtClean="0">
              <a:ln>
                <a:noFill/>
              </a:ln>
              <a:solidFill>
                <a:schemeClr val="bg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7825869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260648"/>
            <a:ext cx="7992888" cy="6192688"/>
          </a:xfrm>
        </p:spPr>
        <p:txBody>
          <a:bodyPr>
            <a:normAutofit/>
          </a:bodyPr>
          <a:lstStyle/>
          <a:p>
            <a:pPr marL="0" indent="0" algn="ctr">
              <a:buNone/>
            </a:pPr>
            <a:r>
              <a:rPr lang="ru-RU" sz="1800" b="1" dirty="0" err="1">
                <a:solidFill>
                  <a:schemeClr val="bg1"/>
                </a:solidFill>
                <a:latin typeface="Times New Roman" panose="02020603050405020304" pitchFamily="18" charset="0"/>
                <a:cs typeface="Times New Roman" panose="02020603050405020304" pitchFamily="18" charset="0"/>
              </a:rPr>
              <a:t>Илдиз</a:t>
            </a:r>
            <a:r>
              <a:rPr lang="ru-RU" sz="1800" b="1"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ва</a:t>
            </a:r>
            <a:r>
              <a:rPr lang="ru-RU" sz="1800" b="1"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илдиз</a:t>
            </a:r>
            <a:r>
              <a:rPr lang="ru-RU" sz="1800" b="1"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тизими</a:t>
            </a:r>
            <a:r>
              <a:rPr lang="ru-RU" sz="1800" b="1" dirty="0">
                <a:solidFill>
                  <a:schemeClr val="bg1"/>
                </a:solidFill>
                <a:latin typeface="Times New Roman" panose="02020603050405020304" pitchFamily="18" charset="0"/>
                <a:cs typeface="Times New Roman" panose="02020603050405020304" pitchFamily="18" charset="0"/>
              </a:rPr>
              <a:t>.</a:t>
            </a:r>
            <a:endParaRPr lang="ru-RU" sz="1800" dirty="0">
              <a:solidFill>
                <a:schemeClr val="bg1"/>
              </a:solidFill>
              <a:latin typeface="Times New Roman" panose="02020603050405020304" pitchFamily="18" charset="0"/>
              <a:cs typeface="Times New Roman" panose="02020603050405020304" pitchFamily="18" charset="0"/>
            </a:endParaRPr>
          </a:p>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Ток </a:t>
            </a:r>
            <a:r>
              <a:rPr lang="ru-RU" sz="2000" dirty="0" err="1">
                <a:solidFill>
                  <a:schemeClr val="bg1"/>
                </a:solidFill>
                <a:latin typeface="Times New Roman" panose="02020603050405020304" pitchFamily="18" charset="0"/>
                <a:cs typeface="Times New Roman" panose="02020603050405020304" pitchFamily="18" charset="0"/>
              </a:rPr>
              <a:t>илдизи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қатор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муҳим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вазифаларни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бажаради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аввало</a:t>
            </a:r>
            <a:r>
              <a:rPr lang="ru-RU" sz="2000" dirty="0">
                <a:solidFill>
                  <a:schemeClr val="bg1"/>
                </a:solidFill>
                <a:latin typeface="Times New Roman" panose="02020603050405020304" pitchFamily="18" charset="0"/>
                <a:cs typeface="Times New Roman" panose="02020603050405020304" pitchFamily="18" charset="0"/>
              </a:rPr>
              <a:t> у ток </a:t>
            </a:r>
            <a:r>
              <a:rPr lang="ru-RU" sz="2000" dirty="0" err="1">
                <a:solidFill>
                  <a:schemeClr val="bg1"/>
                </a:solidFill>
                <a:latin typeface="Times New Roman" panose="02020603050405020304" pitchFamily="18" charset="0"/>
                <a:cs typeface="Times New Roman" panose="02020603050405020304" pitchFamily="18" charset="0"/>
              </a:rPr>
              <a:t>тупини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тупроқ</a:t>
            </a:r>
            <a:r>
              <a:rPr lang="ru-RU" sz="2000" dirty="0">
                <a:solidFill>
                  <a:schemeClr val="bg1"/>
                </a:solidFill>
                <a:latin typeface="Times New Roman" panose="02020603050405020304" pitchFamily="18" charset="0"/>
                <a:cs typeface="Times New Roman" panose="02020603050405020304" pitchFamily="18" charset="0"/>
              </a:rPr>
              <a:t> (ер)да </a:t>
            </a:r>
            <a:r>
              <a:rPr lang="ru-RU" sz="2000" dirty="0" err="1">
                <a:solidFill>
                  <a:schemeClr val="bg1"/>
                </a:solidFill>
                <a:latin typeface="Times New Roman" panose="02020603050405020304" pitchFamily="18" charset="0"/>
                <a:cs typeface="Times New Roman" panose="02020603050405020304" pitchFamily="18" charset="0"/>
              </a:rPr>
              <a:t>мустаҳкам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туришига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хизмат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асосий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вазифаси</a:t>
            </a:r>
            <a:r>
              <a:rPr lang="ru-RU" sz="2000" dirty="0">
                <a:solidFill>
                  <a:schemeClr val="bg1"/>
                </a:solidFill>
                <a:latin typeface="Times New Roman" panose="02020603050405020304" pitchFamily="18" charset="0"/>
                <a:cs typeface="Times New Roman" panose="02020603050405020304" pitchFamily="18" charset="0"/>
              </a:rPr>
              <a:t> - </a:t>
            </a:r>
            <a:r>
              <a:rPr lang="ru-RU" sz="2000" dirty="0" err="1">
                <a:solidFill>
                  <a:schemeClr val="bg1"/>
                </a:solidFill>
                <a:latin typeface="Times New Roman" panose="02020603050405020304" pitchFamily="18" charset="0"/>
                <a:cs typeface="Times New Roman" panose="02020603050405020304" pitchFamily="18" charset="0"/>
              </a:rPr>
              <a:t>тупроқдан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моддаларни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сўриб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ўзлаштириб</a:t>
            </a:r>
            <a:r>
              <a:rPr lang="ru-RU" sz="2000" dirty="0">
                <a:solidFill>
                  <a:schemeClr val="bg1"/>
                </a:solidFill>
                <a:latin typeface="Times New Roman" panose="02020603050405020304" pitchFamily="18" charset="0"/>
                <a:cs typeface="Times New Roman" panose="02020603050405020304" pitchFamily="18" charset="0"/>
              </a:rPr>
              <a:t>) ер </a:t>
            </a:r>
            <a:r>
              <a:rPr lang="ru-RU" sz="2000" dirty="0" err="1">
                <a:solidFill>
                  <a:schemeClr val="bg1"/>
                </a:solidFill>
                <a:latin typeface="Times New Roman" panose="02020603050405020304" pitchFamily="18" charset="0"/>
                <a:cs typeface="Times New Roman" panose="02020603050405020304" pitchFamily="18" charset="0"/>
              </a:rPr>
              <a:t>устки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қисми</a:t>
            </a:r>
            <a:r>
              <a:rPr lang="ru-RU" sz="2000" dirty="0">
                <a:solidFill>
                  <a:schemeClr val="bg1"/>
                </a:solidFill>
                <a:latin typeface="Times New Roman" panose="02020603050405020304" pitchFamily="18" charset="0"/>
                <a:cs typeface="Times New Roman" panose="02020603050405020304" pitchFamily="18" charset="0"/>
              </a:rPr>
              <a:t> (поя)га </a:t>
            </a:r>
            <a:r>
              <a:rPr lang="ru-RU" sz="2000" dirty="0" err="1">
                <a:solidFill>
                  <a:schemeClr val="bg1"/>
                </a:solidFill>
                <a:latin typeface="Times New Roman" panose="02020603050405020304" pitchFamily="18" charset="0"/>
                <a:cs typeface="Times New Roman" panose="02020603050405020304" pitchFamily="18" charset="0"/>
              </a:rPr>
              <a:t>етказиб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беришдир</a:t>
            </a:r>
            <a:r>
              <a:rPr lang="ru-RU" sz="2000" dirty="0">
                <a:solidFill>
                  <a:schemeClr val="bg1"/>
                </a:solidFill>
                <a:latin typeface="Times New Roman" panose="02020603050405020304" pitchFamily="18" charset="0"/>
                <a:cs typeface="Times New Roman" panose="02020603050405020304" pitchFamily="18" charset="0"/>
              </a:rPr>
              <a:t>. Ток </a:t>
            </a:r>
            <a:r>
              <a:rPr lang="ru-RU" sz="2000" dirty="0" err="1">
                <a:solidFill>
                  <a:schemeClr val="bg1"/>
                </a:solidFill>
                <a:latin typeface="Times New Roman" panose="02020603050405020304" pitchFamily="18" charset="0"/>
                <a:cs typeface="Times New Roman" panose="02020603050405020304" pitchFamily="18" charset="0"/>
              </a:rPr>
              <a:t>илдизида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миқдорда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моддалар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захираси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тўпланиб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мураккаб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биокимёвий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жараёнлар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кечади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Натижада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ўзлаштирилган</a:t>
            </a:r>
            <a:r>
              <a:rPr lang="ru-RU" sz="2000" dirty="0">
                <a:solidFill>
                  <a:schemeClr val="bg1"/>
                </a:solidFill>
                <a:latin typeface="Times New Roman" panose="02020603050405020304" pitchFamily="18" charset="0"/>
                <a:cs typeface="Times New Roman" panose="02020603050405020304" pitchFamily="18" charset="0"/>
              </a:rPr>
              <a:t> минерал </a:t>
            </a:r>
            <a:r>
              <a:rPr lang="ru-RU" sz="2000" dirty="0" err="1">
                <a:solidFill>
                  <a:schemeClr val="bg1"/>
                </a:solidFill>
                <a:latin typeface="Times New Roman" panose="02020603050405020304" pitchFamily="18" charset="0"/>
                <a:cs typeface="Times New Roman" panose="02020603050405020304" pitchFamily="18" charset="0"/>
              </a:rPr>
              <a:t>моддалар</a:t>
            </a:r>
            <a:r>
              <a:rPr lang="ru-RU" sz="2000" dirty="0">
                <a:solidFill>
                  <a:schemeClr val="bg1"/>
                </a:solidFill>
                <a:latin typeface="Times New Roman" panose="02020603050405020304" pitchFamily="18" charset="0"/>
                <a:cs typeface="Times New Roman" panose="02020603050405020304" pitchFamily="18" charset="0"/>
              </a:rPr>
              <a:t> метаболизм (</a:t>
            </a:r>
            <a:r>
              <a:rPr lang="ru-RU" sz="2000" dirty="0" err="1">
                <a:solidFill>
                  <a:schemeClr val="bg1"/>
                </a:solidFill>
                <a:latin typeface="Times New Roman" panose="02020603050405020304" pitchFamily="18" charset="0"/>
                <a:cs typeface="Times New Roman" panose="02020603050405020304" pitchFamily="18" charset="0"/>
              </a:rPr>
              <a:t>модда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алмашиниш</a:t>
            </a:r>
            <a:r>
              <a:rPr lang="ru-RU" sz="2000" dirty="0">
                <a:solidFill>
                  <a:schemeClr val="bg1"/>
                </a:solidFill>
                <a:latin typeface="Times New Roman" panose="02020603050405020304" pitchFamily="18" charset="0"/>
                <a:cs typeface="Times New Roman" panose="02020603050405020304" pitchFamily="18" charset="0"/>
              </a:rPr>
              <a:t>)да </a:t>
            </a:r>
            <a:r>
              <a:rPr lang="ru-RU" sz="2000" dirty="0" err="1">
                <a:solidFill>
                  <a:schemeClr val="bg1"/>
                </a:solidFill>
                <a:latin typeface="Times New Roman" panose="02020603050405020304" pitchFamily="18" charset="0"/>
                <a:cs typeface="Times New Roman" panose="02020603050405020304" pitchFamily="18" charset="0"/>
              </a:rPr>
              <a:t>қатнашиб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фитогармонлар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ҳосил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тупроқ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муҳитига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мослашиб</a:t>
            </a:r>
            <a:r>
              <a:rPr lang="ru-RU" sz="2000" dirty="0">
                <a:solidFill>
                  <a:schemeClr val="bg1"/>
                </a:solidFill>
                <a:latin typeface="Times New Roman" panose="02020603050405020304" pitchFamily="18" charset="0"/>
                <a:cs typeface="Times New Roman" panose="02020603050405020304" pitchFamily="18" charset="0"/>
              </a:rPr>
              <a:t>, у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бевосита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муло-қотда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жараёнда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метаболизмдан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ҳосил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айрим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ажратиб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ўсимлик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замбуруғлар-нинг</a:t>
            </a:r>
            <a:r>
              <a:rPr lang="ru-RU" sz="2000" dirty="0">
                <a:solidFill>
                  <a:schemeClr val="bg1"/>
                </a:solidFill>
                <a:latin typeface="Times New Roman" panose="02020603050405020304" pitchFamily="18" charset="0"/>
                <a:cs typeface="Times New Roman" panose="02020603050405020304" pitchFamily="18" charset="0"/>
              </a:rPr>
              <a:t> симбиоз </a:t>
            </a:r>
            <a:r>
              <a:rPr lang="ru-RU" sz="2000" dirty="0" err="1">
                <a:solidFill>
                  <a:schemeClr val="bg1"/>
                </a:solidFill>
                <a:latin typeface="Times New Roman" panose="02020603050405020304" pitchFamily="18" charset="0"/>
                <a:cs typeface="Times New Roman" panose="02020603050405020304" pitchFamily="18" charset="0"/>
              </a:rPr>
              <a:t>бўлиб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биргалашиб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яшашни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таъминлайди</a:t>
            </a:r>
            <a:r>
              <a:rPr lang="ru-RU" sz="2000" dirty="0">
                <a:solidFill>
                  <a:schemeClr val="bg1"/>
                </a:solidFill>
                <a:latin typeface="Times New Roman" panose="02020603050405020304" pitchFamily="18" charset="0"/>
                <a:cs typeface="Times New Roman" panose="02020603050405020304" pitchFamily="18" charset="0"/>
              </a:rPr>
              <a:t>. Микориза </a:t>
            </a:r>
            <a:r>
              <a:rPr lang="ru-RU" sz="2000" dirty="0" err="1">
                <a:solidFill>
                  <a:schemeClr val="bg1"/>
                </a:solidFill>
                <a:latin typeface="Times New Roman" panose="02020603050405020304" pitchFamily="18" charset="0"/>
                <a:cs typeface="Times New Roman" panose="02020603050405020304" pitchFamily="18" charset="0"/>
              </a:rPr>
              <a:t>натижасида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замбуруғлар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ўсимлик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илдизидан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азотсиз</a:t>
            </a:r>
            <a:r>
              <a:rPr lang="ru-RU" sz="2000" dirty="0">
                <a:solidFill>
                  <a:schemeClr val="bg1"/>
                </a:solidFill>
                <a:latin typeface="Times New Roman" panose="02020603050405020304" pitchFamily="18" charset="0"/>
                <a:cs typeface="Times New Roman" panose="02020603050405020304" pitchFamily="18" charset="0"/>
              </a:rPr>
              <a:t> органик </a:t>
            </a:r>
            <a:r>
              <a:rPr lang="ru-RU" sz="2000" dirty="0" err="1">
                <a:solidFill>
                  <a:schemeClr val="bg1"/>
                </a:solidFill>
                <a:latin typeface="Times New Roman" panose="02020603050405020304" pitchFamily="18" charset="0"/>
                <a:cs typeface="Times New Roman" panose="02020603050405020304" pitchFamily="18" charset="0"/>
              </a:rPr>
              <a:t>моддаларни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ўсимлик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замуруғлар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орқали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сув</a:t>
            </a:r>
            <a:r>
              <a:rPr lang="ru-RU" sz="2000" dirty="0">
                <a:solidFill>
                  <a:schemeClr val="bg1"/>
                </a:solidFill>
                <a:latin typeface="Times New Roman" panose="02020603050405020304" pitchFamily="18" charset="0"/>
                <a:cs typeface="Times New Roman" panose="02020603050405020304" pitchFamily="18" charset="0"/>
              </a:rPr>
              <a:t>, минерал </a:t>
            </a:r>
            <a:r>
              <a:rPr lang="ru-RU" sz="2000" dirty="0" err="1">
                <a:solidFill>
                  <a:schemeClr val="bg1"/>
                </a:solidFill>
                <a:latin typeface="Times New Roman" panose="02020603050405020304" pitchFamily="18" charset="0"/>
                <a:cs typeface="Times New Roman" panose="02020603050405020304" pitchFamily="18" charset="0"/>
              </a:rPr>
              <a:t>моддаларни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ўзлаштиради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Ток </a:t>
            </a:r>
            <a:r>
              <a:rPr lang="ru-RU" sz="2000" dirty="0" err="1">
                <a:solidFill>
                  <a:schemeClr val="bg1"/>
                </a:solidFill>
                <a:latin typeface="Times New Roman" panose="02020603050405020304" pitchFamily="18" charset="0"/>
                <a:cs typeface="Times New Roman" panose="02020603050405020304" pitchFamily="18" charset="0"/>
              </a:rPr>
              <a:t>табиий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шароитда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уруғидан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кўпаяди</a:t>
            </a:r>
            <a:r>
              <a:rPr lang="ru-RU" sz="2000" dirty="0">
                <a:solidFill>
                  <a:schemeClr val="bg1"/>
                </a:solidFill>
                <a:latin typeface="Times New Roman" panose="02020603050405020304" pitchFamily="18" charset="0"/>
                <a:cs typeface="Times New Roman" panose="02020603050405020304" pitchFamily="18" charset="0"/>
              </a:rPr>
              <a:t>. Селекция </a:t>
            </a:r>
            <a:r>
              <a:rPr lang="ru-RU" sz="2000" dirty="0" err="1">
                <a:solidFill>
                  <a:schemeClr val="bg1"/>
                </a:solidFill>
                <a:latin typeface="Times New Roman" panose="02020603050405020304" pitchFamily="18" charset="0"/>
                <a:cs typeface="Times New Roman" panose="02020603050405020304" pitchFamily="18" charset="0"/>
              </a:rPr>
              <a:t>ишларида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янги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етиштиришда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у </a:t>
            </a:r>
            <a:r>
              <a:rPr lang="ru-RU" sz="2000" dirty="0" err="1">
                <a:solidFill>
                  <a:schemeClr val="bg1"/>
                </a:solidFill>
                <a:latin typeface="Times New Roman" panose="02020603050405020304" pitchFamily="18" charset="0"/>
                <a:cs typeface="Times New Roman" panose="02020603050405020304" pitchFamily="18" charset="0"/>
              </a:rPr>
              <a:t>уруғидан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кўпайтирила-ди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ток </a:t>
            </a:r>
            <a:r>
              <a:rPr lang="ru-RU" sz="2000" dirty="0" err="1">
                <a:solidFill>
                  <a:schemeClr val="bg1"/>
                </a:solidFill>
                <a:latin typeface="Times New Roman" panose="02020603050405020304" pitchFamily="18" charset="0"/>
                <a:cs typeface="Times New Roman" panose="02020603050405020304" pitchFamily="18" charset="0"/>
              </a:rPr>
              <a:t>илдизларининг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морфологик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тузилиш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маълум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даражада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кўпайтириш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усулларига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боғлиқ</a:t>
            </a:r>
            <a:r>
              <a:rPr lang="ru-RU" sz="2000"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43952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0" y="116632"/>
            <a:ext cx="9036496" cy="6741368"/>
          </a:xfrm>
        </p:spPr>
        <p:txBody>
          <a:bodyPr>
            <a:noAutofit/>
          </a:bodyPr>
          <a:lstStyle/>
          <a:p>
            <a:pPr marL="0" indent="0" algn="just">
              <a:spcBef>
                <a:spcPts val="0"/>
              </a:spcBef>
              <a:spcAft>
                <a:spcPts val="0"/>
              </a:spcAf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уруғидан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кўпайтирилганда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уруғмуртакдан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дастлабки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илдизчалар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cs typeface="Times New Roman" panose="02020603050405020304" pitchFamily="18" charset="0"/>
              </a:rPr>
              <a:t>ўқ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неча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сўнг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шохлай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тартиб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чиққани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шу </a:t>
            </a:r>
            <a:r>
              <a:rPr lang="ru-RU" sz="1800" dirty="0" err="1">
                <a:solidFill>
                  <a:schemeClr val="bg1"/>
                </a:solidFill>
                <a:latin typeface="Times New Roman" panose="02020603050405020304" pitchFamily="18" charset="0"/>
                <a:cs typeface="Times New Roman" panose="02020603050405020304" pitchFamily="18" charset="0"/>
              </a:rPr>
              <a:t>тартибда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шохланиш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давом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тўртинчи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тартиб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илдизчалар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uz-Cyrl-UZ" sz="1800" dirty="0">
                <a:solidFill>
                  <a:schemeClr val="bg1"/>
                </a:solidFill>
                <a:latin typeface="Times New Roman" panose="02020603050405020304" pitchFamily="18" charset="0"/>
                <a:cs typeface="Times New Roman" panose="02020603050405020304" pitchFamily="18" charset="0"/>
              </a:rPr>
              <a:t>Ёш илдиз ва ундан ўсиб чиққан майда, калта илдизчалар сўрувчи, фаол (актив), патаксимон илдизчалар деб аталади. </a:t>
            </a:r>
            <a:r>
              <a:rPr lang="ru-RU" sz="1800" dirty="0">
                <a:solidFill>
                  <a:schemeClr val="bg1"/>
                </a:solidFill>
                <a:latin typeface="Times New Roman" panose="02020603050405020304" pitchFamily="18" charset="0"/>
                <a:cs typeface="Times New Roman" panose="02020603050405020304" pitchFamily="18" charset="0"/>
              </a:rPr>
              <a:t>Улар </a:t>
            </a:r>
            <a:r>
              <a:rPr lang="ru-RU" sz="1800" dirty="0" err="1">
                <a:solidFill>
                  <a:schemeClr val="bg1"/>
                </a:solidFill>
                <a:latin typeface="Times New Roman" panose="02020603050405020304" pitchFamily="18" charset="0"/>
                <a:cs typeface="Times New Roman" panose="02020603050405020304" pitchFamily="18" charset="0"/>
              </a:rPr>
              <a:t>одатда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нозик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мўрт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калта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рангда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физиологик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фаолликка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тупроқдаги</a:t>
            </a:r>
            <a:r>
              <a:rPr lang="ru-RU" sz="1800" dirty="0">
                <a:solidFill>
                  <a:schemeClr val="bg1"/>
                </a:solidFill>
                <a:latin typeface="Times New Roman" panose="02020603050405020304" pitchFamily="18" charset="0"/>
                <a:cs typeface="Times New Roman" panose="02020603050405020304" pitchFamily="18" charset="0"/>
              </a:rPr>
              <a:t> нам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эриган</a:t>
            </a:r>
            <a:r>
              <a:rPr lang="ru-RU" sz="1800" dirty="0">
                <a:solidFill>
                  <a:schemeClr val="bg1"/>
                </a:solidFill>
                <a:latin typeface="Times New Roman" panose="02020603050405020304" pitchFamily="18" charset="0"/>
                <a:cs typeface="Times New Roman" panose="02020603050405020304" pitchFamily="18" charset="0"/>
              </a:rPr>
              <a:t> минерал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шунингдек</a:t>
            </a:r>
            <a:r>
              <a:rPr lang="ru-RU" sz="1800" dirty="0">
                <a:solidFill>
                  <a:schemeClr val="bg1"/>
                </a:solidFill>
                <a:latin typeface="Times New Roman" panose="02020603050405020304" pitchFamily="18" charset="0"/>
                <a:cs typeface="Times New Roman" panose="02020603050405020304" pitchFamily="18" charset="0"/>
              </a:rPr>
              <a:t>, карбонат ангидрит </a:t>
            </a:r>
            <a:r>
              <a:rPr lang="ru-RU" sz="1800" dirty="0" err="1">
                <a:solidFill>
                  <a:schemeClr val="bg1"/>
                </a:solidFill>
                <a:latin typeface="Times New Roman" panose="02020603050405020304" pitchFamily="18" charset="0"/>
                <a:cs typeface="Times New Roman" panose="02020603050405020304" pitchFamily="18" charset="0"/>
              </a:rPr>
              <a:t>газини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ўзлаштириш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вазифасини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бажаради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мураккаб</a:t>
            </a:r>
            <a:r>
              <a:rPr lang="ru-RU" sz="1800" dirty="0">
                <a:solidFill>
                  <a:schemeClr val="bg1"/>
                </a:solidFill>
                <a:latin typeface="Times New Roman" panose="02020603050405020304" pitchFamily="18" charset="0"/>
                <a:cs typeface="Times New Roman" panose="02020603050405020304" pitchFamily="18" charset="0"/>
              </a:rPr>
              <a:t> органик </a:t>
            </a:r>
            <a:r>
              <a:rPr lang="ru-RU" sz="1800" dirty="0" err="1">
                <a:solidFill>
                  <a:schemeClr val="bg1"/>
                </a:solidFill>
                <a:latin typeface="Times New Roman" panose="02020603050405020304" pitchFamily="18" charset="0"/>
                <a:cs typeface="Times New Roman" panose="02020603050405020304" pitchFamily="18" charset="0"/>
              </a:rPr>
              <a:t>бирикмалар</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қандлар</a:t>
            </a:r>
            <a:r>
              <a:rPr lang="ru-RU" sz="1800" dirty="0">
                <a:solidFill>
                  <a:schemeClr val="bg1"/>
                </a:solidFill>
                <a:latin typeface="Times New Roman" panose="02020603050405020304" pitchFamily="18" charset="0"/>
                <a:cs typeface="Times New Roman" panose="02020603050405020304" pitchFamily="18" charset="0"/>
              </a:rPr>
              <a:t>, азот, фосфор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кислоталар</a:t>
            </a:r>
            <a:r>
              <a:rPr lang="ru-RU" sz="1800" dirty="0">
                <a:solidFill>
                  <a:schemeClr val="bg1"/>
                </a:solidFill>
                <a:latin typeface="Times New Roman" panose="02020603050405020304" pitchFamily="18" charset="0"/>
                <a:cs typeface="Times New Roman" panose="02020603050405020304" pitchFamily="18" charset="0"/>
              </a:rPr>
              <a:t> синтез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Ушбу </a:t>
            </a:r>
            <a:r>
              <a:rPr lang="ru-RU" sz="1800" dirty="0" err="1">
                <a:solidFill>
                  <a:schemeClr val="bg1"/>
                </a:solidFill>
                <a:latin typeface="Times New Roman" panose="02020603050405020304" pitchFamily="18" charset="0"/>
                <a:cs typeface="Times New Roman" panose="02020603050405020304" pitchFamily="18" charset="0"/>
              </a:rPr>
              <a:t>бирикмаларнинг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миқдори</a:t>
            </a:r>
            <a:r>
              <a:rPr lang="ru-RU" sz="1800" dirty="0">
                <a:solidFill>
                  <a:schemeClr val="bg1"/>
                </a:solidFill>
                <a:latin typeface="Times New Roman" panose="02020603050405020304" pitchFamily="18" charset="0"/>
                <a:cs typeface="Times New Roman" panose="02020603050405020304" pitchFamily="18" charset="0"/>
              </a:rPr>
              <a:t> туп-</a:t>
            </a:r>
            <a:r>
              <a:rPr lang="ru-RU" sz="1800" dirty="0" err="1">
                <a:solidFill>
                  <a:schemeClr val="bg1"/>
                </a:solidFill>
                <a:latin typeface="Times New Roman" panose="02020603050405020304" pitchFamily="18" charset="0"/>
                <a:cs typeface="Times New Roman" panose="02020603050405020304" pitchFamily="18" charset="0"/>
              </a:rPr>
              <a:t>роққа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ажралиб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парчаланган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қолдиқлари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туфайли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тупроқни</a:t>
            </a:r>
            <a:r>
              <a:rPr lang="ru-RU" sz="1800" dirty="0">
                <a:solidFill>
                  <a:schemeClr val="bg1"/>
                </a:solidFill>
                <a:latin typeface="Times New Roman" panose="02020603050405020304" pitchFamily="18" charset="0"/>
                <a:cs typeface="Times New Roman" panose="02020603050405020304" pitchFamily="18" charset="0"/>
              </a:rPr>
              <a:t> органик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бойитади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атрофида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микроорганизмлар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ризосфералар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замбуруғ</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бактериялар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тўпланишига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ёрдам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(скелет) </a:t>
            </a:r>
            <a:r>
              <a:rPr lang="ru-RU" sz="1800" dirty="0" err="1">
                <a:solidFill>
                  <a:schemeClr val="bg1"/>
                </a:solidFill>
                <a:latin typeface="Times New Roman" panose="02020603050405020304" pitchFamily="18" charset="0"/>
                <a:cs typeface="Times New Roman" panose="02020603050405020304" pitchFamily="18" charset="0"/>
              </a:rPr>
              <a:t>илдизлар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этдор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хил </a:t>
            </a:r>
            <a:r>
              <a:rPr lang="ru-RU" sz="1800" dirty="0" err="1">
                <a:solidFill>
                  <a:schemeClr val="bg1"/>
                </a:solidFill>
                <a:latin typeface="Times New Roman" panose="02020603050405020304" pitchFamily="18" charset="0"/>
                <a:cs typeface="Times New Roman" panose="02020603050405020304" pitchFamily="18" charset="0"/>
              </a:rPr>
              <a:t>йў-ғонликда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усти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қўнғир-жигар</a:t>
            </a:r>
            <a:r>
              <a:rPr lang="ru-RU" sz="1800" dirty="0">
                <a:solidFill>
                  <a:schemeClr val="bg1"/>
                </a:solidFill>
                <a:latin typeface="Times New Roman" panose="02020603050405020304" pitchFamily="18" charset="0"/>
                <a:cs typeface="Times New Roman" panose="02020603050405020304" pitchFamily="18" charset="0"/>
              </a:rPr>
              <a:t> ранг </a:t>
            </a:r>
            <a:r>
              <a:rPr lang="ru-RU" sz="1800" dirty="0" err="1">
                <a:solidFill>
                  <a:schemeClr val="bg1"/>
                </a:solidFill>
                <a:latin typeface="Times New Roman" panose="02020603050405020304" pitchFamily="18" charset="0"/>
                <a:cs typeface="Times New Roman" panose="02020603050405020304" pitchFamily="18" charset="0"/>
              </a:rPr>
              <a:t>тусдаги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юбқа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ажралувчи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пўстлоқ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қопланган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a:t>
            </a:r>
            <a:r>
              <a:rPr lang="ru-RU" sz="1800" dirty="0">
                <a:solidFill>
                  <a:schemeClr val="bg1"/>
                </a:solidFill>
                <a:latin typeface="Times New Roman" panose="02020603050405020304" pitchFamily="18" charset="0"/>
                <a:cs typeface="Times New Roman" panose="02020603050405020304" pitchFamily="18" charset="0"/>
              </a:rPr>
              <a:t> (ер)да </a:t>
            </a:r>
            <a:r>
              <a:rPr lang="ru-RU" sz="1800" dirty="0" err="1">
                <a:solidFill>
                  <a:schemeClr val="bg1"/>
                </a:solidFill>
                <a:latin typeface="Times New Roman" panose="02020603050405020304" pitchFamily="18" charset="0"/>
                <a:cs typeface="Times New Roman" panose="02020603050405020304" pitchFamily="18" charset="0"/>
              </a:rPr>
              <a:t>мустаҳкам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туришини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таъминлаш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хизмат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скелет </a:t>
            </a:r>
            <a:r>
              <a:rPr lang="ru-RU" sz="1800" dirty="0" err="1">
                <a:solidFill>
                  <a:schemeClr val="bg1"/>
                </a:solidFill>
                <a:latin typeface="Times New Roman" panose="02020603050405020304" pitchFamily="18" charset="0"/>
                <a:cs typeface="Times New Roman" panose="02020603050405020304" pitchFamily="18" charset="0"/>
              </a:rPr>
              <a:t>илдизлар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орқали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устки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(поя,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генератив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органлар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.)га </a:t>
            </a:r>
            <a:r>
              <a:rPr lang="ru-RU" sz="1800" dirty="0" err="1">
                <a:solidFill>
                  <a:schemeClr val="bg1"/>
                </a:solidFill>
                <a:latin typeface="Times New Roman" panose="02020603050405020304" pitchFamily="18" charset="0"/>
                <a:cs typeface="Times New Roman" panose="02020603050405020304" pitchFamily="18" charset="0"/>
              </a:rPr>
              <a:t>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эриган</a:t>
            </a:r>
            <a:r>
              <a:rPr lang="ru-RU" sz="1800" dirty="0">
                <a:solidFill>
                  <a:schemeClr val="bg1"/>
                </a:solidFill>
                <a:latin typeface="Times New Roman" panose="02020603050405020304" pitchFamily="18" charset="0"/>
                <a:cs typeface="Times New Roman" panose="02020603050405020304" pitchFamily="18" charset="0"/>
              </a:rPr>
              <a:t> минерал </a:t>
            </a:r>
            <a:r>
              <a:rPr lang="ru-RU" sz="1800" dirty="0" err="1">
                <a:solidFill>
                  <a:schemeClr val="bg1"/>
                </a:solidFill>
                <a:latin typeface="Times New Roman" panose="02020603050405020304" pitchFamily="18" charset="0"/>
                <a:cs typeface="Times New Roman" panose="02020603050405020304" pitchFamily="18" charset="0"/>
              </a:rPr>
              <a:t>бирикмалар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узатилади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зарур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озиқ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(крахмал, </a:t>
            </a:r>
            <a:r>
              <a:rPr lang="ru-RU" sz="1800" dirty="0" err="1">
                <a:solidFill>
                  <a:schemeClr val="bg1"/>
                </a:solidFill>
                <a:latin typeface="Times New Roman" panose="02020603050405020304" pitchFamily="18" charset="0"/>
                <a:cs typeface="Times New Roman" panose="02020603050405020304" pitchFamily="18" charset="0"/>
              </a:rPr>
              <a:t>оқсил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ёғлар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захираси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тўпланади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илдизларда</a:t>
            </a:r>
            <a:r>
              <a:rPr lang="ru-RU" sz="1800" dirty="0">
                <a:solidFill>
                  <a:schemeClr val="bg1"/>
                </a:solidFill>
                <a:latin typeface="Times New Roman" panose="02020603050405020304" pitchFamily="18" charset="0"/>
                <a:cs typeface="Times New Roman" panose="02020603050405020304" pitchFamily="18" charset="0"/>
              </a:rPr>
              <a:t> органик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синтезланади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илдизчалар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ўтган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ҳатто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қари</a:t>
            </a:r>
            <a:r>
              <a:rPr lang="ru-RU" sz="1800" dirty="0">
                <a:solidFill>
                  <a:schemeClr val="bg1"/>
                </a:solidFill>
                <a:latin typeface="Times New Roman" panose="02020603050405020304" pitchFamily="18" charset="0"/>
                <a:cs typeface="Times New Roman" panose="02020603050405020304" pitchFamily="18" charset="0"/>
              </a:rPr>
              <a:t> скелет </a:t>
            </a:r>
            <a:r>
              <a:rPr lang="ru-RU" sz="1800" dirty="0" err="1">
                <a:solidFill>
                  <a:schemeClr val="bg1"/>
                </a:solidFill>
                <a:latin typeface="Times New Roman" panose="02020603050405020304" pitchFamily="18" charset="0"/>
                <a:cs typeface="Times New Roman" panose="02020603050405020304" pitchFamily="18" charset="0"/>
              </a:rPr>
              <a:t>илдизларда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a:t>
            </a:r>
            <a:r>
              <a:rPr lang="ru-RU" sz="1800" dirty="0">
                <a:solidFill>
                  <a:schemeClr val="bg1"/>
                </a:solidFill>
                <a:latin typeface="Times New Roman" panose="02020603050405020304" pitchFamily="18" charset="0"/>
                <a:cs typeface="Times New Roman" panose="02020603050405020304" pitchFamily="18" charset="0"/>
              </a:rPr>
              <a:t>-ши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тўқималари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ҳужайраларининг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бўлиниши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туфайли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содир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471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395536" y="658720"/>
            <a:ext cx="828092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тузилиши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жойлашишига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гуруҳга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шудринг</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шимувчи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патак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поя ер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остки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юқори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15-25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см.ли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ҳайдал-ма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ингичка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калта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нимжон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кузга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нобуд</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ўртасидаги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ҳаракатини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яхшилаш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мақсадида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бундай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токларни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очиш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вақтида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ташлаган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маъқул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скелет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остки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пастки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томонидан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Узун,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этдор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деярли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хил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йўғонликда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10-12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м.гача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ён</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ер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остки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ўрталаридан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бироз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фарқ</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остида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бағирлаб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6-8 м.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гача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(3-расм). </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Барча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илдизчаларнинг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йиғиндиси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тизимини</a:t>
            </a:r>
            <a:r>
              <a:rPr kumimoji="0" lang="ru-RU" altLang="ru-RU" sz="20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қариган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сари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25-30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ёшдан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кейин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сийраклашиб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сони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сезиларли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қисқаради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натижада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қарийди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камаяди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2482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Grp="1" noChangeArrowheads="1"/>
          </p:cNvSpPr>
          <p:nvPr>
            <p:ph sz="quarter" idx="13"/>
          </p:nvPr>
        </p:nvSpPr>
        <p:spPr bwMode="auto">
          <a:xfrm>
            <a:off x="107504" y="116632"/>
            <a:ext cx="8712968" cy="6585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ўзлаштирилади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орқали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қисмларига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етказишда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сўрувчи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аҳамияти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қуйидаги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қисмлардан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(4-расм):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конуси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неча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миллиметр,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томондан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сариқ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рангдаги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ўткир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учли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ғилоф</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қопланган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конусида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бўлиниб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конусининг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нозик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механик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шикастланишдан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сақлайди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зонаси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кичик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масофада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3-5 мм.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зонасининг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қинни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олдинга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суради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ҳимоясида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заррачалари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орасидан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топиб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ҳа-ракат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бошлаши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кучини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йўқотган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эски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ўрнига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бошлайди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ниҳоятда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қаттиқ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мустаҳкам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бўлганлигидан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(10-12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м.ундан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гача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кириб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сўрувчи</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зонаси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тукчалар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қопланган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см.гача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зонасидан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кейинги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тукчалари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сўрувчи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зона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тўқимаси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эпидермиси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чўзиқ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топган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Тукчалар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қобиғи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 кутикула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қавати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бўлмагани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сабабли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тупроқдаги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эриган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минерал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тузлар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орқали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осон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тукчалари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бор-</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йўғи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10-20 кун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яшайди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сари,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нобуд</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ўрнига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албатта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ундаги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миқдорига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қуруқ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сони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аксинча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ўтказиш</a:t>
            </a:r>
            <a:r>
              <a:rPr kumimoji="0" lang="ru-RU" altLang="ru-RU" sz="1800" b="1"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зонаси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бунда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тукчалари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бўлмаганлиги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сабабли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деярли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бўлмай-ди</a:t>
            </a:r>
            <a:r>
              <a:rPr kumimoji="0" lang="ru-RU" altLang="ru-RU" sz="1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97243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Объект 6"/>
          <p:cNvGraphicFramePr>
            <a:graphicFrameLocks noChangeAspect="1"/>
          </p:cNvGraphicFramePr>
          <p:nvPr>
            <p:extLst>
              <p:ext uri="{D42A27DB-BD31-4B8C-83A1-F6EECF244321}">
                <p14:modId xmlns:p14="http://schemas.microsoft.com/office/powerpoint/2010/main" val="3161426748"/>
              </p:ext>
            </p:extLst>
          </p:nvPr>
        </p:nvGraphicFramePr>
        <p:xfrm>
          <a:off x="107504" y="620688"/>
          <a:ext cx="4924250" cy="5289007"/>
        </p:xfrm>
        <a:graphic>
          <a:graphicData uri="http://schemas.openxmlformats.org/presentationml/2006/ole">
            <mc:AlternateContent xmlns:mc="http://schemas.openxmlformats.org/markup-compatibility/2006">
              <mc:Choice xmlns:v="urn:schemas-microsoft-com:vml" Requires="v">
                <p:oleObj spid="_x0000_s4175" r:id="rId3" imgW="3677163" imgH="3933333" progId="Unknown">
                  <p:embed/>
                </p:oleObj>
              </mc:Choice>
              <mc:Fallback>
                <p:oleObj r:id="rId3" imgW="3677163" imgH="3933333" progId="Unknown">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t="484"/>
                      <a:stretch>
                        <a:fillRect/>
                      </a:stretch>
                    </p:blipFill>
                    <p:spPr bwMode="auto">
                      <a:xfrm>
                        <a:off x="107504" y="620688"/>
                        <a:ext cx="4924250" cy="5289007"/>
                      </a:xfrm>
                      <a:prstGeom prst="rect">
                        <a:avLst/>
                      </a:prstGeom>
                      <a:noFill/>
                    </p:spPr>
                  </p:pic>
                </p:oleObj>
              </mc:Fallback>
            </mc:AlternateContent>
          </a:graphicData>
        </a:graphic>
      </p:graphicFrame>
      <p:sp>
        <p:nvSpPr>
          <p:cNvPr id="9" name="Прямоугольник 8"/>
          <p:cNvSpPr/>
          <p:nvPr/>
        </p:nvSpPr>
        <p:spPr>
          <a:xfrm>
            <a:off x="5056140" y="2141806"/>
            <a:ext cx="3672408" cy="2246769"/>
          </a:xfrm>
          <a:prstGeom prst="rect">
            <a:avLst/>
          </a:prstGeom>
        </p:spPr>
        <p:txBody>
          <a:bodyPr wrap="square">
            <a:spAutoFit/>
          </a:bodyPr>
          <a:lstStyle/>
          <a:p>
            <a:pPr algn="ct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Ток </a:t>
            </a:r>
            <a:r>
              <a:rPr lang="ru-RU" sz="28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илдизи</a:t>
            </a:r>
            <a:endPar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800" i="1" dirty="0" smtClean="0">
                <a:solidFill>
                  <a:schemeClr val="bg1"/>
                </a:solidFill>
                <a:latin typeface="Times New Roman" panose="02020603050405020304" pitchFamily="18" charset="0"/>
                <a:cs typeface="Times New Roman" panose="02020603050405020304" pitchFamily="18" charset="0"/>
              </a:rPr>
              <a:t>1 </a:t>
            </a:r>
            <a:r>
              <a:rPr lang="ru-RU" sz="2800" i="1" dirty="0">
                <a:solidFill>
                  <a:schemeClr val="bg1"/>
                </a:solidFill>
                <a:latin typeface="Times New Roman" panose="02020603050405020304" pitchFamily="18" charset="0"/>
                <a:cs typeface="Times New Roman" panose="02020603050405020304" pitchFamily="18" charset="0"/>
              </a:rPr>
              <a:t>- юза (</a:t>
            </a:r>
            <a:r>
              <a:rPr lang="ru-RU" sz="2800" i="1" dirty="0" err="1">
                <a:solidFill>
                  <a:schemeClr val="bg1"/>
                </a:solidFill>
                <a:latin typeface="Times New Roman" panose="02020603050405020304" pitchFamily="18" charset="0"/>
                <a:cs typeface="Times New Roman" panose="02020603050405020304" pitchFamily="18" charset="0"/>
              </a:rPr>
              <a:t>шудринг</a:t>
            </a:r>
            <a:r>
              <a:rPr lang="ru-RU" sz="2800" i="1" dirty="0">
                <a:solidFill>
                  <a:schemeClr val="bg1"/>
                </a:solidFill>
                <a:latin typeface="Times New Roman" panose="02020603050405020304" pitchFamily="18" charset="0"/>
                <a:cs typeface="Times New Roman" panose="02020603050405020304" pitchFamily="18" charset="0"/>
              </a:rPr>
              <a:t> </a:t>
            </a:r>
            <a:r>
              <a:rPr lang="ru-RU" sz="2800" i="1" dirty="0" err="1">
                <a:solidFill>
                  <a:schemeClr val="bg1"/>
                </a:solidFill>
                <a:latin typeface="Times New Roman" panose="02020603050405020304" pitchFamily="18" charset="0"/>
                <a:cs typeface="Times New Roman" panose="02020603050405020304" pitchFamily="18" charset="0"/>
              </a:rPr>
              <a:t>шимувчи</a:t>
            </a:r>
            <a:r>
              <a:rPr lang="ru-RU" sz="2800" i="1" dirty="0">
                <a:solidFill>
                  <a:schemeClr val="bg1"/>
                </a:solidFill>
                <a:latin typeface="Times New Roman" panose="02020603050405020304" pitchFamily="18" charset="0"/>
                <a:cs typeface="Times New Roman" panose="02020603050405020304" pitchFamily="18" charset="0"/>
              </a:rPr>
              <a:t>) </a:t>
            </a:r>
            <a:r>
              <a:rPr lang="ru-RU" sz="2800" i="1" dirty="0" err="1">
                <a:solidFill>
                  <a:schemeClr val="bg1"/>
                </a:solidFill>
                <a:latin typeface="Times New Roman" panose="02020603050405020304" pitchFamily="18" charset="0"/>
                <a:cs typeface="Times New Roman" panose="02020603050405020304" pitchFamily="18" charset="0"/>
              </a:rPr>
              <a:t>илдиз</a:t>
            </a:r>
            <a:r>
              <a:rPr lang="ru-RU" sz="2800" i="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i="1" dirty="0">
                <a:solidFill>
                  <a:schemeClr val="bg1"/>
                </a:solidFill>
                <a:latin typeface="Times New Roman" panose="02020603050405020304" pitchFamily="18" charset="0"/>
                <a:cs typeface="Times New Roman" panose="02020603050405020304" pitchFamily="18" charset="0"/>
              </a:rPr>
              <a:t>2 - </a:t>
            </a:r>
            <a:r>
              <a:rPr lang="ru-RU" sz="2800" i="1" dirty="0" err="1">
                <a:solidFill>
                  <a:schemeClr val="bg1"/>
                </a:solidFill>
                <a:latin typeface="Times New Roman" panose="02020603050405020304" pitchFamily="18" charset="0"/>
                <a:cs typeface="Times New Roman" panose="02020603050405020304" pitchFamily="18" charset="0"/>
              </a:rPr>
              <a:t>ён</a:t>
            </a:r>
            <a:r>
              <a:rPr lang="ru-RU" sz="2800" i="1" dirty="0">
                <a:solidFill>
                  <a:schemeClr val="bg1"/>
                </a:solidFill>
                <a:latin typeface="Times New Roman" panose="02020603050405020304" pitchFamily="18" charset="0"/>
                <a:cs typeface="Times New Roman" panose="02020603050405020304" pitchFamily="18" charset="0"/>
              </a:rPr>
              <a:t> </a:t>
            </a:r>
            <a:r>
              <a:rPr lang="ru-RU" sz="2800" i="1" dirty="0" err="1">
                <a:solidFill>
                  <a:schemeClr val="bg1"/>
                </a:solidFill>
                <a:latin typeface="Times New Roman" panose="02020603050405020304" pitchFamily="18" charset="0"/>
                <a:cs typeface="Times New Roman" panose="02020603050405020304" pitchFamily="18" charset="0"/>
              </a:rPr>
              <a:t>илдиз</a:t>
            </a:r>
            <a:r>
              <a:rPr lang="ru-RU" sz="2800" i="1" dirty="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i="1" dirty="0">
                <a:solidFill>
                  <a:schemeClr val="bg1"/>
                </a:solidFill>
                <a:latin typeface="Times New Roman" panose="02020603050405020304" pitchFamily="18" charset="0"/>
                <a:cs typeface="Times New Roman" panose="02020603050405020304" pitchFamily="18" charset="0"/>
              </a:rPr>
              <a:t>3 - </a:t>
            </a:r>
            <a:r>
              <a:rPr lang="ru-RU" sz="2800" i="1" dirty="0" err="1">
                <a:solidFill>
                  <a:schemeClr val="bg1"/>
                </a:solidFill>
                <a:latin typeface="Times New Roman" panose="02020603050405020304" pitchFamily="18" charset="0"/>
                <a:cs typeface="Times New Roman" panose="02020603050405020304" pitchFamily="18" charset="0"/>
              </a:rPr>
              <a:t>асосий</a:t>
            </a:r>
            <a:r>
              <a:rPr lang="ru-RU" sz="2800" i="1" dirty="0">
                <a:solidFill>
                  <a:schemeClr val="bg1"/>
                </a:solidFill>
                <a:latin typeface="Times New Roman" panose="02020603050405020304" pitchFamily="18" charset="0"/>
                <a:cs typeface="Times New Roman" panose="02020603050405020304" pitchFamily="18" charset="0"/>
              </a:rPr>
              <a:t> </a:t>
            </a:r>
            <a:r>
              <a:rPr lang="ru-RU" sz="2800" i="1" dirty="0" err="1">
                <a:solidFill>
                  <a:schemeClr val="bg1"/>
                </a:solidFill>
                <a:latin typeface="Times New Roman" panose="02020603050405020304" pitchFamily="18" charset="0"/>
                <a:cs typeface="Times New Roman" panose="02020603050405020304" pitchFamily="18" charset="0"/>
              </a:rPr>
              <a:t>илдиз</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51472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a:grpSpLocks/>
          </p:cNvGrpSpPr>
          <p:nvPr/>
        </p:nvGrpSpPr>
        <p:grpSpPr bwMode="auto">
          <a:xfrm flipH="1">
            <a:off x="771186" y="666134"/>
            <a:ext cx="1368151" cy="5482827"/>
            <a:chOff x="4302" y="2816"/>
            <a:chExt cx="1309" cy="3621"/>
          </a:xfrm>
        </p:grpSpPr>
        <p:sp>
          <p:nvSpPr>
            <p:cNvPr id="5" name="Text Box 3"/>
            <p:cNvSpPr txBox="1">
              <a:spLocks noChangeArrowheads="1"/>
            </p:cNvSpPr>
            <p:nvPr/>
          </p:nvSpPr>
          <p:spPr bwMode="auto">
            <a:xfrm>
              <a:off x="4717" y="5949"/>
              <a:ext cx="7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R="0" lvl="0" indent="261938" algn="l" defTabSz="914400" rtl="0" eaLnBrk="0" fontAlgn="base" latinLnBrk="0" hangingPunct="0">
                <a:lnSpc>
                  <a:spcPct val="100000"/>
                </a:lnSpc>
                <a:spcBef>
                  <a:spcPct val="0"/>
                </a:spcBef>
                <a:buClrTx/>
                <a:buSzTx/>
                <a:buFontTx/>
                <a:buNone/>
                <a:tabLst/>
              </a:pPr>
              <a:r>
                <a:rPr kumimoji="0" lang="ru-RU" altLang="ru-RU" sz="1600" b="1" i="1"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rPr>
                <a:t>б</a:t>
              </a:r>
            </a:p>
            <a:p>
              <a:pPr marR="0" lvl="0" indent="261938" algn="l" defTabSz="914400" rtl="0" eaLnBrk="0" fontAlgn="base" latinLnBrk="0" hangingPunct="0">
                <a:lnSpc>
                  <a:spcPct val="100000"/>
                </a:lnSpc>
                <a:spcBef>
                  <a:spcPct val="0"/>
                </a:spcBef>
                <a:buClrTx/>
                <a:buSzTx/>
                <a:buFontTx/>
                <a:buNone/>
                <a:tabLst/>
              </a:pPr>
              <a:r>
                <a:rPr lang="ru-RU" altLang="ru-RU" sz="1600" b="1" i="1" dirty="0" smtClean="0">
                  <a:solidFill>
                    <a:schemeClr val="bg1"/>
                  </a:solidFill>
                  <a:latin typeface="Times New Roman" panose="02020603050405020304" pitchFamily="18" charset="0"/>
                  <a:cs typeface="Times New Roman" panose="02020603050405020304" pitchFamily="18" charset="0"/>
                </a:rPr>
                <a:t>а</a:t>
              </a:r>
              <a:endParaRPr kumimoji="0" lang="ru-RU" altLang="ru-RU" sz="16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grpSp>
          <p:nvGrpSpPr>
            <p:cNvPr id="6" name="Group 4"/>
            <p:cNvGrpSpPr>
              <a:grpSpLocks/>
            </p:cNvGrpSpPr>
            <p:nvPr/>
          </p:nvGrpSpPr>
          <p:grpSpPr bwMode="auto">
            <a:xfrm>
              <a:off x="4302" y="2816"/>
              <a:ext cx="1309" cy="3621"/>
              <a:chOff x="4302" y="2816"/>
              <a:chExt cx="1309" cy="3621"/>
            </a:xfrm>
          </p:grpSpPr>
          <p:grpSp>
            <p:nvGrpSpPr>
              <p:cNvPr id="7" name="Group 5"/>
              <p:cNvGrpSpPr>
                <a:grpSpLocks/>
              </p:cNvGrpSpPr>
              <p:nvPr/>
            </p:nvGrpSpPr>
            <p:grpSpPr bwMode="auto">
              <a:xfrm>
                <a:off x="4302" y="2816"/>
                <a:ext cx="1309" cy="3493"/>
                <a:chOff x="4372" y="2797"/>
                <a:chExt cx="1309" cy="3493"/>
              </a:xfrm>
            </p:grpSpPr>
            <p:sp>
              <p:nvSpPr>
                <p:cNvPr id="8" name="AutoShape 6"/>
                <p:cNvSpPr>
                  <a:spLocks/>
                </p:cNvSpPr>
                <p:nvPr/>
              </p:nvSpPr>
              <p:spPr bwMode="auto">
                <a:xfrm>
                  <a:off x="4613" y="2797"/>
                  <a:ext cx="450" cy="2426"/>
                </a:xfrm>
                <a:prstGeom prst="rightBrace">
                  <a:avLst>
                    <a:gd name="adj1" fmla="val 44926"/>
                    <a:gd name="adj2" fmla="val 50000"/>
                  </a:avLst>
                </a:pr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sz="2400">
                    <a:solidFill>
                      <a:schemeClr val="bg1"/>
                    </a:solidFill>
                    <a:latin typeface="Times New Roman" panose="02020603050405020304" pitchFamily="18" charset="0"/>
                    <a:cs typeface="Times New Roman" panose="02020603050405020304" pitchFamily="18" charset="0"/>
                  </a:endParaRPr>
                </a:p>
              </p:txBody>
            </p:sp>
            <p:sp>
              <p:nvSpPr>
                <p:cNvPr id="9" name="AutoShape 7"/>
                <p:cNvSpPr>
                  <a:spLocks/>
                </p:cNvSpPr>
                <p:nvPr/>
              </p:nvSpPr>
              <p:spPr bwMode="auto">
                <a:xfrm>
                  <a:off x="4613" y="5223"/>
                  <a:ext cx="450" cy="900"/>
                </a:xfrm>
                <a:prstGeom prst="rightBrace">
                  <a:avLst>
                    <a:gd name="adj1" fmla="val 16667"/>
                    <a:gd name="adj2" fmla="val 50000"/>
                  </a:avLst>
                </a:pr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sz="2400">
                    <a:solidFill>
                      <a:schemeClr val="bg1"/>
                    </a:solidFill>
                    <a:latin typeface="Times New Roman" panose="02020603050405020304" pitchFamily="18" charset="0"/>
                    <a:cs typeface="Times New Roman" panose="02020603050405020304" pitchFamily="18" charset="0"/>
                  </a:endParaRPr>
                </a:p>
              </p:txBody>
            </p:sp>
            <p:sp>
              <p:nvSpPr>
                <p:cNvPr id="10" name="AutoShape 8"/>
                <p:cNvSpPr>
                  <a:spLocks noChangeArrowheads="1"/>
                </p:cNvSpPr>
                <p:nvPr/>
              </p:nvSpPr>
              <p:spPr bwMode="auto">
                <a:xfrm>
                  <a:off x="4372" y="6120"/>
                  <a:ext cx="454" cy="85"/>
                </a:xfrm>
                <a:prstGeom prst="flowChartTerminator">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400">
                    <a:solidFill>
                      <a:schemeClr val="bg1"/>
                    </a:solidFill>
                    <a:latin typeface="Times New Roman" panose="02020603050405020304" pitchFamily="18" charset="0"/>
                    <a:cs typeface="Times New Roman" panose="02020603050405020304" pitchFamily="18" charset="0"/>
                  </a:endParaRPr>
                </a:p>
              </p:txBody>
            </p:sp>
            <p:sp>
              <p:nvSpPr>
                <p:cNvPr id="11" name="AutoShape 9"/>
                <p:cNvSpPr>
                  <a:spLocks noChangeArrowheads="1"/>
                </p:cNvSpPr>
                <p:nvPr/>
              </p:nvSpPr>
              <p:spPr bwMode="auto">
                <a:xfrm>
                  <a:off x="4409" y="6205"/>
                  <a:ext cx="397" cy="85"/>
                </a:xfrm>
                <a:prstGeom prst="flowChartTerminator">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ru-RU" sz="2400">
                    <a:solidFill>
                      <a:schemeClr val="bg1"/>
                    </a:solidFill>
                    <a:latin typeface="Times New Roman" panose="02020603050405020304" pitchFamily="18" charset="0"/>
                    <a:cs typeface="Times New Roman" panose="02020603050405020304" pitchFamily="18" charset="0"/>
                  </a:endParaRPr>
                </a:p>
              </p:txBody>
            </p:sp>
            <p:sp>
              <p:nvSpPr>
                <p:cNvPr id="12" name="Text Box 10"/>
                <p:cNvSpPr txBox="1">
                  <a:spLocks noChangeArrowheads="1"/>
                </p:cNvSpPr>
                <p:nvPr/>
              </p:nvSpPr>
              <p:spPr bwMode="auto">
                <a:xfrm>
                  <a:off x="4945" y="3837"/>
                  <a:ext cx="7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ru-RU" altLang="ru-RU" sz="2400" b="1" i="1"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rPr>
                    <a:t>г</a:t>
                  </a:r>
                  <a:endParaRPr kumimoji="0" lang="ru-RU" altLang="ru-RU" sz="24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p:txBody>
            </p:sp>
            <p:sp>
              <p:nvSpPr>
                <p:cNvPr id="13" name="Text Box 11"/>
                <p:cNvSpPr txBox="1">
                  <a:spLocks noChangeArrowheads="1"/>
                </p:cNvSpPr>
                <p:nvPr/>
              </p:nvSpPr>
              <p:spPr bwMode="auto">
                <a:xfrm>
                  <a:off x="4961" y="5497"/>
                  <a:ext cx="7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ru-RU" altLang="ru-RU" sz="2400" b="1" i="1"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rPr>
                    <a:t>в</a:t>
                  </a:r>
                  <a:endParaRPr kumimoji="0" lang="ru-RU" altLang="ru-RU" sz="24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p:txBody>
            </p:sp>
          </p:grpSp>
        </p:grpSp>
      </p:grpSp>
      <p:sp>
        <p:nvSpPr>
          <p:cNvPr id="17" name="Rectangle 15"/>
          <p:cNvSpPr>
            <a:spLocks noChangeArrowheads="1"/>
          </p:cNvSpPr>
          <p:nvPr/>
        </p:nvSpPr>
        <p:spPr bwMode="auto">
          <a:xfrm>
            <a:off x="3419871" y="620688"/>
            <a:ext cx="2104385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2201960058"/>
              </p:ext>
            </p:extLst>
          </p:nvPr>
        </p:nvGraphicFramePr>
        <p:xfrm>
          <a:off x="2195735" y="575460"/>
          <a:ext cx="2664297" cy="5619004"/>
        </p:xfrm>
        <a:graphic>
          <a:graphicData uri="http://schemas.openxmlformats.org/presentationml/2006/ole">
            <mc:AlternateContent xmlns:mc="http://schemas.openxmlformats.org/markup-compatibility/2006">
              <mc:Choice xmlns:v="urn:schemas-microsoft-com:vml" Requires="v">
                <p:oleObj spid="_x0000_s5209" r:id="rId3" imgW="1095528" imgH="4676190" progId="Unknown">
                  <p:embed/>
                </p:oleObj>
              </mc:Choice>
              <mc:Fallback>
                <p:oleObj r:id="rId3" imgW="1095528" imgH="4676190" progId="Unknown">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5" y="575460"/>
                        <a:ext cx="2664297" cy="5619004"/>
                      </a:xfrm>
                      <a:prstGeom prst="rect">
                        <a:avLst/>
                      </a:prstGeom>
                      <a:noFill/>
                    </p:spPr>
                  </p:pic>
                </p:oleObj>
              </mc:Fallback>
            </mc:AlternateContent>
          </a:graphicData>
        </a:graphic>
      </p:graphicFrame>
      <p:sp>
        <p:nvSpPr>
          <p:cNvPr id="19" name="Прямоугольник 18"/>
          <p:cNvSpPr/>
          <p:nvPr/>
        </p:nvSpPr>
        <p:spPr>
          <a:xfrm>
            <a:off x="5243340" y="1338035"/>
            <a:ext cx="3361108" cy="3046988"/>
          </a:xfrm>
          <a:prstGeom prst="rect">
            <a:avLst/>
          </a:prstGeom>
        </p:spPr>
        <p:txBody>
          <a:bodyPr wrap="square">
            <a:spAutoFit/>
          </a:bodyPr>
          <a:lstStyle/>
          <a:p>
            <a:pPr algn="ctr">
              <a:spcAft>
                <a:spcPts val="0"/>
              </a:spcAft>
            </a:pPr>
            <a:r>
              <a:rPr lang="ru-RU" sz="32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Илдиз</a:t>
            </a:r>
            <a:r>
              <a:rPr lang="ru-RU"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зоналари</a:t>
            </a:r>
            <a:r>
              <a:rPr lang="ru-RU"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 - </a:t>
            </a:r>
            <a:r>
              <a:rPr lang="ru-RU" sz="3200"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илдиз</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учи</a:t>
            </a: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Aft>
                <a:spcPts val="0"/>
              </a:spcAft>
            </a:pP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 - </a:t>
            </a:r>
            <a:r>
              <a:rPr lang="ru-RU" sz="3200"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ўсиш</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зонаси</a:t>
            </a: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Aft>
                <a:spcPts val="0"/>
              </a:spcAft>
            </a:pP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сўриш</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зонаси</a:t>
            </a: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Aft>
                <a:spcPts val="0"/>
              </a:spcAft>
            </a:pPr>
            <a:r>
              <a:rPr lang="ru-RU" sz="32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г </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200"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ўтказувчи</a:t>
            </a:r>
            <a:r>
              <a:rPr lang="ru-RU" sz="3200"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зона.</a:t>
            </a:r>
            <a:endParaRPr lang="ru-RU" sz="32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55367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539552" y="562196"/>
            <a:ext cx="7994848" cy="5891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Сўриш зонасида ёш илдиз дастлабки анатомик тузилишга эга бўлиб, ташқи томони бир қават тирик, бир-бирига зич ёпишган ҳужайрадан иборат юбқа пўстлоқ (эпидермис) билан қопланган бўлади. Эпидермис ҳужайралари бўйига чўзилиб, илдиз тукчаларини ҳосил қилади. Эпидермис остида 20-25 қа-ватдан иборат пўстлоқ паренхимасининг ҳужайралари жойлашган бўлади. Ёш илдизлардаги марказий цилиндр 2-3 та бирламчи най - толали боғламлар (халқасимон жойлашган дастлабки ксилема флоэмалар)дан иборат. Ксилема бўйлаб озиқ моддалар илдиздан поя томон, флоэманинг элаксимон найчалари орқали органик моддалр поядан илдиз томон ҳара-катда бўлади.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Ўсув даврининг охирига бориб, ёш илдизларда ўзгариш-лар рўй беради ва иккиламчи тўқималар ҳосил бўлади. Илдиз пўкак билан қопланади, қўнғир-жигар ранг тусга кириб асосий (скелет) илдизга айланади.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 илдизларида тиним даври бўлмайди. Илдиз қулай шароитда йил давомида ўсиши мумкин. Баҳорда илдизнинг асосий қисми жойлашган тупроқнинг 40-80 см. қатламидаги ҳарорат 8-10</a:t>
            </a:r>
            <a:r>
              <a:rPr kumimoji="0" lang="ru-RU" altLang="ru-RU" sz="1800" b="0" i="0" u="none" strike="noStrike" cap="none" normalizeH="0" baseline="3000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 кузда ёғингарчилик етарли бўлганда ҳарорат 8</a:t>
            </a:r>
            <a:r>
              <a:rPr kumimoji="0" lang="ru-RU" altLang="ru-RU" sz="1800" b="0" i="0" u="none" strike="noStrike" cap="none" normalizeH="0" baseline="3000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 да жадал ўсади. Ёзнинг иссиқ ва қуруқ кунларида ҳамда қиш ойларида унинг фаолияти анча сусаяди. Баҳорда шира ҳаракатининг бошланиб, куртакларнинг ёзилиши, асосан кузда пайдо бўлган янги илдизлар, уларда тўпланган нам ва озиқ моддаларнинг ҳисобига бўлади.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67435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323528" y="116632"/>
            <a:ext cx="8568952" cy="6463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 илдиз тизимининг жойлашиши ва ривожланиши, уни кўпайтириш усули ҳамда ўстириш шароитларига боғлиқ. Ток уруғидан кўпайтирилганда илдиз уруғ муртагидан ҳосил бўлиб, унда бўлажак ўсимлик барча қисмларининг муртаклари пайдо бўлади. Уруғ кўкариб ўсиши билан кучли ўқ илдиз ривожланади. Кейинчалик унда илдиз тукчалари, сўнгра биринчи, иккинчи, учинчи ва ҳ.к. тартибдаги ён илдизлар шаклланади. Уруғкўчатнинг барча ер остки қисми илдизлардан ташкил топиб, илдизнинг поя билан туташган жойи </a:t>
            </a:r>
            <a:r>
              <a:rPr kumimoji="0" lang="ru-RU" altLang="ru-RU" sz="1800" b="1"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 бўғизи </a:t>
            </a: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деб аталади.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Қаламча (новда) ҳамда пархиш қилиш орқали ўстирилган ток тупида илдизлар, асосан бўғимлар ва бўғимлар орасидан ўсиб чиқади. Бундай илдизлар одатда </a:t>
            </a:r>
            <a:r>
              <a:rPr kumimoji="0" lang="ru-RU" altLang="ru-RU" sz="1800" b="1"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адвентив</a:t>
            </a: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(қўшимча) </a:t>
            </a:r>
            <a:r>
              <a:rPr kumimoji="0" lang="ru-RU" altLang="ru-RU" sz="1800" b="1"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деб номланиб, уларда турли тартибдаги ён илдизлар ривожланади. Вегетатив йўл билан етиштирилган ўсимликлар-да жумладан, токда асосий (ўқ) илдиз бўлмаганлиги сабабли, патаксимон илдиз системаси ривожланади.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Қўшимча илдизлар, асосан қаламчанинг бўғимларида, бў-ғим ораларида эса камроқ ҳосил бўлади. Бундай ўсимликларда илдиз бўғизи бўлмай, ер остки поя (штамб) шаклланади. Ундан эса тупроқнинг юза 15-25 см. қатламида жойлашадиган шудринг шимувчи илдизлар ривожаланади. Улар вақт-вақти билан (эрта баҳорда ток тупларини очиш вақтида) олиб турилмаса асосий илдизларнинг ривожланишига жиддий тўсиқ бўлиши мумкин.</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 тизимининг бақувватлиги, яъни ривожланиш даражаси, ўсувчи патаксимон ва сўрувчи илдизларнинг кўп бўлиши, ток тупининг ёши, тур ва нав хусусиятлари, тупроқ ва ташқи муҳит шароитларига боғлиқ. </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7142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260648"/>
            <a:ext cx="8424936" cy="6408712"/>
          </a:xfrm>
        </p:spPr>
        <p:txBody>
          <a:bodyPr>
            <a:noAutofit/>
          </a:bodyPr>
          <a:lstStyle/>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мевали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тизимини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хусусиятига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илдизланишида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гармонал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муҳим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аҳамиятга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ўстирувчи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ауксинлар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ишлов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жараёнини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тезлаштиради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даврида</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гуллашидан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олдин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олинадиган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ретардантлар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сепиш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натижа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илдизлари</a:t>
            </a:r>
            <a:r>
              <a:rPr lang="ru-RU" sz="1800" dirty="0">
                <a:solidFill>
                  <a:schemeClr val="bg1"/>
                </a:solidFill>
                <a:latin typeface="Times New Roman" panose="02020603050405020304" pitchFamily="18" charset="0"/>
                <a:cs typeface="Times New Roman" panose="02020603050405020304" pitchFamily="18" charset="0"/>
              </a:rPr>
              <a:t> улар механик </a:t>
            </a:r>
            <a:r>
              <a:rPr lang="ru-RU" sz="1800" dirty="0" err="1">
                <a:solidFill>
                  <a:schemeClr val="bg1"/>
                </a:solidFill>
                <a:latin typeface="Times New Roman" panose="02020603050405020304" pitchFamily="18" charset="0"/>
                <a:cs typeface="Times New Roman" panose="02020603050405020304" pitchFamily="18" charset="0"/>
              </a:rPr>
              <a:t>шикастланган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кесилган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.)да </a:t>
            </a:r>
            <a:r>
              <a:rPr lang="ru-RU" sz="1800" dirty="0" err="1">
                <a:solidFill>
                  <a:schemeClr val="bg1"/>
                </a:solidFill>
                <a:latin typeface="Times New Roman" panose="02020603050405020304" pitchFamily="18" charset="0"/>
                <a:cs typeface="Times New Roman" panose="02020603050405020304" pitchFamily="18" charset="0"/>
              </a:rPr>
              <a:t>қайта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тикланиш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яъни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регенератив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хусусиятга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Нам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озиқ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етарли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муҳитда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регенератив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жараён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кечиб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йўқолган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тез </a:t>
            </a:r>
            <a:r>
              <a:rPr lang="ru-RU" sz="1800" dirty="0" err="1">
                <a:solidFill>
                  <a:schemeClr val="bg1"/>
                </a:solidFill>
                <a:latin typeface="Times New Roman" panose="02020603050405020304" pitchFamily="18" charset="0"/>
                <a:cs typeface="Times New Roman" panose="02020603050405020304" pitchFamily="18" charset="0"/>
              </a:rPr>
              <a:t>тикланади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сўриш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эриган</a:t>
            </a:r>
            <a:r>
              <a:rPr lang="ru-RU" sz="1800" dirty="0">
                <a:solidFill>
                  <a:schemeClr val="bg1"/>
                </a:solidFill>
                <a:latin typeface="Times New Roman" panose="02020603050405020304" pitchFamily="18" charset="0"/>
                <a:cs typeface="Times New Roman" panose="02020603050405020304" pitchFamily="18" charset="0"/>
              </a:rPr>
              <a:t> минерал </a:t>
            </a:r>
            <a:r>
              <a:rPr lang="ru-RU" sz="1800" dirty="0" err="1">
                <a:solidFill>
                  <a:schemeClr val="bg1"/>
                </a:solidFill>
                <a:latin typeface="Times New Roman" panose="02020603050405020304" pitchFamily="18" charset="0"/>
                <a:cs typeface="Times New Roman" panose="02020603050405020304" pitchFamily="18" charset="0"/>
              </a:rPr>
              <a:t>тузларни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ўз-лаштиради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босим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ўтказувчи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найларга</a:t>
            </a:r>
            <a:r>
              <a:rPr lang="ru-RU" sz="1800" dirty="0">
                <a:solidFill>
                  <a:schemeClr val="bg1"/>
                </a:solidFill>
                <a:latin typeface="Times New Roman" panose="02020603050405020304" pitchFamily="18" charset="0"/>
                <a:cs typeface="Times New Roman" panose="02020603050405020304" pitchFamily="18" charset="0"/>
              </a:rPr>
              <a:t>, улар ор-</a:t>
            </a:r>
            <a:r>
              <a:rPr lang="ru-RU" sz="1800" dirty="0" err="1">
                <a:solidFill>
                  <a:schemeClr val="bg1"/>
                </a:solidFill>
                <a:latin typeface="Times New Roman" panose="02020603050405020304" pitchFamily="18" charset="0"/>
                <a:cs typeface="Times New Roman" panose="02020603050405020304" pitchFamily="18" charset="0"/>
              </a:rPr>
              <a:t>қали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устки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етказиб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сувнинг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кўтарилишида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орқа</a:t>
            </a:r>
            <a:r>
              <a:rPr lang="ru-RU" sz="1800" dirty="0">
                <a:solidFill>
                  <a:schemeClr val="bg1"/>
                </a:solidFill>
                <a:latin typeface="Times New Roman" panose="02020603050405020304" pitchFamily="18" charset="0"/>
                <a:cs typeface="Times New Roman" panose="02020603050405020304" pitchFamily="18" charset="0"/>
              </a:rPr>
              <a:t>-ли </a:t>
            </a:r>
            <a:r>
              <a:rPr lang="ru-RU" sz="1800" dirty="0" err="1">
                <a:solidFill>
                  <a:schemeClr val="bg1"/>
                </a:solidFill>
                <a:latin typeface="Times New Roman" panose="02020603050405020304" pitchFamily="18" charset="0"/>
                <a:cs typeface="Times New Roman" panose="02020603050405020304" pitchFamily="18" charset="0"/>
              </a:rPr>
              <a:t>содир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буғланиш</a:t>
            </a:r>
            <a:r>
              <a:rPr lang="ru-RU" sz="1800" dirty="0">
                <a:solidFill>
                  <a:schemeClr val="bg1"/>
                </a:solidFill>
                <a:latin typeface="Times New Roman" panose="02020603050405020304" pitchFamily="18" charset="0"/>
                <a:cs typeface="Times New Roman" panose="02020603050405020304" pitchFamily="18" charset="0"/>
              </a:rPr>
              <a:t> ­ транспирация </a:t>
            </a:r>
            <a:r>
              <a:rPr lang="ru-RU" sz="1800" dirty="0" err="1">
                <a:solidFill>
                  <a:schemeClr val="bg1"/>
                </a:solidFill>
                <a:latin typeface="Times New Roman" panose="02020603050405020304" pitchFamily="18" charset="0"/>
                <a:cs typeface="Times New Roman" panose="02020603050405020304" pitchFamily="18" charset="0"/>
              </a:rPr>
              <a:t>жараёни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муҳим</a:t>
            </a:r>
            <a:r>
              <a:rPr lang="ru-RU" sz="1800" dirty="0">
                <a:solidFill>
                  <a:schemeClr val="bg1"/>
                </a:solidFill>
                <a:latin typeface="Times New Roman" panose="02020603050405020304" pitchFamily="18" charset="0"/>
                <a:cs typeface="Times New Roman" panose="02020603050405020304" pitchFamily="18" charset="0"/>
              </a:rPr>
              <a:t> рол </a:t>
            </a:r>
            <a:r>
              <a:rPr lang="ru-RU" sz="1800" dirty="0" err="1">
                <a:solidFill>
                  <a:schemeClr val="bg1"/>
                </a:solidFill>
                <a:latin typeface="Times New Roman" panose="02020603050405020304" pitchFamily="18" charset="0"/>
                <a:cs typeface="Times New Roman" panose="02020603050405020304" pitchFamily="18" charset="0"/>
              </a:rPr>
              <a:t>ўйнайди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Моддалар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алмашинуви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жараёнида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қатламидаги</a:t>
            </a:r>
            <a:r>
              <a:rPr lang="ru-RU" sz="1800" dirty="0">
                <a:solidFill>
                  <a:schemeClr val="bg1"/>
                </a:solidFill>
                <a:latin typeface="Times New Roman" panose="02020603050405020304" pitchFamily="18" charset="0"/>
                <a:cs typeface="Times New Roman" panose="02020603050405020304" pitchFamily="18" charset="0"/>
              </a:rPr>
              <a:t> ил-</a:t>
            </a:r>
            <a:r>
              <a:rPr lang="ru-RU" sz="1800" dirty="0" err="1">
                <a:solidFill>
                  <a:schemeClr val="bg1"/>
                </a:solidFill>
                <a:latin typeface="Times New Roman" panose="02020603050405020304" pitchFamily="18" charset="0"/>
                <a:cs typeface="Times New Roman" panose="02020603050405020304" pitchFamily="18" charset="0"/>
              </a:rPr>
              <a:t>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атрофида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микроорганизмлар</a:t>
            </a:r>
            <a:r>
              <a:rPr lang="ru-RU" sz="1800" dirty="0">
                <a:solidFill>
                  <a:schemeClr val="bg1"/>
                </a:solidFill>
                <a:latin typeface="Times New Roman" panose="02020603050405020304" pitchFamily="18" charset="0"/>
                <a:cs typeface="Times New Roman" panose="02020603050405020304" pitchFamily="18" charset="0"/>
              </a:rPr>
              <a:t>, бактерия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замбуруғларнинг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аҳамияти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тупроқдаги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ҳаракатсиз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эримайдиган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озиқ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элементларини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орқали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ўзлаштира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ёрдам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тизими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устки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мутаносиб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узвий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боғлиқлик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мавжуд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Илдиз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тизими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қанчалик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бақувват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устки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худди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шундай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сифатли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84968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323528" y="562836"/>
            <a:ext cx="849694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 тизиминининг тупроқда жойлашиши, чуқур ва энига тарқалиб ўсиши, сўрувчи қисмининг қандай қатламда бўлиши, тупроқ шароити ҳамда парваришга боғлиқ. Қуруқ, шўр, шағал-тошли, ўта нам тупроқлар илдиз ривожланишига салбий таъсир кўрсатади. Тупроқ ости қатламининг зичлиги, нам етишмаслиги, шунингдек, тупроқ шўрининг таъсирида  илдизлар чуқур қатламга кириб бора олмайди. Илдиз ҳажми ҳам кам бўлиб, улар, асосан тупроқнинг юза -20 - 40 см. қатламида жойлашган бўлади. Ер ости сувлари яқин (1-1,5 м) бўлган ерларда илдиз нам тўпланган ергача етиб бориб, ёнга қараб ривожланади. Лалми ерларда ҳам илдизлар суғорилади-ган ерларга нисбатан суст ривожланади.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 ости суви чуқур (3 м дан паст) бўлган бўз тупроқли ерларда илдиз тизимининг асосий қисми тупроқнинг 30-200 см, сўрувчи илдизларнинг кўпчилиги 30-80 см. қатламда жойлашади. Шунинг учун токзор ерларини чуқур ҳайдаш илдиз тизимининг яхши ривожланишида муҳим ўрин тутади. Ток тупларини оз миқдорда, аммо тез-тез суғориш, ерни юза юмшатиш ток илдизларининг тупроқ юза қатламларида ривожланишига, ерни чуқур (60-80 см.) ҳайдаш уларнинг шикастланишига, тупнинг ерда мустаҳкам ўрнашмаслигига сабаб бўлиши мумкин. Бўз тупроқли ерларда, аксинча тупроқни қониқтириб камроқ суғориш илдиз тизимининг чуқур қатламларда таралиб ривожланишига, илдизлар ҳажмининг катта бўлишига ёрдам беради. Озиқ моддалар етарли, унумдор тупроқларда ҳам илдиз жадал ривожланади.</a:t>
            </a:r>
            <a:endParaRPr kumimoji="0" lang="ru-RU" altLang="ru-RU" sz="1800" b="0" i="0" u="none" strike="noStrike" cap="none" normalizeH="0" baseline="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4018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467544" y="758102"/>
            <a:ext cx="8352928" cy="5551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Демак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тайёрлаш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кўчатнинг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чуқурлиги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усулларининг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эканлигини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англаш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кўчат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олдидан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плантаж плуг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(60-80 см.)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ҳайдаш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(80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см.гача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юмшатиш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шунингдек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очиш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вақтида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шудринг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шимувчи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ташлаш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катаровка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минерал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ўғитлар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азотли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ўғитларни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кўпроқ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солиш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ёрдам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унитмаслик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керакки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кучли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калта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маълум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нобуд</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келиши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экиладиган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майдон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тупроғини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сифатли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тайёрлаш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тупроққа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архитектоникасини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аниқ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топографик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синчиклаб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ўрганиш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муҳим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аҳамиятга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Зеро,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архитектоникаси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тури, нави,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муҳит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агротехника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тадбирларининг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вақтида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ўтка-зилишига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ортган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сари,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ҳажми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катталаша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4-5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ёшга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етганда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ҳажми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тахминан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ҳажмига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тенглашади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ўзаро</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мувозанатини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сақлаб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40203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8644" y="188640"/>
            <a:ext cx="8568952" cy="778098"/>
          </a:xfrm>
        </p:spPr>
        <p:txBody>
          <a:bodyPr/>
          <a:lstStyle/>
          <a:p>
            <a:pPr algn="ctr"/>
            <a:r>
              <a:rPr lang="ru-RU" sz="3200" b="1" dirty="0" err="1">
                <a:solidFill>
                  <a:schemeClr val="bg1"/>
                </a:solidFill>
                <a:latin typeface="Times New Roman" panose="02020603050405020304" pitchFamily="18" charset="0"/>
                <a:cs typeface="Times New Roman" panose="02020603050405020304" pitchFamily="18" charset="0"/>
              </a:rPr>
              <a:t>Токнинг</a:t>
            </a:r>
            <a:r>
              <a:rPr lang="ru-RU" sz="3200" b="1" dirty="0">
                <a:solidFill>
                  <a:schemeClr val="bg1"/>
                </a:solidFill>
                <a:latin typeface="Times New Roman" panose="02020603050405020304" pitchFamily="18" charset="0"/>
                <a:cs typeface="Times New Roman" panose="02020603050405020304" pitchFamily="18" charset="0"/>
              </a:rPr>
              <a:t> ер </a:t>
            </a:r>
            <a:r>
              <a:rPr lang="ru-RU" sz="3200" b="1" dirty="0" err="1">
                <a:solidFill>
                  <a:schemeClr val="bg1"/>
                </a:solidFill>
                <a:latin typeface="Times New Roman" panose="02020603050405020304" pitchFamily="18" charset="0"/>
                <a:cs typeface="Times New Roman" panose="02020603050405020304" pitchFamily="18" charset="0"/>
              </a:rPr>
              <a:t>устки</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қисми</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пояси</a:t>
            </a:r>
            <a:r>
              <a:rPr lang="ru-RU" sz="3200" b="1" dirty="0" smtClean="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4" name="Rectangle 1"/>
          <p:cNvSpPr>
            <a:spLocks noGrp="1" noChangeArrowheads="1"/>
          </p:cNvSpPr>
          <p:nvPr>
            <p:ph sz="quarter" idx="13"/>
          </p:nvPr>
        </p:nvSpPr>
        <p:spPr bwMode="auto">
          <a:xfrm>
            <a:off x="287524" y="1196752"/>
            <a:ext cx="8568952"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Поя ­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ўсимлигининг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ўзаро</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боғлаб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турувчи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ўзак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бўйлаб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келаётган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эриган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минерал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барг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қисмларга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барг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орқали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фотосинтез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яъни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органик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бирикмалар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Пояда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ўзак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ёғочлик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луб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тўқималарида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заҳираси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тўпланади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уруғидан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ўстирилганда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уруғ</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муртагининг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куртакчасидан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кейинги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бўғизидан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Қаламчасидан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пархиш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усулида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ўстирилган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поя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қишловчи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илдизланган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қаламча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кўчат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пархишнинг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пояси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лианага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ўхшаш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яъни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хусусиятига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табиий</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ингичка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20-30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м.гача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узунликда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30-40 см.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йўғонликда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Агар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солиб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турилмаса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бирон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дарахт</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тирговичга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тирмашиб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бағирлаб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Маданий</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танаси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180-200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см.гача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туп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кўмил-майдиган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танаси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кўмиладиган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ётиқ</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ерга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ҳолатда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ўстирилади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кунда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тананинг</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бош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)дан 30-40 см.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узунликда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йиллик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10-15 см.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узунликда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бутоқчалар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улардан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йиллик</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улардан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келгуси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баҳор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ҳосилли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ҳосилсиз</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Булардан</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ўсув</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даврида</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бачки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чиқади</a:t>
            </a:r>
            <a:r>
              <a:rPr kumimoji="0" lang="ru-RU" altLang="ru-RU" sz="1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361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260648"/>
            <a:ext cx="8496944" cy="6264696"/>
          </a:xfrm>
        </p:spPr>
        <p:txBody>
          <a:bodyPr>
            <a:normAutofit lnSpcReduction="10000"/>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яшил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оралиғидан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топиб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тўпгул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кейинчалик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шингилга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айланиб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endParaRPr lang="ru-RU" sz="1800" dirty="0" smtClean="0">
              <a:solidFill>
                <a:schemeClr val="bg1"/>
              </a:solidFill>
              <a:latin typeface="Times New Roman" panose="02020603050405020304" pitchFamily="18" charset="0"/>
              <a:cs typeface="Times New Roman" panose="02020603050405020304" pitchFamily="18" charset="0"/>
            </a:endParaRPr>
          </a:p>
          <a:p>
            <a:pPr marL="0" indent="0" algn="just">
              <a:buNone/>
            </a:pPr>
            <a:r>
              <a:rPr lang="ru-RU" sz="1800" dirty="0" err="1" smtClean="0">
                <a:solidFill>
                  <a:schemeClr val="bg1"/>
                </a:solidFill>
                <a:latin typeface="Times New Roman" panose="02020603050405020304" pitchFamily="18" charset="0"/>
                <a:cs typeface="Times New Roman" panose="02020603050405020304" pitchFamily="18" charset="0"/>
              </a:rPr>
              <a:t>Токда</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яшил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мадангга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айланади</a:t>
            </a:r>
            <a:r>
              <a:rPr lang="ru-RU" sz="1800" dirty="0">
                <a:solidFill>
                  <a:schemeClr val="bg1"/>
                </a:solidFill>
                <a:latin typeface="Times New Roman" panose="02020603050405020304" pitchFamily="18" charset="0"/>
                <a:cs typeface="Times New Roman" panose="02020603050405020304" pitchFamily="18" charset="0"/>
              </a:rPr>
              <a:t>. Кунда </a:t>
            </a:r>
            <a:r>
              <a:rPr lang="ru-RU" sz="1800" dirty="0" err="1">
                <a:solidFill>
                  <a:schemeClr val="bg1"/>
                </a:solidFill>
                <a:latin typeface="Times New Roman" panose="02020603050405020304" pitchFamily="18" charset="0"/>
                <a:cs typeface="Times New Roman" panose="02020603050405020304" pitchFamily="18" charset="0"/>
              </a:rPr>
              <a:t>ёш</a:t>
            </a:r>
            <a:r>
              <a:rPr lang="ru-RU" sz="1800" dirty="0">
                <a:solidFill>
                  <a:schemeClr val="bg1"/>
                </a:solidFill>
                <a:latin typeface="Times New Roman" panose="02020603050405020304" pitchFamily="18" charset="0"/>
                <a:cs typeface="Times New Roman" panose="02020603050405020304" pitchFamily="18" charset="0"/>
              </a:rPr>
              <a:t> (1-2 </a:t>
            </a:r>
            <a:r>
              <a:rPr lang="ru-RU" sz="1800" dirty="0" err="1">
                <a:solidFill>
                  <a:schemeClr val="bg1"/>
                </a:solidFill>
                <a:latin typeface="Times New Roman" panose="02020603050405020304" pitchFamily="18" charset="0"/>
                <a:cs typeface="Times New Roman" panose="02020603050405020304" pitchFamily="18" charset="0"/>
              </a:rPr>
              <a:t>йиллик</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сезилмайди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Чунки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вақт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ўтиши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рўдалар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баландликда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ёшига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рўдалар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текисликда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кейинчалик</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кундани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қилади</a:t>
            </a:r>
            <a:r>
              <a:rPr lang="ru-RU" sz="1800" dirty="0">
                <a:solidFill>
                  <a:schemeClr val="bg1"/>
                </a:solidFill>
                <a:latin typeface="Times New Roman" panose="02020603050405020304" pitchFamily="18" charset="0"/>
                <a:cs typeface="Times New Roman" panose="02020603050405020304" pitchFamily="18" charset="0"/>
              </a:rPr>
              <a:t>. Ток тупи </a:t>
            </a:r>
            <a:r>
              <a:rPr lang="ru-RU" sz="1800" dirty="0" err="1">
                <a:solidFill>
                  <a:schemeClr val="bg1"/>
                </a:solidFill>
                <a:latin typeface="Times New Roman" panose="02020603050405020304" pitchFamily="18" charset="0"/>
                <a:cs typeface="Times New Roman" panose="02020603050405020304" pitchFamily="18" charset="0"/>
              </a:rPr>
              <a:t>қариган</a:t>
            </a:r>
            <a:r>
              <a:rPr lang="ru-RU" sz="1800" dirty="0">
                <a:solidFill>
                  <a:schemeClr val="bg1"/>
                </a:solidFill>
                <a:latin typeface="Times New Roman" panose="02020603050405020304" pitchFamily="18" charset="0"/>
                <a:cs typeface="Times New Roman" panose="02020603050405020304" pitchFamily="18" charset="0"/>
              </a:rPr>
              <a:t> сари </a:t>
            </a:r>
            <a:r>
              <a:rPr lang="ru-RU" sz="1800" dirty="0" err="1">
                <a:solidFill>
                  <a:schemeClr val="bg1"/>
                </a:solidFill>
                <a:latin typeface="Times New Roman" panose="02020603050405020304" pitchFamily="18" charset="0"/>
                <a:cs typeface="Times New Roman" panose="02020603050405020304" pitchFamily="18" charset="0"/>
              </a:rPr>
              <a:t>кунда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йўғонлаша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боради</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каллаксимон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косасимон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елпиғичсимон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ярим </a:t>
            </a:r>
            <a:r>
              <a:rPr lang="ru-RU" sz="1800" dirty="0" err="1">
                <a:solidFill>
                  <a:schemeClr val="bg1"/>
                </a:solidFill>
                <a:latin typeface="Times New Roman" panose="02020603050405020304" pitchFamily="18" charset="0"/>
                <a:cs typeface="Times New Roman" panose="02020603050405020304" pitchFamily="18" charset="0"/>
              </a:rPr>
              <a:t>елпиғичсимон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берилганда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кундалар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кўзга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Калта</a:t>
            </a:r>
            <a:r>
              <a:rPr lang="ru-RU" sz="1800" dirty="0">
                <a:solidFill>
                  <a:schemeClr val="bg1"/>
                </a:solidFill>
                <a:latin typeface="Times New Roman" panose="02020603050405020304" pitchFamily="18" charset="0"/>
                <a:cs typeface="Times New Roman" panose="02020603050405020304" pitchFamily="18" charset="0"/>
              </a:rPr>
              <a:t> (2-3 </a:t>
            </a:r>
            <a:r>
              <a:rPr lang="ru-RU" sz="1800" dirty="0" err="1">
                <a:solidFill>
                  <a:schemeClr val="bg1"/>
                </a:solidFill>
                <a:latin typeface="Times New Roman" panose="02020603050405020304" pitchFamily="18" charset="0"/>
                <a:cs typeface="Times New Roman" panose="02020603050405020304" pitchFamily="18" charset="0"/>
              </a:rPr>
              <a:t>куртак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қолдириб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кесилган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ўринбосар</a:t>
            </a:r>
            <a:r>
              <a:rPr lang="ru-RU" sz="1800" b="1"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b="1" dirty="0" err="1">
                <a:solidFill>
                  <a:schemeClr val="bg1"/>
                </a:solidFill>
                <a:latin typeface="Times New Roman" panose="02020603050405020304" pitchFamily="18" charset="0"/>
                <a:cs typeface="Times New Roman" panose="02020603050405020304" pitchFamily="18" charset="0"/>
              </a:rPr>
              <a:t>бутоқ</a:t>
            </a:r>
            <a:r>
              <a:rPr lang="ru-RU" sz="1800" b="1"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дейилади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келгуси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чиққан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новдалардан</a:t>
            </a:r>
            <a:r>
              <a:rPr lang="ru-RU" sz="1800" dirty="0">
                <a:solidFill>
                  <a:schemeClr val="bg1"/>
                </a:solidFill>
                <a:latin typeface="Times New Roman" panose="02020603050405020304" pitchFamily="18" charset="0"/>
                <a:cs typeface="Times New Roman" panose="02020603050405020304" pitchFamily="18" charset="0"/>
              </a:rPr>
              <a:t> 1-2 та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ўринбосар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қолдирилади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Токнинг</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остки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тана</a:t>
            </a:r>
            <a:r>
              <a:rPr lang="ru-RU" sz="1800" dirty="0">
                <a:solidFill>
                  <a:schemeClr val="bg1"/>
                </a:solidFill>
                <a:latin typeface="Times New Roman" panose="02020603050405020304" pitchFamily="18" charset="0"/>
                <a:cs typeface="Times New Roman" panose="02020603050405020304" pitchFamily="18" charset="0"/>
              </a:rPr>
              <a:t> (штамб) </a:t>
            </a:r>
            <a:r>
              <a:rPr lang="ru-RU" sz="1800" dirty="0" err="1">
                <a:solidFill>
                  <a:schemeClr val="bg1"/>
                </a:solidFill>
                <a:latin typeface="Times New Roman" panose="02020603050405020304" pitchFamily="18" charset="0"/>
                <a:cs typeface="Times New Roman" panose="02020603050405020304" pitchFamily="18" charset="0"/>
              </a:rPr>
              <a:t>шаклланиб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занглардан</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чиқади</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тўқималари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тузилишининг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сийраклиги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оралиғининг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кўпинча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кўпинча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ғовлаган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айрим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ёшартиришда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фойдаланилади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уйғониб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a:t>
            </a:r>
            <a:r>
              <a:rPr lang="ru-RU" sz="1800" dirty="0">
                <a:solidFill>
                  <a:schemeClr val="bg1"/>
                </a:solidFill>
                <a:latin typeface="Times New Roman" panose="02020603050405020304" pitchFamily="18" charset="0"/>
                <a:cs typeface="Times New Roman" panose="02020603050405020304" pitchFamily="18" charset="0"/>
              </a:rPr>
              <a:t>-ши  </a:t>
            </a:r>
            <a:r>
              <a:rPr lang="ru-RU" sz="1800" dirty="0" err="1">
                <a:solidFill>
                  <a:schemeClr val="bg1"/>
                </a:solidFill>
                <a:latin typeface="Times New Roman" panose="02020603050405020304" pitchFamily="18" charset="0"/>
                <a:cs typeface="Times New Roman" panose="02020603050405020304" pitchFamily="18" charset="0"/>
              </a:rPr>
              <a:t>токда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мевали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айниқса</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қутблиликда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яққол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намоён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Бўйлама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қутблик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аввал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уйғонишида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яққол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кў-ринади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ауксинларнинг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аввал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нуқтасига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сўнгра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жадал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оқиб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натижасида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рўй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33394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907703" y="-1"/>
            <a:ext cx="2081263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510918767"/>
              </p:ext>
            </p:extLst>
          </p:nvPr>
        </p:nvGraphicFramePr>
        <p:xfrm>
          <a:off x="683568" y="847166"/>
          <a:ext cx="4032448" cy="4292606"/>
        </p:xfrm>
        <a:graphic>
          <a:graphicData uri="http://schemas.openxmlformats.org/presentationml/2006/ole">
            <mc:AlternateContent xmlns:mc="http://schemas.openxmlformats.org/markup-compatibility/2006">
              <mc:Choice xmlns:v="urn:schemas-microsoft-com:vml" Requires="v">
                <p:oleObj spid="_x0000_s11329" r:id="rId3" imgW="4505954" imgH="4800000" progId="Unknown">
                  <p:embed/>
                </p:oleObj>
              </mc:Choice>
              <mc:Fallback>
                <p:oleObj r:id="rId3" imgW="4505954" imgH="4800000" progId="Unknown">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847166"/>
                        <a:ext cx="4032448" cy="4292606"/>
                      </a:xfrm>
                      <a:prstGeom prst="rect">
                        <a:avLst/>
                      </a:prstGeom>
                      <a:noFill/>
                    </p:spPr>
                  </p:pic>
                </p:oleObj>
              </mc:Fallback>
            </mc:AlternateContent>
          </a:graphicData>
        </a:graphic>
      </p:graphicFrame>
      <p:sp>
        <p:nvSpPr>
          <p:cNvPr id="6" name="Прямоугольник 5"/>
          <p:cNvSpPr/>
          <p:nvPr/>
        </p:nvSpPr>
        <p:spPr>
          <a:xfrm>
            <a:off x="5076056" y="1268760"/>
            <a:ext cx="3491880" cy="2862322"/>
          </a:xfrm>
          <a:prstGeom prst="rect">
            <a:avLst/>
          </a:prstGeom>
        </p:spPr>
        <p:txBody>
          <a:bodyPr wrap="square">
            <a:spAutoFit/>
          </a:bodyPr>
          <a:lstStyle/>
          <a:p>
            <a:pPr algn="ctr">
              <a:spcAft>
                <a:spcPts val="0"/>
              </a:spcAft>
            </a:pPr>
            <a:r>
              <a:rPr lang="ru-RU"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Ток поя </a:t>
            </a:r>
            <a:r>
              <a:rPr lang="ru-RU"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қисми</a:t>
            </a:r>
            <a:r>
              <a:rPr lang="ru-RU"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йиллик</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ҳосилли</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йиллик</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ҳосилсиз</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бўғим</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бўғим</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оралиғи</a:t>
            </a:r>
            <a:r>
              <a:rPr lang="ru-RU"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Aft>
                <a:spcPts val="0"/>
              </a:spcAft>
            </a:pPr>
            <a:r>
              <a:rPr lang="ru-RU"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барг</a:t>
            </a:r>
            <a:r>
              <a:rPr lang="ru-RU"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г </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қўлтиқ</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куртак</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қўлтиқ</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(бачки)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жингалак</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ж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тўпгул</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шўра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з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учи;</a:t>
            </a:r>
            <a:endPar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ўтган</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йилги</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к,л</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занг</a:t>
            </a:r>
            <a:r>
              <a:rPr lang="ru-RU"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2889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404664"/>
            <a:ext cx="8208912" cy="5904656"/>
          </a:xfrm>
        </p:spPr>
        <p:txBody>
          <a:bodyPr>
            <a:norm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Шунинг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амалиётида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қутбликка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вақтда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уйғониши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таъминлаш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мақсадида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маданг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a:t>
            </a:r>
            <a:r>
              <a:rPr lang="ru-RU" sz="1800" dirty="0" err="1">
                <a:solidFill>
                  <a:schemeClr val="bg1"/>
                </a:solidFill>
                <a:latin typeface="Times New Roman" panose="02020603050405020304" pitchFamily="18" charset="0"/>
                <a:cs typeface="Times New Roman" panose="02020603050405020304" pitchFamily="18" charset="0"/>
              </a:rPr>
              <a:t>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Натижада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охирига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тўхтайди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тўкиб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рангга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жигар</a:t>
            </a:r>
            <a:r>
              <a:rPr lang="ru-RU" sz="1800" dirty="0">
                <a:solidFill>
                  <a:schemeClr val="bg1"/>
                </a:solidFill>
                <a:latin typeface="Times New Roman" panose="02020603050405020304" pitchFamily="18" charset="0"/>
                <a:cs typeface="Times New Roman" panose="02020603050405020304" pitchFamily="18" charset="0"/>
              </a:rPr>
              <a:t> ранг, </a:t>
            </a:r>
            <a:r>
              <a:rPr lang="ru-RU" sz="1800" dirty="0" err="1">
                <a:solidFill>
                  <a:schemeClr val="bg1"/>
                </a:solidFill>
                <a:latin typeface="Times New Roman" panose="02020603050405020304" pitchFamily="18" charset="0"/>
                <a:cs typeface="Times New Roman" panose="02020603050405020304" pitchFamily="18" charset="0"/>
              </a:rPr>
              <a:t>қизғиш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жигар</a:t>
            </a:r>
            <a:r>
              <a:rPr lang="ru-RU" sz="1800" dirty="0">
                <a:solidFill>
                  <a:schemeClr val="bg1"/>
                </a:solidFill>
                <a:latin typeface="Times New Roman" panose="02020603050405020304" pitchFamily="18" charset="0"/>
                <a:cs typeface="Times New Roman" panose="02020603050405020304" pitchFamily="18" charset="0"/>
              </a:rPr>
              <a:t> ранг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кўзнинг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марказий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куртагидан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ўсган</a:t>
            </a:r>
            <a:r>
              <a:rPr lang="ru-RU" sz="1800" dirty="0">
                <a:solidFill>
                  <a:schemeClr val="bg1"/>
                </a:solidFill>
                <a:latin typeface="Times New Roman" panose="02020603050405020304" pitchFamily="18" charset="0"/>
                <a:cs typeface="Times New Roman" panose="02020603050405020304" pitchFamily="18" charset="0"/>
              </a:rPr>
              <a:t> сари </a:t>
            </a:r>
            <a:r>
              <a:rPr lang="ru-RU" sz="1800" dirty="0" err="1">
                <a:solidFill>
                  <a:schemeClr val="bg1"/>
                </a:solidFill>
                <a:latin typeface="Times New Roman" panose="02020603050405020304" pitchFamily="18" charset="0"/>
                <a:cs typeface="Times New Roman" panose="02020603050405020304" pitchFamily="18" charset="0"/>
              </a:rPr>
              <a:t>ҳар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қўлтиғида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тартиб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яъни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(6-расм). </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қўлтиғида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тартиб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чиқи</a:t>
            </a:r>
            <a:r>
              <a:rPr lang="ru-RU" sz="1800" dirty="0">
                <a:solidFill>
                  <a:schemeClr val="bg1"/>
                </a:solidFill>
                <a:latin typeface="Times New Roman" panose="02020603050405020304" pitchFamily="18" charset="0"/>
                <a:cs typeface="Times New Roman" panose="02020603050405020304" pitchFamily="18" charset="0"/>
              </a:rPr>
              <a:t>-ши, </a:t>
            </a:r>
            <a:r>
              <a:rPr lang="ru-RU" sz="1800" dirty="0" err="1">
                <a:solidFill>
                  <a:schemeClr val="bg1"/>
                </a:solidFill>
                <a:latin typeface="Times New Roman" panose="02020603050405020304" pitchFamily="18" charset="0"/>
                <a:cs typeface="Times New Roman" panose="02020603050405020304" pitchFamily="18" charset="0"/>
              </a:rPr>
              <a:t>уларнинг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Демак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новдаларникидан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қилмайди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суст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кўпинча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нимжон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юқоридагилари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охиригача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улгурмайди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6056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23527" y="764703"/>
            <a:ext cx="1971255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90507067"/>
              </p:ext>
            </p:extLst>
          </p:nvPr>
        </p:nvGraphicFramePr>
        <p:xfrm>
          <a:off x="179512" y="548680"/>
          <a:ext cx="4414130" cy="5688632"/>
        </p:xfrm>
        <a:graphic>
          <a:graphicData uri="http://schemas.openxmlformats.org/presentationml/2006/ole">
            <mc:AlternateContent xmlns:mc="http://schemas.openxmlformats.org/markup-compatibility/2006">
              <mc:Choice xmlns:v="urn:schemas-microsoft-com:vml" Requires="v">
                <p:oleObj spid="_x0000_s12350" r:id="rId3" imgW="2857899" imgH="3685714" progId="Unknown">
                  <p:embed/>
                </p:oleObj>
              </mc:Choice>
              <mc:Fallback>
                <p:oleObj r:id="rId3" imgW="2857899" imgH="3685714" progId="Unknown">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48680"/>
                        <a:ext cx="4414130" cy="5688632"/>
                      </a:xfrm>
                      <a:prstGeom prst="rect">
                        <a:avLst/>
                      </a:prstGeom>
                      <a:noFill/>
                    </p:spPr>
                  </p:pic>
                </p:oleObj>
              </mc:Fallback>
            </mc:AlternateContent>
          </a:graphicData>
        </a:graphic>
      </p:graphicFrame>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5656" y="2780928"/>
            <a:ext cx="3925040" cy="3093461"/>
          </a:xfrm>
          <a:prstGeom prst="rect">
            <a:avLst/>
          </a:prstGeom>
        </p:spPr>
      </p:pic>
      <p:sp>
        <p:nvSpPr>
          <p:cNvPr id="7" name="Прямоугольник 6"/>
          <p:cNvSpPr/>
          <p:nvPr/>
        </p:nvSpPr>
        <p:spPr>
          <a:xfrm>
            <a:off x="4860032" y="1484784"/>
            <a:ext cx="4122808" cy="2918380"/>
          </a:xfrm>
          <a:prstGeom prst="rect">
            <a:avLst/>
          </a:prstGeom>
        </p:spPr>
        <p:txBody>
          <a:bodyPr wrap="square">
            <a:spAutoFit/>
          </a:bodyPr>
          <a:lstStyle/>
          <a:p>
            <a:pPr algn="ctr">
              <a:spcAft>
                <a:spcPts val="0"/>
              </a:spcAft>
            </a:pPr>
            <a:r>
              <a:rPr lang="ru-RU" sz="20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бўғимидаги</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органлар</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a:p>
            <a:pPr algn="ctr">
              <a:spcAft>
                <a:spcPts val="0"/>
              </a:spcAft>
            </a:pP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1 -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новданинг</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ўқи</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новдадаги</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барг</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банди; 3 - бачки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новда</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4 - бачки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новданинг</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дастлабки</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барги</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5 </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қишловчи</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кўз</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куртак</a:t>
            </a:r>
            <a:r>
              <a:rPr lang="ru-RU" sz="20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56601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568952" cy="6264696"/>
          </a:xfrm>
        </p:spPr>
        <p:txBody>
          <a:bodyPr>
            <a:normAutofit/>
          </a:bodyPr>
          <a:lstStyle/>
          <a:p>
            <a:pPr marL="0" indent="0" algn="just">
              <a:buNone/>
            </a:pPr>
            <a:r>
              <a:rPr lang="uz-Cyrl-UZ" sz="1800" dirty="0">
                <a:solidFill>
                  <a:schemeClr val="bg1"/>
                </a:solidFill>
                <a:latin typeface="Times New Roman" panose="02020603050405020304" pitchFamily="18" charset="0"/>
                <a:cs typeface="Times New Roman" panose="02020603050405020304" pitchFamily="18" charset="0"/>
              </a:rPr>
              <a:t>Тупроқдаги нам ва озиқ моддалар етарли бўлганда новдаларнинг учки ўсувчи қисми шикастланганда унинг давоми ҳи-собланган новдалар яхши ривожланади.</a:t>
            </a:r>
            <a:endParaRPr lang="ru-RU" sz="1800" dirty="0">
              <a:solidFill>
                <a:schemeClr val="bg1"/>
              </a:solidFill>
              <a:latin typeface="Times New Roman" panose="02020603050405020304" pitchFamily="18" charset="0"/>
              <a:cs typeface="Times New Roman" panose="02020603050405020304" pitchFamily="18" charset="0"/>
            </a:endParaRP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морфологик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жиҳатдан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бир-биридан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тангача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шаклидаги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ривожланмаган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фақат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учинчи-бешинчи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иккинчи-учинчи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ташқари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текислиги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хил </a:t>
            </a:r>
            <a:r>
              <a:rPr lang="ru-RU" sz="1800" dirty="0" err="1">
                <a:solidFill>
                  <a:schemeClr val="bg1"/>
                </a:solidFill>
                <a:latin typeface="Times New Roman" panose="02020603050405020304" pitchFamily="18" charset="0"/>
                <a:cs typeface="Times New Roman" panose="02020603050405020304" pitchFamily="18" charset="0"/>
              </a:rPr>
              <a:t>бўлмайди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Куртаклар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қўлтиғида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пастки</a:t>
            </a:r>
            <a:r>
              <a:rPr lang="ru-RU" sz="1800" dirty="0">
                <a:solidFill>
                  <a:schemeClr val="bg1"/>
                </a:solidFill>
                <a:latin typeface="Times New Roman" panose="02020603050405020304" pitchFamily="18" charset="0"/>
                <a:cs typeface="Times New Roman" panose="02020603050405020304" pitchFamily="18" charset="0"/>
              </a:rPr>
              <a:t> 2-6 </a:t>
            </a:r>
            <a:r>
              <a:rPr lang="ru-RU" sz="1800" dirty="0" err="1">
                <a:solidFill>
                  <a:schemeClr val="bg1"/>
                </a:solidFill>
                <a:latin typeface="Times New Roman" panose="02020603050405020304" pitchFamily="18" charset="0"/>
                <a:cs typeface="Times New Roman" panose="02020603050405020304" pitchFamily="18" charset="0"/>
              </a:rPr>
              <a:t>бўғимларида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фақат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тўпгуллар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фақат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Эътиборли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томони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шундаки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симподиал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шохланиш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типи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навбатдаги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жингалак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бўлмайди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моноподиал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типи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Қулай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ташқари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яшил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учини </a:t>
            </a:r>
            <a:r>
              <a:rPr lang="ru-RU" sz="1800" dirty="0" err="1">
                <a:solidFill>
                  <a:schemeClr val="bg1"/>
                </a:solidFill>
                <a:latin typeface="Times New Roman" panose="02020603050405020304" pitchFamily="18" charset="0"/>
                <a:cs typeface="Times New Roman" panose="02020603050405020304" pitchFamily="18" charset="0"/>
              </a:rPr>
              <a:t>чилпиш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апрел</a:t>
            </a:r>
            <a:r>
              <a:rPr lang="ru-RU" sz="1800" dirty="0">
                <a:solidFill>
                  <a:schemeClr val="bg1"/>
                </a:solidFill>
                <a:latin typeface="Times New Roman" panose="02020603050405020304" pitchFamily="18" charset="0"/>
                <a:cs typeface="Times New Roman" panose="02020603050405020304" pitchFamily="18" charset="0"/>
              </a:rPr>
              <a:t>-май </a:t>
            </a:r>
            <a:r>
              <a:rPr lang="ru-RU" sz="1800" dirty="0" err="1">
                <a:solidFill>
                  <a:schemeClr val="bg1"/>
                </a:solidFill>
                <a:latin typeface="Times New Roman" panose="02020603050405020304" pitchFamily="18" charset="0"/>
                <a:cs typeface="Times New Roman" panose="02020603050405020304" pitchFamily="18" charset="0"/>
              </a:rPr>
              <a:t>ойларида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таъсир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кўрсатади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тугишда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шингиллар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новдалардагига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кичик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ғужумлар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кечроқ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9015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1" y="188640"/>
            <a:ext cx="8748893" cy="6336704"/>
          </a:xfrm>
        </p:spPr>
        <p:txBody>
          <a:bodyPr>
            <a:no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Ўзбекистоннинг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қулай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иқлим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яъни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қуёш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нури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ёруғликнинг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етарли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сабабли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ўсган</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айниқса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хўраки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кишмишбоп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a:t>
            </a:r>
            <a:r>
              <a:rPr lang="ru-RU" sz="1800" dirty="0">
                <a:solidFill>
                  <a:schemeClr val="bg1"/>
                </a:solidFill>
                <a:latin typeface="Times New Roman" panose="02020603050405020304" pitchFamily="18" charset="0"/>
                <a:cs typeface="Times New Roman" panose="02020603050405020304" pitchFamily="18" charset="0"/>
              </a:rPr>
              <a:t>)да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тез </a:t>
            </a:r>
            <a:r>
              <a:rPr lang="ru-RU" sz="1800" dirty="0" err="1">
                <a:solidFill>
                  <a:schemeClr val="bg1"/>
                </a:solidFill>
                <a:latin typeface="Times New Roman" panose="02020603050405020304" pitchFamily="18" charset="0"/>
                <a:cs typeface="Times New Roman" panose="02020603050405020304" pitchFamily="18" charset="0"/>
              </a:rPr>
              <a:t>ўсиб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кузга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тенглашиб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муддатида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бўлмайди</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қисмидаги</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юқоридагиларига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эртароқ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физиологик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жараёнлар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жадал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кечади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қараганда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совуққа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чидамлироқ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совуқ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урган</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тупларининг</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устки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тиклаб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мақсадида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фойдаланилади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ёшдаги</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тупларининг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кундасидаги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яширин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занг</a:t>
            </a:r>
            <a:r>
              <a:rPr lang="ru-RU" sz="1800" dirty="0">
                <a:solidFill>
                  <a:schemeClr val="bg1"/>
                </a:solidFill>
                <a:latin typeface="Times New Roman" panose="02020603050405020304" pitchFamily="18" charset="0"/>
                <a:cs typeface="Times New Roman" panose="02020603050405020304" pitchFamily="18" charset="0"/>
              </a:rPr>
              <a:t>)</a:t>
            </a:r>
            <a:r>
              <a:rPr lang="ru-RU" sz="1800" dirty="0" err="1">
                <a:solidFill>
                  <a:schemeClr val="bg1"/>
                </a:solidFill>
                <a:latin typeface="Times New Roman" panose="02020603050405020304" pitchFamily="18" charset="0"/>
                <a:cs typeface="Times New Roman" panose="02020603050405020304" pitchFamily="18" charset="0"/>
              </a:rPr>
              <a:t>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шакллантиришда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фойдаланиш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яшил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мўрт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охирларида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тўхтагач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тўғри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қўнғир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тусга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киради</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қариган</a:t>
            </a:r>
            <a:r>
              <a:rPr lang="ru-RU" sz="1800" dirty="0">
                <a:solidFill>
                  <a:schemeClr val="bg1"/>
                </a:solidFill>
                <a:latin typeface="Times New Roman" panose="02020603050405020304" pitchFamily="18" charset="0"/>
                <a:cs typeface="Times New Roman" panose="02020603050405020304" pitchFamily="18" charset="0"/>
              </a:rPr>
              <a:t> сари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пастки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тенглашиб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навсимон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қарама-қарши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томони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ясси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новдаларининг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хил </a:t>
            </a:r>
            <a:r>
              <a:rPr lang="ru-RU" sz="1800" dirty="0" err="1">
                <a:solidFill>
                  <a:schemeClr val="bg1"/>
                </a:solidFill>
                <a:latin typeface="Times New Roman" panose="02020603050405020304" pitchFamily="18" charset="0"/>
                <a:cs typeface="Times New Roman" panose="02020603050405020304" pitchFamily="18" charset="0"/>
              </a:rPr>
              <a:t>кечмайди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Ғовлаган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эркак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йўғонлиги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новдаларникига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кўпроқ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оралиғи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кичик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ёғочлик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ҳавол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тупнинг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мустаҳкам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ўрнашмайди</a:t>
            </a:r>
            <a:r>
              <a:rPr lang="ru-RU" sz="18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1060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332656"/>
            <a:ext cx="8712968" cy="6552728"/>
          </a:xfrm>
        </p:spPr>
        <p:txBody>
          <a:bodyPr>
            <a:noAutofit/>
          </a:bodyPr>
          <a:lstStyle/>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Эркак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одатда</a:t>
            </a:r>
            <a:r>
              <a:rPr lang="ru-RU" sz="1800" dirty="0">
                <a:solidFill>
                  <a:schemeClr val="bg1"/>
                </a:solidFill>
                <a:latin typeface="Times New Roman" panose="02020603050405020304" pitchFamily="18" charset="0"/>
                <a:cs typeface="Times New Roman" panose="02020603050405020304" pitchFamily="18" charset="0"/>
              </a:rPr>
              <a:t> ток тупи </a:t>
            </a:r>
            <a:r>
              <a:rPr lang="ru-RU" sz="1800" dirty="0" err="1">
                <a:solidFill>
                  <a:schemeClr val="bg1"/>
                </a:solidFill>
                <a:latin typeface="Times New Roman" panose="02020603050405020304" pitchFamily="18" charset="0"/>
                <a:cs typeface="Times New Roman" panose="02020603050405020304" pitchFamily="18" charset="0"/>
              </a:rPr>
              <a:t>шикастланганда</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кесиш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вақтида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сони </a:t>
            </a:r>
            <a:r>
              <a:rPr lang="ru-RU" sz="1800" dirty="0" err="1">
                <a:solidFill>
                  <a:schemeClr val="bg1"/>
                </a:solidFill>
                <a:latin typeface="Times New Roman" panose="02020603050405020304" pitchFamily="18" charset="0"/>
                <a:cs typeface="Times New Roman" panose="02020603050405020304" pitchFamily="18" charset="0"/>
              </a:rPr>
              <a:t>кам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қолди-рилганда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эндигина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ривожланаётган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ташлаган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эртароқ</a:t>
            </a:r>
            <a:r>
              <a:rPr lang="ru-RU" sz="1800" dirty="0">
                <a:solidFill>
                  <a:schemeClr val="bg1"/>
                </a:solidFill>
                <a:latin typeface="Times New Roman" panose="02020603050405020304" pitchFamily="18" charset="0"/>
                <a:cs typeface="Times New Roman" panose="02020603050405020304" pitchFamily="18" charset="0"/>
              </a:rPr>
              <a:t> чеканка </a:t>
            </a:r>
            <a:r>
              <a:rPr lang="ru-RU" sz="1800" dirty="0" err="1">
                <a:solidFill>
                  <a:schemeClr val="bg1"/>
                </a:solidFill>
                <a:latin typeface="Times New Roman" panose="02020603050405020304" pitchFamily="18" charset="0"/>
                <a:cs typeface="Times New Roman" panose="02020603050405020304" pitchFamily="18" charset="0"/>
              </a:rPr>
              <a:t>қилган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маъқул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ўхшаш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қанча</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имконини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Кейинчалик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улардан</a:t>
            </a:r>
            <a:r>
              <a:rPr lang="ru-RU" sz="1800" dirty="0">
                <a:solidFill>
                  <a:schemeClr val="bg1"/>
                </a:solidFill>
                <a:latin typeface="Times New Roman" panose="02020603050405020304" pitchFamily="18" charset="0"/>
                <a:cs typeface="Times New Roman" panose="02020603050405020304" pitchFamily="18" charset="0"/>
              </a:rPr>
              <a:t> туп </a:t>
            </a:r>
            <a:r>
              <a:rPr lang="ru-RU" sz="1800" dirty="0" err="1">
                <a:solidFill>
                  <a:schemeClr val="bg1"/>
                </a:solidFill>
                <a:latin typeface="Times New Roman" panose="02020603050405020304" pitchFamily="18" charset="0"/>
                <a:cs typeface="Times New Roman" panose="02020603050405020304" pitchFamily="18" charset="0"/>
              </a:rPr>
              <a:t>қисмларини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тиклаш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ўринбосар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шакллантиришда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фойдаланиш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эркак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барвақт</a:t>
            </a:r>
            <a:r>
              <a:rPr lang="ru-RU" sz="1800" dirty="0">
                <a:solidFill>
                  <a:schemeClr val="bg1"/>
                </a:solidFill>
                <a:latin typeface="Times New Roman" panose="02020603050405020304" pitchFamily="18" charset="0"/>
                <a:cs typeface="Times New Roman" panose="02020603050405020304" pitchFamily="18" charset="0"/>
              </a:rPr>
              <a:t> чеканка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берувчи</a:t>
            </a:r>
            <a:r>
              <a:rPr lang="ru-RU" sz="1800" dirty="0">
                <a:solidFill>
                  <a:schemeClr val="bg1"/>
                </a:solidFill>
                <a:latin typeface="Times New Roman" panose="02020603050405020304" pitchFamily="18" charset="0"/>
                <a:cs typeface="Times New Roman" panose="02020603050405020304" pitchFamily="18" charset="0"/>
              </a:rPr>
              <a:t> бачки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муддатга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Суст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калта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ингичка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бўғим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оралиғи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одатда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ингичка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Суст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ҳаддан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ташқари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қолдириш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боғлиқ</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Нормал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тўлақонли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охирига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йўғонлик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Витис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винифера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мансуб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тўлақонли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узунлиги</a:t>
            </a:r>
            <a:r>
              <a:rPr lang="ru-RU" sz="1800" dirty="0">
                <a:solidFill>
                  <a:schemeClr val="bg1"/>
                </a:solidFill>
                <a:latin typeface="Times New Roman" panose="02020603050405020304" pitchFamily="18" charset="0"/>
                <a:cs typeface="Times New Roman" panose="02020603050405020304" pitchFamily="18" charset="0"/>
              </a:rPr>
              <a:t> 100­150 см., </a:t>
            </a:r>
            <a:r>
              <a:rPr lang="ru-RU" sz="1800" dirty="0" err="1">
                <a:solidFill>
                  <a:schemeClr val="bg1"/>
                </a:solidFill>
                <a:latin typeface="Times New Roman" panose="02020603050405020304" pitchFamily="18" charset="0"/>
                <a:cs typeface="Times New Roman" panose="02020603050405020304" pitchFamily="18" charset="0"/>
              </a:rPr>
              <a:t>асосининг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йўғонлиги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6­13 мм.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лозим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ташқари</a:t>
            </a:r>
            <a:r>
              <a:rPr lang="ru-RU" sz="1800" dirty="0">
                <a:solidFill>
                  <a:schemeClr val="bg1"/>
                </a:solidFill>
                <a:latin typeface="Times New Roman" panose="02020603050405020304" pitchFamily="18" charset="0"/>
                <a:cs typeface="Times New Roman" panose="02020603050405020304" pitchFamily="18" charset="0"/>
              </a:rPr>
              <a:t>, улар </a:t>
            </a:r>
            <a:r>
              <a:rPr lang="ru-RU" sz="1800" dirty="0" err="1">
                <a:solidFill>
                  <a:schemeClr val="bg1"/>
                </a:solidFill>
                <a:latin typeface="Times New Roman" panose="02020603050405020304" pitchFamily="18" charset="0"/>
                <a:cs typeface="Times New Roman" panose="02020603050405020304" pitchFamily="18" charset="0"/>
              </a:rPr>
              <a:t>кузга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пишиб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куртаклари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ранг </a:t>
            </a:r>
            <a:r>
              <a:rPr lang="ru-RU" sz="1800" dirty="0" err="1">
                <a:solidFill>
                  <a:schemeClr val="bg1"/>
                </a:solidFill>
                <a:latin typeface="Times New Roman" panose="02020603050405020304" pitchFamily="18" charset="0"/>
                <a:cs typeface="Times New Roman" panose="02020603050405020304" pitchFamily="18" charset="0"/>
              </a:rPr>
              <a:t>олган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керак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Бундай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a:t>
            </a:r>
            <a:r>
              <a:rPr lang="ru-RU" sz="1800" dirty="0">
                <a:solidFill>
                  <a:schemeClr val="bg1"/>
                </a:solidFill>
                <a:latin typeface="Times New Roman" panose="02020603050405020304" pitchFamily="18" charset="0"/>
                <a:cs typeface="Times New Roman" panose="02020603050405020304" pitchFamily="18" charset="0"/>
              </a:rPr>
              <a:t>-ли </a:t>
            </a:r>
            <a:r>
              <a:rPr lang="ru-RU" sz="1800" dirty="0" err="1">
                <a:solidFill>
                  <a:schemeClr val="bg1"/>
                </a:solidFill>
                <a:latin typeface="Times New Roman" panose="02020603050405020304" pitchFamily="18" charset="0"/>
                <a:cs typeface="Times New Roman" panose="02020603050405020304" pitchFamily="18" charset="0"/>
              </a:rPr>
              <a:t>новдаларни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шакллантириш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соғлом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бақувват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кўчат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мақсадида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қаламчалар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маъқул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ҳисобланади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Айрим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замбуруғ</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касалликларига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чалинганда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гербицидлар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зарарланганда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шакли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бузилган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яроқсиз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новдалар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1440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88640"/>
            <a:ext cx="8352928" cy="6552728"/>
          </a:xfrm>
        </p:spPr>
        <p:txBody>
          <a:bodyPr>
            <a:noAutofit/>
          </a:bodyPr>
          <a:lstStyle/>
          <a:p>
            <a:pPr marL="0" indent="0" algn="ctr">
              <a:spcBef>
                <a:spcPts val="0"/>
              </a:spcBef>
              <a:spcAft>
                <a:spcPts val="0"/>
              </a:spcAft>
              <a:buNone/>
            </a:pPr>
            <a:r>
              <a:rPr lang="ru-RU" sz="1600" b="1" dirty="0" err="1">
                <a:solidFill>
                  <a:schemeClr val="bg1"/>
                </a:solidFill>
                <a:latin typeface="Times New Roman" panose="02020603050405020304" pitchFamily="18" charset="0"/>
                <a:cs typeface="Times New Roman" panose="02020603050405020304" pitchFamily="18" charset="0"/>
              </a:rPr>
              <a:t>Уруғкўчат</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cs typeface="Times New Roman" panose="02020603050405020304" pitchFamily="18" charset="0"/>
              </a:rPr>
              <a:t>ва</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cs typeface="Times New Roman" panose="02020603050405020304" pitchFamily="18" charset="0"/>
              </a:rPr>
              <a:t>маданий</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cs typeface="Times New Roman" panose="02020603050405020304" pitchFamily="18" charset="0"/>
              </a:rPr>
              <a:t>экма</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cs typeface="Times New Roman" panose="02020603050405020304" pitchFamily="18" charset="0"/>
              </a:rPr>
              <a:t>кўчатларнинг</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smtClean="0">
                <a:solidFill>
                  <a:schemeClr val="bg1"/>
                </a:solidFill>
                <a:latin typeface="Times New Roman" panose="02020603050405020304" pitchFamily="18" charset="0"/>
                <a:cs typeface="Times New Roman" panose="02020603050405020304" pitchFamily="18" charset="0"/>
              </a:rPr>
              <a:t>ўсиши</a:t>
            </a:r>
            <a:r>
              <a:rPr lang="ru-RU" sz="1600" b="1" dirty="0" smtClean="0">
                <a:solidFill>
                  <a:schemeClr val="bg1"/>
                </a:solidFill>
                <a:latin typeface="Times New Roman" panose="02020603050405020304" pitchFamily="18" charset="0"/>
                <a:cs typeface="Times New Roman" panose="02020603050405020304" pitchFamily="18" charset="0"/>
              </a:rPr>
              <a:t> </a:t>
            </a:r>
            <a:r>
              <a:rPr lang="ru-RU" sz="1600" b="1" dirty="0" err="1">
                <a:solidFill>
                  <a:schemeClr val="bg1"/>
                </a:solidFill>
                <a:latin typeface="Times New Roman" panose="02020603050405020304" pitchFamily="18" charset="0"/>
                <a:cs typeface="Times New Roman" panose="02020603050405020304" pitchFamily="18" charset="0"/>
              </a:rPr>
              <a:t>ва</a:t>
            </a:r>
            <a:r>
              <a:rPr lang="ru-RU" sz="1600" b="1" dirty="0">
                <a:solidFill>
                  <a:schemeClr val="bg1"/>
                </a:solidFill>
                <a:latin typeface="Times New Roman" panose="02020603050405020304" pitchFamily="18" charset="0"/>
                <a:cs typeface="Times New Roman" panose="02020603050405020304" pitchFamily="18" charset="0"/>
              </a:rPr>
              <a:t> </a:t>
            </a:r>
            <a:r>
              <a:rPr lang="ru-RU" sz="1600" b="1" dirty="0" err="1" smtClean="0">
                <a:solidFill>
                  <a:schemeClr val="bg1"/>
                </a:solidFill>
                <a:latin typeface="Times New Roman" panose="02020603050405020304" pitchFamily="18" charset="0"/>
                <a:cs typeface="Times New Roman" panose="02020603050405020304" pitchFamily="18" charset="0"/>
              </a:rPr>
              <a:t>ривожланиши</a:t>
            </a:r>
            <a:endParaRPr lang="ru-RU" sz="1600" b="1" dirty="0" smtClean="0">
              <a:solidFill>
                <a:schemeClr val="bg1"/>
              </a:solidFill>
              <a:latin typeface="Times New Roman" panose="02020603050405020304" pitchFamily="18" charset="0"/>
              <a:cs typeface="Times New Roman" panose="02020603050405020304" pitchFamily="18" charset="0"/>
            </a:endParaRPr>
          </a:p>
          <a:p>
            <a:pPr marL="0" indent="0" algn="ctr">
              <a:spcBef>
                <a:spcPts val="0"/>
              </a:spcBef>
              <a:spcAft>
                <a:spcPts val="0"/>
              </a:spcAft>
              <a:buNone/>
            </a:pPr>
            <a:endParaRPr lang="ru-RU" sz="1100" dirty="0">
              <a:solidFill>
                <a:schemeClr val="bg1"/>
              </a:solidFill>
              <a:latin typeface="Times New Roman" panose="02020603050405020304" pitchFamily="18" charset="0"/>
              <a:cs typeface="Times New Roman" panose="02020603050405020304" pitchFamily="18" charset="0"/>
            </a:endParaRPr>
          </a:p>
          <a:p>
            <a:pPr marL="0" indent="0" algn="just">
              <a:spcBef>
                <a:spcPts val="0"/>
              </a:spcBef>
              <a:spcAft>
                <a:spcPts val="0"/>
              </a:spcAft>
              <a:buNone/>
            </a:pPr>
            <a:r>
              <a:rPr lang="ru-RU" sz="1600" dirty="0" err="1">
                <a:solidFill>
                  <a:schemeClr val="bg1"/>
                </a:solidFill>
                <a:latin typeface="Times New Roman" panose="02020603050405020304" pitchFamily="18" charset="0"/>
                <a:cs typeface="Times New Roman" panose="02020603050405020304" pitchFamily="18" charset="0"/>
              </a:rPr>
              <a:t>Уруғкўчат</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пояси</a:t>
            </a:r>
            <a:r>
              <a:rPr lang="ru-RU" sz="1600" dirty="0">
                <a:solidFill>
                  <a:schemeClr val="bg1"/>
                </a:solidFill>
                <a:latin typeface="Times New Roman" panose="02020603050405020304" pitchFamily="18" charset="0"/>
                <a:cs typeface="Times New Roman" panose="02020603050405020304" pitchFamily="18" charset="0"/>
              </a:rPr>
              <a:t> (ер </a:t>
            </a:r>
            <a:r>
              <a:rPr lang="ru-RU" sz="1600" dirty="0" err="1">
                <a:solidFill>
                  <a:schemeClr val="bg1"/>
                </a:solidFill>
                <a:latin typeface="Times New Roman" panose="02020603050405020304" pitchFamily="18" charset="0"/>
                <a:cs typeface="Times New Roman" panose="02020603050405020304" pitchFamily="18" charset="0"/>
              </a:rPr>
              <a:t>устки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қисми</a:t>
            </a:r>
            <a:r>
              <a:rPr lang="ru-RU" sz="1600" dirty="0">
                <a:solidFill>
                  <a:schemeClr val="bg1"/>
                </a:solidFill>
                <a:latin typeface="Times New Roman" panose="02020603050405020304" pitchFamily="18" charset="0"/>
                <a:cs typeface="Times New Roman" panose="02020603050405020304" pitchFamily="18" charset="0"/>
              </a:rPr>
              <a:t>)</a:t>
            </a:r>
            <a:r>
              <a:rPr lang="ru-RU" sz="1600" dirty="0" err="1">
                <a:solidFill>
                  <a:schemeClr val="bg1"/>
                </a:solidFill>
                <a:latin typeface="Times New Roman" panose="02020603050405020304" pitchFamily="18" charset="0"/>
                <a:cs typeface="Times New Roman" panose="02020603050405020304" pitchFamily="18" charset="0"/>
              </a:rPr>
              <a:t>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муртак</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куртакчанинг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ривожланишидан</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ва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дастлабки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новданинг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пайдо</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бўлишидан</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бошланади</a:t>
            </a:r>
            <a:r>
              <a:rPr lang="ru-RU" sz="1600" dirty="0" smtClean="0">
                <a:solidFill>
                  <a:schemeClr val="bg1"/>
                </a:solidFill>
                <a:latin typeface="Times New Roman" panose="02020603050405020304" pitchFamily="18" charset="0"/>
                <a:cs typeface="Times New Roman" panose="02020603050405020304" pitchFamily="18" charset="0"/>
              </a:rPr>
              <a:t>..</a:t>
            </a:r>
            <a:endParaRPr lang="ru-RU" sz="1600" dirty="0">
              <a:solidFill>
                <a:schemeClr val="bg1"/>
              </a:solidFill>
              <a:latin typeface="Times New Roman" panose="02020603050405020304" pitchFamily="18" charset="0"/>
              <a:cs typeface="Times New Roman" panose="02020603050405020304" pitchFamily="18" charset="0"/>
            </a:endParaRPr>
          </a:p>
          <a:p>
            <a:pPr marL="0" indent="0" algn="just">
              <a:spcBef>
                <a:spcPts val="0"/>
              </a:spcBef>
              <a:spcAft>
                <a:spcPts val="0"/>
              </a:spcAft>
              <a:buNone/>
            </a:pPr>
            <a:r>
              <a:rPr lang="ru-RU" sz="1600" dirty="0" err="1">
                <a:solidFill>
                  <a:schemeClr val="bg1"/>
                </a:solidFill>
                <a:latin typeface="Times New Roman" panose="02020603050405020304" pitchFamily="18" charset="0"/>
                <a:cs typeface="Times New Roman" panose="02020603050405020304" pitchFamily="18" charset="0"/>
              </a:rPr>
              <a:t>Уруғкўчатнинг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дастлабки</a:t>
            </a:r>
            <a:r>
              <a:rPr lang="ru-RU" sz="1600" dirty="0">
                <a:solidFill>
                  <a:schemeClr val="bg1"/>
                </a:solidFill>
                <a:latin typeface="Times New Roman" panose="02020603050405020304" pitchFamily="18" charset="0"/>
                <a:cs typeface="Times New Roman" panose="02020603050405020304" pitchFamily="18" charset="0"/>
              </a:rPr>
              <a:t> чин </a:t>
            </a:r>
            <a:r>
              <a:rPr lang="ru-RU" sz="1600" dirty="0" err="1">
                <a:solidFill>
                  <a:schemeClr val="bg1"/>
                </a:solidFill>
                <a:latin typeface="Times New Roman" panose="02020603050405020304" pitchFamily="18" charset="0"/>
                <a:cs typeface="Times New Roman" panose="02020603050405020304" pitchFamily="18" charset="0"/>
              </a:rPr>
              <a:t>барги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уруғ</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бошланишининг</a:t>
            </a:r>
            <a:r>
              <a:rPr lang="ru-RU" sz="1600" dirty="0">
                <a:solidFill>
                  <a:schemeClr val="bg1"/>
                </a:solidFill>
                <a:latin typeface="Times New Roman" panose="02020603050405020304" pitchFamily="18" charset="0"/>
                <a:cs typeface="Times New Roman" panose="02020603050405020304" pitchFamily="18" charset="0"/>
              </a:rPr>
              <a:t> 22­27 </a:t>
            </a:r>
            <a:r>
              <a:rPr lang="ru-RU" sz="1600" dirty="0" err="1">
                <a:solidFill>
                  <a:schemeClr val="bg1"/>
                </a:solidFill>
                <a:latin typeface="Times New Roman" panose="02020603050405020304" pitchFamily="18" charset="0"/>
                <a:cs typeface="Times New Roman" panose="02020603050405020304" pitchFamily="18" charset="0"/>
              </a:rPr>
              <a:t>кунида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пайдо</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Кейинчалик</a:t>
            </a:r>
            <a:r>
              <a:rPr lang="ru-RU" sz="1600" dirty="0">
                <a:solidFill>
                  <a:schemeClr val="bg1"/>
                </a:solidFill>
                <a:latin typeface="Times New Roman" panose="02020603050405020304" pitchFamily="18" charset="0"/>
                <a:cs typeface="Times New Roman" panose="02020603050405020304" pitchFamily="18" charset="0"/>
              </a:rPr>
              <a:t> у </a:t>
            </a:r>
            <a:r>
              <a:rPr lang="ru-RU" sz="1600" dirty="0" err="1">
                <a:solidFill>
                  <a:schemeClr val="bg1"/>
                </a:solidFill>
                <a:latin typeface="Times New Roman" panose="02020603050405020304" pitchFamily="18" charset="0"/>
                <a:cs typeface="Times New Roman" panose="02020603050405020304" pitchFamily="18" charset="0"/>
              </a:rPr>
              <a:t>шикаст</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топмаса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асосий</a:t>
            </a:r>
            <a:r>
              <a:rPr lang="ru-RU" sz="1600" dirty="0">
                <a:solidFill>
                  <a:schemeClr val="bg1"/>
                </a:solidFill>
                <a:latin typeface="Times New Roman" panose="02020603050405020304" pitchFamily="18" charset="0"/>
                <a:cs typeface="Times New Roman" panose="02020603050405020304" pitchFamily="18" charset="0"/>
              </a:rPr>
              <a:t> поя </a:t>
            </a:r>
            <a:r>
              <a:rPr lang="ru-RU" sz="1600" dirty="0" err="1">
                <a:solidFill>
                  <a:schemeClr val="bg1"/>
                </a:solidFill>
                <a:latin typeface="Times New Roman" panose="02020603050405020304" pitchFamily="18" charset="0"/>
                <a:cs typeface="Times New Roman" panose="02020603050405020304" pitchFamily="18" charset="0"/>
              </a:rPr>
              <a:t>сифатида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давом</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этади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ва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ўсув</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даврининг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охиригача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унда</a:t>
            </a:r>
            <a:r>
              <a:rPr lang="ru-RU" sz="1600" dirty="0">
                <a:solidFill>
                  <a:schemeClr val="bg1"/>
                </a:solidFill>
                <a:latin typeface="Times New Roman" panose="02020603050405020304" pitchFamily="18" charset="0"/>
                <a:cs typeface="Times New Roman" panose="02020603050405020304" pitchFamily="18" charset="0"/>
              </a:rPr>
              <a:t> 15­30 </a:t>
            </a:r>
            <a:r>
              <a:rPr lang="ru-RU" sz="1600" dirty="0" err="1">
                <a:solidFill>
                  <a:schemeClr val="bg1"/>
                </a:solidFill>
                <a:latin typeface="Times New Roman" panose="02020603050405020304" pitchFamily="18" charset="0"/>
                <a:cs typeface="Times New Roman" panose="02020603050405020304" pitchFamily="18" charset="0"/>
              </a:rPr>
              <a:t>тагача</a:t>
            </a:r>
            <a:r>
              <a:rPr lang="ru-RU" sz="1600" dirty="0">
                <a:solidFill>
                  <a:schemeClr val="bg1"/>
                </a:solidFill>
                <a:latin typeface="Times New Roman" panose="02020603050405020304" pitchFamily="18" charset="0"/>
                <a:cs typeface="Times New Roman" panose="02020603050405020304" pitchFamily="18" charset="0"/>
              </a:rPr>
              <a:t> спирал </a:t>
            </a:r>
            <a:r>
              <a:rPr lang="ru-RU" sz="1600" dirty="0" err="1">
                <a:solidFill>
                  <a:schemeClr val="bg1"/>
                </a:solidFill>
                <a:latin typeface="Times New Roman" panose="02020603050405020304" pitchFamily="18" charset="0"/>
                <a:cs typeface="Times New Roman" panose="02020603050405020304" pitchFamily="18" charset="0"/>
              </a:rPr>
              <a:t>шаклида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жойлашган</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барглар</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ҳосил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Уруғкўчат</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новдасининг</a:t>
            </a:r>
            <a:r>
              <a:rPr lang="ru-RU" sz="1600" dirty="0">
                <a:solidFill>
                  <a:schemeClr val="bg1"/>
                </a:solidFill>
                <a:latin typeface="Times New Roman" panose="02020603050405020304" pitchFamily="18" charset="0"/>
                <a:cs typeface="Times New Roman" panose="02020603050405020304" pitchFamily="18" charset="0"/>
              </a:rPr>
              <a:t> 6­10 </a:t>
            </a:r>
            <a:r>
              <a:rPr lang="ru-RU" sz="1600" dirty="0" err="1">
                <a:solidFill>
                  <a:schemeClr val="bg1"/>
                </a:solidFill>
                <a:latin typeface="Times New Roman" panose="02020603050405020304" pitchFamily="18" charset="0"/>
                <a:cs typeface="Times New Roman" panose="02020603050405020304" pitchFamily="18" charset="0"/>
              </a:rPr>
              <a:t>бўғи</a:t>
            </a:r>
            <a:r>
              <a:rPr lang="ru-RU" sz="1600" dirty="0">
                <a:solidFill>
                  <a:schemeClr val="bg1"/>
                </a:solidFill>
                <a:latin typeface="Times New Roman" panose="02020603050405020304" pitchFamily="18" charset="0"/>
                <a:cs typeface="Times New Roman" panose="02020603050405020304" pitchFamily="18" charset="0"/>
              </a:rPr>
              <a:t>-мигача </a:t>
            </a:r>
            <a:r>
              <a:rPr lang="ru-RU" sz="1600" dirty="0" err="1">
                <a:solidFill>
                  <a:schemeClr val="bg1"/>
                </a:solidFill>
                <a:latin typeface="Times New Roman" panose="02020603050405020304" pitchFamily="18" charset="0"/>
                <a:cs typeface="Times New Roman" panose="02020603050405020304" pitchFamily="18" charset="0"/>
              </a:rPr>
              <a:t>новдалар</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моноподиал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тарзда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конуси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марказий</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ўқининг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ривожлана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бориши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оқибатида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барг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муртаклари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ажралиб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уларнинг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қўлтиғида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қўлтиқ</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куртаклар</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шаклланади</a:t>
            </a:r>
            <a:r>
              <a:rPr lang="ru-RU" sz="1600" dirty="0">
                <a:solidFill>
                  <a:schemeClr val="bg1"/>
                </a:solidFill>
                <a:latin typeface="Times New Roman" panose="02020603050405020304" pitchFamily="18" charset="0"/>
                <a:cs typeface="Times New Roman" panose="02020603050405020304" pitchFamily="18" charset="0"/>
              </a:rPr>
              <a:t>. 6­10 </a:t>
            </a:r>
            <a:r>
              <a:rPr lang="ru-RU" sz="1600" dirty="0" err="1">
                <a:solidFill>
                  <a:schemeClr val="bg1"/>
                </a:solidFill>
                <a:latin typeface="Times New Roman" panose="02020603050405020304" pitchFamily="18" charset="0"/>
                <a:cs typeface="Times New Roman" panose="02020603050405020304" pitchFamily="18" charset="0"/>
              </a:rPr>
              <a:t>бўғимларда</a:t>
            </a:r>
            <a:r>
              <a:rPr lang="ru-RU" sz="1600" dirty="0">
                <a:solidFill>
                  <a:schemeClr val="bg1"/>
                </a:solidFill>
                <a:latin typeface="Times New Roman" panose="02020603050405020304" pitchFamily="18" charset="0"/>
                <a:cs typeface="Times New Roman" panose="02020603050405020304" pitchFamily="18" charset="0"/>
              </a:rPr>
              <a:t> бош </a:t>
            </a:r>
            <a:r>
              <a:rPr lang="ru-RU" sz="1600" dirty="0" err="1">
                <a:solidFill>
                  <a:schemeClr val="bg1"/>
                </a:solidFill>
                <a:latin typeface="Times New Roman" panose="02020603050405020304" pitchFamily="18" charset="0"/>
                <a:cs typeface="Times New Roman" panose="02020603050405020304" pitchFamily="18" charset="0"/>
              </a:rPr>
              <a:t>ўқнинг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ёнбошидан</a:t>
            </a:r>
            <a:r>
              <a:rPr lang="ru-RU" sz="1600" dirty="0">
                <a:solidFill>
                  <a:schemeClr val="bg1"/>
                </a:solidFill>
                <a:latin typeface="Times New Roman" panose="02020603050405020304" pitchFamily="18" charset="0"/>
                <a:cs typeface="Times New Roman" panose="02020603050405020304" pitchFamily="18" charset="0"/>
              </a:rPr>
              <a:t> тепа </a:t>
            </a:r>
            <a:r>
              <a:rPr lang="ru-RU" sz="1600" dirty="0" err="1">
                <a:solidFill>
                  <a:schemeClr val="bg1"/>
                </a:solidFill>
                <a:latin typeface="Times New Roman" panose="02020603050405020304" pitchFamily="18" charset="0"/>
                <a:cs typeface="Times New Roman" panose="02020603050405020304" pitchFamily="18" charset="0"/>
              </a:rPr>
              <a:t>барг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муртагининг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қўлтиғида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меристематик</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бўртма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ҳосил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бўлиб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ривожланиш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жадаллашади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ва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новда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давом</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этади</a:t>
            </a:r>
            <a:r>
              <a:rPr lang="ru-RU" sz="1600" dirty="0">
                <a:solidFill>
                  <a:schemeClr val="bg1"/>
                </a:solidFill>
                <a:latin typeface="Times New Roman" panose="02020603050405020304" pitchFamily="18" charset="0"/>
                <a:cs typeface="Times New Roman" panose="02020603050405020304" pitchFamily="18" charset="0"/>
              </a:rPr>
              <a:t>. Бош </a:t>
            </a:r>
            <a:r>
              <a:rPr lang="ru-RU" sz="1600" dirty="0" err="1">
                <a:solidFill>
                  <a:schemeClr val="bg1"/>
                </a:solidFill>
                <a:latin typeface="Times New Roman" panose="02020603050405020304" pitchFamily="18" charset="0"/>
                <a:cs typeface="Times New Roman" panose="02020603050405020304" pitchFamily="18" charset="0"/>
              </a:rPr>
              <a:t>ўқ</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ривожланиши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секинлашиб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четга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оғади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ва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жингалак</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ҳосил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бўла-ди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Новданинг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бундай</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типда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симподиал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деб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аталади</a:t>
            </a:r>
            <a:r>
              <a:rPr lang="ru-RU" sz="1600" dirty="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600" dirty="0" err="1">
                <a:solidFill>
                  <a:schemeClr val="bg1"/>
                </a:solidFill>
                <a:latin typeface="Times New Roman" panose="02020603050405020304" pitchFamily="18" charset="0"/>
                <a:cs typeface="Times New Roman" panose="02020603050405020304" pitchFamily="18" charset="0"/>
              </a:rPr>
              <a:t>Кейинчалик</a:t>
            </a:r>
            <a:r>
              <a:rPr lang="ru-RU" sz="1600" dirty="0">
                <a:solidFill>
                  <a:schemeClr val="bg1"/>
                </a:solidFill>
                <a:latin typeface="Times New Roman" panose="02020603050405020304" pitchFamily="18" charset="0"/>
                <a:cs typeface="Times New Roman" panose="02020603050405020304" pitchFamily="18" charset="0"/>
              </a:rPr>
              <a:t> ток </a:t>
            </a:r>
            <a:r>
              <a:rPr lang="ru-RU" sz="1600" dirty="0" err="1">
                <a:solidFill>
                  <a:schemeClr val="bg1"/>
                </a:solidFill>
                <a:latin typeface="Times New Roman" panose="02020603050405020304" pitchFamily="18" charset="0"/>
                <a:cs typeface="Times New Roman" panose="02020603050405020304" pitchFamily="18" charset="0"/>
              </a:rPr>
              <a:t>новдасининг</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бутун</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узунлиги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бўйлаб</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аралаш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монополиал</a:t>
            </a:r>
            <a:r>
              <a:rPr lang="ru-RU" sz="1600" dirty="0">
                <a:solidFill>
                  <a:schemeClr val="bg1"/>
                </a:solidFill>
                <a:latin typeface="Times New Roman" panose="02020603050405020304" pitchFamily="18" charset="0"/>
                <a:cs typeface="Times New Roman" panose="02020603050405020304" pitchFamily="18" charset="0"/>
              </a:rPr>
              <a:t> - </a:t>
            </a:r>
            <a:r>
              <a:rPr lang="ru-RU" sz="1600" dirty="0" err="1">
                <a:solidFill>
                  <a:schemeClr val="bg1"/>
                </a:solidFill>
                <a:latin typeface="Times New Roman" panose="02020603050405020304" pitchFamily="18" charset="0"/>
                <a:cs typeface="Times New Roman" panose="02020603050405020304" pitchFamily="18" charset="0"/>
              </a:rPr>
              <a:t>симподиал</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ўсиш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типи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кузатилади</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600" dirty="0" smtClean="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жингалакли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ҳар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бўғимдан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кейин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жингалаксиз</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битта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бўғим</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пайдо</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smtClean="0">
                <a:solidFill>
                  <a:schemeClr val="bg1">
                    <a:lumMod val="95000"/>
                    <a:lumOff val="5000"/>
                  </a:schemeClr>
                </a:solidFill>
                <a:latin typeface="Times New Roman" panose="02020603050405020304" pitchFamily="18" charset="0"/>
                <a:cs typeface="Times New Roman" panose="02020603050405020304" pitchFamily="18" charset="0"/>
              </a:rPr>
              <a:t>Уруғидан</a:t>
            </a:r>
            <a:r>
              <a:rPr lang="ru-RU" sz="1600" dirty="0" smtClean="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вегетатив</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йўл</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ўстирилган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остидаги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куртаклардан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Бундай</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2-5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бўғимлар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моноподиал</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кейинчалик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аралаш</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моноподиал</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симподиал</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типига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ўтади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Витис</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лабруска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туридан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ташқари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йиллик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ёш</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ўтсимон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сувли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нозик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яшил</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ранг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олади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уч</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эгилиб</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мазкур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навига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хос</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тукчалар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рангга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Булар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барчаси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ҳимоя</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тўқималарининг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шаклланиши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вақтда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совуққа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чидамлигини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оширувчи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захира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ҳимоя</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моддаларининг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тўпланиши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новдасига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хос</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яна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хусусият</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кўндаланг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қутблиги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дорзивенталлиги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дир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таъсирида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ассиметрик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кўринишига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endParaRPr lang="ru-RU"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3132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476672"/>
            <a:ext cx="7994848" cy="5382344"/>
          </a:xfrm>
        </p:spPr>
        <p:txBody>
          <a:bodyPr>
            <a:normAutofit fontScale="92500"/>
          </a:bodyPr>
          <a:lstStyle/>
          <a:p>
            <a:pPr marL="0" indent="0" algn="ctr">
              <a:buNone/>
            </a:pPr>
            <a:r>
              <a:rPr lang="ru-RU" sz="2400" b="1"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2400" b="1" dirty="0" err="1">
                <a:solidFill>
                  <a:schemeClr val="bg1">
                    <a:lumMod val="95000"/>
                    <a:lumOff val="5000"/>
                  </a:schemeClr>
                </a:solidFill>
                <a:latin typeface="Times New Roman" panose="02020603050405020304" pitchFamily="18" charset="0"/>
                <a:cs typeface="Times New Roman" panose="02020603050405020304" pitchFamily="18" charset="0"/>
              </a:rPr>
              <a:t>новдасининг</a:t>
            </a:r>
            <a:r>
              <a:rPr lang="ru-RU" sz="24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b="1" dirty="0" err="1">
                <a:solidFill>
                  <a:schemeClr val="bg1">
                    <a:lumMod val="95000"/>
                    <a:lumOff val="5000"/>
                  </a:schemeClr>
                </a:solidFill>
                <a:latin typeface="Times New Roman" panose="02020603050405020304" pitchFamily="18" charset="0"/>
                <a:cs typeface="Times New Roman" panose="02020603050405020304" pitchFamily="18" charset="0"/>
              </a:rPr>
              <a:t>анатомик</a:t>
            </a:r>
            <a:r>
              <a:rPr lang="ru-RU" sz="24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b="1" dirty="0" err="1">
                <a:solidFill>
                  <a:schemeClr val="bg1">
                    <a:lumMod val="95000"/>
                    <a:lumOff val="5000"/>
                  </a:schemeClr>
                </a:solidFill>
                <a:latin typeface="Times New Roman" panose="02020603050405020304" pitchFamily="18" charset="0"/>
                <a:cs typeface="Times New Roman" panose="02020603050405020304" pitchFamily="18" charset="0"/>
              </a:rPr>
              <a:t>тузилиши</a:t>
            </a:r>
            <a:endParaRPr lang="ru-RU" sz="2400" dirty="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buNone/>
            </a:pP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анатомик</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илдизнинг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ички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тузилишига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ўхшайди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яшил</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бирламчи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тузилишга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эпидермис,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бирламчи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пўстлоқ</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цилиндрдан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ташкил</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топади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Бирламчи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пўстлоқ</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6-8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қават</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ўзак</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қисмининг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ривожланганлиги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оғизчали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эпидермиснинг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мавжудлиги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юзасида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бўйламасига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кетган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флоэма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толалари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найлар</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бўлиши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илдиз</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ички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тузилишидан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фарқ</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Камбийнинг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фаолияти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туфайли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новдаси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бирламчи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тузилишдан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иккиламчи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тузилишга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ўтади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Ғалвир</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найчалар</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луб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толалари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луб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паренхимасидан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ташкил</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топган</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юмшоқ</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қаттиқ</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лубнинг</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қанча</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қават</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алмашиб</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иккиламчи</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флоэма </a:t>
            </a:r>
            <a:r>
              <a:rPr lang="ru-RU" sz="24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24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400" dirty="0" err="1" smtClean="0">
                <a:solidFill>
                  <a:schemeClr val="bg1">
                    <a:lumMod val="95000"/>
                    <a:lumOff val="5000"/>
                  </a:schemeClr>
                </a:solidFill>
                <a:latin typeface="Times New Roman" panose="02020603050405020304" pitchFamily="18" charset="0"/>
                <a:cs typeface="Times New Roman" panose="02020603050405020304" pitchFamily="18" charset="0"/>
              </a:rPr>
              <a:t>бўлади</a:t>
            </a:r>
            <a:endParaRPr lang="ru-RU" sz="2400" dirty="0" smtClean="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09324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
            <a:ext cx="1771922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661829288"/>
              </p:ext>
            </p:extLst>
          </p:nvPr>
        </p:nvGraphicFramePr>
        <p:xfrm>
          <a:off x="1403648" y="384225"/>
          <a:ext cx="6157257" cy="4458333"/>
        </p:xfrm>
        <a:graphic>
          <a:graphicData uri="http://schemas.openxmlformats.org/presentationml/2006/ole">
            <mc:AlternateContent xmlns:mc="http://schemas.openxmlformats.org/markup-compatibility/2006">
              <mc:Choice xmlns:v="urn:schemas-microsoft-com:vml" Requires="v">
                <p:oleObj spid="_x0000_s14387" r:id="rId3" imgW="5780952" imgH="5152381" progId="Unknown">
                  <p:embed/>
                </p:oleObj>
              </mc:Choice>
              <mc:Fallback>
                <p:oleObj r:id="rId3" imgW="5780952" imgH="5152381" progId="Unknown">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384225"/>
                        <a:ext cx="6157257" cy="4458333"/>
                      </a:xfrm>
                      <a:prstGeom prst="rect">
                        <a:avLst/>
                      </a:prstGeom>
                      <a:noFill/>
                    </p:spPr>
                  </p:pic>
                </p:oleObj>
              </mc:Fallback>
            </mc:AlternateContent>
          </a:graphicData>
        </a:graphic>
      </p:graphicFrame>
      <p:sp>
        <p:nvSpPr>
          <p:cNvPr id="7" name="Прямоугольник 6"/>
          <p:cNvSpPr/>
          <p:nvPr/>
        </p:nvSpPr>
        <p:spPr>
          <a:xfrm>
            <a:off x="72040" y="5181065"/>
            <a:ext cx="8820472" cy="1477328"/>
          </a:xfrm>
          <a:prstGeom prst="rect">
            <a:avLst/>
          </a:prstGeom>
        </p:spPr>
        <p:txBody>
          <a:bodyPr wrap="square">
            <a:spAutoFit/>
          </a:bodyPr>
          <a:lstStyle/>
          <a:p>
            <a:pPr algn="ctr">
              <a:spcAft>
                <a:spcPts val="0"/>
              </a:spcAft>
            </a:pP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Ўсув</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даврининг</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биринчи</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йили</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охирида</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ток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поясининг</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тузилиши</a:t>
            </a:r>
            <a:endParaRPr lang="ru-RU" b="1"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b="1"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П.А.Баранов</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пўстлоқ</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пд</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перидерма;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фл</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флоэма;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лт</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луб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толалари</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эн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ғалвир</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найчалар</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лп</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луб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паренхимаси</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кам</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камбий; кс ­ ксилема;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тн</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ғовакли</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най</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л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тўсиқли</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либриформ</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бк</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ксилема; у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ўзак</a:t>
            </a:r>
            <a:r>
              <a:rPr lang="ru-RU" i="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23057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404664"/>
            <a:ext cx="8712968" cy="1296144"/>
          </a:xfrm>
        </p:spPr>
        <p:txBody>
          <a:bodyPr>
            <a:normAutofit lnSpcReduction="10000"/>
          </a:bodyPr>
          <a:lstStyle/>
          <a:p>
            <a:pPr marL="0" indent="0" algn="just">
              <a:buNone/>
            </a:pP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Қаттиқ</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лубнинг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девор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йўғонлашган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Иккиламчи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ксилема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найлар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тўсиқли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либриформ</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ёғочли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паренхимадан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Ўзак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нурлари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илдиз</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ўзак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нурига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нисбатан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энсизроқ</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Кузга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қўнғир</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тусга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кирадиган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ўлик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ҳужайралардан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ўзак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Ўзак</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бўғимлари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томон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кенгая</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ерда</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диафрагма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600" dirty="0" err="1">
                <a:solidFill>
                  <a:schemeClr val="bg1">
                    <a:lumMod val="95000"/>
                    <a:lumOff val="5000"/>
                  </a:schemeClr>
                </a:solidFill>
                <a:latin typeface="Times New Roman" panose="02020603050405020304" pitchFamily="18" charset="0"/>
                <a:cs typeface="Times New Roman" panose="02020603050405020304" pitchFamily="18" charset="0"/>
              </a:rPr>
              <a:t>бўлинади</a:t>
            </a:r>
            <a:r>
              <a:rPr lang="ru-RU" sz="1600" dirty="0">
                <a:solidFill>
                  <a:schemeClr val="bg1">
                    <a:lumMod val="95000"/>
                    <a:lumOff val="5000"/>
                  </a:schemeClr>
                </a:solidFill>
                <a:latin typeface="Times New Roman" panose="02020603050405020304" pitchFamily="18" charset="0"/>
                <a:cs typeface="Times New Roman" panose="02020603050405020304" pitchFamily="18" charset="0"/>
              </a:rPr>
              <a:t> </a:t>
            </a:r>
          </a:p>
        </p:txBody>
      </p:sp>
      <p:sp>
        <p:nvSpPr>
          <p:cNvPr id="4" name="Rectangle 2"/>
          <p:cNvSpPr>
            <a:spLocks noChangeArrowheads="1"/>
          </p:cNvSpPr>
          <p:nvPr/>
        </p:nvSpPr>
        <p:spPr bwMode="auto">
          <a:xfrm>
            <a:off x="192041" y="1676105"/>
            <a:ext cx="1994023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497459177"/>
              </p:ext>
            </p:extLst>
          </p:nvPr>
        </p:nvGraphicFramePr>
        <p:xfrm>
          <a:off x="385625" y="1669993"/>
          <a:ext cx="3716566" cy="4921246"/>
        </p:xfrm>
        <a:graphic>
          <a:graphicData uri="http://schemas.openxmlformats.org/presentationml/2006/ole">
            <mc:AlternateContent xmlns:mc="http://schemas.openxmlformats.org/markup-compatibility/2006">
              <mc:Choice xmlns:v="urn:schemas-microsoft-com:vml" Requires="v">
                <p:oleObj spid="_x0000_s15415" r:id="rId3" imgW="2704762" imgH="3580952" progId="Unknown">
                  <p:embed/>
                </p:oleObj>
              </mc:Choice>
              <mc:Fallback>
                <p:oleObj r:id="rId3" imgW="2704762" imgH="3580952" progId="Unknown">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625" y="1669993"/>
                        <a:ext cx="3716566" cy="4921246"/>
                      </a:xfrm>
                      <a:prstGeom prst="rect">
                        <a:avLst/>
                      </a:prstGeom>
                      <a:noFill/>
                    </p:spPr>
                  </p:pic>
                </p:oleObj>
              </mc:Fallback>
            </mc:AlternateContent>
          </a:graphicData>
        </a:graphic>
      </p:graphicFrame>
      <p:grpSp>
        <p:nvGrpSpPr>
          <p:cNvPr id="6" name="Group 3"/>
          <p:cNvGrpSpPr>
            <a:grpSpLocks/>
          </p:cNvGrpSpPr>
          <p:nvPr/>
        </p:nvGrpSpPr>
        <p:grpSpPr bwMode="auto">
          <a:xfrm>
            <a:off x="1691680" y="3091830"/>
            <a:ext cx="3710168" cy="2077572"/>
            <a:chOff x="4181" y="1721"/>
            <a:chExt cx="1300" cy="1860"/>
          </a:xfrm>
        </p:grpSpPr>
        <p:sp>
          <p:nvSpPr>
            <p:cNvPr id="7" name="Text Box 4"/>
            <p:cNvSpPr txBox="1">
              <a:spLocks noChangeArrowheads="1"/>
            </p:cNvSpPr>
            <p:nvPr/>
          </p:nvSpPr>
          <p:spPr bwMode="auto">
            <a:xfrm>
              <a:off x="4761" y="1721"/>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ru-RU" altLang="ru-RU" b="1" i="1" u="none" strike="noStrike" cap="none" normalizeH="0" baseline="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rPr>
                <a:t>а</a:t>
              </a:r>
              <a:endParaRPr kumimoji="0" lang="ru-RU" altLang="ru-RU" b="0" i="0" u="none" strike="noStrike" cap="none" normalizeH="0" baseline="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p:txBody>
        </p:sp>
        <p:sp>
          <p:nvSpPr>
            <p:cNvPr id="8" name="Text Box 5"/>
            <p:cNvSpPr txBox="1">
              <a:spLocks noChangeArrowheads="1"/>
            </p:cNvSpPr>
            <p:nvPr/>
          </p:nvSpPr>
          <p:spPr bwMode="auto">
            <a:xfrm>
              <a:off x="4181" y="3041"/>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ru-RU" altLang="ru-RU" b="1" i="1" u="none" strike="noStrike" cap="none" normalizeH="0" baseline="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rPr>
                <a:t>б</a:t>
              </a:r>
              <a:endParaRPr kumimoji="0" lang="ru-RU" altLang="ru-RU" b="0" i="0" u="none" strike="noStrike" cap="none" normalizeH="0" baseline="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p:txBody>
        </p:sp>
      </p:grpSp>
      <p:sp>
        <p:nvSpPr>
          <p:cNvPr id="12" name="Прямоугольник 11"/>
          <p:cNvSpPr/>
          <p:nvPr/>
        </p:nvSpPr>
        <p:spPr>
          <a:xfrm>
            <a:off x="4502586" y="3393413"/>
            <a:ext cx="3860623" cy="1938992"/>
          </a:xfrm>
          <a:prstGeom prst="rect">
            <a:avLst/>
          </a:prstGeom>
        </p:spPr>
        <p:txBody>
          <a:bodyPr wrap="square">
            <a:spAutoFit/>
          </a:bodyPr>
          <a:lstStyle/>
          <a:p>
            <a:pPr algn="ctr">
              <a:spcAft>
                <a:spcPts val="0"/>
              </a:spcAft>
            </a:pP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Ток </a:t>
            </a:r>
            <a:r>
              <a:rPr lang="ru-RU"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новдасининг</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ўзаги</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диафрагмаси</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а ­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жингалаксиз</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бўғимдаги</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тўлиқсиз</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диафрагма; </a:t>
            </a:r>
            <a:endParaRPr lang="ru-RU" sz="2000" i="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sz="2000" i="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б </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жингалакли</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бўғимдаги</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i="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тўлиқ</a:t>
            </a:r>
            <a:r>
              <a:rPr lang="ru-RU" sz="2000" i="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диафрагма.</a:t>
            </a:r>
            <a:endParaRPr lang="ru-RU"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6181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467544" y="504833"/>
            <a:ext cx="8352928"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Диафрагма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крахмалга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бой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қалин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ёғочланган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паренхима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тузилган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Диафрагманинг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тирик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ўзакнинг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ўлик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ажралиб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Кузга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бориб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пўкаклашган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камбий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ҳалқаси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бирламчи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иккиламчи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флоэмадан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ажратиб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Сўнгра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қуриб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пўстлоқ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бўйламасига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ажраладиган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ҳолатга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диафрагмалар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пиширади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захира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тўплаб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сақлайди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қисмидаги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меристема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бўлиниши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натижасида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Кейинчалик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оралиғи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чўзилиши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иккинчи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учинчи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оралиғининг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чўзилиши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ҳисобига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асосидан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биринчи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иккинчи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оралиғи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қисқа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ривожланмаган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бўғимлардаги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нормал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оралиғининг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сони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Яъни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қанчалик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оралиғи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шунча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узаяди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уйғонгандан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Ҳарорат</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ошган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сари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жадаллашади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гуллашигача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даврда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юқори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даражага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етади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сўнг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секин-аста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сусаяди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кузга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бориб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тўхтайди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суткада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 см.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ортиқ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Бачки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тезлиги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новдаларникига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деярли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ўхшаш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98506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88640"/>
            <a:ext cx="8640960" cy="6264696"/>
          </a:xfrm>
        </p:spPr>
        <p:txBody>
          <a:bodyPr>
            <a:noAutofit/>
          </a:bodyPr>
          <a:lstStyle/>
          <a:p>
            <a:pPr marL="0" indent="0" algn="just">
              <a:spcBef>
                <a:spcPts val="0"/>
              </a:spcBef>
              <a:spcAft>
                <a:spcPts val="0"/>
              </a:spcAf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қатор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омиллар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таъсир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кўрсатади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Илдиз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яхши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жадал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Илдиз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тизими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қанчалик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бақувват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ток ер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устки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даражаси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сонига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сони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сусая</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бачки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ўзаро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мутаносиблик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мавжуд</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Баҳорда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ўсаётганда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суст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нуқтаси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шикастланганда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чиқиб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Бачки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кучи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яқинлашган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сари орта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юқоридагиси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максимал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даражада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ўрнини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эгаллаши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ўзаро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мутаносиблиги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фақат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шикастланганида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эмас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балки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тупроқ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(ер)га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нисбатан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эгилганлик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бурчагига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бачки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секинлаштиради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аксинча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қия</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горизонтал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бачкилар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генератив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қўлтиғидаги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таъсир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кўрсатади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ўзаро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бор.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айрим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кучли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бошқаларининг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сусайтиради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йиллик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жойлаштирилиши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лозимки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хил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имкон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келгуси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йил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хил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ёрдам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83282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548680"/>
            <a:ext cx="8352928" cy="5832648"/>
          </a:xfrm>
        </p:spPr>
        <p:txBody>
          <a:bodyPr>
            <a:normAutofit/>
          </a:bodyPr>
          <a:lstStyle/>
          <a:p>
            <a:pPr marL="0" indent="0" algn="just">
              <a:buNone/>
            </a:pP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Бачки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нав</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хусусиятига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парваришга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тупнинг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ҳолатига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қолдирилган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сонига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даражасига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унумдор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сернам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ерларда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кучли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навларда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жадал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Бачкилар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илдиз</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тизими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ер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устки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қисмининг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мутаносиблиги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бузилганда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тупда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кам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бўлганда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ётиқ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горизонтал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ҳолда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жойлаштирилганда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жадал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Бачкиларнинг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новдаларникига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ўх-шаш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кучли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ўсишини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секинлаштиради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тупни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қалинлаштириб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ҳаво</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шамол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ёруғликдан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унумли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фойдаланишига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тўсқинлик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Айниқса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қаламчалар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тайёрланадиган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она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токзорларда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бунга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эътибор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бериш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лозим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акс</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ҳолда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олинадиган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қаламчаларнинг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сифати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талаб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даражасида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бўлмайди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Мутахассис</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агрономлар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қонуниятларини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яхши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билгандагина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токни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парвариш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айниқса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суғориш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ўғитлаш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тугишни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тартибга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солиш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кесиш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тадбирларни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ўз</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вақтида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тўғри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ташкил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этишлари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endParaRPr lang="ru-RU" sz="20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53254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7504" y="188640"/>
            <a:ext cx="8856984" cy="6408712"/>
          </a:xfrm>
        </p:spPr>
        <p:txBody>
          <a:bodyPr>
            <a:noAutofit/>
          </a:bodyPr>
          <a:lstStyle/>
          <a:p>
            <a:pPr marL="0" indent="0" algn="ctr">
              <a:buNone/>
            </a:pP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тинч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кўриниши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вазифани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бажаради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тиклаш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вегетатив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кўпайиш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эмбрионал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генератив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меристематик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жиҳатдан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фаол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конуси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ораларидан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поядан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ташкил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топган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жингалак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авлоди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бошланғич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ажралмас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таркибий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меристематик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конуси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ҳисобланиб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ил-</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тузилишининг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элементлари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ҳисобланади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муртагини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эмбрионал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жингалак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шаклланишида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эмбрионал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давомчиси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ҳисобланса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новдасидаги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охирига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шаклланмагани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қурийди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келгуси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йили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ҳисобига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яна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давом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эттиради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Токдаги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нечта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типга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ўринбосар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ухловчи</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90524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620688"/>
            <a:ext cx="8064896" cy="5472608"/>
          </a:xfrm>
        </p:spPr>
        <p:txBody>
          <a:bodyPr>
            <a:noAutofit/>
          </a:bodyPr>
          <a:lstStyle/>
          <a:p>
            <a:pPr marL="0" indent="0" algn="just">
              <a:buNone/>
            </a:pP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куртаклардан</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Улар тез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етилувчан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шу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йилнинг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ўзидаёқ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иккинчи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тартибдаги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беради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Тиним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даврини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ўтамайди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куртакдан</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берувчи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чиқади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Ўринбосар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ёнларида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улардан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нимжонроқ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келгуси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йили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улардан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чиқади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бўлгач</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пишиб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етилмаган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ўсишдан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тухтаб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нобуд</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энди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қўлтиғида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янги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шу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йил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ўсмайди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кейинчалик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мураккаб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кўз</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)га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айланади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Бачки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барги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қоидага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кўра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қобиқ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сифатида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сақланиб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охирига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тўла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кўзча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қанча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қисм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ўз</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ичига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460499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899592" y="1196751"/>
            <a:ext cx="208168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663649727"/>
              </p:ext>
            </p:extLst>
          </p:nvPr>
        </p:nvGraphicFramePr>
        <p:xfrm>
          <a:off x="1907704" y="404664"/>
          <a:ext cx="4386949" cy="3888432"/>
        </p:xfrm>
        <a:graphic>
          <a:graphicData uri="http://schemas.openxmlformats.org/presentationml/2006/ole">
            <mc:AlternateContent xmlns:mc="http://schemas.openxmlformats.org/markup-compatibility/2006">
              <mc:Choice xmlns:v="urn:schemas-microsoft-com:vml" Requires="v">
                <p:oleObj spid="_x0000_s17448" name="Точечный рисунок" r:id="rId3" imgW="2076545" imgH="1838046" progId="Paint.Picture">
                  <p:embed/>
                </p:oleObj>
              </mc:Choice>
              <mc:Fallback>
                <p:oleObj name="Точечный рисунок" r:id="rId3" imgW="2076545" imgH="1838046" progId="Paint.Picture">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404664"/>
                        <a:ext cx="4386949" cy="3888432"/>
                      </a:xfrm>
                      <a:prstGeom prst="rect">
                        <a:avLst/>
                      </a:prstGeom>
                      <a:noFill/>
                    </p:spPr>
                  </p:pic>
                </p:oleObj>
              </mc:Fallback>
            </mc:AlternateContent>
          </a:graphicData>
        </a:graphic>
      </p:graphicFrame>
      <p:sp>
        <p:nvSpPr>
          <p:cNvPr id="6" name="Прямоугольник 5"/>
          <p:cNvSpPr/>
          <p:nvPr/>
        </p:nvSpPr>
        <p:spPr>
          <a:xfrm>
            <a:off x="179512" y="4653136"/>
            <a:ext cx="8712968" cy="1938992"/>
          </a:xfrm>
          <a:prstGeom prst="rect">
            <a:avLst/>
          </a:prstGeom>
        </p:spPr>
        <p:txBody>
          <a:bodyPr wrap="square">
            <a:spAutoFit/>
          </a:bodyPr>
          <a:lstStyle/>
          <a:p>
            <a:pPr algn="ctr">
              <a:spcAft>
                <a:spcPts val="0"/>
              </a:spcAft>
            </a:pP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Қишловчи</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куртакнинг</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ўсув</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даври</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охирида</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узунасига</a:t>
            </a:r>
            <a:r>
              <a:rPr lang="ru-RU" sz="2000" b="1"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кесиги</a:t>
            </a: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Aft>
                <a:spcPts val="0"/>
              </a:spcAft>
            </a:pPr>
            <a:r>
              <a:rPr lang="ru-RU" sz="2000" b="1"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p>
          <a:p>
            <a:pPr algn="ct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1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ёпувчи</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тангачалар</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2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тукчалар</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3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ёстиқча</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4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таг</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қатлам</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5 </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куртак</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6 </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ўринбосар</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7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бўғим</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8 </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бўғим</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оралиғи</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9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тўпгул</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10 ­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қишки</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кўздаги</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куртакнинг</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ўсиш</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конуси</a:t>
            </a: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r>
              <a:rPr lang="ru-RU" sz="2000" dirty="0" smtClean="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chemeClr val="bg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11 ­ диафрагма</a:t>
            </a:r>
            <a:endParaRPr lang="ru-RU" sz="20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893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332656"/>
            <a:ext cx="8604448" cy="5949280"/>
          </a:xfrm>
        </p:spPr>
        <p:txBody>
          <a:bodyPr>
            <a:noAutofit/>
          </a:bodyPr>
          <a:lstStyle/>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кўзчанинг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атрофида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ўринбосар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(3­6 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эмбрионал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9­14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остки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бўлажак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бўртмалари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тепа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ёстиқча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)да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ёстиқча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юпқа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қаватли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хлорофилга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бой   паренхима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мавжуд</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Биттагина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куртагида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бошланғич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бўлмаганлари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дейилади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фарқни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ташқи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кўрини-шидан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аниқлаш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қийин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махсус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текширишлар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орқали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амалга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smtClean="0">
                <a:solidFill>
                  <a:schemeClr val="bg1">
                    <a:lumMod val="95000"/>
                    <a:lumOff val="5000"/>
                  </a:schemeClr>
                </a:solidFill>
                <a:latin typeface="Times New Roman" panose="02020603050405020304" pitchFamily="18" charset="0"/>
                <a:cs typeface="Times New Roman" panose="02020603050405020304" pitchFamily="18" charset="0"/>
              </a:rPr>
              <a:t>оширилади</a:t>
            </a:r>
            <a:endParaRPr lang="ru-RU" sz="1800" dirty="0" smtClean="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Қишловчи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то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қисмигача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навбат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йиллик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яшил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бўғимларидаги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шароитлар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иссиқлик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нам,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баргланиш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даражаси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ассимиляция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маҳсулотлари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таъ-минланганлик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метаболизм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жараёнларининг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жадаллиги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кабилар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сезиларли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таъсир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кўрсатади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бўғимларидаги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даражаси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хил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қуйи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сони орта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яна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пасаяди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йиллик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паст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суст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бурчакли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smtClean="0">
                <a:solidFill>
                  <a:schemeClr val="bg1">
                    <a:lumMod val="95000"/>
                    <a:lumOff val="5000"/>
                  </a:schemeClr>
                </a:solidFill>
                <a:latin typeface="Times New Roman" panose="02020603050405020304" pitchFamily="18" charset="0"/>
                <a:cs typeface="Times New Roman" panose="02020603050405020304" pitchFamily="18" charset="0"/>
              </a:rPr>
              <a:t>дейилади</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70485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764704"/>
            <a:ext cx="8280920" cy="5184576"/>
          </a:xfrm>
        </p:spPr>
        <p:txBody>
          <a:bodyPr>
            <a:noAutofit/>
          </a:bodyPr>
          <a:lstStyle/>
          <a:p>
            <a:pPr marL="0" indent="0" algn="just">
              <a:buNone/>
            </a:pPr>
            <a:r>
              <a:rPr lang="ru-RU" sz="2000" dirty="0" err="1" smtClean="0">
                <a:solidFill>
                  <a:schemeClr val="bg1">
                    <a:lumMod val="95000"/>
                    <a:lumOff val="5000"/>
                  </a:schemeClr>
                </a:solidFill>
                <a:latin typeface="Times New Roman" panose="02020603050405020304" pitchFamily="18" charset="0"/>
                <a:cs typeface="Times New Roman" panose="02020603050405020304" pitchFamily="18" charset="0"/>
              </a:rPr>
              <a:t>Токда</a:t>
            </a:r>
            <a:r>
              <a:rPr lang="ru-RU" sz="2000" dirty="0" smtClean="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шаклланишига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макроэлементлар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(азот, фосфор, калий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микроэлементлар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рух</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марганец, бор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шунингдек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давридаги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хомток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учини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чилпиш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кераксиз</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бачки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ташлаш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занг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халқалаш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парвариш</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ишлари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яхши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таъсир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кўрсатади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новдаларидаги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маълум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қонуният</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Масалан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дастлаб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қўлтиқ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остидаги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кейин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марказий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ўринбосар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энг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сўнгида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ухловчи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нисбий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тиним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давридан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яхши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чиқишида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фитограмонларнинг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роли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катта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endParaRPr lang="ru-RU" sz="20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6923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620688"/>
            <a:ext cx="8280920" cy="5832648"/>
          </a:xfrm>
        </p:spPr>
        <p:txBody>
          <a:bodyPr>
            <a:noAutofit/>
          </a:bodyPr>
          <a:lstStyle/>
          <a:p>
            <a:pPr marL="0" indent="0" algn="ctr">
              <a:spcBef>
                <a:spcPts val="0"/>
              </a:spcBef>
              <a:spcAft>
                <a:spcPts val="0"/>
              </a:spcAft>
              <a:buNone/>
            </a:pP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Барг</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вегетатив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ҳаёт-фаолиятида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муҳим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рол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ўйнайди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қуёш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нури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таъси-рида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фотосинтез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кечади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неорганик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бирикмалар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органик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ҳолатга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орқали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содир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транспирация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органларини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қизиб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кетишидан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сақлайди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озиқ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ҳаракатини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изга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солади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нафас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метаболизм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зарур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энергия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ташқи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муҳит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газ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алмашинувида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муҳим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рол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ўйнай-ди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биринчи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чин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фарқ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қилиниб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фақат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уруғкўчатда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чин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маданий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она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бошланғич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муртагининг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захирадаги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озиқ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сарф</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тупроқ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юзига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чиқади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яшил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тусга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вазифасини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бажаради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Маданий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кўчатдаги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дастлабки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3-14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она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морфогенези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морфологик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белгилар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тараққиё-ти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кейинчалик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пояси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оддий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шаполоғидан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01799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ChangeArrowheads="1"/>
          </p:cNvSpPr>
          <p:nvPr/>
        </p:nvSpPr>
        <p:spPr bwMode="auto">
          <a:xfrm>
            <a:off x="827583" y="1340767"/>
            <a:ext cx="1644425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247129373"/>
              </p:ext>
            </p:extLst>
          </p:nvPr>
        </p:nvGraphicFramePr>
        <p:xfrm>
          <a:off x="467544" y="908720"/>
          <a:ext cx="3756272" cy="4248472"/>
        </p:xfrm>
        <a:graphic>
          <a:graphicData uri="http://schemas.openxmlformats.org/presentationml/2006/ole">
            <mc:AlternateContent xmlns:mc="http://schemas.openxmlformats.org/markup-compatibility/2006">
              <mc:Choice xmlns:v="urn:schemas-microsoft-com:vml" Requires="v">
                <p:oleObj spid="_x0000_s18468" name="Точечный рисунок" r:id="rId4" imgW="2228525" imgH="2533696" progId="Paint.Picture">
                  <p:embed/>
                </p:oleObj>
              </mc:Choice>
              <mc:Fallback>
                <p:oleObj name="Точечный рисунок" r:id="rId4" imgW="2228525" imgH="2533696"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908720"/>
                        <a:ext cx="3756272" cy="4248472"/>
                      </a:xfrm>
                      <a:prstGeom prst="rect">
                        <a:avLst/>
                      </a:prstGeom>
                      <a:noFill/>
                    </p:spPr>
                  </p:pic>
                </p:oleObj>
              </mc:Fallback>
            </mc:AlternateContent>
          </a:graphicData>
        </a:graphic>
      </p:graphicFrame>
      <p:sp>
        <p:nvSpPr>
          <p:cNvPr id="10" name="Прямоугольник 9"/>
          <p:cNvSpPr/>
          <p:nvPr/>
        </p:nvSpPr>
        <p:spPr>
          <a:xfrm>
            <a:off x="4644007" y="1666174"/>
            <a:ext cx="3825059" cy="3139321"/>
          </a:xfrm>
          <a:prstGeom prst="rect">
            <a:avLst/>
          </a:prstGeom>
        </p:spPr>
        <p:txBody>
          <a:bodyPr wrap="square">
            <a:spAutoFit/>
          </a:bodyPr>
          <a:lstStyle/>
          <a:p>
            <a:pPr algn="ctr">
              <a:spcAft>
                <a:spcPts val="0"/>
              </a:spcAft>
            </a:pPr>
            <a:r>
              <a:rPr lang="ru-RU" b="1" dirty="0">
                <a:solidFill>
                  <a:schemeClr val="bg1">
                    <a:lumMod val="95000"/>
                    <a:lumOff val="5000"/>
                  </a:schemeClr>
                </a:solidFill>
                <a:latin typeface="Times New Roman" panose="02020603050405020304" pitchFamily="18" charset="0"/>
                <a:ea typeface="Times New Roman" panose="02020603050405020304" pitchFamily="18" charset="0"/>
              </a:rPr>
              <a:t>Ток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барги</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dirty="0">
              <a:solidFill>
                <a:schemeClr val="bg1">
                  <a:lumMod val="95000"/>
                  <a:lumOff val="5000"/>
                </a:schemeClr>
              </a:solidFill>
              <a:latin typeface="Times New Roman" panose="02020603050405020304" pitchFamily="18" charset="0"/>
              <a:ea typeface="Times New Roman" panose="02020603050405020304" pitchFamily="18" charset="0"/>
            </a:endParaRPr>
          </a:p>
          <a:p>
            <a:pPr algn="ctr">
              <a:spcAft>
                <a:spcPts val="0"/>
              </a:spcAft>
            </a:pP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p>
          <a:p>
            <a:pPr algn="ctr">
              <a:spcAft>
                <a:spcPts val="0"/>
              </a:spcAft>
            </a:pPr>
            <a:r>
              <a:rPr lang="ru-RU" dirty="0">
                <a:solidFill>
                  <a:schemeClr val="bg1">
                    <a:lumMod val="95000"/>
                    <a:lumOff val="5000"/>
                  </a:schemeClr>
                </a:solidFill>
                <a:latin typeface="Times New Roman" panose="02020603050405020304" pitchFamily="18" charset="0"/>
                <a:ea typeface="Times New Roman" panose="02020603050405020304" pitchFamily="18" charset="0"/>
              </a:rPr>
              <a:t>1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эни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2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бўйи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a:t>
            </a:r>
          </a:p>
          <a:p>
            <a:pPr algn="just">
              <a:spcAft>
                <a:spcPts val="0"/>
              </a:spcAft>
            </a:pPr>
            <a:r>
              <a:rPr lang="ru-RU" dirty="0">
                <a:solidFill>
                  <a:schemeClr val="bg1">
                    <a:lumMod val="95000"/>
                    <a:lumOff val="5000"/>
                  </a:schemeClr>
                </a:solidFill>
                <a:latin typeface="Times New Roman" panose="02020603050405020304" pitchFamily="18" charset="0"/>
                <a:ea typeface="Times New Roman" panose="02020603050405020304" pitchFamily="18" charset="0"/>
              </a:rPr>
              <a:t>А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асосий</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марказий</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томир</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Б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марказий</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бўлмаси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В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асосий</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томирнинг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устки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жуфти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С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асосий</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томирнинг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пастки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жуфти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br>
              <a:rPr lang="ru-RU" dirty="0">
                <a:solidFill>
                  <a:schemeClr val="bg1">
                    <a:lumMod val="95000"/>
                    <a:lumOff val="5000"/>
                  </a:schemeClr>
                </a:solidFill>
                <a:latin typeface="Times New Roman" panose="02020603050405020304" pitchFamily="18" charset="0"/>
                <a:ea typeface="Times New Roman" panose="02020603050405020304" pitchFamily="18" charset="0"/>
              </a:rPr>
            </a:br>
            <a:r>
              <a:rPr lang="ru-RU" dirty="0">
                <a:solidFill>
                  <a:schemeClr val="bg1">
                    <a:lumMod val="95000"/>
                    <a:lumOff val="5000"/>
                  </a:schemeClr>
                </a:solidFill>
                <a:latin typeface="Times New Roman" panose="02020603050405020304" pitchFamily="18" charset="0"/>
                <a:ea typeface="Times New Roman" panose="02020603050405020304" pitchFamily="18" charset="0"/>
              </a:rPr>
              <a:t>Д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пастки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бўлмаси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Е-Ж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устки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ва</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остки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ён</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ўйиқлар</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З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банди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ўйиғи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Л,М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қирралари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тишчалари</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Н ­ </a:t>
            </a:r>
            <a:r>
              <a:rPr lang="ru-RU"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dirty="0">
                <a:solidFill>
                  <a:schemeClr val="bg1">
                    <a:lumMod val="95000"/>
                    <a:lumOff val="5000"/>
                  </a:schemeClr>
                </a:solidFill>
                <a:latin typeface="Times New Roman" panose="02020603050405020304" pitchFamily="18" charset="0"/>
                <a:ea typeface="Times New Roman" panose="02020603050405020304" pitchFamily="18" charset="0"/>
              </a:rPr>
              <a:t> банди.</a:t>
            </a:r>
            <a:endParaRPr lang="ru-RU" dirty="0">
              <a:solidFill>
                <a:schemeClr val="bg1">
                  <a:lumMod val="95000"/>
                  <a:lumOff val="5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664624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496944" cy="6264696"/>
          </a:xfrm>
        </p:spPr>
        <p:txBody>
          <a:bodyPr>
            <a:noAutofit/>
          </a:bodyPr>
          <a:lstStyle/>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ингичкалашган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поясимон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ушлаб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хизмат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келаётган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ассимилятор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оқимини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танага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ўтказишда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шунингдек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smtClean="0">
                <a:solidFill>
                  <a:schemeClr val="bg1">
                    <a:lumMod val="95000"/>
                    <a:lumOff val="5000"/>
                  </a:schemeClr>
                </a:solidFill>
                <a:latin typeface="Times New Roman" panose="02020603050405020304" pitchFamily="18" charset="0"/>
                <a:cs typeface="Times New Roman" panose="02020603050405020304" pitchFamily="18" charset="0"/>
              </a:rPr>
              <a:t>шапалоғини</a:t>
            </a:r>
            <a:r>
              <a:rPr lang="ru-RU" sz="1800" dirty="0" smtClean="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озиқ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таъминлашда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муҳим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рол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ўйнайди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шохланиб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навбатида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яна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шохланиб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тармоқларини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бандининг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узунлиги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нави,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шунингдек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парваришга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Соядаги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мўрт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ўсимлигининг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ясси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четлари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арра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тишли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панжали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бутун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думалоқ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тухумсимон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ўзаксимон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Баъзан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тупда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парвариш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усулларига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ўзгариши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кўпинча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3-5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устки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пастки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кесиклар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уйиқлари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орқа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томонида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бўртиб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чиққан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кўринишида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шапалоғи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ўртасидан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ўтган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(бош)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ажратиб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бириккан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тартибдаги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томирлар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юза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силлиқ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ғадир-будир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қавариқли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бурмали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туксиз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ор-</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ёшдаги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нисбатан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сертук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ранги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кўринишда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пушти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жигар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ранг,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сарғиш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қизил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a:p>
            <a:pPr marL="0" indent="0" algn="just">
              <a:spcBef>
                <a:spcPts val="0"/>
              </a:spcBef>
              <a:spcAft>
                <a:spcPts val="0"/>
              </a:spcAf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3562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404664"/>
            <a:ext cx="8424936" cy="5832648"/>
          </a:xfrm>
        </p:spPr>
        <p:txBody>
          <a:bodyPr>
            <a:normAutofit/>
          </a:bodyPr>
          <a:lstStyle/>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ранги ток нави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шароитларига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яшилдан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яшилгача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охирига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тўкилишдан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олдин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хос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ранг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пушти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рангли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сариқ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тилла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рангга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рангли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қизил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тусга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белгилашда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муҳим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аҳамиятга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морфологик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белгилари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қайси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жойлашганлигига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ўзгаради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характерли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8-12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бўғимида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чегараланган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35-40 кун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мобайнида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тегишли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ҳажмга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етгач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тўхтайди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сари ассимиляция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кучаяди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кимёвий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таркиби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ўзгаради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Ўсув</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охирига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ассимиляция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сусаяди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хлорофилл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парчаланиб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озиқ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пояга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бошлайди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бандининг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бириккан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ажратувчи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пўкак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қават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тўкилади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банди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изи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қолади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Агарда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қолган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изнинг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усти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силлиқ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жигар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ранг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демак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тўхтаб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новдалар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пишиб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етилган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анатомик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томондан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вазифаларига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монанд</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тузилган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бандида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ўтказувчи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тизим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механик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тўқима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5553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395536" y="673609"/>
            <a:ext cx="813886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a:t>
            </a:r>
            <a:endParaRPr kumimoji="0" lang="ru-RU" altLang="ru-RU" sz="18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мураккаб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шингил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рЎвак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гул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ғунчалар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якунланади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бўлажак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ўхшаш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кичиклиги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ўқининг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шохланиши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миқдори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нави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шаклланиш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ўтган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йилги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қишловчи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келгуси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ёзилгунча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бошланғич</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муртак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ҳолида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Ҳажми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кичик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сони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(100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тагача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катталарида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(700­2000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Битта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1­3 та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Айрим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ҳол-ларда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мумкиин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пастки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симподиал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бўғимларида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қарама-қарши-сида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Одатда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бўлмайди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ўтган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йилги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ухловчи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қишловчи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марказдагисидан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15-20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см.га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етганда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шўралар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кўрина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конуссимон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цилиндрсимон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чиқиши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аслида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хил.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Шунинг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типик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типик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жингалаккача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оралиқ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шаклларини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учратиш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26306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4072488" y="1124743"/>
            <a:ext cx="1013153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854586710"/>
              </p:ext>
            </p:extLst>
          </p:nvPr>
        </p:nvGraphicFramePr>
        <p:xfrm>
          <a:off x="647564" y="116632"/>
          <a:ext cx="3528392" cy="2721903"/>
        </p:xfrm>
        <a:graphic>
          <a:graphicData uri="http://schemas.openxmlformats.org/presentationml/2006/ole">
            <mc:AlternateContent xmlns:mc="http://schemas.openxmlformats.org/markup-compatibility/2006">
              <mc:Choice xmlns:v="urn:schemas-microsoft-com:vml" Requires="v">
                <p:oleObj spid="_x0000_s22572" name="Точечный рисунок" r:id="rId3" imgW="2752711" imgH="2124010" progId="Paint.Picture">
                  <p:embed/>
                </p:oleObj>
              </mc:Choice>
              <mc:Fallback>
                <p:oleObj name="Точечный рисунок" r:id="rId3" imgW="2752711" imgH="2124010" progId="Paint.Picture">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564" y="116632"/>
                        <a:ext cx="3528392" cy="2721903"/>
                      </a:xfrm>
                      <a:prstGeom prst="rect">
                        <a:avLst/>
                      </a:prstGeom>
                      <a:noFill/>
                    </p:spPr>
                  </p:pic>
                </p:oleObj>
              </mc:Fallback>
            </mc:AlternateContent>
          </a:graphicData>
        </a:graphic>
      </p:graphicFrame>
      <p:sp>
        <p:nvSpPr>
          <p:cNvPr id="7" name="Прямоугольник 6"/>
          <p:cNvSpPr/>
          <p:nvPr/>
        </p:nvSpPr>
        <p:spPr>
          <a:xfrm>
            <a:off x="4355976" y="541473"/>
            <a:ext cx="3563888" cy="646331"/>
          </a:xfrm>
          <a:prstGeom prst="rect">
            <a:avLst/>
          </a:prstGeom>
        </p:spPr>
        <p:txBody>
          <a:bodyPr wrap="square">
            <a:spAutoFit/>
          </a:bodyPr>
          <a:lstStyle/>
          <a:p>
            <a:r>
              <a:rPr lang="ru-RU" b="1" dirty="0">
                <a:solidFill>
                  <a:schemeClr val="bg1">
                    <a:lumMod val="95000"/>
                    <a:lumOff val="5000"/>
                  </a:schemeClr>
                </a:solidFill>
                <a:latin typeface="Times New Roman" panose="02020603050405020304" pitchFamily="18" charset="0"/>
                <a:ea typeface="Times New Roman" panose="02020603050405020304" pitchFamily="18" charset="0"/>
              </a:rPr>
              <a:t>Ток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жингалаги</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ва</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тупгулининг</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оралиқ</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шакллари</a:t>
            </a:r>
            <a:endParaRPr lang="ru-RU" dirty="0">
              <a:solidFill>
                <a:schemeClr val="bg1">
                  <a:lumMod val="95000"/>
                  <a:lumOff val="5000"/>
                </a:schemeClr>
              </a:solidFill>
            </a:endParaRPr>
          </a:p>
        </p:txBody>
      </p:sp>
      <p:graphicFrame>
        <p:nvGraphicFramePr>
          <p:cNvPr id="8" name="Объект 7"/>
          <p:cNvGraphicFramePr>
            <a:graphicFrameLocks noChangeAspect="1"/>
          </p:cNvGraphicFramePr>
          <p:nvPr>
            <p:extLst>
              <p:ext uri="{D42A27DB-BD31-4B8C-83A1-F6EECF244321}">
                <p14:modId xmlns:p14="http://schemas.microsoft.com/office/powerpoint/2010/main" val="2883149588"/>
              </p:ext>
            </p:extLst>
          </p:nvPr>
        </p:nvGraphicFramePr>
        <p:xfrm>
          <a:off x="1259632" y="3068960"/>
          <a:ext cx="2016224" cy="3469476"/>
        </p:xfrm>
        <a:graphic>
          <a:graphicData uri="http://schemas.openxmlformats.org/presentationml/2006/ole">
            <mc:AlternateContent xmlns:mc="http://schemas.openxmlformats.org/markup-compatibility/2006">
              <mc:Choice xmlns:v="urn:schemas-microsoft-com:vml" Requires="v">
                <p:oleObj spid="_x0000_s22573" name="Точечный рисунок" r:id="rId5" imgW="1314286" imgH="3247619" progId="Paint.Picture">
                  <p:embed/>
                </p:oleObj>
              </mc:Choice>
              <mc:Fallback>
                <p:oleObj name="Точечный рисунок" r:id="rId5" imgW="1314286" imgH="3247619" progId="Paint.Picture">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9632" y="3068960"/>
                        <a:ext cx="2016224" cy="3469476"/>
                      </a:xfrm>
                      <a:prstGeom prst="rect">
                        <a:avLst/>
                      </a:prstGeom>
                      <a:noFill/>
                      <a:ln>
                        <a:noFill/>
                      </a:ln>
                    </p:spPr>
                  </p:pic>
                </p:oleObj>
              </mc:Fallback>
            </mc:AlternateContent>
          </a:graphicData>
        </a:graphic>
      </p:graphicFrame>
      <p:sp>
        <p:nvSpPr>
          <p:cNvPr id="9" name="Прямоугольник 8"/>
          <p:cNvSpPr/>
          <p:nvPr/>
        </p:nvSpPr>
        <p:spPr>
          <a:xfrm>
            <a:off x="3707904" y="3234037"/>
            <a:ext cx="4572000" cy="3139321"/>
          </a:xfrm>
          <a:prstGeom prst="rect">
            <a:avLst/>
          </a:prstGeom>
        </p:spPr>
        <p:txBody>
          <a:bodyPr>
            <a:spAutoFit/>
          </a:bodyPr>
          <a:lstStyle/>
          <a:p>
            <a:pPr algn="ctr">
              <a:spcAft>
                <a:spcPts val="0"/>
              </a:spcAft>
            </a:pPr>
            <a:r>
              <a:rPr lang="ru-RU" b="1" dirty="0">
                <a:solidFill>
                  <a:schemeClr val="bg1">
                    <a:lumMod val="95000"/>
                    <a:lumOff val="5000"/>
                  </a:schemeClr>
                </a:solidFill>
                <a:latin typeface="Times New Roman" panose="02020603050405020304" pitchFamily="18" charset="0"/>
                <a:ea typeface="Times New Roman" panose="02020603050405020304" pitchFamily="18" charset="0"/>
              </a:rPr>
              <a:t>Ток </a:t>
            </a:r>
            <a:r>
              <a:rPr lang="ru-RU" b="1" dirty="0" err="1">
                <a:solidFill>
                  <a:schemeClr val="bg1">
                    <a:lumMod val="95000"/>
                    <a:lumOff val="5000"/>
                  </a:schemeClr>
                </a:solidFill>
                <a:latin typeface="Times New Roman" panose="02020603050405020304" pitchFamily="18" charset="0"/>
                <a:ea typeface="Times New Roman" panose="02020603050405020304" pitchFamily="18" charset="0"/>
              </a:rPr>
              <a:t>тўпгули</a:t>
            </a:r>
            <a:r>
              <a:rPr lang="ru-RU" b="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dirty="0">
                <a:solidFill>
                  <a:schemeClr val="bg1">
                    <a:lumMod val="95000"/>
                    <a:lumOff val="5000"/>
                  </a:schemeClr>
                </a:solidFill>
                <a:latin typeface="Times New Roman" panose="02020603050405020304" pitchFamily="18" charset="0"/>
                <a:ea typeface="Times New Roman" panose="02020603050405020304" pitchFamily="18" charset="0"/>
              </a:rPr>
              <a:t> </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А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ўсишининг</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бошланиши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Б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ёш</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В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гуллаш</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олдидаги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бўлиқ</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1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банди;</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2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асосий</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ўқ</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3,4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шохчалари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5 ­ гул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ғунчалари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тўдаси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6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бўғимдан</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чиққан</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жингалак</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latin typeface="Times New Roman" panose="02020603050405020304" pitchFamily="18" charset="0"/>
              <a:ea typeface="Times New Roman" panose="02020603050405020304" pitchFamily="18" charset="0"/>
            </a:endParaRPr>
          </a:p>
          <a:p>
            <a:pPr algn="just">
              <a:spcAft>
                <a:spcPts val="0"/>
              </a:spcAft>
            </a:pPr>
            <a:r>
              <a:rPr lang="ru-RU" i="1" dirty="0">
                <a:solidFill>
                  <a:schemeClr val="bg1">
                    <a:lumMod val="95000"/>
                    <a:lumOff val="5000"/>
                  </a:schemeClr>
                </a:solidFill>
                <a:latin typeface="Times New Roman" panose="02020603050405020304" pitchFamily="18" charset="0"/>
                <a:ea typeface="Times New Roman" panose="02020603050405020304" pitchFamily="18" charset="0"/>
              </a:rPr>
              <a:t>7 ­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тўпгул</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қаршисидаги</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 </a:t>
            </a:r>
            <a:r>
              <a:rPr lang="ru-RU" i="1" dirty="0" err="1">
                <a:solidFill>
                  <a:schemeClr val="bg1">
                    <a:lumMod val="95000"/>
                    <a:lumOff val="5000"/>
                  </a:schemeClr>
                </a:solidFill>
                <a:latin typeface="Times New Roman" panose="02020603050405020304" pitchFamily="18" charset="0"/>
                <a:ea typeface="Times New Roman" panose="02020603050405020304" pitchFamily="18" charset="0"/>
              </a:rPr>
              <a:t>барг</a:t>
            </a:r>
            <a:r>
              <a:rPr lang="ru-RU" i="1" dirty="0">
                <a:solidFill>
                  <a:schemeClr val="bg1">
                    <a:lumMod val="95000"/>
                    <a:lumOff val="5000"/>
                  </a:schemeClr>
                </a:solidFill>
                <a:latin typeface="Times New Roman" panose="02020603050405020304" pitchFamily="18" charset="0"/>
                <a:ea typeface="Times New Roman" panose="02020603050405020304" pitchFamily="18" charset="0"/>
              </a:rPr>
              <a:t>.</a:t>
            </a:r>
            <a:endParaRPr lang="ru-RU" sz="1100" dirty="0">
              <a:solidFill>
                <a:schemeClr val="bg1">
                  <a:lumMod val="95000"/>
                  <a:lumOff val="5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946149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332656"/>
            <a:ext cx="8424936" cy="6120680"/>
          </a:xfrm>
        </p:spPr>
        <p:txBody>
          <a:bodyPr>
            <a:noAutofit/>
          </a:bodyPr>
          <a:lstStyle/>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май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ойининг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ўрталаригача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давом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кирган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деярли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тўхтайди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Худди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шу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ўқининг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тикланади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ўқларнинг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юқорига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жадал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конуссимон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баъзан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бесўнақай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анормал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тилида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фасциация</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дейилади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Бунда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ўқлари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чўзиқ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ясси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гул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шонача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)лари,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гулбандлари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қисқа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Ток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гуллари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сариқ-яшилсимон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кўримсиз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Ингичка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гулбанди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ёрдамида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тўпгул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ўқига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бирлашган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тугилгач</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гулбанди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мевабандга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айланади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Маданий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экиладиган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ток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аксарият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Нимранг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Каттақўр-ғон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Чарос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Тавквери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Даройи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Эчкимар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айрим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албатта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қўшиб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экилиши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лозим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наслсиз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стерилл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Агар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чангланмаса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тугилмайди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партенокрапик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миқдори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сифати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пасаяди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Баъзан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қатлама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қат-қат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япроқли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учрайди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Бундай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нектарник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шира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ажратувчи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безлар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гулбаргларга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айланиб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кетиши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пайдо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660539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476672"/>
            <a:ext cx="8424936" cy="5760640"/>
          </a:xfrm>
        </p:spPr>
        <p:txBody>
          <a:bodyPr>
            <a:noAutofit/>
          </a:bodyPr>
          <a:lstStyle/>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Токда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эркак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эркак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учрайди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Экиладиган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аксарият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хусусиятига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турувчи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чангчилардан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иборат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уруғчиси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нормал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чангчиси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ривожланмаган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(14-расм).</a:t>
            </a:r>
          </a:p>
          <a:p>
            <a:pPr marL="0" indent="0" algn="just">
              <a:buNone/>
            </a:pP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Ток -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анемофил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ўсимлик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яъни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гул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жуда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шамол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таъсирида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тез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тарқалади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чангланишида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ҳашаротлар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деярли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иштирок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этмайди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вақтида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тумшуқчасидан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шира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ажралиб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чиқиб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унга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гул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ёпишади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мураккаб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қўш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оталаниш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рўй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Агарда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чанг-донлар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гул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қалпоқчаларидан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олдин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ёрилса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гул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очилмасданоқ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ўз-ўзидан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чангланиш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рўй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ҳодиса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клейстогамия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аталади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Бунга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вақтидаги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қурғоқчилик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паст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ҳарорат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сабаб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Ғужумдаги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сони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оталанган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сонига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қараб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1-4 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Уруғланмасдан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партенокарпик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дейилади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Уруғсиз</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кишмишбоп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хос</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аксарият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қисми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чангчилари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серпушт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фертилл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Кишмишбоп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гулларида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чанг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найчалари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қопчасига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етиб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бормаслиги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сабабли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оталаниш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жараёни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кечмайди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Кейинчалик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уруғкуртакнинг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нобуд</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бўлиши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туфайли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ҳақиқий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бўлмайди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49910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764704"/>
            <a:ext cx="7924800" cy="4114800"/>
          </a:xfrm>
        </p:spPr>
        <p:txBody>
          <a:bodyPr>
            <a:normAutofit/>
          </a:bodyPr>
          <a:lstStyle/>
          <a:p>
            <a:pPr marL="0" indent="0" algn="just">
              <a:buNone/>
            </a:pPr>
            <a:r>
              <a:rPr lang="ru-RU" sz="1800">
                <a:solidFill>
                  <a:schemeClr val="bg1">
                    <a:lumMod val="95000"/>
                    <a:lumOff val="5000"/>
                  </a:schemeClr>
                </a:solidFill>
                <a:latin typeface="Times New Roman" panose="02020603050405020304" pitchFamily="18" charset="0"/>
                <a:cs typeface="Times New Roman" panose="02020603050405020304" pitchFamily="18" charset="0"/>
              </a:rPr>
              <a:t>Гулларнинг нормал чангланиши, уруғланишида ташқи муҳит ҳамда агротехниканинг аҳамияти катта. Гуллаш вақтида токларни суғориш тавсия қилинмайди. Акс ҳолда уруғчи тумшуқчасидан ажарлиб чиқадиган шира суюлиб чангланиш, уруғланиш яхши кечмайди.</a:t>
            </a:r>
          </a:p>
          <a:p>
            <a:pPr marL="0" indent="0" algn="just">
              <a:buNone/>
            </a:pPr>
            <a:r>
              <a:rPr lang="ru-RU" sz="1800" b="1">
                <a:solidFill>
                  <a:schemeClr val="bg1">
                    <a:lumMod val="95000"/>
                    <a:lumOff val="5000"/>
                  </a:schemeClr>
                </a:solidFill>
                <a:latin typeface="Times New Roman" panose="02020603050405020304" pitchFamily="18" charset="0"/>
                <a:cs typeface="Times New Roman" panose="02020603050405020304" pitchFamily="18" charset="0"/>
              </a:rPr>
              <a:t>Жингалак - </a:t>
            </a:r>
            <a:r>
              <a:rPr lang="ru-RU" sz="1800">
                <a:solidFill>
                  <a:schemeClr val="bg1">
                    <a:lumMod val="95000"/>
                    <a:lumOff val="5000"/>
                  </a:schemeClr>
                </a:solidFill>
                <a:latin typeface="Times New Roman" panose="02020603050405020304" pitchFamily="18" charset="0"/>
                <a:cs typeface="Times New Roman" panose="02020603050405020304" pitchFamily="18" charset="0"/>
              </a:rPr>
              <a:t>бу шакли ўзгарган новда бўлиб, симподиал типда ўсади. Оддий (шохланмаган) ва шохланган бўлади. Асосан баргнинг қарама-қаршисида жойлашади. Ҳосилсиз новдаларда жингалаклар пастки 3-4 бўғимда, ҳосилли новдаларда эса юқори бўғимларда ҳам пайдо бўлади. Жингалаклар фақат ўсимликларни бирон бир таянч билан бирикиб ўсишида механик вазифани бажаради. Ток кесиш вақтида новдаларни симбағазлардан бўшатишда қийинчиликлар туғдиради.</a:t>
            </a:r>
          </a:p>
        </p:txBody>
      </p:sp>
    </p:spTree>
    <p:extLst>
      <p:ext uri="{BB962C8B-B14F-4D97-AF65-F5344CB8AC3E}">
        <p14:creationId xmlns:p14="http://schemas.microsoft.com/office/powerpoint/2010/main" val="42850311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сканирование0003"/>
          <p:cNvPicPr>
            <a:picLocks noChangeAspect="1" noChangeArrowheads="1"/>
          </p:cNvPicPr>
          <p:nvPr/>
        </p:nvPicPr>
        <p:blipFill>
          <a:blip r:embed="rId2">
            <a:extLst>
              <a:ext uri="{28A0092B-C50C-407E-A947-70E740481C1C}">
                <a14:useLocalDpi xmlns:a14="http://schemas.microsoft.com/office/drawing/2010/main" val="0"/>
              </a:ext>
            </a:extLst>
          </a:blip>
          <a:srcRect b="-10965"/>
          <a:stretch>
            <a:fillRect/>
          </a:stretch>
        </p:blipFill>
        <p:spPr bwMode="auto">
          <a:xfrm>
            <a:off x="0" y="0"/>
            <a:ext cx="9144000" cy="5085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0" y="4581128"/>
            <a:ext cx="9144000" cy="227687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2000" b="1" i="1" u="none" strike="noStrike" cap="none" normalizeH="0" baseline="0" dirty="0" smtClean="0">
                <a:ln>
                  <a:noFill/>
                </a:ln>
                <a:solidFill>
                  <a:schemeClr val="bg1"/>
                </a:solidFill>
                <a:effectLst/>
                <a:latin typeface="Times New Roman" pitchFamily="18" charset="0"/>
                <a:cs typeface="Times New Roman" pitchFamily="18" charset="0"/>
              </a:rPr>
              <a:t>2-расм. Ток </a:t>
            </a:r>
            <a:r>
              <a:rPr kumimoji="0" lang="ru-RU" sz="2000" b="1" i="1" u="none" strike="noStrike" cap="none" normalizeH="0" baseline="0" dirty="0" err="1" smtClean="0">
                <a:ln>
                  <a:noFill/>
                </a:ln>
                <a:solidFill>
                  <a:schemeClr val="bg1"/>
                </a:solidFill>
                <a:effectLst/>
                <a:latin typeface="Times New Roman" pitchFamily="18" charset="0"/>
                <a:cs typeface="Times New Roman" pitchFamily="18" charset="0"/>
              </a:rPr>
              <a:t>гулининг</a:t>
            </a:r>
            <a:r>
              <a:rPr kumimoji="0" lang="ru-RU" sz="2000" b="1"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1" i="1" u="none" strike="noStrike" cap="none" normalizeH="0" baseline="0" dirty="0" err="1" smtClean="0">
                <a:ln>
                  <a:noFill/>
                </a:ln>
                <a:solidFill>
                  <a:schemeClr val="bg1"/>
                </a:solidFill>
                <a:effectLst/>
                <a:latin typeface="Times New Roman" pitchFamily="18" charset="0"/>
                <a:cs typeface="Times New Roman" pitchFamily="18" charset="0"/>
              </a:rPr>
              <a:t>типлари</a:t>
            </a:r>
            <a:r>
              <a:rPr kumimoji="0" lang="ru-RU" sz="2000" b="1" i="1" u="none" strike="noStrike" cap="none" normalizeH="0" baseline="0" dirty="0" smtClean="0">
                <a:ln>
                  <a:noFill/>
                </a:ln>
                <a:solidFill>
                  <a:schemeClr val="bg1"/>
                </a:solidFill>
                <a:effectLst/>
                <a:latin typeface="Times New Roman" pitchFamily="18"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1-2-ќўш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жинсли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3-4-функционал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урѓочи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5-ћаќиќий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урѓочи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6-эркак, 7-8-эркак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ўтувчи</a:t>
            </a:r>
            <a:r>
              <a:rPr kumimoji="0" lang="ru-RU" sz="2000" b="0" i="1" u="none" strike="noStrike" cap="none" normalizeH="0" baseline="0" dirty="0" smtClean="0">
                <a:ln>
                  <a:noFill/>
                </a:ln>
                <a:solidFill>
                  <a:schemeClr val="bg1"/>
                </a:solidFill>
                <a:effectLst/>
                <a:latin typeface="Times New Roman" pitchFamily="18" charset="0"/>
                <a:cs typeface="Times New Roman" pitchFamily="18" charset="0"/>
              </a:rPr>
              <a:t> </a:t>
            </a:r>
            <a:r>
              <a:rPr kumimoji="0" lang="ru-RU" sz="2000" b="0" i="1" u="none" strike="noStrike" cap="none" normalizeH="0" baseline="0" dirty="0" err="1" smtClean="0">
                <a:ln>
                  <a:noFill/>
                </a:ln>
                <a:solidFill>
                  <a:schemeClr val="bg1"/>
                </a:solidFill>
                <a:effectLst/>
                <a:latin typeface="Times New Roman" pitchFamily="18" charset="0"/>
                <a:cs typeface="Times New Roman" pitchFamily="18" charset="0"/>
              </a:rPr>
              <a:t>типда</a:t>
            </a:r>
            <a:endParaRPr kumimoji="0" lang="ru-RU" sz="2800" b="0" i="0" u="none" strike="noStrike" cap="none" normalizeH="0" baseline="0" dirty="0" smtClean="0">
              <a:ln>
                <a:noFill/>
              </a:ln>
              <a:solidFill>
                <a:schemeClr val="bg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2816623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467544" y="291356"/>
            <a:ext cx="8066856"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боши, </a:t>
            </a: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ғужуми</a:t>
            </a:r>
            <a:r>
              <a:rPr kumimoji="0" lang="ru-RU" altLang="ru-RU" sz="18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уруғи</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чангланиб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уруғлангач</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айланади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бошини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зичлиги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гултожнинг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шохланганлиги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сонига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конуссимон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цилиндрсимон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конус-</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цилиндрсимон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қанотсимон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шохланган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зичлиги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тиғиз</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ўртача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тиғиз</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жуда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25-26 см. дан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жуда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йирик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18­25 см.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катталикдагиси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йирик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10­18 см.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катталикдагиси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ўртача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см.дан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кичиклари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зичлиги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навигагина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эмас</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шунингдек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чангланиши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ҳарорати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ўсти-риш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таъминланганлигига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Тож</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бошининг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скелетини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ўқ</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шохчалардан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Айрим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масалан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Хусайнида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тож</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пишган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даврда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мўрт</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айримларида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масалан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Тойифида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ёғочланган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Тож</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гулбанддан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шаклланган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мевабанд</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тугайди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Мевабанд</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орқали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най</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тўдалари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кирган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ғужумнинг</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мевабандга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қанчалик</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мустаҳкам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бирикканини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белгилайди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Шингилни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қилувчи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ўтказувчи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тўдалар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уруғни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озиқлантириш</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ҳизмат</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Мевабанди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қисқа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Қисқа</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бўлганидан</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боши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зич</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кўринади</a:t>
            </a:r>
            <a:r>
              <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36427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251520" y="545306"/>
            <a:ext cx="871296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a:t>
            </a:r>
            <a:r>
              <a:rPr kumimoji="0" lang="ru-RU" altLang="ru-RU" sz="16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эти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уруғдан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кутикула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намни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ушлаб</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турувчи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кўкимтир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мумғубор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пруин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қопланган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ҳужумни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ортиқча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буғланишдан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айнишидан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сақлайди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транспортбоплиги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сақланиш</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муддатини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оширади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Пўстлоқ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хос</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ранг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берувчи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буёқ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(хлорофилл, ксантофилл, каротин,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антоцианлар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бор.</a:t>
            </a:r>
            <a:endPar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1"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Мева</a:t>
            </a:r>
            <a:r>
              <a:rPr kumimoji="0" lang="ru-RU" altLang="ru-RU" sz="1600" b="1"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эти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мезокарп</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шираси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тўлган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вакуоллар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протоплазмасидаги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каваклар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)га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гул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тугунчасидан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катталиги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хил.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Пишганда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навига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пушти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қизил</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қора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рангларда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ранги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баъзан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ўзгариши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Масалан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Нимранг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Пушти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тойифи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рангги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Тошкентда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очроқ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бўлса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Крим</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қизғиш</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рангга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киради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рангги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ҳажми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уларни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морфологик</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томондан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тавсифлашда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муҳим</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белгилардан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дона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вазни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г.гача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навига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япасқи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думалоқ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овалсимон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тухумсимон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чўзиқ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(15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16-расмлар).</a:t>
            </a:r>
            <a:endPar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ғужумининг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таъми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мазаси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этининг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қаттиқ-юмшоқлиги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консистенцияси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серширалиги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кислоталилиги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пўстлоғи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таркибидаги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бўёқ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хушбўй</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Мускат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ўзига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хос</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хушбўй</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хидга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хушбўй</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Мускат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ўзига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хос</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хушбўй</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хидга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таъмга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бўлганлигидан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жуда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қадрланади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кимёвий</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улардаги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қанд</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моддаси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органик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кислоталардан</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Таркибидаги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қанд</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моддаси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об-</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ўстириш</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усули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нави,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узумнинг</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пишганлик</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даражасига</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12% дан 30%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гачани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600" b="0" i="0" u="none" strike="noStrike" cap="none" normalizeH="0" baseline="0" dirty="0" err="1" smtClean="0">
                <a:ln>
                  <a:noFill/>
                </a:ln>
                <a:solidFill>
                  <a:schemeClr val="bg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600" b="0" i="0" u="none" strike="noStrike" cap="none" normalizeH="0" baseline="0" dirty="0" smtClean="0">
                <a:ln>
                  <a:noFill/>
                </a:ln>
                <a:solidFill>
                  <a:schemeClr val="bg1">
                    <a:lumMod val="95000"/>
                    <a:lumOff val="5000"/>
                  </a:schemeClr>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854063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619671" y="404663"/>
            <a:ext cx="1070610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742947121"/>
              </p:ext>
            </p:extLst>
          </p:nvPr>
        </p:nvGraphicFramePr>
        <p:xfrm>
          <a:off x="395536" y="908719"/>
          <a:ext cx="3753619" cy="4725144"/>
        </p:xfrm>
        <a:graphic>
          <a:graphicData uri="http://schemas.openxmlformats.org/presentationml/2006/ole">
            <mc:AlternateContent xmlns:mc="http://schemas.openxmlformats.org/markup-compatibility/2006">
              <mc:Choice xmlns:v="urn:schemas-microsoft-com:vml" Requires="v">
                <p:oleObj spid="_x0000_s25613" name="Точечный рисунок" r:id="rId3" imgW="2647490" imgH="3333693" progId="Paint.Picture">
                  <p:embed/>
                </p:oleObj>
              </mc:Choice>
              <mc:Fallback>
                <p:oleObj name="Точечный рисунок" r:id="rId3" imgW="2647490" imgH="3333693" progId="Paint.Picture">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908719"/>
                        <a:ext cx="3753619" cy="4725144"/>
                      </a:xfrm>
                      <a:prstGeom prst="rect">
                        <a:avLst/>
                      </a:prstGeom>
                      <a:noFill/>
                    </p:spPr>
                  </p:pic>
                </p:oleObj>
              </mc:Fallback>
            </mc:AlternateContent>
          </a:graphicData>
        </a:graphic>
      </p:graphicFrame>
      <p:sp>
        <p:nvSpPr>
          <p:cNvPr id="6" name="Прямоугольник 5"/>
          <p:cNvSpPr/>
          <p:nvPr/>
        </p:nvSpPr>
        <p:spPr>
          <a:xfrm>
            <a:off x="4499992" y="1701631"/>
            <a:ext cx="3873582" cy="3139321"/>
          </a:xfrm>
          <a:prstGeom prst="rect">
            <a:avLst/>
          </a:prstGeom>
        </p:spPr>
        <p:txBody>
          <a:bodyPr wrap="square">
            <a:spAutoFit/>
          </a:bodyPr>
          <a:lstStyle/>
          <a:p>
            <a:pPr algn="ctr">
              <a:spcAft>
                <a:spcPts val="0"/>
              </a:spcAft>
            </a:pPr>
            <a:r>
              <a:rPr lang="ru-RU"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шакли</a:t>
            </a:r>
            <a:r>
              <a:rPr lang="ru-RU" b="1"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1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япасқи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2 -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думалоқ</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3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овалсимон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4 -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чўзинчоқ</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5 -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узун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b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b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6 -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тухумсимон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7 -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тескари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тухумсимон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8 -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томонлари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қавариқли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9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цилиндрсимон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10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ингичкалашган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11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сўрғичсимон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12 -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ўткир</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учли</a:t>
            </a: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13 -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тўмтоқ</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учли. 14 -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тўғри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шаклли</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15 -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томонлама</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ривожланган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ru-RU"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16 </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букилган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ўроқсимон</a:t>
            </a:r>
            <a:r>
              <a:rPr lang="ru-RU"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37222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332656"/>
            <a:ext cx="8640960" cy="6048672"/>
          </a:xfrm>
        </p:spPr>
        <p:txBody>
          <a:bodyPr>
            <a:noAutofit/>
          </a:bodyPr>
          <a:lstStyle/>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пишиш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даврида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эти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массасининг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75-80%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ташкил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этади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Шунингдек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пишган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меваси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ошловчи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азотли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калий, кальций, натрий, магний,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темир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руҳ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минерал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моддалар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органик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кислоталар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олма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вино, лимон,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қаҳрабо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шовул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га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бой.</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уруғларнинг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сони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тухум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ҳужайраларининг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миқдорига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шунингдек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уруғкуртакларга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боғлиқ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одатда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2-3 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агар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барча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уруғкуртаклар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4 та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Кишмишбоп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ривожланмаслиги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мумкин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сони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қанча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ҳажми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шунча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катта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Узумда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уруғланмасликнинг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партенокарпия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стеноспермокарпия</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хиллари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мавжуд</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Партенокарпия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хилида</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мутлақо</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уруғланмаган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тугунчадан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майда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думалоқ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масалан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функционал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урғочи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гулли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Стеноспермакарпия</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b="1" dirty="0" err="1">
                <a:solidFill>
                  <a:schemeClr val="bg1">
                    <a:lumMod val="95000"/>
                    <a:lumOff val="5000"/>
                  </a:schemeClr>
                </a:solidFill>
                <a:latin typeface="Times New Roman" panose="02020603050405020304" pitchFamily="18" charset="0"/>
                <a:cs typeface="Times New Roman" panose="02020603050405020304" pitchFamily="18" charset="0"/>
              </a:rPr>
              <a:t>хилида</a:t>
            </a:r>
            <a:r>
              <a:rPr lang="ru-RU" sz="1800" b="1"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ғужумлар</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тўлиқ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уруғланма-ганлик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натижасида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ҳосил</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Бу</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кишмишбоп</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нав-ларда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рўй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беради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уруғкуртакдан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ривожланиб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жинсий</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кўпа-йиш</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органи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ҳисобланади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(17-расм). </a:t>
            </a:r>
          </a:p>
          <a:p>
            <a:pPr marL="0" indent="0" algn="just">
              <a:spcBef>
                <a:spcPts val="0"/>
              </a:spcBef>
              <a:spcAft>
                <a:spcPts val="0"/>
              </a:spcAft>
              <a:buNone/>
            </a:pP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Пишиб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етилган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овалсимон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ноксимон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юқори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томони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думалоқроқ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пастки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томони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тумшуқчаси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чўзиқроқ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Усти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пишшиқ</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пўст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қопланган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Пўст</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тагида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эндосперм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учи бор).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тумшуқчасида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муртак</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иккита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уруғпалла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орасида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эса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учки</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куртакча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поя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илдизча</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шаклланган</a:t>
            </a:r>
            <a:r>
              <a:rPr lang="ru-RU" sz="18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bg1">
                    <a:lumMod val="95000"/>
                    <a:lumOff val="5000"/>
                  </a:schemeClr>
                </a:solidFill>
                <a:latin typeface="Times New Roman" panose="02020603050405020304" pitchFamily="18" charset="0"/>
                <a:cs typeface="Times New Roman" panose="02020603050405020304" pitchFamily="18" charset="0"/>
              </a:rPr>
              <a:t>бўлади</a:t>
            </a:r>
            <a:endParaRPr lang="ru-RU" sz="18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2328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404664"/>
            <a:ext cx="8568952" cy="5832648"/>
          </a:xfrm>
        </p:spPr>
        <p:txBody>
          <a:bodyPr>
            <a:normAutofit/>
          </a:bodyPr>
          <a:lstStyle/>
          <a:p>
            <a:pPr marL="0" indent="0" algn="just">
              <a:buNone/>
            </a:pP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Уруғнинг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ғужум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ичига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қараган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орқа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қарама-қарши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олди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ҳисобланади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олд</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томонининг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юзасида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узунасига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кетган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иккита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ўйиқча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бўлиб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улар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бир-биридан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чоки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ажралиб</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туради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Орқа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томонда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b="1" dirty="0" err="1">
                <a:solidFill>
                  <a:schemeClr val="bg1">
                    <a:lumMod val="95000"/>
                    <a:lumOff val="5000"/>
                  </a:schemeClr>
                </a:solidFill>
                <a:latin typeface="Times New Roman" panose="02020603050405020304" pitchFamily="18" charset="0"/>
                <a:cs typeface="Times New Roman" panose="02020603050405020304" pitchFamily="18" charset="0"/>
              </a:rPr>
              <a:t>халаза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ҳалқасимон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ботиқ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жой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Халаза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орқали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уруғ</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ичига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уни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озиқлантирувчи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най</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толали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боғламлар</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кирган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Узум</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уруғлари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ҳажми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шакли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тумшуқчасининг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узунлиги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халазасининг</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ҳажми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жойлашганлиги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каби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морфологик</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белгилари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билан</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ўзаро</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фарқ</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bg1">
                    <a:lumMod val="95000"/>
                    <a:lumOff val="5000"/>
                  </a:schemeClr>
                </a:solidFill>
                <a:latin typeface="Times New Roman" panose="02020603050405020304" pitchFamily="18" charset="0"/>
                <a:cs typeface="Times New Roman" panose="02020603050405020304" pitchFamily="18" charset="0"/>
              </a:rPr>
              <a:t>қилади</a:t>
            </a:r>
            <a:r>
              <a:rPr lang="ru-RU" sz="2000" dirty="0">
                <a:solidFill>
                  <a:schemeClr val="bg1">
                    <a:lumMod val="95000"/>
                    <a:lumOff val="5000"/>
                  </a:schemeClr>
                </a:solidFill>
                <a:latin typeface="Times New Roman" panose="02020603050405020304" pitchFamily="18" charset="0"/>
                <a:cs typeface="Times New Roman" panose="02020603050405020304" pitchFamily="18" charset="0"/>
              </a:rPr>
              <a:t>.</a:t>
            </a:r>
          </a:p>
          <a:p>
            <a:pPr marL="0" indent="0" algn="just">
              <a:buNone/>
            </a:pPr>
            <a:endParaRPr lang="ru-RU" sz="2000"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856229"/>
      </p:ext>
    </p:extLst>
  </p:cSld>
  <p:clrMapOvr>
    <a:masterClrMapping/>
  </p:clrMapOvr>
  <p:timing>
    <p:tnLst>
      <p:par>
        <p:cTn id="1" dur="indefinite" restart="never" nodeType="tmRoot"/>
      </p:par>
    </p:tnLst>
  </p:timing>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485</TotalTime>
  <Words>7385</Words>
  <Application>Microsoft Office PowerPoint</Application>
  <PresentationFormat>Экран (4:3)</PresentationFormat>
  <Paragraphs>197</Paragraphs>
  <Slides>50</Slides>
  <Notes>2</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2</vt:i4>
      </vt:variant>
      <vt:variant>
        <vt:lpstr>Заголовки слайдов</vt:lpstr>
      </vt:variant>
      <vt:variant>
        <vt:i4>50</vt:i4>
      </vt:variant>
    </vt:vector>
  </HeadingPairs>
  <TitlesOfParts>
    <vt:vector size="57" baseType="lpstr">
      <vt:lpstr>Arial</vt:lpstr>
      <vt:lpstr>Arial Narrow</vt:lpstr>
      <vt:lpstr>Calibri</vt:lpstr>
      <vt:lpstr>Times New Roman</vt:lpstr>
      <vt:lpstr>Горизонт</vt:lpstr>
      <vt:lpstr>Unknown</vt:lpstr>
      <vt:lpstr>Точечный рисунок</vt:lpstr>
      <vt:lpstr>Презентация PowerPoint</vt:lpstr>
      <vt:lpstr>РЕЖА:</vt:lpstr>
      <vt:lpstr>Токнинг тузилиши ва ривожланиши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Токнинг ер устки қисми (пояси)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Кириш. Узумчилик фани тўғрисида тушунча.</dc:title>
  <dc:creator>Лочинбек</dc:creator>
  <cp:lastModifiedBy>oybek</cp:lastModifiedBy>
  <cp:revision>93</cp:revision>
  <dcterms:created xsi:type="dcterms:W3CDTF">2018-03-22T08:12:01Z</dcterms:created>
  <dcterms:modified xsi:type="dcterms:W3CDTF">2018-03-02T08:05:15Z</dcterms:modified>
</cp:coreProperties>
</file>