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6" r:id="rId1"/>
  </p:sldMasterIdLst>
  <p:notesMasterIdLst>
    <p:notesMasterId r:id="rId34"/>
  </p:notesMasterIdLst>
  <p:sldIdLst>
    <p:sldId id="256" r:id="rId2"/>
    <p:sldId id="269" r:id="rId3"/>
    <p:sldId id="296" r:id="rId4"/>
    <p:sldId id="297" r:id="rId5"/>
    <p:sldId id="282" r:id="rId6"/>
    <p:sldId id="283" r:id="rId7"/>
    <p:sldId id="284" r:id="rId8"/>
    <p:sldId id="285" r:id="rId9"/>
    <p:sldId id="286" r:id="rId10"/>
    <p:sldId id="287" r:id="rId11"/>
    <p:sldId id="288" r:id="rId12"/>
    <p:sldId id="289" r:id="rId13"/>
    <p:sldId id="290" r:id="rId14"/>
    <p:sldId id="291" r:id="rId15"/>
    <p:sldId id="292" r:id="rId16"/>
    <p:sldId id="293" r:id="rId17"/>
    <p:sldId id="294" r:id="rId18"/>
    <p:sldId id="295" r:id="rId19"/>
    <p:sldId id="298" r:id="rId20"/>
    <p:sldId id="299" r:id="rId21"/>
    <p:sldId id="300" r:id="rId22"/>
    <p:sldId id="301" r:id="rId23"/>
    <p:sldId id="303" r:id="rId24"/>
    <p:sldId id="304" r:id="rId25"/>
    <p:sldId id="305" r:id="rId26"/>
    <p:sldId id="306" r:id="rId27"/>
    <p:sldId id="307" r:id="rId28"/>
    <p:sldId id="308" r:id="rId29"/>
    <p:sldId id="309" r:id="rId30"/>
    <p:sldId id="310" r:id="rId31"/>
    <p:sldId id="311" r:id="rId32"/>
    <p:sldId id="312" r:id="rId3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66"/>
    <a:srgbClr val="FFCC99"/>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442" autoAdjust="0"/>
    <p:restoredTop sz="94645" autoAdjust="0"/>
  </p:normalViewPr>
  <p:slideViewPr>
    <p:cSldViewPr>
      <p:cViewPr varScale="1">
        <p:scale>
          <a:sx n="66" d="100"/>
          <a:sy n="66" d="100"/>
        </p:scale>
        <p:origin x="1182"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F5E0CB-FDBD-4F28-941D-7BB9F1095B1F}" type="doc">
      <dgm:prSet loTypeId="urn:microsoft.com/office/officeart/2011/layout/ConvergingText" loCatId="process" qsTypeId="urn:microsoft.com/office/officeart/2005/8/quickstyle/simple1" qsCatId="simple" csTypeId="urn:microsoft.com/office/officeart/2005/8/colors/accent2_2" csCatId="accent2" phldr="1"/>
      <dgm:spPr/>
      <dgm:t>
        <a:bodyPr/>
        <a:lstStyle/>
        <a:p>
          <a:endParaRPr lang="ru-RU"/>
        </a:p>
      </dgm:t>
    </dgm:pt>
    <dgm:pt modelId="{2A0EB352-0052-4791-B980-1BA8BD18668C}">
      <dgm:prSet custT="1"/>
      <dgm:spPr>
        <a:solidFill>
          <a:srgbClr val="00B0F0"/>
        </a:solidFill>
      </dgm:spPr>
      <dgm:t>
        <a:bodyPr/>
        <a:lstStyle/>
        <a:p>
          <a:pPr rtl="0"/>
          <a:r>
            <a:rPr lang="ru-RU" sz="7200" b="1" baseline="0" dirty="0" smtClean="0">
              <a:solidFill>
                <a:schemeClr val="tx1"/>
              </a:solidFill>
              <a:latin typeface="Times New Roman" pitchFamily="18" charset="0"/>
              <a:cs typeface="Times New Roman" pitchFamily="18" charset="0"/>
            </a:rPr>
            <a:t>2-мавзу:</a:t>
          </a:r>
          <a:r>
            <a:rPr lang="ru-RU" sz="5400" b="1" baseline="0" dirty="0" smtClean="0">
              <a:solidFill>
                <a:schemeClr val="tx1"/>
              </a:solidFill>
              <a:latin typeface="Times New Roman" pitchFamily="18" charset="0"/>
              <a:cs typeface="Times New Roman" pitchFamily="18" charset="0"/>
            </a:rPr>
            <a:t> </a:t>
          </a:r>
          <a:r>
            <a:rPr lang="ru-RU" sz="6600" b="1" dirty="0" smtClean="0">
              <a:solidFill>
                <a:schemeClr val="tx1"/>
              </a:solidFill>
              <a:latin typeface="Times New Roman" pitchFamily="18" charset="0"/>
              <a:cs typeface="Times New Roman" pitchFamily="18" charset="0"/>
            </a:rPr>
            <a:t>Ток </a:t>
          </a:r>
          <a:r>
            <a:rPr lang="ru-RU" sz="6600" b="1" dirty="0" err="1" smtClean="0">
              <a:solidFill>
                <a:schemeClr val="tx1"/>
              </a:solidFill>
              <a:latin typeface="Times New Roman" pitchFamily="18" charset="0"/>
              <a:cs typeface="Times New Roman" pitchFamily="18" charset="0"/>
            </a:rPr>
            <a:t>биологияси</a:t>
          </a:r>
          <a:endParaRPr lang="ru-RU" sz="6600" b="1" dirty="0">
            <a:solidFill>
              <a:schemeClr val="tx1"/>
            </a:solidFill>
            <a:latin typeface="Times New Roman" pitchFamily="18" charset="0"/>
            <a:cs typeface="Times New Roman" pitchFamily="18" charset="0"/>
          </a:endParaRPr>
        </a:p>
      </dgm:t>
    </dgm:pt>
    <dgm:pt modelId="{BE6F13D6-83C7-4949-BDB4-83C83E562A45}" type="parTrans" cxnId="{C02A605B-BEB4-40EA-931C-092B0DF23E28}">
      <dgm:prSet/>
      <dgm:spPr/>
      <dgm:t>
        <a:bodyPr/>
        <a:lstStyle/>
        <a:p>
          <a:endParaRPr lang="ru-RU"/>
        </a:p>
      </dgm:t>
    </dgm:pt>
    <dgm:pt modelId="{22A64BE3-8344-45FE-8AA9-94405B44B934}" type="sibTrans" cxnId="{C02A605B-BEB4-40EA-931C-092B0DF23E28}">
      <dgm:prSet/>
      <dgm:spPr/>
      <dgm:t>
        <a:bodyPr/>
        <a:lstStyle/>
        <a:p>
          <a:endParaRPr lang="ru-RU"/>
        </a:p>
      </dgm:t>
    </dgm:pt>
    <dgm:pt modelId="{3EF8939C-3CC9-4B69-94E2-93AFACFA0F3D}" type="pres">
      <dgm:prSet presAssocID="{88F5E0CB-FDBD-4F28-941D-7BB9F1095B1F}" presName="Name0" presStyleCnt="0">
        <dgm:presLayoutVars>
          <dgm:chMax/>
          <dgm:chPref val="1"/>
          <dgm:dir/>
          <dgm:animOne val="branch"/>
          <dgm:animLvl val="lvl"/>
          <dgm:resizeHandles/>
        </dgm:presLayoutVars>
      </dgm:prSet>
      <dgm:spPr/>
      <dgm:t>
        <a:bodyPr/>
        <a:lstStyle/>
        <a:p>
          <a:endParaRPr lang="ru-RU"/>
        </a:p>
      </dgm:t>
    </dgm:pt>
    <dgm:pt modelId="{9FA18F40-A50E-4CCD-AF6B-6012B22DAEF1}" type="pres">
      <dgm:prSet presAssocID="{2A0EB352-0052-4791-B980-1BA8BD18668C}" presName="composite" presStyleCnt="0"/>
      <dgm:spPr/>
    </dgm:pt>
    <dgm:pt modelId="{B58592D9-AEFA-4830-8840-A6BD8BFFB02D}" type="pres">
      <dgm:prSet presAssocID="{2A0EB352-0052-4791-B980-1BA8BD18668C}" presName="ParentAccent1" presStyleLbl="alignNode1" presStyleIdx="0" presStyleCnt="11"/>
      <dgm:spPr/>
    </dgm:pt>
    <dgm:pt modelId="{FFE34400-195C-4EA7-A48B-714D0D881565}" type="pres">
      <dgm:prSet presAssocID="{2A0EB352-0052-4791-B980-1BA8BD18668C}" presName="ParentAccent2" presStyleLbl="alignNode1" presStyleIdx="1" presStyleCnt="11"/>
      <dgm:spPr/>
    </dgm:pt>
    <dgm:pt modelId="{336C74DC-68FF-46D3-B9D3-BEFD45385C5B}" type="pres">
      <dgm:prSet presAssocID="{2A0EB352-0052-4791-B980-1BA8BD18668C}" presName="ParentAccent3" presStyleLbl="alignNode1" presStyleIdx="2" presStyleCnt="11"/>
      <dgm:spPr/>
    </dgm:pt>
    <dgm:pt modelId="{2068AAA1-C023-469B-A79C-069FB9908302}" type="pres">
      <dgm:prSet presAssocID="{2A0EB352-0052-4791-B980-1BA8BD18668C}" presName="ParentAccent4" presStyleLbl="alignNode1" presStyleIdx="3" presStyleCnt="11"/>
      <dgm:spPr/>
    </dgm:pt>
    <dgm:pt modelId="{35FEB41E-EA9F-427A-9082-56D7470853D5}" type="pres">
      <dgm:prSet presAssocID="{2A0EB352-0052-4791-B980-1BA8BD18668C}" presName="ParentAccent5" presStyleLbl="alignNode1" presStyleIdx="4" presStyleCnt="11"/>
      <dgm:spPr/>
    </dgm:pt>
    <dgm:pt modelId="{55C277F3-79B2-4E31-AC3C-5D818AD2519E}" type="pres">
      <dgm:prSet presAssocID="{2A0EB352-0052-4791-B980-1BA8BD18668C}" presName="ParentAccent6" presStyleLbl="alignNode1" presStyleIdx="5" presStyleCnt="11"/>
      <dgm:spPr/>
    </dgm:pt>
    <dgm:pt modelId="{DDE96733-7ABF-4367-8493-172EDC5CD7E1}" type="pres">
      <dgm:prSet presAssocID="{2A0EB352-0052-4791-B980-1BA8BD18668C}" presName="ParentAccent7" presStyleLbl="alignNode1" presStyleIdx="6" presStyleCnt="11"/>
      <dgm:spPr/>
    </dgm:pt>
    <dgm:pt modelId="{D9A7C0E9-2A00-4D8D-A665-4F0AB1F9FFC5}" type="pres">
      <dgm:prSet presAssocID="{2A0EB352-0052-4791-B980-1BA8BD18668C}" presName="ParentAccent8" presStyleLbl="alignNode1" presStyleIdx="7" presStyleCnt="11"/>
      <dgm:spPr/>
    </dgm:pt>
    <dgm:pt modelId="{58F15228-3EA4-48C9-AF66-AFC37CC1D09B}" type="pres">
      <dgm:prSet presAssocID="{2A0EB352-0052-4791-B980-1BA8BD18668C}" presName="ParentAccent9" presStyleLbl="alignNode1" presStyleIdx="8" presStyleCnt="11"/>
      <dgm:spPr/>
    </dgm:pt>
    <dgm:pt modelId="{70DDFADB-AD53-4C57-B738-7489761D750F}" type="pres">
      <dgm:prSet presAssocID="{2A0EB352-0052-4791-B980-1BA8BD18668C}" presName="ParentAccent10" presStyleLbl="alignNode1" presStyleIdx="9" presStyleCnt="11"/>
      <dgm:spPr/>
    </dgm:pt>
    <dgm:pt modelId="{06BDC99F-693D-4124-B9E7-E3F33AA3A930}" type="pres">
      <dgm:prSet presAssocID="{2A0EB352-0052-4791-B980-1BA8BD18668C}" presName="Parent" presStyleLbl="alignNode1" presStyleIdx="10" presStyleCnt="11" custScaleX="189684" custScaleY="160481">
        <dgm:presLayoutVars>
          <dgm:chMax val="5"/>
          <dgm:chPref val="3"/>
          <dgm:bulletEnabled val="1"/>
        </dgm:presLayoutVars>
      </dgm:prSet>
      <dgm:spPr/>
      <dgm:t>
        <a:bodyPr/>
        <a:lstStyle/>
        <a:p>
          <a:endParaRPr lang="ru-RU"/>
        </a:p>
      </dgm:t>
    </dgm:pt>
  </dgm:ptLst>
  <dgm:cxnLst>
    <dgm:cxn modelId="{C02A605B-BEB4-40EA-931C-092B0DF23E28}" srcId="{88F5E0CB-FDBD-4F28-941D-7BB9F1095B1F}" destId="{2A0EB352-0052-4791-B980-1BA8BD18668C}" srcOrd="0" destOrd="0" parTransId="{BE6F13D6-83C7-4949-BDB4-83C83E562A45}" sibTransId="{22A64BE3-8344-45FE-8AA9-94405B44B934}"/>
    <dgm:cxn modelId="{59475B4B-A06C-4493-873B-CBF9F8D23016}" type="presOf" srcId="{2A0EB352-0052-4791-B980-1BA8BD18668C}" destId="{06BDC99F-693D-4124-B9E7-E3F33AA3A930}" srcOrd="0" destOrd="0" presId="urn:microsoft.com/office/officeart/2011/layout/ConvergingText"/>
    <dgm:cxn modelId="{40F87677-5F04-4533-8303-9F3882962DEC}" type="presOf" srcId="{88F5E0CB-FDBD-4F28-941D-7BB9F1095B1F}" destId="{3EF8939C-3CC9-4B69-94E2-93AFACFA0F3D}" srcOrd="0" destOrd="0" presId="urn:microsoft.com/office/officeart/2011/layout/ConvergingText"/>
    <dgm:cxn modelId="{C49AF56D-6F7E-4146-A09B-C466A0C03C75}" type="presParOf" srcId="{3EF8939C-3CC9-4B69-94E2-93AFACFA0F3D}" destId="{9FA18F40-A50E-4CCD-AF6B-6012B22DAEF1}" srcOrd="0" destOrd="0" presId="urn:microsoft.com/office/officeart/2011/layout/ConvergingText"/>
    <dgm:cxn modelId="{060F9889-B17A-4215-AFBD-E42ECAA94BD9}" type="presParOf" srcId="{9FA18F40-A50E-4CCD-AF6B-6012B22DAEF1}" destId="{B58592D9-AEFA-4830-8840-A6BD8BFFB02D}" srcOrd="0" destOrd="0" presId="urn:microsoft.com/office/officeart/2011/layout/ConvergingText"/>
    <dgm:cxn modelId="{C37D314C-7317-479B-B2AA-F679313CF761}" type="presParOf" srcId="{9FA18F40-A50E-4CCD-AF6B-6012B22DAEF1}" destId="{FFE34400-195C-4EA7-A48B-714D0D881565}" srcOrd="1" destOrd="0" presId="urn:microsoft.com/office/officeart/2011/layout/ConvergingText"/>
    <dgm:cxn modelId="{A67CFFF4-69BD-4AED-A432-D64F408112A7}" type="presParOf" srcId="{9FA18F40-A50E-4CCD-AF6B-6012B22DAEF1}" destId="{336C74DC-68FF-46D3-B9D3-BEFD45385C5B}" srcOrd="2" destOrd="0" presId="urn:microsoft.com/office/officeart/2011/layout/ConvergingText"/>
    <dgm:cxn modelId="{10449B82-C1C0-47B3-B653-54BB6216206B}" type="presParOf" srcId="{9FA18F40-A50E-4CCD-AF6B-6012B22DAEF1}" destId="{2068AAA1-C023-469B-A79C-069FB9908302}" srcOrd="3" destOrd="0" presId="urn:microsoft.com/office/officeart/2011/layout/ConvergingText"/>
    <dgm:cxn modelId="{316E7EE1-3173-4B89-AB07-C296AB040D19}" type="presParOf" srcId="{9FA18F40-A50E-4CCD-AF6B-6012B22DAEF1}" destId="{35FEB41E-EA9F-427A-9082-56D7470853D5}" srcOrd="4" destOrd="0" presId="urn:microsoft.com/office/officeart/2011/layout/ConvergingText"/>
    <dgm:cxn modelId="{1A928EDD-EFC6-4510-9D69-2C63D338D0EF}" type="presParOf" srcId="{9FA18F40-A50E-4CCD-AF6B-6012B22DAEF1}" destId="{55C277F3-79B2-4E31-AC3C-5D818AD2519E}" srcOrd="5" destOrd="0" presId="urn:microsoft.com/office/officeart/2011/layout/ConvergingText"/>
    <dgm:cxn modelId="{999C051F-9D5C-4BCE-8414-B59FE5D824A0}" type="presParOf" srcId="{9FA18F40-A50E-4CCD-AF6B-6012B22DAEF1}" destId="{DDE96733-7ABF-4367-8493-172EDC5CD7E1}" srcOrd="6" destOrd="0" presId="urn:microsoft.com/office/officeart/2011/layout/ConvergingText"/>
    <dgm:cxn modelId="{071F7F70-459B-4239-B9CD-4485D23B0357}" type="presParOf" srcId="{9FA18F40-A50E-4CCD-AF6B-6012B22DAEF1}" destId="{D9A7C0E9-2A00-4D8D-A665-4F0AB1F9FFC5}" srcOrd="7" destOrd="0" presId="urn:microsoft.com/office/officeart/2011/layout/ConvergingText"/>
    <dgm:cxn modelId="{7E616071-4054-4437-9C62-764BD1F6AE31}" type="presParOf" srcId="{9FA18F40-A50E-4CCD-AF6B-6012B22DAEF1}" destId="{58F15228-3EA4-48C9-AF66-AFC37CC1D09B}" srcOrd="8" destOrd="0" presId="urn:microsoft.com/office/officeart/2011/layout/ConvergingText"/>
    <dgm:cxn modelId="{16D48F0E-D2E9-4F32-93EC-DA10D8EF56E5}" type="presParOf" srcId="{9FA18F40-A50E-4CCD-AF6B-6012B22DAEF1}" destId="{70DDFADB-AD53-4C57-B738-7489761D750F}" srcOrd="9" destOrd="0" presId="urn:microsoft.com/office/officeart/2011/layout/ConvergingText"/>
    <dgm:cxn modelId="{2F1078F5-8194-4A96-9443-26692CE39C45}" type="presParOf" srcId="{9FA18F40-A50E-4CCD-AF6B-6012B22DAEF1}" destId="{06BDC99F-693D-4124-B9E7-E3F33AA3A930}" srcOrd="10" destOrd="0" presId="urn:microsoft.com/office/officeart/2011/layout/ConvergingTex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2B0540-6DE7-4D4F-9EA6-9E8013CD90F9}" type="doc">
      <dgm:prSet loTypeId="urn:microsoft.com/office/officeart/2005/8/layout/chevron2" loCatId="process" qsTypeId="urn:microsoft.com/office/officeart/2005/8/quickstyle/simple1" qsCatId="simple" csTypeId="urn:microsoft.com/office/officeart/2005/8/colors/accent2_2" csCatId="accent2" phldr="1"/>
      <dgm:spPr/>
      <dgm:t>
        <a:bodyPr/>
        <a:lstStyle/>
        <a:p>
          <a:endParaRPr lang="ru-RU"/>
        </a:p>
      </dgm:t>
    </dgm:pt>
    <dgm:pt modelId="{6C22D564-3030-48D7-B4C1-0AC10A829992}">
      <dgm:prSet phldrT="[Текст]"/>
      <dgm:spPr/>
      <dgm:t>
        <a:bodyPr/>
        <a:lstStyle/>
        <a:p>
          <a:r>
            <a:rPr lang="ru-RU" b="0" dirty="0" err="1" smtClean="0">
              <a:latin typeface="Times New Roman" panose="02020603050405020304" pitchFamily="18" charset="0"/>
              <a:cs typeface="Times New Roman" panose="02020603050405020304" pitchFamily="18" charset="0"/>
            </a:rPr>
            <a:t>Токдошлар</a:t>
          </a:r>
          <a:r>
            <a:rPr lang="ru-RU" b="0" dirty="0" smtClean="0">
              <a:latin typeface="Times New Roman" panose="02020603050405020304" pitchFamily="18" charset="0"/>
              <a:cs typeface="Times New Roman" panose="02020603050405020304" pitchFamily="18" charset="0"/>
            </a:rPr>
            <a:t> (</a:t>
          </a:r>
          <a:r>
            <a:rPr lang="en-US" b="0" dirty="0" smtClean="0">
              <a:latin typeface="Times New Roman" panose="02020603050405020304" pitchFamily="18" charset="0"/>
              <a:cs typeface="Times New Roman" panose="02020603050405020304" pitchFamily="18" charset="0"/>
            </a:rPr>
            <a:t>V</a:t>
          </a:r>
          <a:r>
            <a:rPr lang="ru-RU" b="0" dirty="0" smtClean="0">
              <a:latin typeface="Times New Roman" panose="02020603050405020304" pitchFamily="18" charset="0"/>
              <a:cs typeface="Times New Roman" panose="02020603050405020304" pitchFamily="18" charset="0"/>
            </a:rPr>
            <a:t>ITACEAE </a:t>
          </a:r>
          <a:r>
            <a:rPr lang="en-US" b="0" dirty="0" smtClean="0">
              <a:latin typeface="Times New Roman" panose="02020603050405020304" pitchFamily="18" charset="0"/>
              <a:cs typeface="Times New Roman" panose="02020603050405020304" pitchFamily="18" charset="0"/>
            </a:rPr>
            <a:t>J</a:t>
          </a:r>
          <a:r>
            <a:rPr lang="ru-RU" b="0" dirty="0" smtClean="0">
              <a:latin typeface="Times New Roman" panose="02020603050405020304" pitchFamily="18" charset="0"/>
              <a:cs typeface="Times New Roman" panose="02020603050405020304" pitchFamily="18" charset="0"/>
            </a:rPr>
            <a:t>USS) </a:t>
          </a:r>
          <a:r>
            <a:rPr lang="ru-RU" b="0" dirty="0" err="1" smtClean="0">
              <a:latin typeface="Times New Roman" panose="02020603050405020304" pitchFamily="18" charset="0"/>
              <a:cs typeface="Times New Roman" panose="02020603050405020304" pitchFamily="18" charset="0"/>
            </a:rPr>
            <a:t>оиласининг</a:t>
          </a:r>
          <a:r>
            <a:rPr lang="ru-RU" b="0" dirty="0" smtClean="0">
              <a:latin typeface="Times New Roman" panose="02020603050405020304" pitchFamily="18" charset="0"/>
              <a:cs typeface="Times New Roman" panose="02020603050405020304" pitchFamily="18" charset="0"/>
            </a:rPr>
            <a:t> </a:t>
          </a:r>
          <a:r>
            <a:rPr lang="ru-RU" b="0" dirty="0" err="1" smtClean="0">
              <a:latin typeface="Times New Roman" panose="02020603050405020304" pitchFamily="18" charset="0"/>
              <a:cs typeface="Times New Roman" panose="02020603050405020304" pitchFamily="18" charset="0"/>
            </a:rPr>
            <a:t>умумий</a:t>
          </a:r>
          <a:r>
            <a:rPr lang="ru-RU" b="0" dirty="0" smtClean="0">
              <a:latin typeface="Times New Roman" panose="02020603050405020304" pitchFamily="18" charset="0"/>
              <a:cs typeface="Times New Roman" panose="02020603050405020304" pitchFamily="18" charset="0"/>
            </a:rPr>
            <a:t> </a:t>
          </a:r>
          <a:r>
            <a:rPr lang="ru-RU" b="0" dirty="0" err="1" smtClean="0">
              <a:latin typeface="Times New Roman" panose="02020603050405020304" pitchFamily="18" charset="0"/>
              <a:cs typeface="Times New Roman" panose="02020603050405020304" pitchFamily="18" charset="0"/>
            </a:rPr>
            <a:t>таърифи</a:t>
          </a:r>
          <a:r>
            <a:rPr lang="ru-RU" b="0" dirty="0" smtClean="0">
              <a:latin typeface="Times New Roman" panose="02020603050405020304" pitchFamily="18" charset="0"/>
              <a:cs typeface="Times New Roman" panose="02020603050405020304" pitchFamily="18" charset="0"/>
            </a:rPr>
            <a:t>.</a:t>
          </a:r>
          <a:endParaRPr lang="ru-RU" b="0" dirty="0">
            <a:latin typeface="Times New Roman" panose="02020603050405020304" pitchFamily="18" charset="0"/>
            <a:cs typeface="Times New Roman" panose="02020603050405020304" pitchFamily="18" charset="0"/>
          </a:endParaRPr>
        </a:p>
      </dgm:t>
    </dgm:pt>
    <dgm:pt modelId="{83E321FA-C908-4ABD-B2F0-FB8FA0519137}" type="parTrans" cxnId="{CD609344-F9E1-48E7-91AB-82A01D46E884}">
      <dgm:prSet/>
      <dgm:spPr/>
      <dgm:t>
        <a:bodyPr/>
        <a:lstStyle/>
        <a:p>
          <a:endParaRPr lang="ru-RU"/>
        </a:p>
      </dgm:t>
    </dgm:pt>
    <dgm:pt modelId="{BDDAC0CA-FFD7-4163-BF07-0C493E02EDD1}" type="sibTrans" cxnId="{CD609344-F9E1-48E7-91AB-82A01D46E884}">
      <dgm:prSet/>
      <dgm:spPr/>
      <dgm:t>
        <a:bodyPr/>
        <a:lstStyle/>
        <a:p>
          <a:endParaRPr lang="ru-RU"/>
        </a:p>
      </dgm:t>
    </dgm:pt>
    <dgm:pt modelId="{94351F83-15BB-4186-B981-3301314A359A}">
      <dgm:prSet phldrT="[Текст]"/>
      <dgm:spPr/>
      <dgm:t>
        <a:bodyPr/>
        <a:lstStyle/>
        <a:p>
          <a:r>
            <a:rPr lang="ru-RU" dirty="0" err="1" smtClean="0">
              <a:latin typeface="Times New Roman" panose="02020603050405020304" pitchFamily="18" charset="0"/>
              <a:cs typeface="Times New Roman" panose="02020603050405020304" pitchFamily="18" charset="0"/>
            </a:rPr>
            <a:t>Токнинг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йиллик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фазалари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даври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FBBD283-35A1-49AA-9E92-59FD45F68471}" type="parTrans" cxnId="{BF300965-C0C0-4B9F-A7C8-3EC5B12C1BBD}">
      <dgm:prSet/>
      <dgm:spPr/>
      <dgm:t>
        <a:bodyPr/>
        <a:lstStyle/>
        <a:p>
          <a:endParaRPr lang="ru-RU"/>
        </a:p>
      </dgm:t>
    </dgm:pt>
    <dgm:pt modelId="{50C7CCF5-64E9-45BD-AF72-144576235FCE}" type="sibTrans" cxnId="{BF300965-C0C0-4B9F-A7C8-3EC5B12C1BBD}">
      <dgm:prSet/>
      <dgm:spPr/>
      <dgm:t>
        <a:bodyPr/>
        <a:lstStyle/>
        <a:p>
          <a:endParaRPr lang="ru-RU"/>
        </a:p>
      </dgm:t>
    </dgm:pt>
    <dgm:pt modelId="{8DF72E08-0CB3-4B5B-AC54-662DA4C2E042}">
      <dgm:prSet phldrT="[Текст]"/>
      <dgm:spPr/>
      <dgm:t>
        <a:bodyPr/>
        <a:lstStyle/>
        <a:p>
          <a:endParaRPr lang="ru-RU" dirty="0" smtClean="0">
            <a:latin typeface="Times New Roman" panose="02020603050405020304" pitchFamily="18"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dgm:t>
    </dgm:pt>
    <dgm:pt modelId="{299C325B-105F-47A8-A1FA-533C73BAF46C}" type="parTrans" cxnId="{B1CAB471-5EC9-48E7-8913-1DAF948EF70D}">
      <dgm:prSet/>
      <dgm:spPr/>
      <dgm:t>
        <a:bodyPr/>
        <a:lstStyle/>
        <a:p>
          <a:endParaRPr lang="ru-RU"/>
        </a:p>
      </dgm:t>
    </dgm:pt>
    <dgm:pt modelId="{6E0AA8E8-5091-40BE-ABD4-6186D054A52B}" type="sibTrans" cxnId="{B1CAB471-5EC9-48E7-8913-1DAF948EF70D}">
      <dgm:prSet/>
      <dgm:spPr/>
      <dgm:t>
        <a:bodyPr/>
        <a:lstStyle/>
        <a:p>
          <a:endParaRPr lang="ru-RU"/>
        </a:p>
      </dgm:t>
    </dgm:pt>
    <dgm:pt modelId="{7E1FCCD3-1694-4AAC-9C7E-DC5C59E5CD06}">
      <dgm:prSet phldrT="[Текст]"/>
      <dgm:spPr/>
      <dgm:t>
        <a:bodyPr/>
        <a:lstStyle/>
        <a:p>
          <a:r>
            <a:rPr lang="ru-RU" dirty="0" err="1" smtClean="0">
              <a:latin typeface="Times New Roman" panose="02020603050405020304" pitchFamily="18" charset="0"/>
              <a:cs typeface="Times New Roman" panose="02020603050405020304" pitchFamily="18" charset="0"/>
            </a:rPr>
            <a:t>Токнинг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ташқи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омилларига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муносабати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556341F-1193-4B2E-B2DF-9C64EEB8587C}" type="parTrans" cxnId="{A26579BF-164D-4BB1-AB71-E24EA3C6FA9D}">
      <dgm:prSet/>
      <dgm:spPr/>
      <dgm:t>
        <a:bodyPr/>
        <a:lstStyle/>
        <a:p>
          <a:endParaRPr lang="ru-RU"/>
        </a:p>
      </dgm:t>
    </dgm:pt>
    <dgm:pt modelId="{392CBEB9-B349-4D0C-B688-84A1D9EBC017}" type="sibTrans" cxnId="{A26579BF-164D-4BB1-AB71-E24EA3C6FA9D}">
      <dgm:prSet/>
      <dgm:spPr/>
      <dgm:t>
        <a:bodyPr/>
        <a:lstStyle/>
        <a:p>
          <a:endParaRPr lang="ru-RU"/>
        </a:p>
      </dgm:t>
    </dgm:pt>
    <dgm:pt modelId="{098405B8-8828-46A9-851C-F118871E4595}">
      <dgm:prSet phldrT="[Текст]"/>
      <dgm:spPr/>
      <dgm:t>
        <a:bodyPr/>
        <a:lstStyle/>
        <a:p>
          <a:endParaRPr lang="ru-RU" dirty="0" smtClean="0">
            <a:latin typeface="Times New Roman" panose="02020603050405020304" pitchFamily="18"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dgm:t>
    </dgm:pt>
    <dgm:pt modelId="{69EC4B23-5D9B-4BB2-8C5D-75CB79F6224F}" type="sibTrans" cxnId="{46DCBE50-DD3D-4354-9647-175D06E8C63B}">
      <dgm:prSet/>
      <dgm:spPr/>
      <dgm:t>
        <a:bodyPr/>
        <a:lstStyle/>
        <a:p>
          <a:endParaRPr lang="ru-RU"/>
        </a:p>
      </dgm:t>
    </dgm:pt>
    <dgm:pt modelId="{D5939785-0BDB-4987-A885-A3046C30E5F9}" type="parTrans" cxnId="{46DCBE50-DD3D-4354-9647-175D06E8C63B}">
      <dgm:prSet/>
      <dgm:spPr/>
      <dgm:t>
        <a:bodyPr/>
        <a:lstStyle/>
        <a:p>
          <a:endParaRPr lang="ru-RU"/>
        </a:p>
      </dgm:t>
    </dgm:pt>
    <dgm:pt modelId="{77BD1684-C7B1-4EB1-BF02-3384297CBB2A}">
      <dgm:prSet phldrT="[Текст]"/>
      <dgm:spPr/>
      <dgm:t>
        <a:bodyPr/>
        <a:lstStyle/>
        <a:p>
          <a:endParaRPr lang="ru-RU" dirty="0">
            <a:latin typeface="Times New Roman" panose="02020603050405020304" pitchFamily="18" charset="0"/>
            <a:cs typeface="Times New Roman" panose="02020603050405020304" pitchFamily="18" charset="0"/>
          </a:endParaRPr>
        </a:p>
      </dgm:t>
    </dgm:pt>
    <dgm:pt modelId="{54599F1F-A33B-4382-8612-71116D41AD59}" type="sibTrans" cxnId="{2BE8578A-021A-4877-B7D1-EEA21417438C}">
      <dgm:prSet/>
      <dgm:spPr/>
      <dgm:t>
        <a:bodyPr/>
        <a:lstStyle/>
        <a:p>
          <a:endParaRPr lang="ru-RU"/>
        </a:p>
      </dgm:t>
    </dgm:pt>
    <dgm:pt modelId="{4385A2EA-4338-4FA4-8026-D0B267B9E26D}" type="parTrans" cxnId="{2BE8578A-021A-4877-B7D1-EEA21417438C}">
      <dgm:prSet/>
      <dgm:spPr/>
      <dgm:t>
        <a:bodyPr/>
        <a:lstStyle/>
        <a:p>
          <a:endParaRPr lang="ru-RU"/>
        </a:p>
      </dgm:t>
    </dgm:pt>
    <dgm:pt modelId="{F87836D8-59B3-4EA4-949C-DB4AE8712004}" type="pres">
      <dgm:prSet presAssocID="{612B0540-6DE7-4D4F-9EA6-9E8013CD90F9}" presName="linearFlow" presStyleCnt="0">
        <dgm:presLayoutVars>
          <dgm:dir/>
          <dgm:animLvl val="lvl"/>
          <dgm:resizeHandles val="exact"/>
        </dgm:presLayoutVars>
      </dgm:prSet>
      <dgm:spPr/>
      <dgm:t>
        <a:bodyPr/>
        <a:lstStyle/>
        <a:p>
          <a:endParaRPr lang="ru-RU"/>
        </a:p>
      </dgm:t>
    </dgm:pt>
    <dgm:pt modelId="{FE85A6B1-C048-4773-9AF6-27844253E417}" type="pres">
      <dgm:prSet presAssocID="{098405B8-8828-46A9-851C-F118871E4595}" presName="composite" presStyleCnt="0"/>
      <dgm:spPr/>
    </dgm:pt>
    <dgm:pt modelId="{A0DC9A53-A5E9-425D-AD9E-552BF0B00BAE}" type="pres">
      <dgm:prSet presAssocID="{098405B8-8828-46A9-851C-F118871E4595}" presName="parentText" presStyleLbl="alignNode1" presStyleIdx="0" presStyleCnt="3">
        <dgm:presLayoutVars>
          <dgm:chMax val="1"/>
          <dgm:bulletEnabled val="1"/>
        </dgm:presLayoutVars>
      </dgm:prSet>
      <dgm:spPr/>
      <dgm:t>
        <a:bodyPr/>
        <a:lstStyle/>
        <a:p>
          <a:endParaRPr lang="ru-RU"/>
        </a:p>
      </dgm:t>
    </dgm:pt>
    <dgm:pt modelId="{9E3FEAFA-6F3E-49AA-82AE-B871A6C17930}" type="pres">
      <dgm:prSet presAssocID="{098405B8-8828-46A9-851C-F118871E4595}" presName="descendantText" presStyleLbl="alignAcc1" presStyleIdx="0" presStyleCnt="3">
        <dgm:presLayoutVars>
          <dgm:bulletEnabled val="1"/>
        </dgm:presLayoutVars>
      </dgm:prSet>
      <dgm:spPr/>
      <dgm:t>
        <a:bodyPr/>
        <a:lstStyle/>
        <a:p>
          <a:endParaRPr lang="ru-RU"/>
        </a:p>
      </dgm:t>
    </dgm:pt>
    <dgm:pt modelId="{1ECECDEE-8844-4B3C-978D-95AD794BAFF8}" type="pres">
      <dgm:prSet presAssocID="{69EC4B23-5D9B-4BB2-8C5D-75CB79F6224F}" presName="sp" presStyleCnt="0"/>
      <dgm:spPr/>
    </dgm:pt>
    <dgm:pt modelId="{31415359-08CF-4729-86E6-CFDB9140C353}" type="pres">
      <dgm:prSet presAssocID="{77BD1684-C7B1-4EB1-BF02-3384297CBB2A}" presName="composite" presStyleCnt="0"/>
      <dgm:spPr/>
    </dgm:pt>
    <dgm:pt modelId="{91CBC542-4E0A-49D8-A31F-8E74530D8BF3}" type="pres">
      <dgm:prSet presAssocID="{77BD1684-C7B1-4EB1-BF02-3384297CBB2A}" presName="parentText" presStyleLbl="alignNode1" presStyleIdx="1" presStyleCnt="3">
        <dgm:presLayoutVars>
          <dgm:chMax val="1"/>
          <dgm:bulletEnabled val="1"/>
        </dgm:presLayoutVars>
      </dgm:prSet>
      <dgm:spPr/>
      <dgm:t>
        <a:bodyPr/>
        <a:lstStyle/>
        <a:p>
          <a:endParaRPr lang="ru-RU"/>
        </a:p>
      </dgm:t>
    </dgm:pt>
    <dgm:pt modelId="{F5D9E063-67C4-4898-BEC1-678B1C339302}" type="pres">
      <dgm:prSet presAssocID="{77BD1684-C7B1-4EB1-BF02-3384297CBB2A}" presName="descendantText" presStyleLbl="alignAcc1" presStyleIdx="1" presStyleCnt="3">
        <dgm:presLayoutVars>
          <dgm:bulletEnabled val="1"/>
        </dgm:presLayoutVars>
      </dgm:prSet>
      <dgm:spPr/>
      <dgm:t>
        <a:bodyPr/>
        <a:lstStyle/>
        <a:p>
          <a:endParaRPr lang="ru-RU"/>
        </a:p>
      </dgm:t>
    </dgm:pt>
    <dgm:pt modelId="{D506E735-B5E0-4172-BB4D-19C689CEFE0E}" type="pres">
      <dgm:prSet presAssocID="{54599F1F-A33B-4382-8612-71116D41AD59}" presName="sp" presStyleCnt="0"/>
      <dgm:spPr/>
    </dgm:pt>
    <dgm:pt modelId="{29D1BB11-DF32-4CBA-A8E0-F977E85FE92F}" type="pres">
      <dgm:prSet presAssocID="{8DF72E08-0CB3-4B5B-AC54-662DA4C2E042}" presName="composite" presStyleCnt="0"/>
      <dgm:spPr/>
    </dgm:pt>
    <dgm:pt modelId="{92358C92-DC54-433C-A563-F5DC955F1AEB}" type="pres">
      <dgm:prSet presAssocID="{8DF72E08-0CB3-4B5B-AC54-662DA4C2E042}" presName="parentText" presStyleLbl="alignNode1" presStyleIdx="2" presStyleCnt="3">
        <dgm:presLayoutVars>
          <dgm:chMax val="1"/>
          <dgm:bulletEnabled val="1"/>
        </dgm:presLayoutVars>
      </dgm:prSet>
      <dgm:spPr/>
      <dgm:t>
        <a:bodyPr/>
        <a:lstStyle/>
        <a:p>
          <a:endParaRPr lang="ru-RU"/>
        </a:p>
      </dgm:t>
    </dgm:pt>
    <dgm:pt modelId="{80882D7A-AF5F-4756-B052-F768C8C8E6E2}" type="pres">
      <dgm:prSet presAssocID="{8DF72E08-0CB3-4B5B-AC54-662DA4C2E042}" presName="descendantText" presStyleLbl="alignAcc1" presStyleIdx="2" presStyleCnt="3">
        <dgm:presLayoutVars>
          <dgm:bulletEnabled val="1"/>
        </dgm:presLayoutVars>
      </dgm:prSet>
      <dgm:spPr/>
      <dgm:t>
        <a:bodyPr/>
        <a:lstStyle/>
        <a:p>
          <a:endParaRPr lang="ru-RU"/>
        </a:p>
      </dgm:t>
    </dgm:pt>
  </dgm:ptLst>
  <dgm:cxnLst>
    <dgm:cxn modelId="{7A305DC5-CACF-4CE3-8246-3F88A626C014}" type="presOf" srcId="{6C22D564-3030-48D7-B4C1-0AC10A829992}" destId="{9E3FEAFA-6F3E-49AA-82AE-B871A6C17930}" srcOrd="0" destOrd="0" presId="urn:microsoft.com/office/officeart/2005/8/layout/chevron2"/>
    <dgm:cxn modelId="{A26579BF-164D-4BB1-AB71-E24EA3C6FA9D}" srcId="{8DF72E08-0CB3-4B5B-AC54-662DA4C2E042}" destId="{7E1FCCD3-1694-4AAC-9C7E-DC5C59E5CD06}" srcOrd="0" destOrd="0" parTransId="{E556341F-1193-4B2E-B2DF-9C64EEB8587C}" sibTransId="{392CBEB9-B349-4D0C-B688-84A1D9EBC017}"/>
    <dgm:cxn modelId="{B1CAB471-5EC9-48E7-8913-1DAF948EF70D}" srcId="{612B0540-6DE7-4D4F-9EA6-9E8013CD90F9}" destId="{8DF72E08-0CB3-4B5B-AC54-662DA4C2E042}" srcOrd="2" destOrd="0" parTransId="{299C325B-105F-47A8-A1FA-533C73BAF46C}" sibTransId="{6E0AA8E8-5091-40BE-ABD4-6186D054A52B}"/>
    <dgm:cxn modelId="{6AA782EB-A4F3-4154-8CA3-F6FF67D426BC}" type="presOf" srcId="{77BD1684-C7B1-4EB1-BF02-3384297CBB2A}" destId="{91CBC542-4E0A-49D8-A31F-8E74530D8BF3}" srcOrd="0" destOrd="0" presId="urn:microsoft.com/office/officeart/2005/8/layout/chevron2"/>
    <dgm:cxn modelId="{11EEBD86-439D-4A3A-889A-D86F5F6FCB0A}" type="presOf" srcId="{612B0540-6DE7-4D4F-9EA6-9E8013CD90F9}" destId="{F87836D8-59B3-4EA4-949C-DB4AE8712004}" srcOrd="0" destOrd="0" presId="urn:microsoft.com/office/officeart/2005/8/layout/chevron2"/>
    <dgm:cxn modelId="{2FFC7C6A-EE8E-434E-B14C-67010FD00F81}" type="presOf" srcId="{94351F83-15BB-4186-B981-3301314A359A}" destId="{F5D9E063-67C4-4898-BEC1-678B1C339302}" srcOrd="0" destOrd="0" presId="urn:microsoft.com/office/officeart/2005/8/layout/chevron2"/>
    <dgm:cxn modelId="{46DCBE50-DD3D-4354-9647-175D06E8C63B}" srcId="{612B0540-6DE7-4D4F-9EA6-9E8013CD90F9}" destId="{098405B8-8828-46A9-851C-F118871E4595}" srcOrd="0" destOrd="0" parTransId="{D5939785-0BDB-4987-A885-A3046C30E5F9}" sibTransId="{69EC4B23-5D9B-4BB2-8C5D-75CB79F6224F}"/>
    <dgm:cxn modelId="{CD609344-F9E1-48E7-91AB-82A01D46E884}" srcId="{098405B8-8828-46A9-851C-F118871E4595}" destId="{6C22D564-3030-48D7-B4C1-0AC10A829992}" srcOrd="0" destOrd="0" parTransId="{83E321FA-C908-4ABD-B2F0-FB8FA0519137}" sibTransId="{BDDAC0CA-FFD7-4163-BF07-0C493E02EDD1}"/>
    <dgm:cxn modelId="{497B3FA4-8C06-453A-B62F-B7D71BE9506B}" type="presOf" srcId="{7E1FCCD3-1694-4AAC-9C7E-DC5C59E5CD06}" destId="{80882D7A-AF5F-4756-B052-F768C8C8E6E2}" srcOrd="0" destOrd="0" presId="urn:microsoft.com/office/officeart/2005/8/layout/chevron2"/>
    <dgm:cxn modelId="{2BE8578A-021A-4877-B7D1-EEA21417438C}" srcId="{612B0540-6DE7-4D4F-9EA6-9E8013CD90F9}" destId="{77BD1684-C7B1-4EB1-BF02-3384297CBB2A}" srcOrd="1" destOrd="0" parTransId="{4385A2EA-4338-4FA4-8026-D0B267B9E26D}" sibTransId="{54599F1F-A33B-4382-8612-71116D41AD59}"/>
    <dgm:cxn modelId="{68EB066D-C137-4252-A991-86D3CB98173E}" type="presOf" srcId="{098405B8-8828-46A9-851C-F118871E4595}" destId="{A0DC9A53-A5E9-425D-AD9E-552BF0B00BAE}" srcOrd="0" destOrd="0" presId="urn:microsoft.com/office/officeart/2005/8/layout/chevron2"/>
    <dgm:cxn modelId="{A6FD1DC3-BEFC-4A41-8B07-952FFC3EBC48}" type="presOf" srcId="{8DF72E08-0CB3-4B5B-AC54-662DA4C2E042}" destId="{92358C92-DC54-433C-A563-F5DC955F1AEB}" srcOrd="0" destOrd="0" presId="urn:microsoft.com/office/officeart/2005/8/layout/chevron2"/>
    <dgm:cxn modelId="{BF300965-C0C0-4B9F-A7C8-3EC5B12C1BBD}" srcId="{77BD1684-C7B1-4EB1-BF02-3384297CBB2A}" destId="{94351F83-15BB-4186-B981-3301314A359A}" srcOrd="0" destOrd="0" parTransId="{FFBBD283-35A1-49AA-9E92-59FD45F68471}" sibTransId="{50C7CCF5-64E9-45BD-AF72-144576235FCE}"/>
    <dgm:cxn modelId="{A7BF3F2A-42C0-46A1-A4BA-A8D79DC3B7F5}" type="presParOf" srcId="{F87836D8-59B3-4EA4-949C-DB4AE8712004}" destId="{FE85A6B1-C048-4773-9AF6-27844253E417}" srcOrd="0" destOrd="0" presId="urn:microsoft.com/office/officeart/2005/8/layout/chevron2"/>
    <dgm:cxn modelId="{4FBAAEF8-0D4E-434A-A837-653CD0DD8D14}" type="presParOf" srcId="{FE85A6B1-C048-4773-9AF6-27844253E417}" destId="{A0DC9A53-A5E9-425D-AD9E-552BF0B00BAE}" srcOrd="0" destOrd="0" presId="urn:microsoft.com/office/officeart/2005/8/layout/chevron2"/>
    <dgm:cxn modelId="{FB4D307C-14FF-4598-A651-DC219AFE9E79}" type="presParOf" srcId="{FE85A6B1-C048-4773-9AF6-27844253E417}" destId="{9E3FEAFA-6F3E-49AA-82AE-B871A6C17930}" srcOrd="1" destOrd="0" presId="urn:microsoft.com/office/officeart/2005/8/layout/chevron2"/>
    <dgm:cxn modelId="{4AE9F58C-8FB8-46E5-9429-BE4C00EC7559}" type="presParOf" srcId="{F87836D8-59B3-4EA4-949C-DB4AE8712004}" destId="{1ECECDEE-8844-4B3C-978D-95AD794BAFF8}" srcOrd="1" destOrd="0" presId="urn:microsoft.com/office/officeart/2005/8/layout/chevron2"/>
    <dgm:cxn modelId="{420B7471-2BE5-4477-AA2A-C6944727498B}" type="presParOf" srcId="{F87836D8-59B3-4EA4-949C-DB4AE8712004}" destId="{31415359-08CF-4729-86E6-CFDB9140C353}" srcOrd="2" destOrd="0" presId="urn:microsoft.com/office/officeart/2005/8/layout/chevron2"/>
    <dgm:cxn modelId="{C10E8553-9AB7-4E1F-A134-07E3332E50E3}" type="presParOf" srcId="{31415359-08CF-4729-86E6-CFDB9140C353}" destId="{91CBC542-4E0A-49D8-A31F-8E74530D8BF3}" srcOrd="0" destOrd="0" presId="urn:microsoft.com/office/officeart/2005/8/layout/chevron2"/>
    <dgm:cxn modelId="{CF363018-3EE9-493B-A228-6C693A4CA069}" type="presParOf" srcId="{31415359-08CF-4729-86E6-CFDB9140C353}" destId="{F5D9E063-67C4-4898-BEC1-678B1C339302}" srcOrd="1" destOrd="0" presId="urn:microsoft.com/office/officeart/2005/8/layout/chevron2"/>
    <dgm:cxn modelId="{33B370C8-F39C-4BCE-B564-92F0EFABBE96}" type="presParOf" srcId="{F87836D8-59B3-4EA4-949C-DB4AE8712004}" destId="{D506E735-B5E0-4172-BB4D-19C689CEFE0E}" srcOrd="3" destOrd="0" presId="urn:microsoft.com/office/officeart/2005/8/layout/chevron2"/>
    <dgm:cxn modelId="{999487B8-B776-4D3F-95B5-0A43A582F307}" type="presParOf" srcId="{F87836D8-59B3-4EA4-949C-DB4AE8712004}" destId="{29D1BB11-DF32-4CBA-A8E0-F977E85FE92F}" srcOrd="4" destOrd="0" presId="urn:microsoft.com/office/officeart/2005/8/layout/chevron2"/>
    <dgm:cxn modelId="{B9ECA776-F47F-48F6-B456-C347AD1F737A}" type="presParOf" srcId="{29D1BB11-DF32-4CBA-A8E0-F977E85FE92F}" destId="{92358C92-DC54-433C-A563-F5DC955F1AEB}" srcOrd="0" destOrd="0" presId="urn:microsoft.com/office/officeart/2005/8/layout/chevron2"/>
    <dgm:cxn modelId="{CEBD669B-DD59-4B13-9FE0-9AC3207EDF5C}" type="presParOf" srcId="{29D1BB11-DF32-4CBA-A8E0-F977E85FE92F}" destId="{80882D7A-AF5F-4756-B052-F768C8C8E6E2}"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8592D9-AEFA-4830-8840-A6BD8BFFB02D}">
      <dsp:nvSpPr>
        <dsp:cNvPr id="0" name=""/>
        <dsp:cNvSpPr/>
      </dsp:nvSpPr>
      <dsp:spPr>
        <a:xfrm>
          <a:off x="8375027" y="2711859"/>
          <a:ext cx="336807" cy="336920"/>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E34400-195C-4EA7-A48B-714D0D881565}">
      <dsp:nvSpPr>
        <dsp:cNvPr id="0" name=""/>
        <dsp:cNvSpPr/>
      </dsp:nvSpPr>
      <dsp:spPr>
        <a:xfrm>
          <a:off x="7802671" y="2711859"/>
          <a:ext cx="336807" cy="336920"/>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6C74DC-68FF-46D3-B9D3-BEFD45385C5B}">
      <dsp:nvSpPr>
        <dsp:cNvPr id="0" name=""/>
        <dsp:cNvSpPr/>
      </dsp:nvSpPr>
      <dsp:spPr>
        <a:xfrm>
          <a:off x="7230314" y="2711859"/>
          <a:ext cx="336807" cy="336920"/>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68AAA1-C023-469B-A79C-069FB9908302}">
      <dsp:nvSpPr>
        <dsp:cNvPr id="0" name=""/>
        <dsp:cNvSpPr/>
      </dsp:nvSpPr>
      <dsp:spPr>
        <a:xfrm>
          <a:off x="6657957" y="2711859"/>
          <a:ext cx="336807" cy="336920"/>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5FEB41E-EA9F-427A-9082-56D7470853D5}">
      <dsp:nvSpPr>
        <dsp:cNvPr id="0" name=""/>
        <dsp:cNvSpPr/>
      </dsp:nvSpPr>
      <dsp:spPr>
        <a:xfrm>
          <a:off x="6085600" y="2711859"/>
          <a:ext cx="336807" cy="336920"/>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C277F3-79B2-4E31-AC3C-5D818AD2519E}">
      <dsp:nvSpPr>
        <dsp:cNvPr id="0" name=""/>
        <dsp:cNvSpPr/>
      </dsp:nvSpPr>
      <dsp:spPr>
        <a:xfrm>
          <a:off x="5175717" y="2543399"/>
          <a:ext cx="674332" cy="673841"/>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E96733-7ABF-4367-8493-172EDC5CD7E1}">
      <dsp:nvSpPr>
        <dsp:cNvPr id="0" name=""/>
        <dsp:cNvSpPr/>
      </dsp:nvSpPr>
      <dsp:spPr>
        <a:xfrm>
          <a:off x="7825651" y="2015852"/>
          <a:ext cx="336807" cy="336920"/>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A7C0E9-2A00-4D8D-A665-4F0AB1F9FFC5}">
      <dsp:nvSpPr>
        <dsp:cNvPr id="0" name=""/>
        <dsp:cNvSpPr/>
      </dsp:nvSpPr>
      <dsp:spPr>
        <a:xfrm>
          <a:off x="7825651" y="3412982"/>
          <a:ext cx="336807" cy="336920"/>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F15228-3EA4-48C9-AF66-AFC37CC1D09B}">
      <dsp:nvSpPr>
        <dsp:cNvPr id="0" name=""/>
        <dsp:cNvSpPr/>
      </dsp:nvSpPr>
      <dsp:spPr>
        <a:xfrm>
          <a:off x="8126551" y="2318671"/>
          <a:ext cx="336807" cy="336920"/>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DDFADB-AD53-4C57-B738-7489761D750F}">
      <dsp:nvSpPr>
        <dsp:cNvPr id="0" name=""/>
        <dsp:cNvSpPr/>
      </dsp:nvSpPr>
      <dsp:spPr>
        <a:xfrm>
          <a:off x="8146659" y="3111867"/>
          <a:ext cx="336807" cy="336920"/>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BDC99F-693D-4124-B9E7-E3F33AA3A930}">
      <dsp:nvSpPr>
        <dsp:cNvPr id="0" name=""/>
        <dsp:cNvSpPr/>
      </dsp:nvSpPr>
      <dsp:spPr>
        <a:xfrm>
          <a:off x="1132" y="144015"/>
          <a:ext cx="6469064" cy="5472609"/>
        </a:xfrm>
        <a:prstGeom prst="ellipse">
          <a:avLst/>
        </a:prstGeom>
        <a:solidFill>
          <a:srgbClr val="00B0F0"/>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3200400" rtl="0">
            <a:lnSpc>
              <a:spcPct val="90000"/>
            </a:lnSpc>
            <a:spcBef>
              <a:spcPct val="0"/>
            </a:spcBef>
            <a:spcAft>
              <a:spcPct val="35000"/>
            </a:spcAft>
          </a:pPr>
          <a:r>
            <a:rPr lang="ru-RU" sz="7200" b="1" kern="1200" baseline="0" dirty="0" smtClean="0">
              <a:solidFill>
                <a:schemeClr val="tx1"/>
              </a:solidFill>
              <a:latin typeface="Times New Roman" pitchFamily="18" charset="0"/>
              <a:cs typeface="Times New Roman" pitchFamily="18" charset="0"/>
            </a:rPr>
            <a:t>2-мавзу:</a:t>
          </a:r>
          <a:r>
            <a:rPr lang="ru-RU" sz="5400" b="1" kern="1200" baseline="0" dirty="0" smtClean="0">
              <a:solidFill>
                <a:schemeClr val="tx1"/>
              </a:solidFill>
              <a:latin typeface="Times New Roman" pitchFamily="18" charset="0"/>
              <a:cs typeface="Times New Roman" pitchFamily="18" charset="0"/>
            </a:rPr>
            <a:t> </a:t>
          </a:r>
          <a:r>
            <a:rPr lang="ru-RU" sz="6600" b="1" kern="1200" dirty="0" smtClean="0">
              <a:solidFill>
                <a:schemeClr val="tx1"/>
              </a:solidFill>
              <a:latin typeface="Times New Roman" pitchFamily="18" charset="0"/>
              <a:cs typeface="Times New Roman" pitchFamily="18" charset="0"/>
            </a:rPr>
            <a:t>Ток </a:t>
          </a:r>
          <a:r>
            <a:rPr lang="ru-RU" sz="6600" b="1" kern="1200" dirty="0" err="1" smtClean="0">
              <a:solidFill>
                <a:schemeClr val="tx1"/>
              </a:solidFill>
              <a:latin typeface="Times New Roman" pitchFamily="18" charset="0"/>
              <a:cs typeface="Times New Roman" pitchFamily="18" charset="0"/>
            </a:rPr>
            <a:t>биологияси</a:t>
          </a:r>
          <a:endParaRPr lang="ru-RU" sz="6600" b="1" kern="1200" dirty="0">
            <a:solidFill>
              <a:schemeClr val="tx1"/>
            </a:solidFill>
            <a:latin typeface="Times New Roman" pitchFamily="18" charset="0"/>
            <a:cs typeface="Times New Roman" pitchFamily="18" charset="0"/>
          </a:endParaRPr>
        </a:p>
      </dsp:txBody>
      <dsp:txXfrm>
        <a:off x="948504" y="945460"/>
        <a:ext cx="4574320" cy="38697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DC9A53-A5E9-425D-AD9E-552BF0B00BAE}">
      <dsp:nvSpPr>
        <dsp:cNvPr id="0" name=""/>
        <dsp:cNvSpPr/>
      </dsp:nvSpPr>
      <dsp:spPr>
        <a:xfrm rot="5400000">
          <a:off x="-289148" y="289167"/>
          <a:ext cx="1927655" cy="1349358"/>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endParaRPr lang="ru-RU" sz="1700" kern="1200" dirty="0" smtClean="0">
            <a:latin typeface="Times New Roman" panose="02020603050405020304" pitchFamily="18" charset="0"/>
            <a:cs typeface="Times New Roman" panose="02020603050405020304" pitchFamily="18" charset="0"/>
          </a:endParaRPr>
        </a:p>
        <a:p>
          <a:pPr lvl="0" algn="ctr" defTabSz="755650">
            <a:lnSpc>
              <a:spcPct val="90000"/>
            </a:lnSpc>
            <a:spcBef>
              <a:spcPct val="0"/>
            </a:spcBef>
            <a:spcAft>
              <a:spcPct val="35000"/>
            </a:spcAft>
          </a:pPr>
          <a:endParaRPr lang="ru-RU" sz="1700" kern="1200" dirty="0">
            <a:latin typeface="Times New Roman" panose="02020603050405020304" pitchFamily="18" charset="0"/>
            <a:cs typeface="Times New Roman" panose="02020603050405020304" pitchFamily="18" charset="0"/>
          </a:endParaRPr>
        </a:p>
      </dsp:txBody>
      <dsp:txXfrm rot="-5400000">
        <a:off x="1" y="674697"/>
        <a:ext cx="1349358" cy="578297"/>
      </dsp:txXfrm>
    </dsp:sp>
    <dsp:sp modelId="{9E3FEAFA-6F3E-49AA-82AE-B871A6C17930}">
      <dsp:nvSpPr>
        <dsp:cNvPr id="0" name=""/>
        <dsp:cNvSpPr/>
      </dsp:nvSpPr>
      <dsp:spPr>
        <a:xfrm rot="5400000">
          <a:off x="4116643" y="-2767265"/>
          <a:ext cx="1252976" cy="6787545"/>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3144" tIns="23495" rIns="23495" bIns="23495" numCol="1" spcCol="1270" anchor="ctr" anchorCtr="0">
          <a:noAutofit/>
        </a:bodyPr>
        <a:lstStyle/>
        <a:p>
          <a:pPr marL="285750" lvl="1" indent="-285750" algn="l" defTabSz="1644650">
            <a:lnSpc>
              <a:spcPct val="90000"/>
            </a:lnSpc>
            <a:spcBef>
              <a:spcPct val="0"/>
            </a:spcBef>
            <a:spcAft>
              <a:spcPct val="15000"/>
            </a:spcAft>
            <a:buChar char="••"/>
          </a:pPr>
          <a:r>
            <a:rPr lang="ru-RU" sz="3700" b="0" kern="1200" dirty="0" err="1" smtClean="0">
              <a:latin typeface="Times New Roman" panose="02020603050405020304" pitchFamily="18" charset="0"/>
              <a:cs typeface="Times New Roman" panose="02020603050405020304" pitchFamily="18" charset="0"/>
            </a:rPr>
            <a:t>Токдошлар</a:t>
          </a:r>
          <a:r>
            <a:rPr lang="ru-RU" sz="3700" b="0" kern="1200" dirty="0" smtClean="0">
              <a:latin typeface="Times New Roman" panose="02020603050405020304" pitchFamily="18" charset="0"/>
              <a:cs typeface="Times New Roman" panose="02020603050405020304" pitchFamily="18" charset="0"/>
            </a:rPr>
            <a:t> (</a:t>
          </a:r>
          <a:r>
            <a:rPr lang="en-US" sz="3700" b="0" kern="1200" dirty="0" smtClean="0">
              <a:latin typeface="Times New Roman" panose="02020603050405020304" pitchFamily="18" charset="0"/>
              <a:cs typeface="Times New Roman" panose="02020603050405020304" pitchFamily="18" charset="0"/>
            </a:rPr>
            <a:t>V</a:t>
          </a:r>
          <a:r>
            <a:rPr lang="ru-RU" sz="3700" b="0" kern="1200" dirty="0" smtClean="0">
              <a:latin typeface="Times New Roman" panose="02020603050405020304" pitchFamily="18" charset="0"/>
              <a:cs typeface="Times New Roman" panose="02020603050405020304" pitchFamily="18" charset="0"/>
            </a:rPr>
            <a:t>ITACEAE </a:t>
          </a:r>
          <a:r>
            <a:rPr lang="en-US" sz="3700" b="0" kern="1200" dirty="0" smtClean="0">
              <a:latin typeface="Times New Roman" panose="02020603050405020304" pitchFamily="18" charset="0"/>
              <a:cs typeface="Times New Roman" panose="02020603050405020304" pitchFamily="18" charset="0"/>
            </a:rPr>
            <a:t>J</a:t>
          </a:r>
          <a:r>
            <a:rPr lang="ru-RU" sz="3700" b="0" kern="1200" dirty="0" smtClean="0">
              <a:latin typeface="Times New Roman" panose="02020603050405020304" pitchFamily="18" charset="0"/>
              <a:cs typeface="Times New Roman" panose="02020603050405020304" pitchFamily="18" charset="0"/>
            </a:rPr>
            <a:t>USS) </a:t>
          </a:r>
          <a:r>
            <a:rPr lang="ru-RU" sz="3700" b="0" kern="1200" dirty="0" err="1" smtClean="0">
              <a:latin typeface="Times New Roman" panose="02020603050405020304" pitchFamily="18" charset="0"/>
              <a:cs typeface="Times New Roman" panose="02020603050405020304" pitchFamily="18" charset="0"/>
            </a:rPr>
            <a:t>оиласининг</a:t>
          </a:r>
          <a:r>
            <a:rPr lang="ru-RU" sz="3700" b="0" kern="1200" dirty="0" smtClean="0">
              <a:latin typeface="Times New Roman" panose="02020603050405020304" pitchFamily="18" charset="0"/>
              <a:cs typeface="Times New Roman" panose="02020603050405020304" pitchFamily="18" charset="0"/>
            </a:rPr>
            <a:t> </a:t>
          </a:r>
          <a:r>
            <a:rPr lang="ru-RU" sz="3700" b="0" kern="1200" dirty="0" err="1" smtClean="0">
              <a:latin typeface="Times New Roman" panose="02020603050405020304" pitchFamily="18" charset="0"/>
              <a:cs typeface="Times New Roman" panose="02020603050405020304" pitchFamily="18" charset="0"/>
            </a:rPr>
            <a:t>умумий</a:t>
          </a:r>
          <a:r>
            <a:rPr lang="ru-RU" sz="3700" b="0" kern="1200" dirty="0" smtClean="0">
              <a:latin typeface="Times New Roman" panose="02020603050405020304" pitchFamily="18" charset="0"/>
              <a:cs typeface="Times New Roman" panose="02020603050405020304" pitchFamily="18" charset="0"/>
            </a:rPr>
            <a:t> </a:t>
          </a:r>
          <a:r>
            <a:rPr lang="ru-RU" sz="3700" b="0" kern="1200" dirty="0" err="1" smtClean="0">
              <a:latin typeface="Times New Roman" panose="02020603050405020304" pitchFamily="18" charset="0"/>
              <a:cs typeface="Times New Roman" panose="02020603050405020304" pitchFamily="18" charset="0"/>
            </a:rPr>
            <a:t>таърифи</a:t>
          </a:r>
          <a:r>
            <a:rPr lang="ru-RU" sz="3700" b="0" kern="1200" dirty="0" smtClean="0">
              <a:latin typeface="Times New Roman" panose="02020603050405020304" pitchFamily="18" charset="0"/>
              <a:cs typeface="Times New Roman" panose="02020603050405020304" pitchFamily="18" charset="0"/>
            </a:rPr>
            <a:t>.</a:t>
          </a:r>
          <a:endParaRPr lang="ru-RU" sz="3700" b="0" kern="1200" dirty="0">
            <a:latin typeface="Times New Roman" panose="02020603050405020304" pitchFamily="18" charset="0"/>
            <a:cs typeface="Times New Roman" panose="02020603050405020304" pitchFamily="18" charset="0"/>
          </a:endParaRPr>
        </a:p>
      </dsp:txBody>
      <dsp:txXfrm rot="-5400000">
        <a:off x="1349359" y="61184"/>
        <a:ext cx="6726380" cy="1130646"/>
      </dsp:txXfrm>
    </dsp:sp>
    <dsp:sp modelId="{91CBC542-4E0A-49D8-A31F-8E74530D8BF3}">
      <dsp:nvSpPr>
        <dsp:cNvPr id="0" name=""/>
        <dsp:cNvSpPr/>
      </dsp:nvSpPr>
      <dsp:spPr>
        <a:xfrm rot="5400000">
          <a:off x="-289148" y="2025620"/>
          <a:ext cx="1927655" cy="1349358"/>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endParaRPr lang="ru-RU" sz="1700" kern="1200" dirty="0">
            <a:latin typeface="Times New Roman" panose="02020603050405020304" pitchFamily="18" charset="0"/>
            <a:cs typeface="Times New Roman" panose="02020603050405020304" pitchFamily="18" charset="0"/>
          </a:endParaRPr>
        </a:p>
      </dsp:txBody>
      <dsp:txXfrm rot="-5400000">
        <a:off x="1" y="2411150"/>
        <a:ext cx="1349358" cy="578297"/>
      </dsp:txXfrm>
    </dsp:sp>
    <dsp:sp modelId="{F5D9E063-67C4-4898-BEC1-678B1C339302}">
      <dsp:nvSpPr>
        <dsp:cNvPr id="0" name=""/>
        <dsp:cNvSpPr/>
      </dsp:nvSpPr>
      <dsp:spPr>
        <a:xfrm rot="5400000">
          <a:off x="4116643" y="-1030812"/>
          <a:ext cx="1252976" cy="6787545"/>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3144" tIns="23495" rIns="23495" bIns="23495" numCol="1" spcCol="1270" anchor="ctr" anchorCtr="0">
          <a:noAutofit/>
        </a:bodyPr>
        <a:lstStyle/>
        <a:p>
          <a:pPr marL="285750" lvl="1" indent="-285750" algn="l" defTabSz="1644650">
            <a:lnSpc>
              <a:spcPct val="90000"/>
            </a:lnSpc>
            <a:spcBef>
              <a:spcPct val="0"/>
            </a:spcBef>
            <a:spcAft>
              <a:spcPct val="15000"/>
            </a:spcAft>
            <a:buChar char="••"/>
          </a:pPr>
          <a:r>
            <a:rPr lang="ru-RU" sz="3700" kern="1200" dirty="0" err="1" smtClean="0">
              <a:latin typeface="Times New Roman" panose="02020603050405020304" pitchFamily="18" charset="0"/>
              <a:cs typeface="Times New Roman" panose="02020603050405020304" pitchFamily="18" charset="0"/>
            </a:rPr>
            <a:t>Токнинг</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йиллик</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ривожланиш</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фазалари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ва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тиним</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даври</a:t>
          </a:r>
          <a:r>
            <a:rPr lang="ru-RU" sz="3700" kern="1200" dirty="0" smtClean="0">
              <a:latin typeface="Times New Roman" panose="02020603050405020304" pitchFamily="18" charset="0"/>
              <a:cs typeface="Times New Roman" panose="02020603050405020304" pitchFamily="18" charset="0"/>
            </a:rPr>
            <a:t>.</a:t>
          </a:r>
          <a:endParaRPr lang="ru-RU" sz="3700" kern="1200" dirty="0">
            <a:latin typeface="Times New Roman" panose="02020603050405020304" pitchFamily="18" charset="0"/>
            <a:cs typeface="Times New Roman" panose="02020603050405020304" pitchFamily="18" charset="0"/>
          </a:endParaRPr>
        </a:p>
      </dsp:txBody>
      <dsp:txXfrm rot="-5400000">
        <a:off x="1349359" y="1797637"/>
        <a:ext cx="6726380" cy="1130646"/>
      </dsp:txXfrm>
    </dsp:sp>
    <dsp:sp modelId="{92358C92-DC54-433C-A563-F5DC955F1AEB}">
      <dsp:nvSpPr>
        <dsp:cNvPr id="0" name=""/>
        <dsp:cNvSpPr/>
      </dsp:nvSpPr>
      <dsp:spPr>
        <a:xfrm rot="5400000">
          <a:off x="-289148" y="3762073"/>
          <a:ext cx="1927655" cy="1349358"/>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endParaRPr lang="ru-RU" sz="1700" kern="1200" dirty="0" smtClean="0">
            <a:latin typeface="Times New Roman" panose="02020603050405020304" pitchFamily="18" charset="0"/>
            <a:cs typeface="Times New Roman" panose="02020603050405020304" pitchFamily="18" charset="0"/>
          </a:endParaRPr>
        </a:p>
        <a:p>
          <a:pPr lvl="0" algn="ctr" defTabSz="755650">
            <a:lnSpc>
              <a:spcPct val="90000"/>
            </a:lnSpc>
            <a:spcBef>
              <a:spcPct val="0"/>
            </a:spcBef>
            <a:spcAft>
              <a:spcPct val="35000"/>
            </a:spcAft>
          </a:pPr>
          <a:endParaRPr lang="ru-RU" sz="1700" kern="1200" dirty="0">
            <a:latin typeface="Times New Roman" panose="02020603050405020304" pitchFamily="18" charset="0"/>
            <a:cs typeface="Times New Roman" panose="02020603050405020304" pitchFamily="18" charset="0"/>
          </a:endParaRPr>
        </a:p>
      </dsp:txBody>
      <dsp:txXfrm rot="-5400000">
        <a:off x="1" y="4147603"/>
        <a:ext cx="1349358" cy="578297"/>
      </dsp:txXfrm>
    </dsp:sp>
    <dsp:sp modelId="{80882D7A-AF5F-4756-B052-F768C8C8E6E2}">
      <dsp:nvSpPr>
        <dsp:cNvPr id="0" name=""/>
        <dsp:cNvSpPr/>
      </dsp:nvSpPr>
      <dsp:spPr>
        <a:xfrm rot="5400000">
          <a:off x="4116643" y="705641"/>
          <a:ext cx="1252976" cy="6787545"/>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3144" tIns="23495" rIns="23495" bIns="23495" numCol="1" spcCol="1270" anchor="ctr" anchorCtr="0">
          <a:noAutofit/>
        </a:bodyPr>
        <a:lstStyle/>
        <a:p>
          <a:pPr marL="285750" lvl="1" indent="-285750" algn="l" defTabSz="1644650">
            <a:lnSpc>
              <a:spcPct val="90000"/>
            </a:lnSpc>
            <a:spcBef>
              <a:spcPct val="0"/>
            </a:spcBef>
            <a:spcAft>
              <a:spcPct val="15000"/>
            </a:spcAft>
            <a:buChar char="••"/>
          </a:pPr>
          <a:r>
            <a:rPr lang="ru-RU" sz="3700" kern="1200" dirty="0" err="1" smtClean="0">
              <a:latin typeface="Times New Roman" panose="02020603050405020304" pitchFamily="18" charset="0"/>
              <a:cs typeface="Times New Roman" panose="02020603050405020304" pitchFamily="18" charset="0"/>
            </a:rPr>
            <a:t>Токнинг</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ташқи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муҳит</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омилларига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муносабати</a:t>
          </a:r>
          <a:r>
            <a:rPr lang="ru-RU" sz="3700" kern="1200" dirty="0" smtClean="0">
              <a:latin typeface="Times New Roman" panose="02020603050405020304" pitchFamily="18" charset="0"/>
              <a:cs typeface="Times New Roman" panose="02020603050405020304" pitchFamily="18" charset="0"/>
            </a:rPr>
            <a:t>.</a:t>
          </a:r>
          <a:endParaRPr lang="ru-RU" sz="3700" kern="1200" dirty="0">
            <a:latin typeface="Times New Roman" panose="02020603050405020304" pitchFamily="18" charset="0"/>
            <a:cs typeface="Times New Roman" panose="02020603050405020304" pitchFamily="18" charset="0"/>
          </a:endParaRPr>
        </a:p>
      </dsp:txBody>
      <dsp:txXfrm rot="-5400000">
        <a:off x="1349359" y="3534091"/>
        <a:ext cx="6726380" cy="1130646"/>
      </dsp:txXfrm>
    </dsp:sp>
  </dsp:spTree>
</dsp:drawing>
</file>

<file path=ppt/diagrams/layout1.xml><?xml version="1.0" encoding="utf-8"?>
<dgm:layoutDef xmlns:dgm="http://schemas.openxmlformats.org/drawingml/2006/diagram" xmlns:a="http://schemas.openxmlformats.org/drawingml/2006/main" uniqueId="urn:microsoft.com/office/officeart/2011/layout/ConvergingText">
  <dgm:title val="Сходящийся текст"/>
  <dgm:desc val="Служит для отображения этапов или частей, которые сливаются в одно целое. Ограничен одной фигурой уровня 1, которая содержит текст и не более пяти фигур уровня 2."/>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E047385-0701-4193-A368-E666A56C54BC}" type="datetimeFigureOut">
              <a:rPr lang="ru-RU" smtClean="0"/>
              <a:t>01.03.2018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0B66CC-2E85-44F2-A2E0-EA1AD04A1302}" type="slidenum">
              <a:rPr lang="ru-RU" smtClean="0"/>
              <a:t>‹#›</a:t>
            </a:fld>
            <a:endParaRPr lang="ru-RU"/>
          </a:p>
        </p:txBody>
      </p:sp>
    </p:spTree>
    <p:extLst>
      <p:ext uri="{BB962C8B-B14F-4D97-AF65-F5344CB8AC3E}">
        <p14:creationId xmlns:p14="http://schemas.microsoft.com/office/powerpoint/2010/main" val="20079175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A0B66CC-2E85-44F2-A2E0-EA1AD04A1302}" type="slidenum">
              <a:rPr lang="ru-RU" smtClean="0"/>
              <a:t>1</a:t>
            </a:fld>
            <a:endParaRPr lang="ru-RU"/>
          </a:p>
        </p:txBody>
      </p:sp>
    </p:spTree>
    <p:extLst>
      <p:ext uri="{BB962C8B-B14F-4D97-AF65-F5344CB8AC3E}">
        <p14:creationId xmlns:p14="http://schemas.microsoft.com/office/powerpoint/2010/main" val="5290544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1122363"/>
            <a:ext cx="6858000" cy="2387600"/>
          </a:xfrm>
        </p:spPr>
        <p:txBody>
          <a:bodyPr anchor="b"/>
          <a:lstStyle>
            <a:lvl1pPr algn="ctr">
              <a:defRPr sz="4500"/>
            </a:lvl1pPr>
          </a:lstStyle>
          <a:p>
            <a:r>
              <a:rPr lang="ru-RU" smtClean="0"/>
              <a:t>Образец заголовка</a:t>
            </a:r>
            <a:endParaRPr lang="ru-RU"/>
          </a:p>
        </p:txBody>
      </p:sp>
      <p:sp>
        <p:nvSpPr>
          <p:cNvPr id="3" name="Подзаголовок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01.03.2018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572424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01.03.2018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7362574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9"/>
            <a:ext cx="7886700" cy="2852737"/>
          </a:xfrm>
        </p:spPr>
        <p:txBody>
          <a:bodyPr anchor="b"/>
          <a:lstStyle>
            <a:lvl1pPr>
              <a:defRPr sz="4500"/>
            </a:lvl1pPr>
          </a:lstStyle>
          <a:p>
            <a:r>
              <a:rPr lang="ru-RU" smtClean="0"/>
              <a:t>Образец заголовка</a:t>
            </a:r>
            <a:endParaRPr lang="ru-RU"/>
          </a:p>
        </p:txBody>
      </p:sp>
      <p:sp>
        <p:nvSpPr>
          <p:cNvPr id="3" name="Текст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01.03.2018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6262958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01.03.2018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41598011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65126"/>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4" name="Объект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6" name="Объект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01.03.2018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6741164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01.03.2018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878827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01.03.2018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0743253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ru-RU" smtClean="0"/>
              <a:t>Образец заголовка</a:t>
            </a:r>
            <a:endParaRPr lang="ru-RU"/>
          </a:p>
        </p:txBody>
      </p:sp>
      <p:sp>
        <p:nvSpPr>
          <p:cNvPr id="3" name="Объект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01.03.2018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429470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ru-RU" smtClean="0"/>
              <a:t>Образец заголовка</a:t>
            </a:r>
            <a:endParaRPr lang="ru-RU"/>
          </a:p>
        </p:txBody>
      </p:sp>
      <p:sp>
        <p:nvSpPr>
          <p:cNvPr id="3" name="Рисунок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ru-RU"/>
          </a:p>
        </p:txBody>
      </p:sp>
      <p:sp>
        <p:nvSpPr>
          <p:cNvPr id="4" name="Текст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01.03.2018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6815424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01.03.2018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381295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5" y="365125"/>
            <a:ext cx="1971675"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01.03.2018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836712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C99"/>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4C71EC6-210F-42DE-9C53-41977AD35B3D}" type="datetimeFigureOut">
              <a:rPr lang="ru-RU" smtClean="0"/>
              <a:t>01.03.2018</a:t>
            </a:fld>
            <a:endParaRPr lang="ru-RU"/>
          </a:p>
        </p:txBody>
      </p:sp>
      <p:sp>
        <p:nvSpPr>
          <p:cNvPr id="5" name="Нижний колонтитул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19B0651-EE4F-4900-A07F-96A6BFA9D0F0}" type="slidenum">
              <a:rPr lang="ru-RU" smtClean="0"/>
              <a:t>‹#›</a:t>
            </a:fld>
            <a:endParaRPr lang="ru-RU"/>
          </a:p>
        </p:txBody>
      </p:sp>
    </p:spTree>
    <p:extLst>
      <p:ext uri="{BB962C8B-B14F-4D97-AF65-F5344CB8AC3E}">
        <p14:creationId xmlns:p14="http://schemas.microsoft.com/office/powerpoint/2010/main" val="2068258480"/>
      </p:ext>
    </p:extLst>
  </p:cSld>
  <p:clrMap bg1="lt1" tx1="dk1" bg2="lt2" tx2="dk2" accent1="accent1" accent2="accent2" accent3="accent3" accent4="accent4" accent5="accent5" accent6="accent6" hlink="hlink" folHlink="folHlink"/>
  <p:sldLayoutIdLst>
    <p:sldLayoutId id="2147483827" r:id="rId1"/>
    <p:sldLayoutId id="2147483828" r:id="rId2"/>
    <p:sldLayoutId id="2147483829" r:id="rId3"/>
    <p:sldLayoutId id="2147483830" r:id="rId4"/>
    <p:sldLayoutId id="2147483831" r:id="rId5"/>
    <p:sldLayoutId id="2147483832" r:id="rId6"/>
    <p:sldLayoutId id="2147483833" r:id="rId7"/>
    <p:sldLayoutId id="2147483834" r:id="rId8"/>
    <p:sldLayoutId id="2147483835" r:id="rId9"/>
    <p:sldLayoutId id="2147483836" r:id="rId10"/>
    <p:sldLayoutId id="214748383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ru-RU"/>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4166530817"/>
              </p:ext>
            </p:extLst>
          </p:nvPr>
        </p:nvGraphicFramePr>
        <p:xfrm>
          <a:off x="323528" y="332656"/>
          <a:ext cx="8712968" cy="57606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247116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7924800" cy="634082"/>
          </a:xfrm>
        </p:spPr>
        <p:txBody>
          <a:bodyPr/>
          <a:lstStyle/>
          <a:p>
            <a:pPr algn="ctr"/>
            <a:r>
              <a:rPr lang="uz-Cyrl-UZ" sz="3200" b="1" dirty="0">
                <a:latin typeface="Times New Roman" pitchFamily="18" charset="0"/>
                <a:cs typeface="Times New Roman" pitchFamily="18" charset="0"/>
              </a:rPr>
              <a:t>РЕЖА</a:t>
            </a:r>
            <a:r>
              <a:rPr lang="uz-Cyrl-UZ" sz="3200" b="1" dirty="0" smtClean="0">
                <a:latin typeface="Times New Roman" pitchFamily="18" charset="0"/>
                <a:cs typeface="Times New Roman" pitchFamily="18" charset="0"/>
              </a:rPr>
              <a:t>:</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1096068035"/>
              </p:ext>
            </p:extLst>
          </p:nvPr>
        </p:nvGraphicFramePr>
        <p:xfrm>
          <a:off x="755576" y="908720"/>
          <a:ext cx="8136904" cy="54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11655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467544" y="1592253"/>
            <a:ext cx="8323312"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Ток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биологик</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хусусиятларига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кўра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иссиқсевар</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чирмашиб</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ўсувчи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кўп</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йиллик</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гулли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ўсимлик</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Токдошлар</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оиласи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Vitaceae</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Juss</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нинг</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ҳозирги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замон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вакиллари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минг</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йилларни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ўз</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ичига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олган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мураккаб</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эволюцион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даврни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ирсий</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ўзгарувчанлик</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яшаш</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учун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кураш</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танлаш</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ташқи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муҳитнинг</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ўзгарувчан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шароитларига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мослашиш</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ҳ.к</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ўтаган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Токдошлар</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авлодининг</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дастлабки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вакиллари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тик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ўсувчи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бута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шаклида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улар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моноподиал</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оддий</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типда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ўсиб</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жингалаклари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бўлмаган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Очиқ</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жойларда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ўсганлиги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туфайли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уларнинг</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ёруғликка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бўлган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талаби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орта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борган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Кейинчалик</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қалин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тропик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ўрмонлар</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пайдо</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бошлаши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сабабли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токдошларнинг</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авлодлари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бутунлай</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йўқолиб</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кетиш</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хавфи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остида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ёки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бўлмаса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улар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ўсаётган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жойларнинг</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ташқи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муҳит</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шароитларига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мослашишига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мажбур</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ҳолатда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бўлган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Натижада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уларнинг</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тузилиши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ўсиши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ривожланишида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ўзгаришлар</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содир</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токнинг</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ҳозирги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мавжуд</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ҳаётий</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шакллари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шаклланган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5" name="Заголовок 1"/>
          <p:cNvSpPr>
            <a:spLocks noGrp="1"/>
          </p:cNvSpPr>
          <p:nvPr>
            <p:ph type="title"/>
          </p:nvPr>
        </p:nvSpPr>
        <p:spPr>
          <a:xfrm>
            <a:off x="251520" y="332656"/>
            <a:ext cx="8496944" cy="936105"/>
          </a:xfrm>
        </p:spPr>
        <p:txBody>
          <a:bodyPr>
            <a:normAutofit/>
          </a:bodyPr>
          <a:lstStyle/>
          <a:p>
            <a:pPr lvl="0" algn="ctr"/>
            <a:r>
              <a:rPr lang="ru-RU" sz="4000" b="1" dirty="0">
                <a:latin typeface="Times New Roman" panose="02020603050405020304" pitchFamily="18" charset="0"/>
                <a:cs typeface="Times New Roman" panose="02020603050405020304" pitchFamily="18" charset="0"/>
              </a:rPr>
              <a:t>ТОК БИОЛОГИЯСИ</a:t>
            </a:r>
            <a:endParaRPr lang="ru-RU"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55490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251520" y="44624"/>
            <a:ext cx="8568952" cy="6632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Охир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оқибат</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зарур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морфологик</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физиологик</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ҳамда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биокимёвий</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хусусиятларга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дарахтсимон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лиана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чир-машиб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ўсувчи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шаклга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айланган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суянчиқсиз</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тик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олмаслиги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туфайли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уларга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ўрмон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дарахтлари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суянчиқ</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вазифасини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ўтаган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Токнинг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характерли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хусусиятларидан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бири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ёруғликка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интилиб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жингалаклари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ёрдамида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бирон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суянчиққа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тирмашиб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тепа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томон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ўсишидир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Ўсиш</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кучининг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юқорилиги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сабабли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суткада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10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см.гача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ўсиши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токнинг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пояси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катта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барг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сатҳи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дарахт</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тепасида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жойлашган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Токнинг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яна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биологик</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хусусияти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ундаги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қутбликдир</a:t>
            </a:r>
            <a:r>
              <a:rPr kumimoji="0" lang="ru-RU" altLang="ru-RU" sz="17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Бўйлама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(тик),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энлама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ясси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ёки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дорзивентал</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қутбликлар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7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7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Бўйлама</a:t>
            </a:r>
            <a:r>
              <a:rPr kumimoji="0" lang="ru-RU" altLang="ru-RU" sz="17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қутблик</a:t>
            </a:r>
            <a:r>
              <a:rPr kumimoji="0" lang="ru-RU" altLang="ru-RU" sz="17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деганда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бўйига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жадал</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ўсиши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тушунилади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Баҳорда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аввал</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ўтган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йилги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учки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қисмидаги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куртаклардан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тез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Аммо</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бундай</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кўринишдаги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қутбликни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новдаларни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кесиш</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эгиб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боғлаш</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каби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агротехника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усуллари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билан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тартибга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солиб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туриш</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зарур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Акс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учки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кетиб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тупининг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шаклига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ер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устки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қисмлари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пастки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куртакларининг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ривожланишига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салбий</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таъсир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кўрсатиши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Бўй</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-лама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қутбликнинг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баъзан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бошқа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шакллари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пайдо</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бўлиши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Масалан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устки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қисмига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нисбатан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пастки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қисмида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қадоқ</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каллюс</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эртароқ</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пайдо</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бЎлиши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айниқса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қадоқ</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қияроқ</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кесилган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ўткир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қисми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тўмтоқ</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қисмига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қараганда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тезроқ</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ҳосил</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бўлиши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ҳ.к</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7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7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Энлама</a:t>
            </a:r>
            <a:r>
              <a:rPr kumimoji="0" lang="ru-RU" altLang="ru-RU" sz="17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ясси</a:t>
            </a:r>
            <a:r>
              <a:rPr kumimoji="0" lang="ru-RU" altLang="ru-RU" sz="17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қутблик</a:t>
            </a:r>
            <a:r>
              <a:rPr kumimoji="0" lang="ru-RU" altLang="ru-RU" sz="17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ёки</a:t>
            </a:r>
            <a:r>
              <a:rPr kumimoji="0" lang="ru-RU" altLang="ru-RU" sz="17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дорзивенталлик</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токнинг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барча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органларига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тааллуқли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у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органларнинг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ассиметрик</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тухумсимон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думалоқ</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шаклда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тузилишига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ўсиши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жараёнида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ясси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новсимон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томонлари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ўзаро</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таъсирининг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ўзгариб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туришига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сабаб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бўлиши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Бу</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эса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ўсимликнинг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ёруғликдан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кўпроқ</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фойдаланишига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имкон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туғдиради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Энлама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кўндаланг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қутблик</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таъсирида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новданинг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орқа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томони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тезроқ</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учки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яшил</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букилган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шаклга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киради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Бу</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эса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ўсувчи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учки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нозик</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новдани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зарарланишдан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сақлайди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қанча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-лик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жадал</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ўсса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учи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шунча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букилган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7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15042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16632"/>
            <a:ext cx="8496944" cy="936105"/>
          </a:xfrm>
        </p:spPr>
        <p:txBody>
          <a:bodyPr>
            <a:normAutofit fontScale="90000"/>
          </a:bodyPr>
          <a:lstStyle/>
          <a:p>
            <a:pPr lvl="0" algn="ctr"/>
            <a:r>
              <a:rPr lang="ru-RU" sz="4000" b="1" dirty="0" err="1" smtClean="0">
                <a:latin typeface="Times New Roman" panose="02020603050405020304" pitchFamily="18" charset="0"/>
                <a:cs typeface="Times New Roman" panose="02020603050405020304" pitchFamily="18" charset="0"/>
              </a:rPr>
              <a:t>Токдошлар</a:t>
            </a:r>
            <a:r>
              <a:rPr lang="ru-RU" sz="4000" b="1" dirty="0" smtClean="0">
                <a:latin typeface="Times New Roman" panose="02020603050405020304" pitchFamily="18" charset="0"/>
                <a:cs typeface="Times New Roman" panose="02020603050405020304" pitchFamily="18" charset="0"/>
              </a:rPr>
              <a:t> (</a:t>
            </a:r>
            <a:r>
              <a:rPr lang="en-US" sz="4000" b="1" dirty="0" smtClean="0">
                <a:latin typeface="Times New Roman" panose="02020603050405020304" pitchFamily="18" charset="0"/>
                <a:cs typeface="Times New Roman" panose="02020603050405020304" pitchFamily="18" charset="0"/>
              </a:rPr>
              <a:t>V</a:t>
            </a:r>
            <a:r>
              <a:rPr lang="ru-RU" sz="4000" b="1" dirty="0" smtClean="0">
                <a:latin typeface="Times New Roman" panose="02020603050405020304" pitchFamily="18" charset="0"/>
                <a:cs typeface="Times New Roman" panose="02020603050405020304" pitchFamily="18" charset="0"/>
              </a:rPr>
              <a:t>ITACEAE </a:t>
            </a:r>
            <a:r>
              <a:rPr lang="en-US" sz="4000" b="1" dirty="0" smtClean="0">
                <a:latin typeface="Times New Roman" panose="02020603050405020304" pitchFamily="18" charset="0"/>
                <a:cs typeface="Times New Roman" panose="02020603050405020304" pitchFamily="18" charset="0"/>
              </a:rPr>
              <a:t>J</a:t>
            </a:r>
            <a:r>
              <a:rPr lang="ru-RU" sz="4000" b="1" dirty="0" smtClean="0">
                <a:latin typeface="Times New Roman" panose="02020603050405020304" pitchFamily="18" charset="0"/>
                <a:cs typeface="Times New Roman" panose="02020603050405020304" pitchFamily="18" charset="0"/>
              </a:rPr>
              <a:t>USS) </a:t>
            </a:r>
            <a:r>
              <a:rPr lang="ru-RU" sz="4000" b="1" dirty="0" err="1" smtClean="0">
                <a:latin typeface="Times New Roman" panose="02020603050405020304" pitchFamily="18" charset="0"/>
                <a:cs typeface="Times New Roman" panose="02020603050405020304" pitchFamily="18" charset="0"/>
              </a:rPr>
              <a:t>оиласининг</a:t>
            </a:r>
            <a:r>
              <a:rPr lang="ru-RU" sz="4000" b="1" dirty="0" smtClean="0">
                <a:latin typeface="Times New Roman" panose="02020603050405020304" pitchFamily="18" charset="0"/>
                <a:cs typeface="Times New Roman" panose="02020603050405020304" pitchFamily="18" charset="0"/>
              </a:rPr>
              <a:t> </a:t>
            </a:r>
            <a:r>
              <a:rPr lang="ru-RU" sz="4000" b="1" dirty="0" err="1" smtClean="0">
                <a:latin typeface="Times New Roman" panose="02020603050405020304" pitchFamily="18" charset="0"/>
                <a:cs typeface="Times New Roman" panose="02020603050405020304" pitchFamily="18" charset="0"/>
              </a:rPr>
              <a:t>умумий</a:t>
            </a:r>
            <a:r>
              <a:rPr lang="ru-RU" sz="4000" b="1" dirty="0" smtClean="0">
                <a:latin typeface="Times New Roman" panose="02020603050405020304" pitchFamily="18" charset="0"/>
                <a:cs typeface="Times New Roman" panose="02020603050405020304" pitchFamily="18" charset="0"/>
              </a:rPr>
              <a:t> </a:t>
            </a:r>
            <a:r>
              <a:rPr lang="ru-RU" sz="4000" b="1" dirty="0" err="1" smtClean="0">
                <a:latin typeface="Times New Roman" panose="02020603050405020304" pitchFamily="18" charset="0"/>
                <a:cs typeface="Times New Roman" panose="02020603050405020304" pitchFamily="18" charset="0"/>
              </a:rPr>
              <a:t>таърифи</a:t>
            </a:r>
            <a:endParaRPr lang="ru-RU" sz="4000" b="1" dirty="0"/>
          </a:p>
        </p:txBody>
      </p:sp>
      <p:sp>
        <p:nvSpPr>
          <p:cNvPr id="3" name="Объект 2"/>
          <p:cNvSpPr>
            <a:spLocks noGrp="1"/>
          </p:cNvSpPr>
          <p:nvPr>
            <p:ph idx="1"/>
          </p:nvPr>
        </p:nvSpPr>
        <p:spPr>
          <a:xfrm>
            <a:off x="251520" y="1052736"/>
            <a:ext cx="8640960" cy="5616624"/>
          </a:xfrm>
        </p:spPr>
        <p:txBody>
          <a:bodyPr>
            <a:noAutofit/>
          </a:bodyPr>
          <a:lstStyle/>
          <a:p>
            <a:pPr marL="0" indent="0" algn="just">
              <a:lnSpc>
                <a:spcPct val="100000"/>
              </a:lnSpc>
              <a:spcBef>
                <a:spcPts val="0"/>
              </a:spcBef>
              <a:buNone/>
            </a:pP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Ток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Vitaceae</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Juss</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оиласининг</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Vitis</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туркумига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мансуб</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қадимий</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гулли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ёки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ёпиқуруғли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ўсимлик.Дунёнинг</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мўътадил</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субтропик</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ҳамда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тропик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минтақаларида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учрайди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a:t>
            </a:r>
          </a:p>
          <a:p>
            <a:pPr marL="0" indent="0" algn="just">
              <a:lnSpc>
                <a:spcPct val="100000"/>
              </a:lnSpc>
              <a:spcBef>
                <a:spcPts val="0"/>
              </a:spcBef>
              <a:buNone/>
            </a:pP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Ток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ўсимлиги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доим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яшил</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тропик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ўрмонларда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шунингдек</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дарё</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соҳиллари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ҳамда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тоғ</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ёнбағирларида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асосан</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ёввойи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ҳолда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ўсади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Ток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чирмашиб</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ўсувчи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лиана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шаклидаги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ўсимлик</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бўлиб</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жингалаклари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ёрдамида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атрофдаги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дарахт</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дарахтсимон</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ўсимликларга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чирмашиб</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ўзининг</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барча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поя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барг</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ҳажмини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уларнинг</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юқори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қисмида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жойлаштирган</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Даврлар</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ўзгариши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иқлимнинг</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умумий</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совиб</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кетиши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доим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яшил</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ўрмонларнинг</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аста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секин</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нобуд</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бўла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бориши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оқибатида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токнинг</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ўсиш</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тарзи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шакли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ҳам</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ўзгариб</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у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очиқ</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майдонларда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ер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бағирлаб</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ўсувчи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шаклга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кирган</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a:t>
            </a:r>
          </a:p>
          <a:p>
            <a:pPr marL="0" indent="0" algn="just">
              <a:lnSpc>
                <a:spcPct val="100000"/>
              </a:lnSpc>
              <a:spcBef>
                <a:spcPts val="0"/>
              </a:spcBef>
              <a:buNone/>
            </a:pP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Мевасининг</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шифобахш</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тўйимлилиги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токнинг</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бошқа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шароитларда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ҳам</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ўсиб</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осон</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кўпая</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олиш</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хусусияти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ўтроқ</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халқ-лар</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томонидан</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уни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экиб</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ўстиришга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сабаб</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бўлган</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Токнинг</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серҳосил</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меваси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чиройли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ширин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бўлган</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хиллари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узоқ</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йиллар</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давомида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танланиб</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экилган</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Парвариш</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қилиш</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усуллари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ишлаб</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чиқилиб</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такомиллаштирилган</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охир</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оқибатда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узумнинг</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турли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хил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навлари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етиштирилган</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a:t>
            </a:r>
          </a:p>
          <a:p>
            <a:pPr marL="0" indent="0" algn="just">
              <a:lnSpc>
                <a:spcPct val="100000"/>
              </a:lnSpc>
              <a:spcBef>
                <a:spcPts val="0"/>
              </a:spcBef>
              <a:buNone/>
            </a:pP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Айрим</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тарихий</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маълумотларга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қараганда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ток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тахминан</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бундан</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5­6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минг</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йил</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илгари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Ўрта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Осиё</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Кавказ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орти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Сурия</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Месопотамия,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Мисрда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3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минг</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йил</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илгари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Қора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денгиз</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ва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Ўр</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-та Ер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денгизи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соҳилларидаги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мамлакатларда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Хитойда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кейинроқ</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Францияда</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экиб</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ўстирилгани</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1800" dirty="0" err="1">
                <a:solidFill>
                  <a:schemeClr val="tx1">
                    <a:lumMod val="95000"/>
                    <a:lumOff val="5000"/>
                  </a:schemeClr>
                </a:solidFill>
                <a:latin typeface="Times New Roman" panose="02020603050405020304" pitchFamily="18" charset="0"/>
                <a:cs typeface="Times New Roman" panose="02020603050405020304" pitchFamily="18" charset="0"/>
              </a:rPr>
              <a:t>маълум</a:t>
            </a:r>
            <a:r>
              <a:rPr lang="ru-RU" sz="1800" dirty="0">
                <a:solidFill>
                  <a:schemeClr val="tx1">
                    <a:lumMod val="95000"/>
                    <a:lumOff val="5000"/>
                  </a:schemeClr>
                </a:solidFill>
                <a:latin typeface="Times New Roman" panose="02020603050405020304" pitchFamily="18" charset="0"/>
                <a:cs typeface="Times New Roman" panose="02020603050405020304" pitchFamily="18" charset="0"/>
              </a:rPr>
              <a:t>.</a:t>
            </a:r>
          </a:p>
          <a:p>
            <a:pPr marL="0" indent="0" algn="just">
              <a:lnSpc>
                <a:spcPct val="100000"/>
              </a:lnSpc>
              <a:spcBef>
                <a:spcPts val="0"/>
              </a:spcBef>
              <a:buNone/>
            </a:pPr>
            <a:endParaRPr lang="ru-RU" sz="18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06903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395536" y="513694"/>
            <a:ext cx="8119814" cy="5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Токдошлар</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оиласининг</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номи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1"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асеае</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суффиксининг</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витис</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туркуми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номи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асосига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қўшилишидан</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ҳосил</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бўлган</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Токдошлар</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оиласи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14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туркум</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1000 га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яқин</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турларни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ўз</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ичига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олади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Улар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ўзларининг</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морфологик</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белгилари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биологик</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хусусятлари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ишлатилишига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қараб</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бир-биридан</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фарқ</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қилади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Токнинг</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ёввойи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турлари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асосан</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Африка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Осиёда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6/1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қисми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Американинг</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тропик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субтропик</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минтақаларида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жойлашган</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Марказий</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Осиё</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ҳамда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бошқа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ҳамдўстлик</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мамлакатлари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ҳудудларида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токнинг</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Витис</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Ампелопсис</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ҳамда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Партеноциссус</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туркумларининг</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турлари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чирмашиб</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ўсувчи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баъзан</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бута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унча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катта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бўлмаган</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дарахт</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кўринишида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ўсади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Барглари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новдаларнинг</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шохланиши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тўпгули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гуллари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уруғи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ҳар</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хил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кўринишда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бўлган</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турлари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бор.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Vitaceae</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оиласига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номни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ингилиз</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олими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Линдли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(1830)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берган</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бўласада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аммо</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унинг</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муаллифи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фаранцуз</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олими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А.Л.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Жюссьё</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(1789).</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Чунки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у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биринчи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оилага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vi</a:t>
            </a:r>
            <a:r>
              <a:rPr kumimoji="0" lang="en-US"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kumimoji="0" lang="en-US"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fera</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е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номи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билан</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ботаник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таъриф</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берган</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Токдошлар</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оиласи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систематикасини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дастлаб</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француз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ботаниги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Ж.Планшон</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(1887)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ишлаб</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чиққан</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кейинчалик</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буни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ривожлантиришда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француз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ампелографи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П.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Виала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В.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Верморель</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(1901 - 1910), рус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олимлари</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А.М.Негруль</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(1946), Д.И. Сосновский (1949),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В.В.Шульгина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(1958),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Д.П.Воробьев</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(1968),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Ш.Г.Тополэ</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(1983)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бошқалар</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катта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ҳисса</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қўшганлар</a:t>
            </a:r>
            <a:r>
              <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900" b="0" i="0" u="none" strike="noStrike" cap="none" normalizeH="0" baseline="0" dirty="0" smtClean="0">
              <a:ln>
                <a:noFill/>
              </a:ln>
              <a:solidFill>
                <a:schemeClr val="tx1">
                  <a:lumMod val="95000"/>
                  <a:lumOff val="5000"/>
                </a:schemeClr>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97020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352928" cy="5976664"/>
          </a:xfrm>
        </p:spPr>
        <p:txBody>
          <a:bodyPr>
            <a:normAutofit fontScale="85000" lnSpcReduction="10000"/>
          </a:bodyPr>
          <a:lstStyle/>
          <a:p>
            <a:pPr marL="0" indent="0" algn="just">
              <a:spcBef>
                <a:spcPts val="0"/>
              </a:spcBef>
              <a:spcAft>
                <a:spcPts val="600"/>
              </a:spcAft>
              <a:buNone/>
            </a:pPr>
            <a:r>
              <a:rPr lang="ru-RU" dirty="0">
                <a:latin typeface="Times New Roman" panose="02020603050405020304" pitchFamily="18" charset="0"/>
                <a:cs typeface="Times New Roman" panose="02020603050405020304" pitchFamily="18" charset="0"/>
              </a:rPr>
              <a:t>Ток </a:t>
            </a:r>
            <a:r>
              <a:rPr lang="ru-RU" dirty="0" err="1">
                <a:latin typeface="Times New Roman" panose="02020603050405020304" pitchFamily="18" charset="0"/>
                <a:cs typeface="Times New Roman" panose="02020603050405020304" pitchFamily="18" charset="0"/>
              </a:rPr>
              <a:t>систематикасини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ўрганиш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бўйича</a:t>
            </a:r>
            <a:r>
              <a:rPr lang="ru-RU" dirty="0">
                <a:latin typeface="Times New Roman" panose="02020603050405020304" pitchFamily="18" charset="0"/>
                <a:cs typeface="Times New Roman" panose="02020603050405020304" pitchFamily="18" charset="0"/>
              </a:rPr>
              <a:t> XX </a:t>
            </a:r>
            <a:r>
              <a:rPr lang="ru-RU" dirty="0" err="1">
                <a:latin typeface="Times New Roman" panose="02020603050405020304" pitchFamily="18" charset="0"/>
                <a:cs typeface="Times New Roman" panose="02020603050405020304" pitchFamily="18" charset="0"/>
              </a:rPr>
              <a:t>асрда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борилган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тадқиқотлар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токнинг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янги-янги</a:t>
            </a:r>
            <a:r>
              <a:rPr lang="ru-RU" dirty="0">
                <a:latin typeface="Times New Roman" panose="02020603050405020304" pitchFamily="18" charset="0"/>
                <a:cs typeface="Times New Roman" panose="02020603050405020304" pitchFamily="18" charset="0"/>
              </a:rPr>
              <a:t> тур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туркумларини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очишга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шунингдек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айрим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таксонларни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муҳим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таксономик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белгилари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орқали</a:t>
            </a:r>
            <a:r>
              <a:rPr lang="ru-RU" dirty="0">
                <a:latin typeface="Times New Roman" panose="02020603050405020304" pitchFamily="18" charset="0"/>
                <a:cs typeface="Times New Roman" panose="02020603050405020304" pitchFamily="18" charset="0"/>
              </a:rPr>
              <a:t> у </a:t>
            </a:r>
            <a:r>
              <a:rPr lang="ru-RU" dirty="0" err="1">
                <a:latin typeface="Times New Roman" panose="02020603050405020304" pitchFamily="18" charset="0"/>
                <a:cs typeface="Times New Roman" panose="02020603050405020304" pitchFamily="18" charset="0"/>
              </a:rPr>
              <a:t>ёки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бу</a:t>
            </a:r>
            <a:r>
              <a:rPr lang="ru-RU" dirty="0">
                <a:latin typeface="Times New Roman" panose="02020603050405020304" pitchFamily="18" charset="0"/>
                <a:cs typeface="Times New Roman" panose="02020603050405020304" pitchFamily="18" charset="0"/>
              </a:rPr>
              <a:t> тур </a:t>
            </a:r>
            <a:r>
              <a:rPr lang="ru-RU" dirty="0" err="1">
                <a:latin typeface="Times New Roman" panose="02020603050405020304" pitchFamily="18" charset="0"/>
                <a:cs typeface="Times New Roman" panose="02020603050405020304" pitchFamily="18" charset="0"/>
              </a:rPr>
              <a:t>ёки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туркумга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мансублигини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аниқлаш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имконини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беради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Vitaceae</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оиласининг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ўзгаришлар</a:t>
            </a:r>
            <a:r>
              <a:rPr lang="ru-RU" dirty="0">
                <a:latin typeface="Times New Roman" panose="02020603050405020304" pitchFamily="18" charset="0"/>
                <a:cs typeface="Times New Roman" panose="02020603050405020304" pitchFamily="18" charset="0"/>
              </a:rPr>
              <a:t> юз </a:t>
            </a:r>
            <a:r>
              <a:rPr lang="ru-RU" dirty="0" err="1">
                <a:latin typeface="Times New Roman" panose="02020603050405020304" pitchFamily="18" charset="0"/>
                <a:cs typeface="Times New Roman" panose="02020603050405020304" pitchFamily="18" charset="0"/>
              </a:rPr>
              <a:t>бериб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ундан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Leeoideae</a:t>
            </a:r>
            <a:r>
              <a:rPr lang="ru-R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Clarke</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оилачаси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алоҳи</a:t>
            </a:r>
            <a:r>
              <a:rPr lang="ru-RU" dirty="0">
                <a:latin typeface="Times New Roman" panose="02020603050405020304" pitchFamily="18" charset="0"/>
                <a:cs typeface="Times New Roman" panose="02020603050405020304" pitchFamily="18" charset="0"/>
              </a:rPr>
              <a:t>-да ботаник </a:t>
            </a:r>
            <a:r>
              <a:rPr lang="ru-RU" dirty="0" err="1">
                <a:latin typeface="Times New Roman" panose="02020603050405020304" pitchFamily="18" charset="0"/>
                <a:cs typeface="Times New Roman" panose="02020603050405020304" pitchFamily="18" charset="0"/>
              </a:rPr>
              <a:t>оила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Leeaceae</a:t>
            </a:r>
            <a:r>
              <a:rPr lang="ru-RU" dirty="0">
                <a:latin typeface="Times New Roman" panose="02020603050405020304" pitchFamily="18" charset="0"/>
                <a:cs typeface="Times New Roman" panose="02020603050405020304" pitchFamily="18" charset="0"/>
              </a:rPr>
              <a:t> D</a:t>
            </a:r>
            <a:r>
              <a:rPr lang="en-US" dirty="0" err="1">
                <a:latin typeface="Times New Roman" panose="02020603050405020304" pitchFamily="18" charset="0"/>
                <a:cs typeface="Times New Roman" panose="02020603050405020304" pitchFamily="18" charset="0"/>
              </a:rPr>
              <a:t>umortier</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сифатида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ажратилди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Шунингдек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Акареосперма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Птероциссус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туркумлари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аниқ-ланиб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токдошлар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оиласига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қўшимча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қилиб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киритилди</a:t>
            </a:r>
            <a:r>
              <a:rPr lang="ru-RU" dirty="0">
                <a:latin typeface="Times New Roman" panose="02020603050405020304" pitchFamily="18" charset="0"/>
                <a:cs typeface="Times New Roman" panose="02020603050405020304" pitchFamily="18" charset="0"/>
              </a:rPr>
              <a:t>. Янги </a:t>
            </a:r>
            <a:r>
              <a:rPr lang="ru-RU" dirty="0" err="1">
                <a:latin typeface="Times New Roman" panose="02020603050405020304" pitchFamily="18" charset="0"/>
                <a:cs typeface="Times New Roman" panose="02020603050405020304" pitchFamily="18" charset="0"/>
              </a:rPr>
              <a:t>туркумларни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аниқлаш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эскилари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систематикасини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қайта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кў-риб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чиқиш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бошқа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ўзгаришлар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натижасида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токдошлар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оиласи</a:t>
            </a:r>
            <a:r>
              <a:rPr lang="ru-RU" dirty="0">
                <a:latin typeface="Times New Roman" panose="02020603050405020304" pitchFamily="18" charset="0"/>
                <a:cs typeface="Times New Roman" panose="02020603050405020304" pitchFamily="18" charset="0"/>
              </a:rPr>
              <a:t> 14 </a:t>
            </a:r>
            <a:r>
              <a:rPr lang="ru-RU" dirty="0" err="1">
                <a:latin typeface="Times New Roman" panose="02020603050405020304" pitchFamily="18" charset="0"/>
                <a:cs typeface="Times New Roman" panose="02020603050405020304" pitchFamily="18" charset="0"/>
              </a:rPr>
              <a:t>туркумдан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ташкил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топган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Токдошлар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оиласидан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биринчи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туркуми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кейинчалик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Циссус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Ампелопсис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Тетрастигма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бошқа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туркумларга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таъриф</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берилди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Токдошлар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оиласига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мансуб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барча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туркумлар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ичида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кўп</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ўрганилгани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халқ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хўжалиги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аҳамятлиси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туркумидир</a:t>
            </a:r>
            <a:r>
              <a:rPr lang="ru-RU" dirty="0">
                <a:latin typeface="Times New Roman" panose="02020603050405020304" pitchFamily="18" charset="0"/>
                <a:cs typeface="Times New Roman" panose="02020603050405020304" pitchFamily="18" charset="0"/>
              </a:rPr>
              <a:t>. </a:t>
            </a:r>
          </a:p>
          <a:p>
            <a:pPr marL="0" indent="0" algn="just">
              <a:spcBef>
                <a:spcPts val="0"/>
              </a:spcBef>
              <a:spcAft>
                <a:spcPts val="600"/>
              </a:spcAft>
              <a:buNone/>
            </a:pPr>
            <a:r>
              <a:rPr lang="ru-RU" b="1" dirty="0" err="1">
                <a:latin typeface="Times New Roman" panose="02020603050405020304" pitchFamily="18" charset="0"/>
                <a:cs typeface="Times New Roman" panose="02020603050405020304" pitchFamily="18" charset="0"/>
              </a:rPr>
              <a:t>Витис</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Vitis</a:t>
            </a:r>
            <a:r>
              <a:rPr lang="ru-RU" b="1" dirty="0">
                <a:latin typeface="Times New Roman" panose="02020603050405020304" pitchFamily="18" charset="0"/>
                <a:cs typeface="Times New Roman" panose="02020603050405020304" pitchFamily="18" charset="0"/>
              </a:rPr>
              <a:t> L.) </a:t>
            </a:r>
            <a:r>
              <a:rPr lang="ru-RU" b="1" dirty="0" err="1">
                <a:latin typeface="Times New Roman" panose="02020603050405020304" pitchFamily="18" charset="0"/>
                <a:cs typeface="Times New Roman" panose="02020603050405020304" pitchFamily="18" charset="0"/>
              </a:rPr>
              <a:t>туркуми</a:t>
            </a:r>
            <a:r>
              <a:rPr lang="ru-RU" b="1"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70 турни </a:t>
            </a:r>
            <a:r>
              <a:rPr lang="ru-RU" dirty="0" err="1">
                <a:latin typeface="Times New Roman" panose="02020603050405020304" pitchFamily="18" charset="0"/>
                <a:cs typeface="Times New Roman" panose="02020603050405020304" pitchFamily="18" charset="0"/>
              </a:rPr>
              <a:t>ўз</a:t>
            </a:r>
            <a:r>
              <a:rPr lang="ru-RU" dirty="0">
                <a:latin typeface="Times New Roman" panose="02020603050405020304" pitchFamily="18" charset="0"/>
                <a:cs typeface="Times New Roman" panose="02020603050405020304" pitchFamily="18" charset="0"/>
              </a:rPr>
              <a:t> ичига </a:t>
            </a:r>
            <a:r>
              <a:rPr lang="ru-RU" dirty="0" err="1">
                <a:latin typeface="Times New Roman" panose="02020603050405020304" pitchFamily="18" charset="0"/>
                <a:cs typeface="Times New Roman" panose="02020603050405020304" pitchFamily="18" charset="0"/>
              </a:rPr>
              <a:t>олиб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иккита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туркумча</a:t>
            </a:r>
            <a:r>
              <a:rPr lang="ru-RU" dirty="0">
                <a:latin typeface="Times New Roman" panose="02020603050405020304" pitchFamily="18" charset="0"/>
                <a:cs typeface="Times New Roman" panose="02020603050405020304" pitchFamily="18" charset="0"/>
              </a:rPr>
              <a:t>: </a:t>
            </a:r>
            <a:r>
              <a:rPr lang="ru-RU" i="1" dirty="0" err="1">
                <a:latin typeface="Times New Roman" panose="02020603050405020304" pitchFamily="18" charset="0"/>
                <a:cs typeface="Times New Roman" panose="02020603050405020304" pitchFamily="18" charset="0"/>
              </a:rPr>
              <a:t>Еувитис</a:t>
            </a:r>
            <a:r>
              <a:rPr lang="ru-RU" i="1" dirty="0">
                <a:latin typeface="Times New Roman" panose="02020603050405020304" pitchFamily="18" charset="0"/>
                <a:cs typeface="Times New Roman" panose="02020603050405020304" pitchFamily="18" charset="0"/>
              </a:rPr>
              <a:t> </a:t>
            </a:r>
            <a:r>
              <a:rPr lang="ru-RU" i="1" dirty="0" err="1">
                <a:latin typeface="Times New Roman" panose="02020603050405020304" pitchFamily="18" charset="0"/>
                <a:cs typeface="Times New Roman" panose="02020603050405020304" pitchFamily="18" charset="0"/>
              </a:rPr>
              <a:t>планч</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Euvitis</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Planch</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ҳамда</a:t>
            </a:r>
            <a:r>
              <a:rPr lang="ru-RU" dirty="0">
                <a:latin typeface="Times New Roman" panose="02020603050405020304" pitchFamily="18" charset="0"/>
                <a:cs typeface="Times New Roman" panose="02020603050405020304" pitchFamily="18" charset="0"/>
              </a:rPr>
              <a:t> </a:t>
            </a:r>
            <a:r>
              <a:rPr lang="ru-RU" i="1" dirty="0" err="1">
                <a:latin typeface="Times New Roman" panose="02020603050405020304" pitchFamily="18" charset="0"/>
                <a:cs typeface="Times New Roman" panose="02020603050405020304" pitchFamily="18" charset="0"/>
              </a:rPr>
              <a:t>мускадиниа</a:t>
            </a:r>
            <a:r>
              <a:rPr lang="ru-RU" i="1" dirty="0">
                <a:latin typeface="Times New Roman" panose="02020603050405020304" pitchFamily="18" charset="0"/>
                <a:cs typeface="Times New Roman" panose="02020603050405020304" pitchFamily="18" charset="0"/>
              </a:rPr>
              <a:t> </a:t>
            </a:r>
            <a:r>
              <a:rPr lang="ru-RU" i="1" dirty="0" err="1">
                <a:latin typeface="Times New Roman" panose="02020603050405020304" pitchFamily="18" charset="0"/>
                <a:cs typeface="Times New Roman" panose="02020603050405020304" pitchFamily="18" charset="0"/>
              </a:rPr>
              <a:t>планч</a:t>
            </a:r>
            <a:r>
              <a:rPr lang="ru-RU" i="1"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a:t>
            </a:r>
            <a:r>
              <a:rPr lang="ru-RU" dirty="0" err="1">
                <a:latin typeface="Times New Roman" panose="02020603050405020304" pitchFamily="18" charset="0"/>
                <a:cs typeface="Times New Roman" panose="02020603050405020304" pitchFamily="18" charset="0"/>
              </a:rPr>
              <a:t>Muscadinia</a:t>
            </a:r>
            <a:r>
              <a:rPr lang="ru-RU" dirty="0">
                <a:latin typeface="Times New Roman" panose="02020603050405020304" pitchFamily="18" charset="0"/>
                <a:cs typeface="Times New Roman" panose="02020603050405020304" pitchFamily="18" charset="0"/>
              </a:rPr>
              <a:t> P</a:t>
            </a:r>
            <a:r>
              <a:rPr lang="en-US" dirty="0">
                <a:latin typeface="Times New Roman" panose="02020603050405020304" pitchFamily="18" charset="0"/>
                <a:cs typeface="Times New Roman" panose="02020603050405020304" pitchFamily="18" charset="0"/>
              </a:rPr>
              <a:t>l</a:t>
            </a:r>
            <a:r>
              <a:rPr lang="ru-RU" dirty="0" err="1">
                <a:latin typeface="Times New Roman" panose="02020603050405020304" pitchFamily="18" charset="0"/>
                <a:cs typeface="Times New Roman" panose="02020603050405020304" pitchFamily="18" charset="0"/>
              </a:rPr>
              <a:t>an</a:t>
            </a:r>
            <a:r>
              <a:rPr lang="en-US" dirty="0">
                <a:latin typeface="Times New Roman" panose="02020603050405020304" pitchFamily="18" charset="0"/>
                <a:cs typeface="Times New Roman" panose="02020603050405020304" pitchFamily="18" charset="0"/>
              </a:rPr>
              <a:t>c</a:t>
            </a:r>
            <a:r>
              <a:rPr lang="ru-RU" dirty="0">
                <a:latin typeface="Times New Roman" panose="02020603050405020304" pitchFamily="18" charset="0"/>
                <a:cs typeface="Times New Roman" panose="02020603050405020304" pitchFamily="18" charset="0"/>
              </a:rPr>
              <a:t>h) га </a:t>
            </a:r>
            <a:r>
              <a:rPr lang="ru-RU" dirty="0" err="1">
                <a:latin typeface="Times New Roman" panose="02020603050405020304" pitchFamily="18" charset="0"/>
                <a:cs typeface="Times New Roman" panose="02020603050405020304" pitchFamily="18" charset="0"/>
              </a:rPr>
              <a:t>бўлинади</a:t>
            </a:r>
            <a:r>
              <a:rPr lang="ru-RU" dirty="0">
                <a:latin typeface="Times New Roman" panose="02020603050405020304" pitchFamily="18" charset="0"/>
                <a:cs typeface="Times New Roman" panose="02020603050405020304" pitchFamily="18" charset="0"/>
              </a:rPr>
              <a:t>.</a:t>
            </a:r>
          </a:p>
          <a:p>
            <a:pPr marL="0" indent="0" algn="just">
              <a:spcBef>
                <a:spcPts val="0"/>
              </a:spcBef>
              <a:spcAft>
                <a:spcPts val="600"/>
              </a:spcAft>
              <a:buNone/>
            </a:pPr>
            <a:r>
              <a:rPr lang="ru-RU" dirty="0" err="1">
                <a:latin typeface="Times New Roman" panose="02020603050405020304" pitchFamily="18" charset="0"/>
                <a:cs typeface="Times New Roman" panose="02020603050405020304" pitchFamily="18" charset="0"/>
              </a:rPr>
              <a:t>Еувитис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планч</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туркумчаси</a:t>
            </a:r>
            <a:r>
              <a:rPr lang="ru-RU" dirty="0">
                <a:latin typeface="Times New Roman" panose="02020603050405020304" pitchFamily="18" charset="0"/>
                <a:cs typeface="Times New Roman" panose="02020603050405020304" pitchFamily="18" charset="0"/>
              </a:rPr>
              <a:t> 68 турни, </a:t>
            </a:r>
            <a:r>
              <a:rPr lang="ru-RU" dirty="0" err="1">
                <a:latin typeface="Times New Roman" panose="02020603050405020304" pitchFamily="18" charset="0"/>
                <a:cs typeface="Times New Roman" panose="02020603050405020304" pitchFamily="18" charset="0"/>
              </a:rPr>
              <a:t>Мускадиниа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планч</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эса</a:t>
            </a:r>
            <a:r>
              <a:rPr lang="ru-RU" dirty="0">
                <a:latin typeface="Times New Roman" panose="02020603050405020304" pitchFamily="18" charset="0"/>
                <a:cs typeface="Times New Roman" panose="02020603050405020304" pitchFamily="18" charset="0"/>
              </a:rPr>
              <a:t> 2 турни </a:t>
            </a:r>
            <a:r>
              <a:rPr lang="ru-RU" dirty="0" err="1">
                <a:latin typeface="Times New Roman" panose="02020603050405020304" pitchFamily="18" charset="0"/>
                <a:cs typeface="Times New Roman" panose="02020603050405020304" pitchFamily="18" charset="0"/>
              </a:rPr>
              <a:t>ўз</a:t>
            </a:r>
            <a:r>
              <a:rPr lang="ru-RU" dirty="0">
                <a:latin typeface="Times New Roman" panose="02020603050405020304" pitchFamily="18" charset="0"/>
                <a:cs typeface="Times New Roman" panose="02020603050405020304" pitchFamily="18" charset="0"/>
              </a:rPr>
              <a:t> ичига </a:t>
            </a:r>
            <a:r>
              <a:rPr lang="ru-RU" dirty="0" err="1">
                <a:latin typeface="Times New Roman" panose="02020603050405020304" pitchFamily="18" charset="0"/>
                <a:cs typeface="Times New Roman" panose="02020603050405020304" pitchFamily="18" charset="0"/>
              </a:rPr>
              <a:t>олади</a:t>
            </a:r>
            <a:r>
              <a:rPr lang="ru-RU" dirty="0">
                <a:latin typeface="Times New Roman" panose="02020603050405020304" pitchFamily="18" charset="0"/>
                <a:cs typeface="Times New Roman" panose="02020603050405020304" pitchFamily="18" charset="0"/>
              </a:rPr>
              <a:t>.</a:t>
            </a:r>
          </a:p>
          <a:p>
            <a:pPr marL="0" indent="0" algn="just">
              <a:spcBef>
                <a:spcPts val="0"/>
              </a:spcBef>
              <a:spcAft>
                <a:spcPts val="600"/>
              </a:spcAft>
              <a:buNone/>
            </a:pPr>
            <a:r>
              <a:rPr lang="ru-RU" dirty="0" err="1">
                <a:latin typeface="Times New Roman" panose="02020603050405020304" pitchFamily="18" charset="0"/>
                <a:cs typeface="Times New Roman" panose="02020603050405020304" pitchFamily="18" charset="0"/>
              </a:rPr>
              <a:t>Еувитис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планч</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туркумининг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асосий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туркумчаси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ҳисобланиб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деярли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барча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a:t>
            </a:r>
            <a:r>
              <a:rPr lang="ru-RU" dirty="0">
                <a:latin typeface="Times New Roman" panose="02020603050405020304" pitchFamily="18" charset="0"/>
                <a:cs typeface="Times New Roman" panose="02020603050405020304" pitchFamily="18" charset="0"/>
              </a:rPr>
              <a:t> ичига </a:t>
            </a:r>
            <a:r>
              <a:rPr lang="ru-RU" dirty="0" err="1">
                <a:latin typeface="Times New Roman" panose="02020603050405020304" pitchFamily="18" charset="0"/>
                <a:cs typeface="Times New Roman" panose="02020603050405020304" pitchFamily="18" charset="0"/>
              </a:rPr>
              <a:t>олади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Келиб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чиқиши</a:t>
            </a:r>
            <a:r>
              <a:rPr lang="ru-RU" dirty="0">
                <a:latin typeface="Times New Roman" panose="02020603050405020304" pitchFamily="18" charset="0"/>
                <a:cs typeface="Times New Roman" panose="02020603050405020304" pitchFamily="18" charset="0"/>
              </a:rPr>
              <a:t>, ботаник </a:t>
            </a:r>
            <a:r>
              <a:rPr lang="ru-RU" dirty="0" err="1">
                <a:latin typeface="Times New Roman" panose="02020603050405020304" pitchFamily="18" charset="0"/>
                <a:cs typeface="Times New Roman" panose="02020603050405020304" pitchFamily="18" charset="0"/>
              </a:rPr>
              <a:t>ҳамда</a:t>
            </a:r>
            <a:r>
              <a:rPr lang="ru-RU" dirty="0">
                <a:latin typeface="Times New Roman" panose="02020603050405020304" pitchFamily="18" charset="0"/>
                <a:cs typeface="Times New Roman" panose="02020603050405020304" pitchFamily="18" charset="0"/>
              </a:rPr>
              <a:t> морфолого-</a:t>
            </a:r>
            <a:r>
              <a:rPr lang="ru-RU" dirty="0" err="1">
                <a:latin typeface="Times New Roman" panose="02020603050405020304" pitchFamily="18" charset="0"/>
                <a:cs typeface="Times New Roman" panose="02020603050405020304" pitchFamily="18" charset="0"/>
              </a:rPr>
              <a:t>анатомик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белгилари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хусусиятларига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кўра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учта</a:t>
            </a:r>
            <a:r>
              <a:rPr lang="ru-RU" dirty="0">
                <a:latin typeface="Times New Roman" panose="02020603050405020304" pitchFamily="18" charset="0"/>
                <a:cs typeface="Times New Roman" panose="02020603050405020304" pitchFamily="18" charset="0"/>
              </a:rPr>
              <a:t>: </a:t>
            </a:r>
            <a:r>
              <a:rPr lang="ru-RU" b="1" dirty="0">
                <a:latin typeface="Times New Roman" panose="02020603050405020304" pitchFamily="18" charset="0"/>
                <a:cs typeface="Times New Roman" panose="02020603050405020304" pitchFamily="18" charset="0"/>
              </a:rPr>
              <a:t>Европа - </a:t>
            </a:r>
            <a:r>
              <a:rPr lang="ru-RU" b="1" dirty="0" err="1">
                <a:latin typeface="Times New Roman" panose="02020603050405020304" pitchFamily="18" charset="0"/>
                <a:cs typeface="Times New Roman" panose="02020603050405020304" pitchFamily="18" charset="0"/>
              </a:rPr>
              <a:t>Осиё</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фақат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битта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винифера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a:t>
            </a:r>
            <a:r>
              <a:rPr lang="ru-RU" dirty="0">
                <a:latin typeface="Times New Roman" panose="02020603050405020304" pitchFamily="18" charset="0"/>
                <a:cs typeface="Times New Roman" panose="02020603050405020304" pitchFamily="18" charset="0"/>
              </a:rPr>
              <a:t> ичига </a:t>
            </a:r>
            <a:r>
              <a:rPr lang="ru-RU" dirty="0" err="1">
                <a:latin typeface="Times New Roman" panose="02020603050405020304" pitchFamily="18" charset="0"/>
                <a:cs typeface="Times New Roman" panose="02020603050405020304" pitchFamily="18" charset="0"/>
              </a:rPr>
              <a:t>олди</a:t>
            </a:r>
            <a:r>
              <a:rPr lang="ru-RU"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Шарқий</a:t>
            </a:r>
            <a:r>
              <a:rPr lang="ru-RU" b="1" dirty="0">
                <a:latin typeface="Times New Roman" panose="02020603050405020304" pitchFamily="18" charset="0"/>
                <a:cs typeface="Times New Roman" panose="02020603050405020304" pitchFamily="18" charset="0"/>
              </a:rPr>
              <a:t> - </a:t>
            </a:r>
            <a:r>
              <a:rPr lang="ru-RU" b="1" dirty="0" err="1">
                <a:latin typeface="Times New Roman" panose="02020603050405020304" pitchFamily="18" charset="0"/>
                <a:cs typeface="Times New Roman" panose="02020603050405020304" pitchFamily="18" charset="0"/>
              </a:rPr>
              <a:t>Осиё</a:t>
            </a:r>
            <a:r>
              <a:rPr lang="ru-RU" dirty="0">
                <a:latin typeface="Times New Roman" panose="02020603050405020304" pitchFamily="18" charset="0"/>
                <a:cs typeface="Times New Roman" panose="02020603050405020304" pitchFamily="18" charset="0"/>
              </a:rPr>
              <a:t> (39 турни </a:t>
            </a:r>
            <a:r>
              <a:rPr lang="ru-RU" dirty="0" err="1">
                <a:latin typeface="Times New Roman" panose="02020603050405020304" pitchFamily="18" charset="0"/>
                <a:cs typeface="Times New Roman" panose="02020603050405020304" pitchFamily="18" charset="0"/>
              </a:rPr>
              <a:t>ўз</a:t>
            </a:r>
            <a:r>
              <a:rPr lang="ru-RU" dirty="0">
                <a:latin typeface="Times New Roman" panose="02020603050405020304" pitchFamily="18" charset="0"/>
                <a:cs typeface="Times New Roman" panose="02020603050405020304" pitchFamily="18" charset="0"/>
              </a:rPr>
              <a:t> ичига </a:t>
            </a:r>
            <a:r>
              <a:rPr lang="ru-RU" dirty="0" err="1">
                <a:latin typeface="Times New Roman" panose="02020603050405020304" pitchFamily="18" charset="0"/>
                <a:cs typeface="Times New Roman" panose="02020603050405020304" pitchFamily="18" charset="0"/>
              </a:rPr>
              <a:t>олди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b="1" dirty="0">
                <a:latin typeface="Times New Roman" panose="02020603050405020304" pitchFamily="18" charset="0"/>
                <a:cs typeface="Times New Roman" panose="02020603050405020304" pitchFamily="18" charset="0"/>
              </a:rPr>
              <a:t>Америка </a:t>
            </a:r>
            <a:r>
              <a:rPr lang="ru-RU" dirty="0">
                <a:latin typeface="Times New Roman" panose="02020603050405020304" pitchFamily="18" charset="0"/>
                <a:cs typeface="Times New Roman" panose="02020603050405020304" pitchFamily="18" charset="0"/>
              </a:rPr>
              <a:t>(28 турни </a:t>
            </a:r>
            <a:r>
              <a:rPr lang="ru-RU" dirty="0" err="1">
                <a:latin typeface="Times New Roman" panose="02020603050405020304" pitchFamily="18" charset="0"/>
                <a:cs typeface="Times New Roman" panose="02020603050405020304" pitchFamily="18" charset="0"/>
              </a:rPr>
              <a:t>ўз</a:t>
            </a:r>
            <a:r>
              <a:rPr lang="ru-RU" dirty="0">
                <a:latin typeface="Times New Roman" panose="02020603050405020304" pitchFamily="18" charset="0"/>
                <a:cs typeface="Times New Roman" panose="02020603050405020304" pitchFamily="18" charset="0"/>
              </a:rPr>
              <a:t> ичига </a:t>
            </a:r>
            <a:r>
              <a:rPr lang="ru-RU" dirty="0" err="1">
                <a:latin typeface="Times New Roman" panose="02020603050405020304" pitchFamily="18" charset="0"/>
                <a:cs typeface="Times New Roman" panose="02020603050405020304" pitchFamily="18" charset="0"/>
              </a:rPr>
              <a:t>олди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гу-руҳларига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бўлинади</a:t>
            </a:r>
            <a:r>
              <a:rPr lang="ru-RU" dirty="0">
                <a:latin typeface="Times New Roman" panose="02020603050405020304" pitchFamily="18" charset="0"/>
                <a:cs typeface="Times New Roman" panose="02020603050405020304" pitchFamily="18" charset="0"/>
              </a:rPr>
              <a:t>. </a:t>
            </a:r>
          </a:p>
          <a:p>
            <a:pPr marL="0" indent="0" algn="just">
              <a:spcBef>
                <a:spcPts val="0"/>
              </a:spcBef>
              <a:spcAft>
                <a:spcPts val="600"/>
              </a:spcAft>
              <a:buNone/>
            </a:pPr>
            <a:r>
              <a:rPr lang="ru-RU" dirty="0" err="1">
                <a:latin typeface="Times New Roman" panose="02020603050405020304" pitchFamily="18" charset="0"/>
                <a:cs typeface="Times New Roman" panose="02020603050405020304" pitchFamily="18" charset="0"/>
              </a:rPr>
              <a:t>Биринчи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гуруҳдаги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маданий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навлардан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ташкил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топган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винифера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иккинчи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гуруҳда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амурензис</a:t>
            </a:r>
            <a:r>
              <a:rPr lang="ru-RU" dirty="0">
                <a:latin typeface="Times New Roman" panose="02020603050405020304" pitchFamily="18" charset="0"/>
                <a:cs typeface="Times New Roman" panose="02020603050405020304" pitchFamily="18" charset="0"/>
              </a:rPr>
              <a:t> (амур токи), </a:t>
            </a:r>
            <a:r>
              <a:rPr lang="ru-RU" dirty="0" err="1">
                <a:latin typeface="Times New Roman" panose="02020603050405020304" pitchFamily="18" charset="0"/>
                <a:cs typeface="Times New Roman" panose="02020603050405020304" pitchFamily="18" charset="0"/>
              </a:rPr>
              <a:t>учинчи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гуруҳда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эса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лабруска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рипария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рупестрис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берландиери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аҳамиятли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ҳисобланади</a:t>
            </a:r>
            <a:r>
              <a:rPr lang="ru-RU" dirty="0">
                <a:latin typeface="Times New Roman" panose="02020603050405020304" pitchFamily="18" charset="0"/>
                <a:cs typeface="Times New Roman" panose="02020603050405020304" pitchFamily="18" charset="0"/>
              </a:rPr>
              <a:t>.</a:t>
            </a:r>
          </a:p>
          <a:p>
            <a:pPr marL="0" indent="0" algn="just">
              <a:spcBef>
                <a:spcPts val="0"/>
              </a:spcBef>
              <a:spcAft>
                <a:spcPts val="600"/>
              </a:spcAft>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97290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620688"/>
            <a:ext cx="7975798" cy="5556275"/>
          </a:xfrm>
        </p:spPr>
        <p:txBody>
          <a:bodyPr>
            <a:normAutofit fontScale="92500"/>
          </a:bodyPr>
          <a:lstStyle/>
          <a:p>
            <a:pPr marL="0" indent="0" algn="just">
              <a:buNone/>
            </a:pPr>
            <a:r>
              <a:rPr lang="ru-RU" dirty="0" err="1">
                <a:latin typeface="Times New Roman" panose="02020603050405020304" pitchFamily="18" charset="0"/>
                <a:cs typeface="Times New Roman" panose="02020603050405020304" pitchFamily="18" charset="0"/>
              </a:rPr>
              <a:t>Узумчилик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амалиётида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аҳамиятли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ҳисобланган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винифера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V.vinifera</a:t>
            </a:r>
            <a:r>
              <a:rPr lang="ru-RU" dirty="0">
                <a:latin typeface="Times New Roman" panose="02020603050405020304" pitchFamily="18" charset="0"/>
                <a:cs typeface="Times New Roman" panose="02020603050405020304" pitchFamily="18" charset="0"/>
              </a:rPr>
              <a:t> L.)  </a:t>
            </a:r>
            <a:r>
              <a:rPr lang="ru-RU" dirty="0" err="1">
                <a:latin typeface="Times New Roman" panose="02020603050405020304" pitchFamily="18" charset="0"/>
                <a:cs typeface="Times New Roman" panose="02020603050405020304" pitchFamily="18" charset="0"/>
              </a:rPr>
              <a:t>ўз</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навбатида</a:t>
            </a:r>
            <a:r>
              <a:rPr lang="ru-RU" dirty="0">
                <a:latin typeface="Times New Roman" panose="02020603050405020304" pitchFamily="18" charset="0"/>
                <a:cs typeface="Times New Roman" panose="02020603050405020304" pitchFamily="18" charset="0"/>
              </a:rPr>
              <a:t> 2 </a:t>
            </a:r>
            <a:r>
              <a:rPr lang="ru-RU" dirty="0" err="1">
                <a:latin typeface="Times New Roman" panose="02020603050405020304" pitchFamily="18" charset="0"/>
                <a:cs typeface="Times New Roman" panose="02020603050405020304" pitchFamily="18" charset="0"/>
              </a:rPr>
              <a:t>турча</a:t>
            </a:r>
            <a:r>
              <a:rPr lang="ru-RU" dirty="0">
                <a:latin typeface="Times New Roman" panose="02020603050405020304" pitchFamily="18" charset="0"/>
                <a:cs typeface="Times New Roman" panose="02020603050405020304" pitchFamily="18" charset="0"/>
              </a:rPr>
              <a:t>: </a:t>
            </a:r>
            <a:r>
              <a:rPr lang="ru-RU" i="1" dirty="0" err="1">
                <a:latin typeface="Times New Roman" panose="02020603050405020304" pitchFamily="18" charset="0"/>
                <a:cs typeface="Times New Roman" panose="02020603050405020304" pitchFamily="18" charset="0"/>
              </a:rPr>
              <a:t>силвестрис</a:t>
            </a:r>
            <a:r>
              <a:rPr lang="ru-RU" i="1"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a:t>
            </a:r>
            <a:r>
              <a:rPr lang="ru-RU" dirty="0" err="1">
                <a:latin typeface="Times New Roman" panose="02020603050405020304" pitchFamily="18" charset="0"/>
                <a:cs typeface="Times New Roman" panose="02020603050405020304" pitchFamily="18" charset="0"/>
              </a:rPr>
              <a:t>ssp</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Si</a:t>
            </a:r>
            <a:r>
              <a:rPr lang="en-US" dirty="0">
                <a:latin typeface="Times New Roman" panose="02020603050405020304" pitchFamily="18" charset="0"/>
                <a:cs typeface="Times New Roman" panose="02020603050405020304" pitchFamily="18" charset="0"/>
              </a:rPr>
              <a:t>l</a:t>
            </a:r>
            <a:r>
              <a:rPr lang="ru-RU" dirty="0" err="1">
                <a:latin typeface="Times New Roman" panose="02020603050405020304" pitchFamily="18" charset="0"/>
                <a:cs typeface="Times New Roman" panose="02020603050405020304" pitchFamily="18" charset="0"/>
              </a:rPr>
              <a:t>vestris</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Gme</a:t>
            </a:r>
            <a:r>
              <a:rPr lang="en-US" dirty="0">
                <a:latin typeface="Times New Roman" panose="02020603050405020304" pitchFamily="18" charset="0"/>
                <a:cs typeface="Times New Roman" panose="02020603050405020304" pitchFamily="18" charset="0"/>
              </a:rPr>
              <a:t>l</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ёки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ёввойи</a:t>
            </a:r>
            <a:r>
              <a:rPr lang="ru-RU" dirty="0">
                <a:latin typeface="Times New Roman" panose="02020603050405020304" pitchFamily="18" charset="0"/>
                <a:cs typeface="Times New Roman" panose="02020603050405020304" pitchFamily="18" charset="0"/>
              </a:rPr>
              <a:t> ток </a:t>
            </a:r>
            <a:r>
              <a:rPr lang="ru-RU" dirty="0" err="1">
                <a:latin typeface="Times New Roman" panose="02020603050405020304" pitchFamily="18" charset="0"/>
                <a:cs typeface="Times New Roman" panose="02020603050405020304" pitchFamily="18" charset="0"/>
              </a:rPr>
              <a:t>ҳамда</a:t>
            </a:r>
            <a:r>
              <a:rPr lang="ru-RU" dirty="0">
                <a:latin typeface="Times New Roman" panose="02020603050405020304" pitchFamily="18" charset="0"/>
                <a:cs typeface="Times New Roman" panose="02020603050405020304" pitchFamily="18" charset="0"/>
              </a:rPr>
              <a:t> </a:t>
            </a:r>
            <a:r>
              <a:rPr lang="ru-RU" i="1" dirty="0" err="1">
                <a:latin typeface="Times New Roman" panose="02020603050405020304" pitchFamily="18" charset="0"/>
                <a:cs typeface="Times New Roman" panose="02020603050405020304" pitchFamily="18" charset="0"/>
              </a:rPr>
              <a:t>сатива</a:t>
            </a:r>
            <a:r>
              <a:rPr lang="ru-RU" i="1"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a:t>
            </a:r>
            <a:r>
              <a:rPr lang="ru-RU" dirty="0" err="1">
                <a:latin typeface="Times New Roman" panose="02020603050405020304" pitchFamily="18" charset="0"/>
                <a:cs typeface="Times New Roman" panose="02020603050405020304" pitchFamily="18" charset="0"/>
              </a:rPr>
              <a:t>ssp</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Sativa</a:t>
            </a:r>
            <a:r>
              <a:rPr lang="ru-RU" dirty="0">
                <a:latin typeface="Times New Roman" panose="02020603050405020304" pitchFamily="18" charset="0"/>
                <a:cs typeface="Times New Roman" panose="02020603050405020304" pitchFamily="18" charset="0"/>
              </a:rPr>
              <a:t> DC) </a:t>
            </a:r>
            <a:r>
              <a:rPr lang="ru-RU" dirty="0" err="1">
                <a:latin typeface="Times New Roman" panose="02020603050405020304" pitchFamily="18" charset="0"/>
                <a:cs typeface="Times New Roman" panose="02020603050405020304" pitchFamily="18" charset="0"/>
              </a:rPr>
              <a:t>ёки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маданий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токни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a:t>
            </a:r>
            <a:r>
              <a:rPr lang="ru-RU" dirty="0">
                <a:latin typeface="Times New Roman" panose="02020603050405020304" pitchFamily="18" charset="0"/>
                <a:cs typeface="Times New Roman" panose="02020603050405020304" pitchFamily="18" charset="0"/>
              </a:rPr>
              <a:t> ичига </a:t>
            </a:r>
            <a:r>
              <a:rPr lang="ru-RU" dirty="0" err="1">
                <a:latin typeface="Times New Roman" panose="02020603050405020304" pitchFamily="18" charset="0"/>
                <a:cs typeface="Times New Roman" panose="02020603050405020304" pitchFamily="18" charset="0"/>
              </a:rPr>
              <a:t>олади</a:t>
            </a:r>
            <a:r>
              <a:rPr lang="ru-RU" dirty="0">
                <a:latin typeface="Times New Roman" panose="02020603050405020304" pitchFamily="18" charset="0"/>
                <a:cs typeface="Times New Roman" panose="02020603050405020304" pitchFamily="18" charset="0"/>
              </a:rPr>
              <a:t>.</a:t>
            </a:r>
          </a:p>
          <a:p>
            <a:pPr marL="0" indent="0" algn="just">
              <a:buNone/>
            </a:pPr>
            <a:r>
              <a:rPr lang="ru-RU" dirty="0" err="1">
                <a:latin typeface="Times New Roman" panose="02020603050405020304" pitchFamily="18" charset="0"/>
                <a:cs typeface="Times New Roman" panose="02020603050405020304" pitchFamily="18" charset="0"/>
              </a:rPr>
              <a:t>Ёввойи</a:t>
            </a:r>
            <a:r>
              <a:rPr lang="ru-RU" dirty="0">
                <a:latin typeface="Times New Roman" panose="02020603050405020304" pitchFamily="18" charset="0"/>
                <a:cs typeface="Times New Roman" panose="02020603050405020304" pitchFamily="18" charset="0"/>
              </a:rPr>
              <a:t> ток </a:t>
            </a:r>
            <a:r>
              <a:rPr lang="ru-RU" dirty="0" err="1">
                <a:latin typeface="Times New Roman" panose="02020603050405020304" pitchFamily="18" charset="0"/>
                <a:cs typeface="Times New Roman" panose="02020603050405020304" pitchFamily="18" charset="0"/>
              </a:rPr>
              <a:t>Атлантикадан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Копет-Доғгача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оралиқда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тарқалган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Асосан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икки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уйли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ўсимлик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Айрим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ўсимликлар-нинг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тўпгули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фақат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эркак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гуллар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бошқалари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эса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фақат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урғочи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гулларга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Маданий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турчага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мансуб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ўсимликлари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асосан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қўш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икки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жинсли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ёки</a:t>
            </a:r>
            <a:r>
              <a:rPr lang="ru-RU" dirty="0">
                <a:latin typeface="Times New Roman" panose="02020603050405020304" pitchFamily="18" charset="0"/>
                <a:cs typeface="Times New Roman" panose="02020603050405020304" pitchFamily="18" charset="0"/>
              </a:rPr>
              <a:t> функционал </a:t>
            </a:r>
            <a:r>
              <a:rPr lang="ru-RU" dirty="0" err="1">
                <a:latin typeface="Times New Roman" panose="02020603050405020304" pitchFamily="18" charset="0"/>
                <a:cs typeface="Times New Roman" panose="02020603050405020304" pitchFamily="18" charset="0"/>
              </a:rPr>
              <a:t>урғочи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гуларга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эга</a:t>
            </a:r>
            <a:r>
              <a:rPr lang="ru-RU" dirty="0">
                <a:latin typeface="Times New Roman" panose="02020603050405020304" pitchFamily="18" charset="0"/>
                <a:cs typeface="Times New Roman" panose="02020603050405020304" pitchFamily="18" charset="0"/>
              </a:rPr>
              <a:t>. Ток </a:t>
            </a:r>
            <a:r>
              <a:rPr lang="ru-RU" dirty="0" err="1">
                <a:latin typeface="Times New Roman" panose="02020603050405020304" pitchFamily="18" charset="0"/>
                <a:cs typeface="Times New Roman" panose="02020603050405020304" pitchFamily="18" charset="0"/>
              </a:rPr>
              <a:t>турлари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атрофлича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ўрганган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олимлар</a:t>
            </a:r>
            <a:r>
              <a:rPr lang="ru-RU" dirty="0">
                <a:latin typeface="Times New Roman" panose="02020603050405020304" pitchFamily="18" charset="0"/>
                <a:cs typeface="Times New Roman" panose="02020603050405020304" pitchFamily="18" charset="0"/>
              </a:rPr>
              <a:t> (С.И. </a:t>
            </a:r>
            <a:r>
              <a:rPr lang="ru-RU" dirty="0" err="1">
                <a:latin typeface="Times New Roman" panose="02020603050405020304" pitchFamily="18" charset="0"/>
                <a:cs typeface="Times New Roman" panose="02020603050405020304" pitchFamily="18" charset="0"/>
              </a:rPr>
              <a:t>Коржинский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Д.Н.Сосновский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В.В.Шульгина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А.М.Негруль</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Я.Ф.Кац</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Ш.Г.Тополэ</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бошқалар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ёввойи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токнинг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ноқулай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шароитларга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чидамлилигини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аксинча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винифера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мансуб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аксарият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замбуруғ</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касалликлари</a:t>
            </a:r>
            <a:r>
              <a:rPr lang="ru-RU" dirty="0">
                <a:latin typeface="Times New Roman" panose="02020603050405020304" pitchFamily="18" charset="0"/>
                <a:cs typeface="Times New Roman" panose="02020603050405020304" pitchFamily="18" charset="0"/>
              </a:rPr>
              <a:t> (оидиум, антракноз, </a:t>
            </a:r>
            <a:r>
              <a:rPr lang="ru-RU" dirty="0" err="1">
                <a:latin typeface="Times New Roman" panose="02020603050405020304" pitchFamily="18" charset="0"/>
                <a:cs typeface="Times New Roman" panose="02020603050405020304" pitchFamily="18" charset="0"/>
              </a:rPr>
              <a:t>доғли</a:t>
            </a:r>
            <a:r>
              <a:rPr lang="ru-RU" dirty="0">
                <a:latin typeface="Times New Roman" panose="02020603050405020304" pitchFamily="18" charset="0"/>
                <a:cs typeface="Times New Roman" panose="02020603050405020304" pitchFamily="18" charset="0"/>
              </a:rPr>
              <a:t> некроз, </a:t>
            </a:r>
            <a:r>
              <a:rPr lang="ru-RU" dirty="0" err="1">
                <a:latin typeface="Times New Roman" panose="02020603050405020304" pitchFamily="18" charset="0"/>
                <a:cs typeface="Times New Roman" panose="02020603050405020304" pitchFamily="18" charset="0"/>
              </a:rPr>
              <a:t>кул</a:t>
            </a:r>
            <a:r>
              <a:rPr lang="ru-RU" dirty="0">
                <a:latin typeface="Times New Roman" panose="02020603050405020304" pitchFamily="18" charset="0"/>
                <a:cs typeface="Times New Roman" panose="02020603050405020304" pitchFamily="18" charset="0"/>
              </a:rPr>
              <a:t> ранг </a:t>
            </a:r>
            <a:r>
              <a:rPr lang="ru-RU" dirty="0" err="1">
                <a:latin typeface="Times New Roman" panose="02020603050405020304" pitchFamily="18" charset="0"/>
                <a:cs typeface="Times New Roman" panose="02020603050405020304" pitchFamily="18" charset="0"/>
              </a:rPr>
              <a:t>чириш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зараркунандалар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айниқса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филоксера</a:t>
            </a:r>
            <a:r>
              <a:rPr lang="ru-RU" dirty="0">
                <a:latin typeface="Times New Roman" panose="02020603050405020304" pitchFamily="18" charset="0"/>
                <a:cs typeface="Times New Roman" panose="02020603050405020304" pitchFamily="18" charset="0"/>
              </a:rPr>
              <a:t>)га </a:t>
            </a:r>
            <a:r>
              <a:rPr lang="ru-RU" dirty="0" err="1">
                <a:latin typeface="Times New Roman" panose="02020603050405020304" pitchFamily="18" charset="0"/>
                <a:cs typeface="Times New Roman" panose="02020603050405020304" pitchFamily="18" charset="0"/>
              </a:rPr>
              <a:t>ҳамда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совуққа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чидамсиз</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иммунитети</a:t>
            </a:r>
            <a:r>
              <a:rPr lang="ru-RU" dirty="0">
                <a:latin typeface="Times New Roman" panose="02020603050405020304" pitchFamily="18" charset="0"/>
                <a:cs typeface="Times New Roman" panose="02020603050405020304" pitchFamily="18" charset="0"/>
              </a:rPr>
              <a:t> паст </a:t>
            </a:r>
            <a:r>
              <a:rPr lang="ru-RU" dirty="0" err="1">
                <a:latin typeface="Times New Roman" panose="02020603050405020304" pitchFamily="18" charset="0"/>
                <a:cs typeface="Times New Roman" panose="02020603050405020304" pitchFamily="18" charset="0"/>
              </a:rPr>
              <a:t>бўлиши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тўғрисида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деярли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ўхшаш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фикр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билдирганлар</a:t>
            </a:r>
            <a:r>
              <a:rPr lang="ru-RU" dirty="0">
                <a:latin typeface="Times New Roman" panose="02020603050405020304" pitchFamily="18" charset="0"/>
                <a:cs typeface="Times New Roman" panose="02020603050405020304" pitchFamily="18" charset="0"/>
              </a:rPr>
              <a:t>. Шу </a:t>
            </a:r>
            <a:r>
              <a:rPr lang="ru-RU" dirty="0" err="1">
                <a:latin typeface="Times New Roman" panose="02020603050405020304" pitchFamily="18" charset="0"/>
                <a:cs typeface="Times New Roman" panose="02020603050405020304" pitchFamily="18" charset="0"/>
              </a:rPr>
              <a:t>туфайли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қимматли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биологик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белгиларга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бўлган</a:t>
            </a:r>
            <a:r>
              <a:rPr lang="ru-RU" dirty="0">
                <a:latin typeface="Times New Roman" panose="02020603050405020304" pitchFamily="18" charset="0"/>
                <a:cs typeface="Times New Roman" panose="02020603050405020304" pitchFamily="18" charset="0"/>
              </a:rPr>
              <a:t> донор </a:t>
            </a:r>
            <a:r>
              <a:rPr lang="ru-RU" dirty="0" err="1">
                <a:latin typeface="Times New Roman" panose="02020603050405020304" pitchFamily="18" charset="0"/>
                <a:cs typeface="Times New Roman" panose="02020603050405020304" pitchFamily="18" charset="0"/>
              </a:rPr>
              <a:t>ўсимликларни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токдошлар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оиласига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мансуб</a:t>
            </a:r>
            <a:r>
              <a:rPr lang="ru-RU" dirty="0">
                <a:latin typeface="Times New Roman" panose="02020603050405020304" pitchFamily="18" charset="0"/>
                <a:cs typeface="Times New Roman" panose="02020603050405020304" pitchFamily="18" charset="0"/>
              </a:rPr>
              <a:t> бош-</a:t>
            </a:r>
            <a:r>
              <a:rPr lang="ru-RU" dirty="0" err="1">
                <a:latin typeface="Times New Roman" panose="02020603050405020304" pitchFamily="18" charset="0"/>
                <a:cs typeface="Times New Roman" panose="02020603050405020304" pitchFamily="18" charset="0"/>
              </a:rPr>
              <a:t>қа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орасидан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қидириб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топиш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токчилик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фани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амалиётида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муҳим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вазифалардан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ҳисобланади</a:t>
            </a:r>
            <a:r>
              <a:rPr lang="ru-RU" dirty="0">
                <a:latin typeface="Times New Roman" panose="02020603050405020304" pitchFamily="18" charset="0"/>
                <a:cs typeface="Times New Roman" panose="02020603050405020304" pitchFamily="18" charset="0"/>
              </a:rPr>
              <a:t>.</a:t>
            </a:r>
          </a:p>
          <a:p>
            <a:pPr marL="0" indent="0" algn="just">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9353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08712"/>
          </a:xfrm>
        </p:spPr>
        <p:txBody>
          <a:bodyPr>
            <a:normAutofit fontScale="92500" lnSpcReduction="20000"/>
          </a:bodyPr>
          <a:lstStyle/>
          <a:p>
            <a:pPr marL="0" indent="0" algn="just">
              <a:buNone/>
            </a:pPr>
            <a:r>
              <a:rPr lang="ru-RU" dirty="0" err="1">
                <a:latin typeface="Times New Roman" panose="02020603050405020304" pitchFamily="18" charset="0"/>
                <a:cs typeface="Times New Roman" panose="02020603050405020304" pitchFamily="18" charset="0"/>
              </a:rPr>
              <a:t>Таниқли</a:t>
            </a:r>
            <a:r>
              <a:rPr lang="ru-RU" dirty="0">
                <a:latin typeface="Times New Roman" panose="02020603050405020304" pitchFamily="18" charset="0"/>
                <a:cs typeface="Times New Roman" panose="02020603050405020304" pitchFamily="18" charset="0"/>
              </a:rPr>
              <a:t> рус </a:t>
            </a:r>
            <a:r>
              <a:rPr lang="ru-RU" dirty="0" err="1">
                <a:latin typeface="Times New Roman" panose="02020603050405020304" pitchFamily="18" charset="0"/>
                <a:cs typeface="Times New Roman" panose="02020603050405020304" pitchFamily="18" charset="0"/>
              </a:rPr>
              <a:t>ампелограф</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олими</a:t>
            </a:r>
            <a:r>
              <a:rPr lang="ru-RU" dirty="0">
                <a:latin typeface="Times New Roman" panose="02020603050405020304" pitchFamily="18" charset="0"/>
                <a:cs typeface="Times New Roman" panose="02020603050405020304" pitchFamily="18" charset="0"/>
              </a:rPr>
              <a:t>, академик </a:t>
            </a:r>
            <a:r>
              <a:rPr lang="ru-RU" dirty="0" err="1">
                <a:latin typeface="Times New Roman" panose="02020603050405020304" pitchFamily="18" charset="0"/>
                <a:cs typeface="Times New Roman" panose="02020603050405020304" pitchFamily="18" charset="0"/>
              </a:rPr>
              <a:t>А.М.Негруль</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фикрича</a:t>
            </a:r>
            <a:r>
              <a:rPr lang="ru-RU" dirty="0">
                <a:latin typeface="Times New Roman" panose="02020603050405020304" pitchFamily="18" charset="0"/>
                <a:cs typeface="Times New Roman" panose="02020603050405020304" pitchFamily="18" charset="0"/>
              </a:rPr>
              <a:t> ток </a:t>
            </a:r>
            <a:r>
              <a:rPr lang="ru-RU" dirty="0" err="1">
                <a:latin typeface="Times New Roman" panose="02020603050405020304" pitchFamily="18" charset="0"/>
                <a:cs typeface="Times New Roman" panose="02020603050405020304" pitchFamily="18" charset="0"/>
              </a:rPr>
              <a:t>ўсимлигини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маданий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ҳолда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ўстириш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бундан</a:t>
            </a:r>
            <a:r>
              <a:rPr lang="ru-RU" dirty="0">
                <a:latin typeface="Times New Roman" panose="02020603050405020304" pitchFamily="18" charset="0"/>
                <a:cs typeface="Times New Roman" panose="02020603050405020304" pitchFamily="18" charset="0"/>
              </a:rPr>
              <a:t> 7­9 </a:t>
            </a:r>
            <a:r>
              <a:rPr lang="ru-RU" dirty="0" err="1">
                <a:latin typeface="Times New Roman" panose="02020603050405020304" pitchFamily="18" charset="0"/>
                <a:cs typeface="Times New Roman" panose="02020603050405020304" pitchFamily="18" charset="0"/>
              </a:rPr>
              <a:t>минг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аввал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мавжуд</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Марказий</a:t>
            </a:r>
            <a:r>
              <a:rPr lang="ru-RU" dirty="0">
                <a:latin typeface="Times New Roman" panose="02020603050405020304" pitchFamily="18" charset="0"/>
                <a:cs typeface="Times New Roman" panose="02020603050405020304" pitchFamily="18" charset="0"/>
              </a:rPr>
              <a:t> Европа </a:t>
            </a:r>
            <a:r>
              <a:rPr lang="ru-RU" dirty="0" err="1">
                <a:latin typeface="Times New Roman" panose="02020603050405020304" pitchFamily="18" charset="0"/>
                <a:cs typeface="Times New Roman" panose="02020603050405020304" pitchFamily="18" charset="0"/>
              </a:rPr>
              <a:t>ҳудуди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музлик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давридан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чиқиб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иқлим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шароитлари</a:t>
            </a:r>
            <a:r>
              <a:rPr lang="ru-RU" dirty="0">
                <a:latin typeface="Times New Roman" panose="02020603050405020304" pitchFamily="18" charset="0"/>
                <a:cs typeface="Times New Roman" panose="02020603050405020304" pitchFamily="18" charset="0"/>
              </a:rPr>
              <a:t> ток </a:t>
            </a:r>
            <a:r>
              <a:rPr lang="ru-RU" dirty="0" err="1">
                <a:latin typeface="Times New Roman" panose="02020603050405020304" pitchFamily="18" charset="0"/>
                <a:cs typeface="Times New Roman" panose="02020603050405020304" pitchFamily="18" charset="0"/>
              </a:rPr>
              <a:t>ўсиши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 но-</a:t>
            </a:r>
            <a:r>
              <a:rPr lang="ru-RU" dirty="0" err="1">
                <a:latin typeface="Times New Roman" panose="02020603050405020304" pitchFamily="18" charset="0"/>
                <a:cs typeface="Times New Roman" panose="02020603050405020304" pitchFamily="18" charset="0"/>
              </a:rPr>
              <a:t>қулай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Шунинг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 ток </a:t>
            </a:r>
            <a:r>
              <a:rPr lang="ru-RU" dirty="0" err="1">
                <a:latin typeface="Times New Roman" panose="02020603050405020304" pitchFamily="18" charset="0"/>
                <a:cs typeface="Times New Roman" panose="02020603050405020304" pitchFamily="18" charset="0"/>
              </a:rPr>
              <a:t>ўсимлигини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маданий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ҳолда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экиб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ўстириш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жараёни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дастлаб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Ғарбий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Осиёда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яъни</a:t>
            </a:r>
            <a:r>
              <a:rPr lang="ru-RU" dirty="0">
                <a:latin typeface="Times New Roman" panose="02020603050405020304" pitchFamily="18" charset="0"/>
                <a:cs typeface="Times New Roman" panose="02020603050405020304" pitchFamily="18" charset="0"/>
              </a:rPr>
              <a:t> Каспий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Қора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денгиз</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соҳиллари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Кавказорти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Ўрта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Кичик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Осиё</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Сурия</a:t>
            </a:r>
            <a:r>
              <a:rPr lang="ru-RU" dirty="0">
                <a:latin typeface="Times New Roman" panose="02020603050405020304" pitchFamily="18" charset="0"/>
                <a:cs typeface="Times New Roman" panose="02020603050405020304" pitchFamily="18" charset="0"/>
              </a:rPr>
              <a:t>, Месопотамия </a:t>
            </a:r>
            <a:r>
              <a:rPr lang="ru-RU" dirty="0" err="1">
                <a:latin typeface="Times New Roman" panose="02020603050405020304" pitchFamily="18" charset="0"/>
                <a:cs typeface="Times New Roman" panose="02020603050405020304" pitchFamily="18" charset="0"/>
              </a:rPr>
              <a:t>ҳамда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Эронда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бошланган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Кейинчалик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токчиликнинг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аҳамияти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оша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бориб</a:t>
            </a:r>
            <a:r>
              <a:rPr lang="ru-RU" dirty="0">
                <a:latin typeface="Times New Roman" panose="02020603050405020304" pitchFamily="18" charset="0"/>
                <a:cs typeface="Times New Roman" panose="02020603050405020304" pitchFamily="18" charset="0"/>
              </a:rPr>
              <a:t> Европа </a:t>
            </a:r>
            <a:r>
              <a:rPr lang="ru-RU" dirty="0" err="1">
                <a:latin typeface="Times New Roman" panose="02020603050405020304" pitchFamily="18" charset="0"/>
                <a:cs typeface="Times New Roman" panose="02020603050405020304" pitchFamily="18" charset="0"/>
              </a:rPr>
              <a:t>мамлакатларида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ўстирила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бошлаган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Айрим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тадқиқотчилар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фикрига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кўра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маданий</a:t>
            </a:r>
            <a:r>
              <a:rPr lang="ru-RU" dirty="0">
                <a:latin typeface="Times New Roman" panose="02020603050405020304" pitchFamily="18" charset="0"/>
                <a:cs typeface="Times New Roman" panose="02020603050405020304" pitchFamily="18" charset="0"/>
              </a:rPr>
              <a:t> ток ¡рта Ер </a:t>
            </a:r>
            <a:r>
              <a:rPr lang="ru-RU" dirty="0" err="1">
                <a:latin typeface="Times New Roman" panose="02020603050405020304" pitchFamily="18" charset="0"/>
                <a:cs typeface="Times New Roman" panose="02020603050405020304" pitchFamily="18" charset="0"/>
              </a:rPr>
              <a:t>денгизи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соҳили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мамлакатларида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ўсти-рилган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деган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тахмин</a:t>
            </a:r>
            <a:r>
              <a:rPr lang="ru-RU" dirty="0">
                <a:latin typeface="Times New Roman" panose="02020603050405020304" pitchFamily="18" charset="0"/>
                <a:cs typeface="Times New Roman" panose="02020603050405020304" pitchFamily="18" charset="0"/>
              </a:rPr>
              <a:t> бор. </a:t>
            </a:r>
            <a:r>
              <a:rPr lang="ru-RU" dirty="0" err="1">
                <a:latin typeface="Times New Roman" panose="02020603050405020304" pitchFamily="18" charset="0"/>
                <a:cs typeface="Times New Roman" panose="02020603050405020304" pitchFamily="18" charset="0"/>
              </a:rPr>
              <a:t>Аммо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ҳозирги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кунгача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вини-</a:t>
            </a:r>
            <a:r>
              <a:rPr lang="ru-RU" dirty="0" err="1">
                <a:latin typeface="Times New Roman" panose="02020603050405020304" pitchFamily="18" charset="0"/>
                <a:cs typeface="Times New Roman" panose="02020603050405020304" pitchFamily="18" charset="0"/>
              </a:rPr>
              <a:t>ферага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мансуб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маданий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токнинг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ёки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бирнеча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авлоддан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келиб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чиққанлиги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тўғрисида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аниқ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фикр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йўқ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Аммо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олимларнинг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узоқ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борган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тадқиқотлари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маданий</a:t>
            </a:r>
            <a:r>
              <a:rPr lang="ru-RU" dirty="0">
                <a:latin typeface="Times New Roman" panose="02020603050405020304" pitchFamily="18" charset="0"/>
                <a:cs typeface="Times New Roman" panose="02020603050405020304" pitchFamily="18" charset="0"/>
              </a:rPr>
              <a:t> ток (</a:t>
            </a:r>
            <a:r>
              <a:rPr lang="ru-RU" dirty="0" err="1">
                <a:latin typeface="Times New Roman" panose="02020603050405020304" pitchFamily="18" charset="0"/>
                <a:cs typeface="Times New Roman" panose="02020603050405020304" pitchFamily="18" charset="0"/>
              </a:rPr>
              <a:t>V.vinifera</a:t>
            </a:r>
            <a:r>
              <a:rPr lang="ru-RU" dirty="0">
                <a:latin typeface="Times New Roman" panose="02020603050405020304" pitchFamily="18" charset="0"/>
                <a:cs typeface="Times New Roman" panose="02020603050405020304" pitchFamily="18" charset="0"/>
              </a:rPr>
              <a:t> L. </a:t>
            </a:r>
            <a:r>
              <a:rPr lang="ru-RU" dirty="0" err="1">
                <a:latin typeface="Times New Roman" panose="02020603050405020304" pitchFamily="18" charset="0"/>
                <a:cs typeface="Times New Roman" panose="02020603050405020304" pitchFamily="18" charset="0"/>
              </a:rPr>
              <a:t>ssp</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sativa</a:t>
            </a:r>
            <a:r>
              <a:rPr lang="ru-RU" dirty="0">
                <a:latin typeface="Times New Roman" panose="02020603050405020304" pitchFamily="18" charset="0"/>
                <a:cs typeface="Times New Roman" panose="02020603050405020304" pitchFamily="18" charset="0"/>
              </a:rPr>
              <a:t> DС)</a:t>
            </a:r>
            <a:r>
              <a:rPr lang="ru-RU" dirty="0" err="1">
                <a:latin typeface="Times New Roman" panose="02020603050405020304" pitchFamily="18" charset="0"/>
                <a:cs typeface="Times New Roman" panose="02020603050405020304" pitchFamily="18" charset="0"/>
              </a:rPr>
              <a:t>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юксак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полиморфлилиги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туманлиги</a:t>
            </a:r>
            <a:r>
              <a:rPr lang="ru-RU" dirty="0">
                <a:latin typeface="Times New Roman" panose="02020603050405020304" pitchFamily="18" charset="0"/>
                <a:cs typeface="Times New Roman" panose="02020603050405020304" pitchFamily="18" charset="0"/>
              </a:rPr>
              <a:t>)ни </a:t>
            </a:r>
            <a:r>
              <a:rPr lang="ru-RU" dirty="0" err="1">
                <a:latin typeface="Times New Roman" panose="02020603050405020304" pitchFamily="18" charset="0"/>
                <a:cs typeface="Times New Roman" panose="02020603050405020304" pitchFamily="18" charset="0"/>
              </a:rPr>
              <a:t>кўрсатади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Айрим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маълумотларга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кўра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дунё</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коллекцияларидаги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навларининг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умумий</a:t>
            </a:r>
            <a:r>
              <a:rPr lang="ru-RU" dirty="0">
                <a:latin typeface="Times New Roman" panose="02020603050405020304" pitchFamily="18" charset="0"/>
                <a:cs typeface="Times New Roman" panose="02020603050405020304" pitchFamily="18" charset="0"/>
              </a:rPr>
              <a:t> сони 30 </a:t>
            </a:r>
            <a:r>
              <a:rPr lang="ru-RU" dirty="0" err="1">
                <a:latin typeface="Times New Roman" panose="02020603050405020304" pitchFamily="18" charset="0"/>
                <a:cs typeface="Times New Roman" panose="02020603050405020304" pitchFamily="18" charset="0"/>
              </a:rPr>
              <a:t>минг</a:t>
            </a:r>
            <a:r>
              <a:rPr lang="ru-RU" dirty="0">
                <a:latin typeface="Times New Roman" panose="02020603050405020304" pitchFamily="18" charset="0"/>
                <a:cs typeface="Times New Roman" panose="02020603050405020304" pitchFamily="18" charset="0"/>
              </a:rPr>
              <a:t>-дан </a:t>
            </a:r>
            <a:r>
              <a:rPr lang="ru-RU" dirty="0" err="1">
                <a:latin typeface="Times New Roman" panose="02020603050405020304" pitchFamily="18" charset="0"/>
                <a:cs typeface="Times New Roman" panose="02020603050405020304" pitchFamily="18" charset="0"/>
              </a:rPr>
              <a:t>кўплиги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маълум</a:t>
            </a:r>
            <a:r>
              <a:rPr lang="ru-RU" dirty="0">
                <a:latin typeface="Times New Roman" panose="02020603050405020304" pitchFamily="18" charset="0"/>
                <a:cs typeface="Times New Roman" panose="02020603050405020304" pitchFamily="18" charset="0"/>
              </a:rPr>
              <a:t>.</a:t>
            </a:r>
          </a:p>
          <a:p>
            <a:pPr marL="0" indent="0" algn="just">
              <a:buNone/>
            </a:pPr>
            <a:r>
              <a:rPr lang="ru-RU" dirty="0" err="1">
                <a:latin typeface="Times New Roman" panose="02020603050405020304" pitchFamily="18" charset="0"/>
                <a:cs typeface="Times New Roman" panose="02020603050405020304" pitchFamily="18" charset="0"/>
              </a:rPr>
              <a:t>Токнинг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келиб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чиқиши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тарқалиши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ҳамда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маданий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ҳолда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ўстирилишини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янада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ойдинлаштириш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мақсадида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Н.И.Вавилов</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қуйидаги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марказларини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аниқлаган</a:t>
            </a:r>
            <a:r>
              <a:rPr lang="ru-RU" dirty="0">
                <a:latin typeface="Times New Roman" panose="02020603050405020304" pitchFamily="18" charset="0"/>
                <a:cs typeface="Times New Roman" panose="02020603050405020304" pitchFamily="18" charset="0"/>
              </a:rPr>
              <a:t>: </a:t>
            </a:r>
          </a:p>
          <a:p>
            <a:pPr marL="0" indent="0" algn="just">
              <a:buNone/>
            </a:pPr>
            <a:r>
              <a:rPr lang="ru-RU" b="1" dirty="0" err="1">
                <a:latin typeface="Times New Roman" panose="02020603050405020304" pitchFamily="18" charset="0"/>
                <a:cs typeface="Times New Roman" panose="02020603050405020304" pitchFamily="18" charset="0"/>
              </a:rPr>
              <a:t>Ўрта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Осиё</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маркази</a:t>
            </a:r>
            <a:r>
              <a:rPr lang="ru-RU" dirty="0">
                <a:latin typeface="Times New Roman" panose="02020603050405020304" pitchFamily="18" charset="0"/>
                <a:cs typeface="Times New Roman" panose="02020603050405020304" pitchFamily="18" charset="0"/>
              </a:rPr>
              <a:t> - </a:t>
            </a:r>
            <a:r>
              <a:rPr lang="ru-RU" dirty="0" err="1">
                <a:latin typeface="Times New Roman" panose="02020603050405020304" pitchFamily="18" charset="0"/>
                <a:cs typeface="Times New Roman" panose="02020603050405020304" pitchFamily="18" charset="0"/>
              </a:rPr>
              <a:t>Шимолий-Ғарбий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Ҳиндистон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Афғонистон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Тожикистон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Ўзбекистон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Ғарбий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Тян-Шанни</a:t>
            </a:r>
            <a:r>
              <a:rPr lang="ru-RU"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Олдосиё</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маркази</a:t>
            </a:r>
            <a:r>
              <a:rPr lang="ru-RU" b="1"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Кичик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Осиё</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Кавказорти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Эрон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ҳамда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Туркманистоннинг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тоғли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районларини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a:t>
            </a:r>
            <a:r>
              <a:rPr lang="ru-RU" dirty="0">
                <a:latin typeface="Times New Roman" panose="02020603050405020304" pitchFamily="18" charset="0"/>
                <a:cs typeface="Times New Roman" panose="02020603050405020304" pitchFamily="18" charset="0"/>
              </a:rPr>
              <a:t> ичига </a:t>
            </a:r>
            <a:r>
              <a:rPr lang="ru-RU" dirty="0" err="1">
                <a:latin typeface="Times New Roman" panose="02020603050405020304" pitchFamily="18" charset="0"/>
                <a:cs typeface="Times New Roman" panose="02020603050405020304" pitchFamily="18" charset="0"/>
              </a:rPr>
              <a:t>олади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Токнинг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кўпгина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маданий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ёввойи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ҳамда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шакллари</a:t>
            </a:r>
            <a:r>
              <a:rPr lang="ru-RU" dirty="0">
                <a:latin typeface="Times New Roman" panose="02020603050405020304" pitchFamily="18" charset="0"/>
                <a:cs typeface="Times New Roman" panose="02020603050405020304" pitchFamily="18" charset="0"/>
              </a:rPr>
              <a:t> шу </a:t>
            </a:r>
            <a:r>
              <a:rPr lang="ru-RU" dirty="0" err="1">
                <a:latin typeface="Times New Roman" panose="02020603050405020304" pitchFamily="18" charset="0"/>
                <a:cs typeface="Times New Roman" panose="02020603050405020304" pitchFamily="18" charset="0"/>
              </a:rPr>
              <a:t>марказларда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учрайди</a:t>
            </a:r>
            <a:r>
              <a:rPr lang="ru-RU" dirty="0">
                <a:latin typeface="Times New Roman" panose="02020603050405020304" pitchFamily="18" charset="0"/>
                <a:cs typeface="Times New Roman" panose="02020603050405020304" pitchFamily="18" charset="0"/>
              </a:rPr>
              <a:t>. Айни </a:t>
            </a:r>
            <a:r>
              <a:rPr lang="ru-RU" dirty="0" err="1">
                <a:latin typeface="Times New Roman" panose="02020603050405020304" pitchFamily="18" charset="0"/>
                <a:cs typeface="Times New Roman" panose="02020603050405020304" pitchFamily="18" charset="0"/>
              </a:rPr>
              <a:t>вақтда</a:t>
            </a:r>
            <a:r>
              <a:rPr lang="ru-RU" dirty="0">
                <a:latin typeface="Times New Roman" panose="02020603050405020304" pitchFamily="18" charset="0"/>
                <a:cs typeface="Times New Roman" panose="02020603050405020304" pitchFamily="18" charset="0"/>
              </a:rPr>
              <a:t> Н.И Вавилов </a:t>
            </a:r>
            <a:r>
              <a:rPr lang="ru-RU" dirty="0" err="1">
                <a:latin typeface="Times New Roman" panose="02020603050405020304" pitchFamily="18" charset="0"/>
                <a:cs typeface="Times New Roman" panose="02020603050405020304" pitchFamily="18" charset="0"/>
              </a:rPr>
              <a:t>ёввойи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маданий</a:t>
            </a:r>
            <a:r>
              <a:rPr lang="ru-RU" dirty="0">
                <a:latin typeface="Times New Roman" panose="02020603050405020304" pitchFamily="18" charset="0"/>
                <a:cs typeface="Times New Roman" panose="02020603050405020304" pitchFamily="18" charset="0"/>
              </a:rPr>
              <a:t> ток, </a:t>
            </a:r>
            <a:r>
              <a:rPr lang="ru-RU" dirty="0" err="1">
                <a:latin typeface="Times New Roman" panose="02020603050405020304" pitchFamily="18" charset="0"/>
                <a:cs typeface="Times New Roman" panose="02020603050405020304" pitchFamily="18" charset="0"/>
              </a:rPr>
              <a:t>асосан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Кавказортида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шаклланган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бўлса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керак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деган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фикрни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билдиради</a:t>
            </a:r>
            <a:r>
              <a:rPr lang="ru-RU" dirty="0">
                <a:latin typeface="Times New Roman" panose="02020603050405020304" pitchFamily="18" charset="0"/>
                <a:cs typeface="Times New Roman" panose="02020603050405020304" pitchFamily="18" charset="0"/>
              </a:rPr>
              <a:t>. Грузия, </a:t>
            </a:r>
            <a:r>
              <a:rPr lang="ru-RU" dirty="0" err="1">
                <a:latin typeface="Times New Roman" panose="02020603050405020304" pitchFamily="18" charset="0"/>
                <a:cs typeface="Times New Roman" panose="02020603050405020304" pitchFamily="18" charset="0"/>
              </a:rPr>
              <a:t>Арманистон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Озарбайжонда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қадимдан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кўпгина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маҳаллий</a:t>
            </a:r>
            <a:r>
              <a:rPr lang="ru-RU" dirty="0">
                <a:latin typeface="Times New Roman" panose="02020603050405020304" pitchFamily="18" charset="0"/>
                <a:cs typeface="Times New Roman" panose="02020603050405020304" pitchFamily="18" charset="0"/>
              </a:rPr>
              <a:t> (абориген) </a:t>
            </a:r>
            <a:r>
              <a:rPr lang="ru-RU" dirty="0" err="1">
                <a:latin typeface="Times New Roman" panose="02020603050405020304" pitchFamily="18" charset="0"/>
                <a:cs typeface="Times New Roman" panose="02020603050405020304" pitchFamily="18" charset="0"/>
              </a:rPr>
              <a:t>навлари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ўстириб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келинаётгани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шунингдек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ёввойи</a:t>
            </a:r>
            <a:r>
              <a:rPr lang="ru-RU" dirty="0">
                <a:latin typeface="Times New Roman" panose="02020603050405020304" pitchFamily="18" charset="0"/>
                <a:cs typeface="Times New Roman" panose="02020603050405020304" pitchFamily="18" charset="0"/>
              </a:rPr>
              <a:t> ток </a:t>
            </a:r>
            <a:r>
              <a:rPr lang="ru-RU" dirty="0" err="1">
                <a:latin typeface="Times New Roman" panose="02020603050405020304" pitchFamily="18" charset="0"/>
                <a:cs typeface="Times New Roman" panose="02020603050405020304" pitchFamily="18" charset="0"/>
              </a:rPr>
              <a:t>турларининг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тарқалганлиги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токнинг</a:t>
            </a:r>
            <a:r>
              <a:rPr lang="ru-RU" dirty="0">
                <a:latin typeface="Times New Roman" panose="02020603050405020304" pitchFamily="18" charset="0"/>
                <a:cs typeface="Times New Roman" panose="02020603050405020304" pitchFamily="18" charset="0"/>
              </a:rPr>
              <a:t> у </a:t>
            </a:r>
            <a:r>
              <a:rPr lang="ru-RU" dirty="0" err="1">
                <a:latin typeface="Times New Roman" panose="02020603050405020304" pitchFamily="18" charset="0"/>
                <a:cs typeface="Times New Roman" panose="02020603050405020304" pitchFamily="18" charset="0"/>
              </a:rPr>
              <a:t>ерларда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узоқ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йиллардан</a:t>
            </a:r>
            <a:r>
              <a:rPr lang="ru-RU" dirty="0">
                <a:latin typeface="Times New Roman" panose="02020603050405020304" pitchFamily="18" charset="0"/>
                <a:cs typeface="Times New Roman" panose="02020603050405020304" pitchFamily="18" charset="0"/>
              </a:rPr>
              <a:t> бери </a:t>
            </a:r>
            <a:r>
              <a:rPr lang="ru-RU" dirty="0" err="1">
                <a:latin typeface="Times New Roman" panose="02020603050405020304" pitchFamily="18" charset="0"/>
                <a:cs typeface="Times New Roman" panose="02020603050405020304" pitchFamily="18" charset="0"/>
              </a:rPr>
              <a:t>ўстириб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келинаётганини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кўрсатади</a:t>
            </a:r>
            <a:r>
              <a:rPr lang="ru-RU" dirty="0">
                <a:latin typeface="Times New Roman" panose="02020603050405020304" pitchFamily="18" charset="0"/>
                <a:cs typeface="Times New Roman" panose="02020603050405020304" pitchFamily="18" charset="0"/>
              </a:rPr>
              <a:t>.</a:t>
            </a:r>
          </a:p>
          <a:p>
            <a:pPr marL="0" indent="0" algn="just">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47402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352928" cy="6408712"/>
          </a:xfrm>
        </p:spPr>
        <p:txBody>
          <a:bodyPr>
            <a:normAutofit fontScale="92500" lnSpcReduction="10000"/>
          </a:bodyPr>
          <a:lstStyle/>
          <a:p>
            <a:pPr marL="0" indent="0" algn="just">
              <a:buNone/>
            </a:pPr>
            <a:r>
              <a:rPr lang="ru-RU" dirty="0" err="1">
                <a:latin typeface="Times New Roman" panose="02020603050405020304" pitchFamily="18" charset="0"/>
                <a:cs typeface="Times New Roman" panose="02020603050405020304" pitchFamily="18" charset="0"/>
              </a:rPr>
              <a:t>Ёввойи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токнинг</a:t>
            </a:r>
            <a:r>
              <a:rPr lang="ru-RU" dirty="0">
                <a:latin typeface="Times New Roman" panose="02020603050405020304" pitchFamily="18" charset="0"/>
                <a:cs typeface="Times New Roman" panose="02020603050405020304" pitchFamily="18" charset="0"/>
              </a:rPr>
              <a:t> эколого-</a:t>
            </a:r>
            <a:r>
              <a:rPr lang="ru-RU" dirty="0" err="1">
                <a:latin typeface="Times New Roman" panose="02020603050405020304" pitchFamily="18" charset="0"/>
                <a:cs typeface="Times New Roman" panose="02020603050405020304" pitchFamily="18" charset="0"/>
              </a:rPr>
              <a:t>географик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жиҳатдан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тарқалиши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маданийлашган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шакллари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морфологик-биологик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хусусиятларини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ҳисобга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А.М.Негруль</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винифера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оид</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навларининг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таснифини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ишлаб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чиққан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барча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экиладиган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маданий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учта</a:t>
            </a:r>
            <a:r>
              <a:rPr lang="ru-RU"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Шарқий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Ғарбий</a:t>
            </a:r>
            <a:r>
              <a:rPr lang="ru-RU" b="1" dirty="0">
                <a:latin typeface="Times New Roman" panose="02020603050405020304" pitchFamily="18" charset="0"/>
                <a:cs typeface="Times New Roman" panose="02020603050405020304" pitchFamily="18" charset="0"/>
              </a:rPr>
              <a:t> Европа </a:t>
            </a:r>
            <a:r>
              <a:rPr lang="ru-RU" dirty="0" err="1">
                <a:latin typeface="Times New Roman" panose="02020603050405020304" pitchFamily="18" charset="0"/>
                <a:cs typeface="Times New Roman" panose="02020603050405020304" pitchFamily="18" charset="0"/>
              </a:rPr>
              <a:t>ҳамда</a:t>
            </a:r>
            <a:r>
              <a:rPr lang="ru-RU"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Қора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денгиз</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соҳиллари</a:t>
            </a:r>
            <a:r>
              <a:rPr lang="ru-RU" b="1"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эколого-</a:t>
            </a:r>
            <a:r>
              <a:rPr lang="ru-RU" dirty="0" err="1">
                <a:latin typeface="Times New Roman" panose="02020603050405020304" pitchFamily="18" charset="0"/>
                <a:cs typeface="Times New Roman" panose="02020603050405020304" pitchFamily="18" charset="0"/>
              </a:rPr>
              <a:t>географик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гуруҳларига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ажратган</a:t>
            </a:r>
            <a:r>
              <a:rPr lang="ru-RU" dirty="0">
                <a:latin typeface="Times New Roman" panose="02020603050405020304" pitchFamily="18" charset="0"/>
                <a:cs typeface="Times New Roman" panose="02020603050405020304" pitchFamily="18" charset="0"/>
              </a:rPr>
              <a:t>. Ушбу </a:t>
            </a:r>
            <a:r>
              <a:rPr lang="ru-RU" dirty="0" err="1">
                <a:latin typeface="Times New Roman" panose="02020603050405020304" pitchFamily="18" charset="0"/>
                <a:cs typeface="Times New Roman" panose="02020603050405020304" pitchFamily="18" charset="0"/>
              </a:rPr>
              <a:t>гуруҳларга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кирувчи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биологик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хусусиятлари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морфологик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белгилари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жиҳатидан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бир-биридан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фарқ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қилади</a:t>
            </a:r>
            <a:r>
              <a:rPr lang="ru-RU" dirty="0">
                <a:latin typeface="Times New Roman" panose="02020603050405020304" pitchFamily="18" charset="0"/>
                <a:cs typeface="Times New Roman" panose="02020603050405020304" pitchFamily="18" charset="0"/>
              </a:rPr>
              <a:t>.</a:t>
            </a:r>
          </a:p>
          <a:p>
            <a:pPr marL="0" indent="0" algn="just">
              <a:buNone/>
            </a:pPr>
            <a:r>
              <a:rPr lang="ru-RU" b="1" dirty="0" err="1">
                <a:latin typeface="Times New Roman" panose="02020603050405020304" pitchFamily="18" charset="0"/>
                <a:cs typeface="Times New Roman" panose="02020603050405020304" pitchFamily="18" charset="0"/>
              </a:rPr>
              <a:t>Шарқий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гуруҳга</a:t>
            </a:r>
            <a:r>
              <a:rPr lang="ru-RU" b="1"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кирувчи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навларининг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асосий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хусусиятлари</a:t>
            </a:r>
            <a:r>
              <a:rPr lang="ru-RU" dirty="0">
                <a:latin typeface="Times New Roman" panose="02020603050405020304" pitchFamily="18" charset="0"/>
                <a:cs typeface="Times New Roman" panose="02020603050405020304" pitchFamily="18" charset="0"/>
              </a:rPr>
              <a:t>: туп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новдалари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кучли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барглари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туксиз</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новдаларининг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ҳосил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тугиш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ҳосил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коэффициентлари</a:t>
            </a:r>
            <a:r>
              <a:rPr lang="ru-RU" dirty="0">
                <a:latin typeface="Times New Roman" panose="02020603050405020304" pitchFamily="18" charset="0"/>
                <a:cs typeface="Times New Roman" panose="02020603050405020304" pitchFamily="18" charset="0"/>
              </a:rPr>
              <a:t> паст,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ғужумлари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йирик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меваси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асосан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янгилигича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ейилади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майиз</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қилинади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совуққа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замбуруғ</a:t>
            </a:r>
            <a:r>
              <a:rPr lang="ru-RU" dirty="0">
                <a:latin typeface="Times New Roman" panose="02020603050405020304" pitchFamily="18" charset="0"/>
                <a:cs typeface="Times New Roman" panose="02020603050405020304" pitchFamily="18" charset="0"/>
              </a:rPr>
              <a:t> ка-</a:t>
            </a:r>
            <a:r>
              <a:rPr lang="ru-RU" dirty="0" err="1">
                <a:latin typeface="Times New Roman" panose="02020603050405020304" pitchFamily="18" charset="0"/>
                <a:cs typeface="Times New Roman" panose="02020603050405020304" pitchFamily="18" charset="0"/>
              </a:rPr>
              <a:t>салликларига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чидамсизроқ</a:t>
            </a:r>
            <a:r>
              <a:rPr lang="ru-RU" dirty="0">
                <a:latin typeface="Times New Roman" panose="02020603050405020304" pitchFamily="18" charset="0"/>
                <a:cs typeface="Times New Roman" panose="02020603050405020304" pitchFamily="18" charset="0"/>
              </a:rPr>
              <a:t>.</a:t>
            </a:r>
          </a:p>
          <a:p>
            <a:pPr marL="0" indent="0" algn="just">
              <a:buNone/>
            </a:pPr>
            <a:r>
              <a:rPr lang="ru-RU" b="1" dirty="0" err="1">
                <a:latin typeface="Times New Roman" panose="02020603050405020304" pitchFamily="18" charset="0"/>
                <a:cs typeface="Times New Roman" panose="02020603050405020304" pitchFamily="18" charset="0"/>
              </a:rPr>
              <a:t>Ғарбий</a:t>
            </a:r>
            <a:r>
              <a:rPr lang="ru-RU" b="1" dirty="0">
                <a:latin typeface="Times New Roman" panose="02020603050405020304" pitchFamily="18" charset="0"/>
                <a:cs typeface="Times New Roman" panose="02020603050405020304" pitchFamily="18" charset="0"/>
              </a:rPr>
              <a:t> Европа </a:t>
            </a:r>
            <a:r>
              <a:rPr lang="ru-RU" b="1" dirty="0" err="1">
                <a:latin typeface="Times New Roman" panose="02020603050405020304" pitchFamily="18" charset="0"/>
                <a:cs typeface="Times New Roman" panose="02020603050405020304" pitchFamily="18" charset="0"/>
              </a:rPr>
              <a:t>гуруҳига</a:t>
            </a:r>
            <a:r>
              <a:rPr lang="ru-RU" b="1"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кирувчи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навларининг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асосий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хусусиятлари</a:t>
            </a:r>
            <a:r>
              <a:rPr lang="ru-RU" dirty="0">
                <a:latin typeface="Times New Roman" panose="02020603050405020304" pitchFamily="18" charset="0"/>
                <a:cs typeface="Times New Roman" panose="02020603050405020304" pitchFamily="18" charset="0"/>
              </a:rPr>
              <a:t>: ток </a:t>
            </a:r>
            <a:r>
              <a:rPr lang="ru-RU" dirty="0" err="1">
                <a:latin typeface="Times New Roman" panose="02020603050405020304" pitchFamily="18" charset="0"/>
                <a:cs typeface="Times New Roman" panose="02020603050405020304" pitchFamily="18" charset="0"/>
              </a:rPr>
              <a:t>туплари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нисбатан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ихчам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новдалари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сустроқ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кўпчилик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навларининг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барглари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тукли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новдаларининг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ҳосил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тугиш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ҳосил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коэффициенти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юқори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ғужумлари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майдароқ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меваси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асосан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қайта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ишланади</a:t>
            </a:r>
            <a:r>
              <a:rPr lang="ru-RU" dirty="0">
                <a:latin typeface="Times New Roman" panose="02020603050405020304" pitchFamily="18" charset="0"/>
                <a:cs typeface="Times New Roman" panose="02020603050405020304" pitchFamily="18" charset="0"/>
              </a:rPr>
              <a:t> (вино, </a:t>
            </a:r>
            <a:r>
              <a:rPr lang="ru-RU" dirty="0" err="1">
                <a:latin typeface="Times New Roman" panose="02020603050405020304" pitchFamily="18" charset="0"/>
                <a:cs typeface="Times New Roman" panose="02020603050405020304" pitchFamily="18" charset="0"/>
              </a:rPr>
              <a:t>шарбатлар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тайёрланади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Шарқий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гуруҳга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мансуб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навларига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нисбатан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совуққа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касалликларига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чидамли</a:t>
            </a:r>
            <a:r>
              <a:rPr lang="ru-RU" dirty="0">
                <a:latin typeface="Times New Roman" panose="02020603050405020304" pitchFamily="18" charset="0"/>
                <a:cs typeface="Times New Roman" panose="02020603050405020304" pitchFamily="18" charset="0"/>
              </a:rPr>
              <a:t>.</a:t>
            </a:r>
          </a:p>
          <a:p>
            <a:pPr marL="0" indent="0" algn="just">
              <a:buNone/>
            </a:pPr>
            <a:r>
              <a:rPr lang="ru-RU" b="1" dirty="0" err="1">
                <a:latin typeface="Times New Roman" panose="02020603050405020304" pitchFamily="18" charset="0"/>
                <a:cs typeface="Times New Roman" panose="02020603050405020304" pitchFamily="18" charset="0"/>
              </a:rPr>
              <a:t>Қора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денгиз</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соҳиллари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гуруҳига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мансуб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эса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биологик-морфологик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ҳамда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хўжалик-технологик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хусусиятларига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кўра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бошқа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гуруҳ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навларига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нисбатан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оралиқ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ўринни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эгаллайди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ҳосили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асосан</a:t>
            </a:r>
            <a:r>
              <a:rPr lang="ru-RU" dirty="0">
                <a:latin typeface="Times New Roman" panose="02020603050405020304" pitchFamily="18" charset="0"/>
                <a:cs typeface="Times New Roman" panose="02020603050405020304" pitchFamily="18" charset="0"/>
              </a:rPr>
              <a:t> вино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шарбатлар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тайёрлашда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ишлатилади</a:t>
            </a:r>
            <a:r>
              <a:rPr lang="ru-RU" dirty="0">
                <a:latin typeface="Times New Roman" panose="02020603050405020304" pitchFamily="18" charset="0"/>
                <a:cs typeface="Times New Roman" panose="02020603050405020304" pitchFamily="18" charset="0"/>
              </a:rPr>
              <a:t>.</a:t>
            </a:r>
          </a:p>
          <a:p>
            <a:pPr marL="0" indent="0" algn="just">
              <a:buNone/>
            </a:pPr>
            <a:r>
              <a:rPr lang="ru-RU" dirty="0" err="1">
                <a:latin typeface="Times New Roman" panose="02020603050405020304" pitchFamily="18" charset="0"/>
                <a:cs typeface="Times New Roman" panose="02020603050405020304" pitchFamily="18" charset="0"/>
              </a:rPr>
              <a:t>Узумнинг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экма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маданий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бундай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гуруҳларга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бўлиниши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улардан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мақсадларда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фойдаланиш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таркибини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янгилаш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яхшилаш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парвариш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усулларини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такомиллаштириш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ҳ.к</a:t>
            </a:r>
            <a:r>
              <a:rPr lang="ru-RU" dirty="0">
                <a:latin typeface="Times New Roman" panose="02020603050405020304" pitchFamily="18" charset="0"/>
                <a:cs typeface="Times New Roman" panose="02020603050405020304" pitchFamily="18" charset="0"/>
              </a:rPr>
              <a:t>.)да </a:t>
            </a:r>
            <a:r>
              <a:rPr lang="ru-RU" dirty="0" err="1">
                <a:latin typeface="Times New Roman" panose="02020603050405020304" pitchFamily="18" charset="0"/>
                <a:cs typeface="Times New Roman" panose="02020603050405020304" pitchFamily="18" charset="0"/>
              </a:rPr>
              <a:t>қулайликлар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туғдиради</a:t>
            </a:r>
            <a:r>
              <a:rPr lang="ru-RU"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6809594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352928" cy="6264696"/>
          </a:xfrm>
        </p:spPr>
        <p:txBody>
          <a:bodyPr>
            <a:normAutofit fontScale="92500" lnSpcReduction="10000"/>
          </a:bodyPr>
          <a:lstStyle/>
          <a:p>
            <a:pPr marL="0" indent="0" algn="just">
              <a:buNone/>
            </a:pPr>
            <a:r>
              <a:rPr lang="ru-RU" b="1" dirty="0" err="1">
                <a:latin typeface="Times New Roman" panose="02020603050405020304" pitchFamily="18" charset="0"/>
                <a:cs typeface="Times New Roman" panose="02020603050405020304" pitchFamily="18" charset="0"/>
              </a:rPr>
              <a:t>Шарқий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Осиё</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гуруҳи</a:t>
            </a:r>
            <a:r>
              <a:rPr lang="ru-RU" b="1"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39 турни </a:t>
            </a:r>
            <a:r>
              <a:rPr lang="ru-RU" dirty="0" err="1">
                <a:latin typeface="Times New Roman" panose="02020603050405020304" pitchFamily="18" charset="0"/>
                <a:cs typeface="Times New Roman" panose="02020603050405020304" pitchFamily="18" charset="0"/>
              </a:rPr>
              <a:t>ўз</a:t>
            </a:r>
            <a:r>
              <a:rPr lang="ru-RU" dirty="0">
                <a:latin typeface="Times New Roman" panose="02020603050405020304" pitchFamily="18" charset="0"/>
                <a:cs typeface="Times New Roman" panose="02020603050405020304" pitchFamily="18" charset="0"/>
              </a:rPr>
              <a:t> ичига </a:t>
            </a:r>
            <a:r>
              <a:rPr lang="ru-RU" dirty="0" err="1">
                <a:latin typeface="Times New Roman" panose="02020603050405020304" pitchFamily="18" charset="0"/>
                <a:cs typeface="Times New Roman" panose="02020603050405020304" pitchFamily="18" charset="0"/>
              </a:rPr>
              <a:t>олади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ичида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айниқса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амурензис</a:t>
            </a:r>
            <a:r>
              <a:rPr lang="ru-RU" dirty="0">
                <a:latin typeface="Times New Roman" panose="02020603050405020304" pitchFamily="18" charset="0"/>
                <a:cs typeface="Times New Roman" panose="02020603050405020304" pitchFamily="18" charset="0"/>
              </a:rPr>
              <a:t> тури </a:t>
            </a:r>
            <a:r>
              <a:rPr lang="ru-RU" dirty="0" err="1">
                <a:latin typeface="Times New Roman" panose="02020603050405020304" pitchFamily="18" charset="0"/>
                <a:cs typeface="Times New Roman" panose="02020603050405020304" pitchFamily="18" charset="0"/>
              </a:rPr>
              <a:t>амалий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аҳамиятга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эга</a:t>
            </a:r>
            <a:r>
              <a:rPr lang="ru-RU" dirty="0">
                <a:latin typeface="Times New Roman" panose="02020603050405020304" pitchFamily="18" charset="0"/>
                <a:cs typeface="Times New Roman" panose="02020603050405020304" pitchFamily="18" charset="0"/>
              </a:rPr>
              <a:t>. У - 40</a:t>
            </a:r>
            <a:r>
              <a:rPr lang="ru-RU" baseline="30000" dirty="0">
                <a:latin typeface="Times New Roman" panose="02020603050405020304" pitchFamily="18" charset="0"/>
                <a:cs typeface="Times New Roman" panose="02020603050405020304" pitchFamily="18" charset="0"/>
              </a:rPr>
              <a:t>0</a:t>
            </a:r>
            <a:r>
              <a:rPr lang="ru-RU" dirty="0">
                <a:latin typeface="Times New Roman" panose="02020603050405020304" pitchFamily="18" charset="0"/>
                <a:cs typeface="Times New Roman" panose="02020603050405020304" pitchFamily="18" charset="0"/>
              </a:rPr>
              <a:t>С </a:t>
            </a:r>
            <a:r>
              <a:rPr lang="ru-RU" dirty="0" err="1">
                <a:latin typeface="Times New Roman" panose="02020603050405020304" pitchFamily="18" charset="0"/>
                <a:cs typeface="Times New Roman" panose="02020603050405020304" pitchFamily="18" charset="0"/>
              </a:rPr>
              <a:t>гача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совуққа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чидай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ўсув</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даврининг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қисқалиги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кучли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каби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хусусиятларга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Кўпчилик</a:t>
            </a:r>
            <a:r>
              <a:rPr lang="ru-RU" dirty="0">
                <a:latin typeface="Times New Roman" panose="02020603050405020304" pitchFamily="18" charset="0"/>
                <a:cs typeface="Times New Roman" panose="02020603050405020304" pitchFamily="18" charset="0"/>
              </a:rPr>
              <a:t> тур-</a:t>
            </a:r>
            <a:r>
              <a:rPr lang="ru-RU" dirty="0" err="1">
                <a:latin typeface="Times New Roman" panose="02020603050405020304" pitchFamily="18" charset="0"/>
                <a:cs typeface="Times New Roman" panose="02020603050405020304" pitchFamily="18" charset="0"/>
              </a:rPr>
              <a:t>хиллари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икки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уйли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эркак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функционал </a:t>
            </a:r>
            <a:r>
              <a:rPr lang="ru-RU" dirty="0" err="1">
                <a:latin typeface="Times New Roman" panose="02020603050405020304" pitchFamily="18" charset="0"/>
                <a:cs typeface="Times New Roman" panose="02020603050405020304" pitchFamily="18" charset="0"/>
              </a:rPr>
              <a:t>урғочи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гулли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Баъзан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қўш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жинсли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гулга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учраши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мумкин</a:t>
            </a:r>
            <a:r>
              <a:rPr lang="ru-RU" dirty="0">
                <a:latin typeface="Times New Roman" panose="02020603050405020304" pitchFamily="18" charset="0"/>
                <a:cs typeface="Times New Roman" panose="02020603050405020304" pitchFamily="18" charset="0"/>
              </a:rPr>
              <a:t>.</a:t>
            </a:r>
          </a:p>
          <a:p>
            <a:pPr marL="0" indent="0" algn="just">
              <a:buNone/>
            </a:pP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асосан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кичик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ҳавол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ғужумлари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майда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думалоқ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қора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ейишга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яроқли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характерли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хусусиятларидан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шундаки</a:t>
            </a:r>
            <a:r>
              <a:rPr lang="ru-RU" dirty="0">
                <a:latin typeface="Times New Roman" panose="02020603050405020304" pitchFamily="18" charset="0"/>
                <a:cs typeface="Times New Roman" panose="02020603050405020304" pitchFamily="18" charset="0"/>
              </a:rPr>
              <a:t>, у </a:t>
            </a:r>
            <a:r>
              <a:rPr lang="ru-RU" dirty="0" err="1">
                <a:latin typeface="Times New Roman" panose="02020603050405020304" pitchFamily="18" charset="0"/>
                <a:cs typeface="Times New Roman" panose="02020603050405020304" pitchFamily="18" charset="0"/>
              </a:rPr>
              <a:t>ҳаво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ҳарорати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анча</a:t>
            </a:r>
            <a:r>
              <a:rPr lang="ru-RU" dirty="0">
                <a:latin typeface="Times New Roman" panose="02020603050405020304" pitchFamily="18" charset="0"/>
                <a:cs typeface="Times New Roman" panose="02020603050405020304" pitchFamily="18" charset="0"/>
              </a:rPr>
              <a:t> паст (7­8</a:t>
            </a:r>
            <a:r>
              <a:rPr lang="ru-RU" baseline="30000" dirty="0">
                <a:latin typeface="Times New Roman" panose="02020603050405020304" pitchFamily="18" charset="0"/>
                <a:cs typeface="Times New Roman" panose="02020603050405020304" pitchFamily="18" charset="0"/>
              </a:rPr>
              <a:t>0</a:t>
            </a:r>
            <a:r>
              <a:rPr lang="ru-RU" dirty="0">
                <a:latin typeface="Times New Roman" panose="02020603050405020304" pitchFamily="18" charset="0"/>
                <a:cs typeface="Times New Roman" panose="02020603050405020304" pitchFamily="18" charset="0"/>
              </a:rPr>
              <a:t>С) </a:t>
            </a:r>
            <a:r>
              <a:rPr lang="ru-RU" dirty="0" err="1">
                <a:latin typeface="Times New Roman" panose="02020603050405020304" pitchFamily="18" charset="0"/>
                <a:cs typeface="Times New Roman" panose="02020603050405020304" pitchFamily="18" charset="0"/>
              </a:rPr>
              <a:t>бўлганда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бошлайди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албатта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қаттиқроқ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маромда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ўтадиган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Шимолий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районларда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унча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хавфли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бўлмасада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аммо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иқлими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мўтадил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ўзгарувчан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жойларда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хатарли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кечиб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уйғонган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куртаклар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яшил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новдалар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жиддий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зарарланиши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ҳатто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нобуд</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мумкин</a:t>
            </a:r>
            <a:r>
              <a:rPr lang="ru-RU" dirty="0">
                <a:latin typeface="Times New Roman" panose="02020603050405020304" pitchFamily="18" charset="0"/>
                <a:cs typeface="Times New Roman" panose="02020603050405020304" pitchFamily="18" charset="0"/>
              </a:rPr>
              <a:t>.</a:t>
            </a:r>
          </a:p>
          <a:p>
            <a:pPr marL="0" indent="0" algn="just">
              <a:buNone/>
            </a:pPr>
            <a:r>
              <a:rPr lang="ru-RU" b="1" dirty="0">
                <a:latin typeface="Times New Roman" panose="02020603050405020304" pitchFamily="18" charset="0"/>
                <a:cs typeface="Times New Roman" panose="02020603050405020304" pitchFamily="18" charset="0"/>
              </a:rPr>
              <a:t>Америка </a:t>
            </a:r>
            <a:r>
              <a:rPr lang="ru-RU" b="1" dirty="0" err="1">
                <a:latin typeface="Times New Roman" panose="02020603050405020304" pitchFamily="18" charset="0"/>
                <a:cs typeface="Times New Roman" panose="02020603050405020304" pitchFamily="18" charset="0"/>
              </a:rPr>
              <a:t>турлари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гуруҳи</a:t>
            </a:r>
            <a:r>
              <a:rPr lang="ru-RU" dirty="0">
                <a:latin typeface="Times New Roman" panose="02020603050405020304" pitchFamily="18" charset="0"/>
                <a:cs typeface="Times New Roman" panose="02020603050405020304" pitchFamily="18" charset="0"/>
              </a:rPr>
              <a:t> 28 </a:t>
            </a:r>
            <a:r>
              <a:rPr lang="ru-RU" dirty="0" err="1">
                <a:latin typeface="Times New Roman" panose="02020603050405020304" pitchFamily="18" charset="0"/>
                <a:cs typeface="Times New Roman" panose="02020603050405020304" pitchFamily="18" charset="0"/>
              </a:rPr>
              <a:t>номни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a:t>
            </a:r>
            <a:r>
              <a:rPr lang="ru-RU" dirty="0">
                <a:latin typeface="Times New Roman" panose="02020603050405020304" pitchFamily="18" charset="0"/>
                <a:cs typeface="Times New Roman" panose="02020603050405020304" pitchFamily="18" charset="0"/>
              </a:rPr>
              <a:t> ичига </a:t>
            </a:r>
            <a:r>
              <a:rPr lang="ru-RU" dirty="0" err="1">
                <a:latin typeface="Times New Roman" panose="02020603050405020304" pitchFamily="18" charset="0"/>
                <a:cs typeface="Times New Roman" panose="02020603050405020304" pitchFamily="18" charset="0"/>
              </a:rPr>
              <a:t>олиб</a:t>
            </a:r>
            <a:r>
              <a:rPr lang="ru-RU" dirty="0">
                <a:latin typeface="Times New Roman" panose="02020603050405020304" pitchFamily="18" charset="0"/>
                <a:cs typeface="Times New Roman" panose="02020603050405020304" pitchFamily="18" charset="0"/>
              </a:rPr>
              <a:t>, улар, </a:t>
            </a:r>
            <a:r>
              <a:rPr lang="ru-RU" dirty="0" err="1">
                <a:latin typeface="Times New Roman" panose="02020603050405020304" pitchFamily="18" charset="0"/>
                <a:cs typeface="Times New Roman" panose="02020603050405020304" pitchFamily="18" charset="0"/>
              </a:rPr>
              <a:t>асосан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Мексикадан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Канадагача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жойларда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Мильдью</a:t>
            </a:r>
            <a:r>
              <a:rPr lang="ru-RU" dirty="0">
                <a:latin typeface="Times New Roman" panose="02020603050405020304" pitchFamily="18" charset="0"/>
                <a:cs typeface="Times New Roman" panose="02020603050405020304" pitchFamily="18" charset="0"/>
              </a:rPr>
              <a:t>, оидиум, </a:t>
            </a:r>
            <a:r>
              <a:rPr lang="ru-RU" dirty="0" err="1">
                <a:latin typeface="Times New Roman" panose="02020603050405020304" pitchFamily="18" charset="0"/>
                <a:cs typeface="Times New Roman" panose="02020603050405020304" pitchFamily="18" charset="0"/>
              </a:rPr>
              <a:t>кулранг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каби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замбуруғ</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касалликлари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ҳамда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филлоксерага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чидамлилиги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билан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бошқа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гуруҳ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турларидан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фарқ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қилади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Шунинг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 селекция </a:t>
            </a:r>
            <a:r>
              <a:rPr lang="ru-RU" dirty="0" err="1">
                <a:latin typeface="Times New Roman" panose="02020603050405020304" pitchFamily="18" charset="0"/>
                <a:cs typeface="Times New Roman" panose="02020603050405020304" pitchFamily="18" charset="0"/>
              </a:rPr>
              <a:t>ишида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қимматли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донорлардан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ҳисобланади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лабруска</a:t>
            </a:r>
            <a:r>
              <a:rPr lang="ru-RU" dirty="0">
                <a:latin typeface="Times New Roman" panose="02020603050405020304" pitchFamily="18" charset="0"/>
                <a:cs typeface="Times New Roman" panose="02020603050405020304" pitchFamily="18" charset="0"/>
              </a:rPr>
              <a:t> тури </a:t>
            </a:r>
            <a:r>
              <a:rPr lang="ru-RU" dirty="0" err="1">
                <a:latin typeface="Times New Roman" panose="02020603050405020304" pitchFamily="18" charset="0"/>
                <a:cs typeface="Times New Roman" panose="02020603050405020304" pitchFamily="18" charset="0"/>
              </a:rPr>
              <a:t>амалий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аҳа-миятга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бўлиб</a:t>
            </a:r>
            <a:r>
              <a:rPr lang="ru-RU" dirty="0">
                <a:latin typeface="Times New Roman" panose="02020603050405020304" pitchFamily="18" charset="0"/>
                <a:cs typeface="Times New Roman" panose="02020603050405020304" pitchFamily="18" charset="0"/>
              </a:rPr>
              <a:t>, у </a:t>
            </a:r>
            <a:r>
              <a:rPr lang="ru-RU" dirty="0" err="1">
                <a:latin typeface="Times New Roman" panose="02020603050405020304" pitchFamily="18" charset="0"/>
                <a:cs typeface="Times New Roman" panose="02020603050405020304" pitchFamily="18" charset="0"/>
              </a:rPr>
              <a:t>бошқа</a:t>
            </a:r>
            <a:r>
              <a:rPr lang="ru-RU" dirty="0">
                <a:latin typeface="Times New Roman" panose="02020603050405020304" pitchFamily="18" charset="0"/>
                <a:cs typeface="Times New Roman" panose="02020603050405020304" pitchFamily="18" charset="0"/>
              </a:rPr>
              <a:t> Америка </a:t>
            </a:r>
            <a:r>
              <a:rPr lang="ru-RU" dirty="0" err="1">
                <a:latin typeface="Times New Roman" panose="02020603050405020304" pitchFamily="18" charset="0"/>
                <a:cs typeface="Times New Roman" panose="02020603050405020304" pitchFamily="18" charset="0"/>
              </a:rPr>
              <a:t>турларидан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олдин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Европага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келтирилган</a:t>
            </a:r>
            <a:r>
              <a:rPr lang="ru-RU" dirty="0">
                <a:latin typeface="Times New Roman" panose="02020603050405020304" pitchFamily="18" charset="0"/>
                <a:cs typeface="Times New Roman" panose="02020603050405020304" pitchFamily="18" charset="0"/>
              </a:rPr>
              <a:t>. «Изабелла», «Конкорд», «Лидия» </a:t>
            </a:r>
            <a:r>
              <a:rPr lang="ru-RU" dirty="0" err="1">
                <a:latin typeface="Times New Roman" panose="02020603050405020304" pitchFamily="18" charset="0"/>
                <a:cs typeface="Times New Roman" panose="02020603050405020304" pitchFamily="18" charset="0"/>
              </a:rPr>
              <a:t>каби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a:t>
            </a:r>
            <a:r>
              <a:rPr lang="ru-RU" dirty="0">
                <a:latin typeface="Times New Roman" panose="02020603050405020304" pitchFamily="18" charset="0"/>
                <a:cs typeface="Times New Roman" panose="02020603050405020304" pitchFamily="18" charset="0"/>
              </a:rPr>
              <a:t>-тор </a:t>
            </a:r>
            <a:r>
              <a:rPr lang="ru-RU" dirty="0" err="1">
                <a:latin typeface="Times New Roman" panose="02020603050405020304" pitchFamily="18" charset="0"/>
                <a:cs typeface="Times New Roman" panose="02020603050405020304" pitchFamily="18" charset="0"/>
              </a:rPr>
              <a:t>навлар</a:t>
            </a:r>
            <a:r>
              <a:rPr lang="ru-RU" dirty="0">
                <a:latin typeface="Times New Roman" panose="02020603050405020304" pitchFamily="18" charset="0"/>
                <a:cs typeface="Times New Roman" panose="02020603050405020304" pitchFamily="18" charset="0"/>
              </a:rPr>
              <a:t> шу </a:t>
            </a:r>
            <a:r>
              <a:rPr lang="ru-RU" dirty="0" err="1">
                <a:latin typeface="Times New Roman" panose="02020603050405020304" pitchFamily="18" charset="0"/>
                <a:cs typeface="Times New Roman" panose="02020603050405020304" pitchFamily="18" charset="0"/>
              </a:rPr>
              <a:t>турга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мансуб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Булар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замуруғ</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касалликлари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ҳамда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совуққа</a:t>
            </a:r>
            <a:r>
              <a:rPr lang="ru-RU" dirty="0">
                <a:latin typeface="Times New Roman" panose="02020603050405020304" pitchFamily="18" charset="0"/>
                <a:cs typeface="Times New Roman" panose="02020603050405020304" pitchFamily="18" charset="0"/>
              </a:rPr>
              <a:t> (-30</a:t>
            </a:r>
            <a:r>
              <a:rPr lang="ru-RU" baseline="30000" dirty="0">
                <a:latin typeface="Times New Roman" panose="02020603050405020304" pitchFamily="18" charset="0"/>
                <a:cs typeface="Times New Roman" panose="02020603050405020304" pitchFamily="18" charset="0"/>
              </a:rPr>
              <a:t>0</a:t>
            </a:r>
            <a:r>
              <a:rPr lang="ru-RU" dirty="0">
                <a:latin typeface="Times New Roman" panose="02020603050405020304" pitchFamily="18" charset="0"/>
                <a:cs typeface="Times New Roman" panose="02020603050405020304" pitchFamily="18" charset="0"/>
              </a:rPr>
              <a:t>С </a:t>
            </a:r>
            <a:r>
              <a:rPr lang="ru-RU" dirty="0" err="1">
                <a:latin typeface="Times New Roman" panose="02020603050405020304" pitchFamily="18" charset="0"/>
                <a:cs typeface="Times New Roman" panose="02020603050405020304" pitchFamily="18" charset="0"/>
              </a:rPr>
              <a:t>гача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нисбатан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чидамли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ҳисобланади</a:t>
            </a:r>
            <a:r>
              <a:rPr lang="ru-RU" dirty="0">
                <a:latin typeface="Times New Roman" panose="02020603050405020304" pitchFamily="18" charset="0"/>
                <a:cs typeface="Times New Roman" panose="02020603050405020304" pitchFamily="18" charset="0"/>
              </a:rPr>
              <a:t>.</a:t>
            </a:r>
          </a:p>
          <a:p>
            <a:pPr marL="0" indent="0" algn="just">
              <a:buNone/>
            </a:pP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аестивалис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аризонка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берландиери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Витис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рупестрис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каби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эса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асосан</a:t>
            </a:r>
            <a:r>
              <a:rPr lang="ru-RU" dirty="0">
                <a:latin typeface="Times New Roman" panose="02020603050405020304" pitchFamily="18" charset="0"/>
                <a:cs typeface="Times New Roman" panose="02020603050405020304" pitchFamily="18" charset="0"/>
              </a:rPr>
              <a:t> селекция </a:t>
            </a:r>
            <a:r>
              <a:rPr lang="ru-RU" dirty="0" err="1">
                <a:latin typeface="Times New Roman" panose="02020603050405020304" pitchFamily="18" charset="0"/>
                <a:cs typeface="Times New Roman" panose="02020603050405020304" pitchFamily="18" charset="0"/>
              </a:rPr>
              <a:t>ишларида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дастлабки</a:t>
            </a:r>
            <a:r>
              <a:rPr lang="ru-RU" dirty="0">
                <a:latin typeface="Times New Roman" panose="02020603050405020304" pitchFamily="18" charset="0"/>
                <a:cs typeface="Times New Roman" panose="02020603050405020304" pitchFamily="18" charset="0"/>
              </a:rPr>
              <a:t> материал </a:t>
            </a:r>
            <a:r>
              <a:rPr lang="ru-RU" dirty="0" err="1">
                <a:latin typeface="Times New Roman" panose="02020603050405020304" pitchFamily="18" charset="0"/>
                <a:cs typeface="Times New Roman" panose="02020603050405020304" pitchFamily="18" charset="0"/>
              </a:rPr>
              <a:t>сифатида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аҳамиятли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ҳисобланади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Токдошларга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мансуб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қатор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туркумлари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айрим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турларидан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манзарали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ўсимлик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сифатида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фойдаланиш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мумкин</a:t>
            </a:r>
            <a:r>
              <a:rPr lang="ru-RU" dirty="0">
                <a:latin typeface="Times New Roman" panose="02020603050405020304" pitchFamily="18" charset="0"/>
                <a:cs typeface="Times New Roman" panose="02020603050405020304" pitchFamily="18" charset="0"/>
              </a:rPr>
              <a:t>.</a:t>
            </a:r>
          </a:p>
          <a:p>
            <a:pPr marL="0" indent="0" algn="just">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91040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467544" y="10873"/>
            <a:ext cx="8208912" cy="6463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Циссус</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Cissus</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L.) - 320 га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яқин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турдан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иборат</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Осиё</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Африка, Америка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ҳамда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Австралиянинг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тропик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субтропик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иқлимли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районларида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Ўсимликлари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чирмашиб</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ўсувчи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бута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шаклида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жингалакли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айримлари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жингалаксиз</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тик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этдор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туганаксимон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ҳосил</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қилади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Меваси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ғужуми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майда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ёки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йирик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қайта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ишлашга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яроқсиз</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Кўпчилик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турларини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манзарали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ўсимлик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сифатида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ўстириш</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Ампелоциссус</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Ampelocissus</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Planch</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- 90 турни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ўз</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ичига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олади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Асосан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Осиё</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Африканинг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тропик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районларида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ер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бағирлаб</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ёки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тик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бута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шаклида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Ер ости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пояси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мустаҳкам</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туганаксимон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Айрим</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турларининг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бошлари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катта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меваси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ейишга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қайта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ишлашга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яроқли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ширин.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Филлоксерага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чидамли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Ампелопсис</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Ampelopsis</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Michx</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- 23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турдан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ташкил</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топган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Осиё</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Шимолий</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Американинг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мўътадил</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иқлимли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районларида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асосан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лиана,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айрим</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ҳолларда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бута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шаклида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узун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ингичка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жингалакли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Меваси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майда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асосан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оқ</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ёки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пушти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ейишга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яроқсиз</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Фақат</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манзарали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ўсим</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-лик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сифатида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ўстирилади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Партеноциссус</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Partenocissus</a:t>
            </a:r>
            <a:r>
              <a:rPr kumimoji="0" lang="en-US"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Planch</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- 19 тури бор.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Шимолий</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Америка,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Жанубий</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Ғарбий</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Осиёнинг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мўътадил</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иқ-лими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районларида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кучли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шохланади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жинга-лакли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чирмашиб</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Меваси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майда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қора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ейишга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яроқсиз</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Ўсимликлари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қурғоқчиликка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иссиққа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совуққа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(-30</a:t>
            </a:r>
            <a:r>
              <a:rPr kumimoji="0" lang="ru-RU" altLang="ru-RU" sz="18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0</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гача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замбуруғ</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касалликларига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ҳамда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филлоксерага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чидамли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Баргининг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шакли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ранги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жуда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чиройли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Манзарали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ўсимлик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сифатида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қадрланади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Юқорида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баён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қилинган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туркумлар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қаторига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Тетрастигма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Ландукия</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Птеризантес</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каби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туркумларни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қўшиш</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39686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365127"/>
            <a:ext cx="8496944" cy="903633"/>
          </a:xfrm>
        </p:spPr>
        <p:txBody>
          <a:bodyPr>
            <a:noAutofit/>
          </a:bodyPr>
          <a:lstStyle/>
          <a:p>
            <a:pPr lvl="0" algn="ctr"/>
            <a:r>
              <a:rPr lang="ru-RU" sz="4400" b="1" dirty="0" err="1" smtClean="0">
                <a:solidFill>
                  <a:schemeClr val="tx1">
                    <a:lumMod val="95000"/>
                    <a:lumOff val="5000"/>
                  </a:schemeClr>
                </a:solidFill>
                <a:latin typeface="Times New Roman" panose="02020603050405020304" pitchFamily="18" charset="0"/>
                <a:cs typeface="Times New Roman" panose="02020603050405020304" pitchFamily="18" charset="0"/>
              </a:rPr>
              <a:t>Токнинг</a:t>
            </a:r>
            <a:r>
              <a:rPr lang="ru-RU" sz="4400" b="1" dirty="0" smtClean="0">
                <a:solidFill>
                  <a:schemeClr val="tx1">
                    <a:lumMod val="95000"/>
                    <a:lumOff val="5000"/>
                  </a:schemeClr>
                </a:solidFill>
                <a:latin typeface="Times New Roman" panose="02020603050405020304" pitchFamily="18" charset="0"/>
                <a:cs typeface="Times New Roman" panose="02020603050405020304" pitchFamily="18" charset="0"/>
              </a:rPr>
              <a:t> </a:t>
            </a:r>
            <a:r>
              <a:rPr lang="ru-RU" sz="4400" b="1" dirty="0" err="1" smtClean="0">
                <a:solidFill>
                  <a:schemeClr val="tx1">
                    <a:lumMod val="95000"/>
                    <a:lumOff val="5000"/>
                  </a:schemeClr>
                </a:solidFill>
                <a:latin typeface="Times New Roman" panose="02020603050405020304" pitchFamily="18" charset="0"/>
                <a:cs typeface="Times New Roman" panose="02020603050405020304" pitchFamily="18" charset="0"/>
              </a:rPr>
              <a:t>йиллик</a:t>
            </a:r>
            <a:r>
              <a:rPr lang="ru-RU" sz="4400" b="1" dirty="0" smtClean="0">
                <a:solidFill>
                  <a:schemeClr val="tx1">
                    <a:lumMod val="95000"/>
                    <a:lumOff val="5000"/>
                  </a:schemeClr>
                </a:solidFill>
                <a:latin typeface="Times New Roman" panose="02020603050405020304" pitchFamily="18" charset="0"/>
                <a:cs typeface="Times New Roman" panose="02020603050405020304" pitchFamily="18" charset="0"/>
              </a:rPr>
              <a:t> </a:t>
            </a:r>
            <a:r>
              <a:rPr lang="ru-RU" sz="4400" b="1" dirty="0" err="1" smtClean="0">
                <a:solidFill>
                  <a:schemeClr val="tx1">
                    <a:lumMod val="95000"/>
                    <a:lumOff val="5000"/>
                  </a:schemeClr>
                </a:solidFill>
                <a:latin typeface="Times New Roman" panose="02020603050405020304" pitchFamily="18" charset="0"/>
                <a:cs typeface="Times New Roman" panose="02020603050405020304" pitchFamily="18" charset="0"/>
              </a:rPr>
              <a:t>ривожланиш</a:t>
            </a:r>
            <a:r>
              <a:rPr lang="ru-RU" sz="4400" b="1" dirty="0" smtClean="0">
                <a:solidFill>
                  <a:schemeClr val="tx1">
                    <a:lumMod val="95000"/>
                    <a:lumOff val="5000"/>
                  </a:schemeClr>
                </a:solidFill>
                <a:latin typeface="Times New Roman" panose="02020603050405020304" pitchFamily="18" charset="0"/>
                <a:cs typeface="Times New Roman" panose="02020603050405020304" pitchFamily="18" charset="0"/>
              </a:rPr>
              <a:t> </a:t>
            </a:r>
            <a:r>
              <a:rPr lang="ru-RU" sz="4400" b="1" dirty="0" err="1" smtClean="0">
                <a:solidFill>
                  <a:schemeClr val="tx1">
                    <a:lumMod val="95000"/>
                    <a:lumOff val="5000"/>
                  </a:schemeClr>
                </a:solidFill>
                <a:latin typeface="Times New Roman" panose="02020603050405020304" pitchFamily="18" charset="0"/>
                <a:cs typeface="Times New Roman" panose="02020603050405020304" pitchFamily="18" charset="0"/>
              </a:rPr>
              <a:t>фазалари</a:t>
            </a:r>
            <a:r>
              <a:rPr lang="ru-RU" sz="4400" b="1" dirty="0" smtClean="0">
                <a:solidFill>
                  <a:schemeClr val="tx1">
                    <a:lumMod val="95000"/>
                    <a:lumOff val="5000"/>
                  </a:schemeClr>
                </a:solidFill>
                <a:latin typeface="Times New Roman" panose="02020603050405020304" pitchFamily="18" charset="0"/>
                <a:cs typeface="Times New Roman" panose="02020603050405020304" pitchFamily="18" charset="0"/>
              </a:rPr>
              <a:t> </a:t>
            </a:r>
            <a:r>
              <a:rPr lang="ru-RU" sz="4400" b="1" dirty="0" err="1" smtClean="0">
                <a:solidFill>
                  <a:schemeClr val="tx1">
                    <a:lumMod val="95000"/>
                    <a:lumOff val="5000"/>
                  </a:schemeClr>
                </a:solidFill>
                <a:latin typeface="Times New Roman" panose="02020603050405020304" pitchFamily="18" charset="0"/>
                <a:cs typeface="Times New Roman" panose="02020603050405020304" pitchFamily="18" charset="0"/>
              </a:rPr>
              <a:t>ва</a:t>
            </a:r>
            <a:r>
              <a:rPr lang="ru-RU" sz="4400" b="1" dirty="0" smtClean="0">
                <a:solidFill>
                  <a:schemeClr val="tx1">
                    <a:lumMod val="95000"/>
                    <a:lumOff val="5000"/>
                  </a:schemeClr>
                </a:solidFill>
                <a:latin typeface="Times New Roman" panose="02020603050405020304" pitchFamily="18" charset="0"/>
                <a:cs typeface="Times New Roman" panose="02020603050405020304" pitchFamily="18" charset="0"/>
              </a:rPr>
              <a:t> </a:t>
            </a:r>
            <a:r>
              <a:rPr lang="ru-RU" sz="4400" b="1" dirty="0" err="1" smtClean="0">
                <a:solidFill>
                  <a:schemeClr val="tx1">
                    <a:lumMod val="95000"/>
                    <a:lumOff val="5000"/>
                  </a:schemeClr>
                </a:solidFill>
                <a:latin typeface="Times New Roman" panose="02020603050405020304" pitchFamily="18" charset="0"/>
                <a:cs typeface="Times New Roman" panose="02020603050405020304" pitchFamily="18" charset="0"/>
              </a:rPr>
              <a:t>тиним</a:t>
            </a:r>
            <a:r>
              <a:rPr lang="ru-RU" sz="4400" b="1" dirty="0" smtClean="0">
                <a:solidFill>
                  <a:schemeClr val="tx1">
                    <a:lumMod val="95000"/>
                    <a:lumOff val="5000"/>
                  </a:schemeClr>
                </a:solidFill>
                <a:latin typeface="Times New Roman" panose="02020603050405020304" pitchFamily="18" charset="0"/>
                <a:cs typeface="Times New Roman" panose="02020603050405020304" pitchFamily="18" charset="0"/>
              </a:rPr>
              <a:t> </a:t>
            </a:r>
            <a:r>
              <a:rPr lang="ru-RU" sz="4400" b="1" dirty="0" err="1" smtClean="0">
                <a:solidFill>
                  <a:schemeClr val="tx1">
                    <a:lumMod val="95000"/>
                    <a:lumOff val="5000"/>
                  </a:schemeClr>
                </a:solidFill>
                <a:latin typeface="Times New Roman" panose="02020603050405020304" pitchFamily="18" charset="0"/>
                <a:cs typeface="Times New Roman" panose="02020603050405020304" pitchFamily="18" charset="0"/>
              </a:rPr>
              <a:t>даври</a:t>
            </a:r>
            <a:endParaRPr lang="ru-RU" sz="4400" b="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251520" y="1484784"/>
            <a:ext cx="8496944" cy="5040560"/>
          </a:xfrm>
        </p:spPr>
        <p:txBody>
          <a:bodyPr>
            <a:normAutofit/>
          </a:bodyPr>
          <a:lstStyle/>
          <a:p>
            <a:pPr marL="0" indent="0" algn="just">
              <a:buNone/>
            </a:pP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Ток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ҳар</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йили</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ўзининг</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кичик</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ривожланиш</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даврини</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ўтай-ди</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Бу</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жараёнда</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токда</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физиологик</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биокимёвий</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морфологик</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анатомик</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ўзгаришлар</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рўй</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беради</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Булар</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экологик</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омиллар</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фаслларнинг</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алмашиб</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туриши</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билан</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бевосита</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боғлиқ</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ҳолда</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кечади</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Токнинг</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йил</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давомида</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ривожланиш</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хусусиятларини</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хусусан</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ҳар</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бир</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фенологик</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фазаси</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учун</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зарур</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бўлган</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омилларни</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билиш</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ва</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шу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асосида</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иш</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тутиш</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токнинг</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барқарор</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ўсиб</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ривожланишини</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таъминлаш</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мўл</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ва</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сифатли</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ҳосил</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етиштиришни</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талаб</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даражасида</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бошқариш</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имконини</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беради</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Токнинг</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йиллик</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даври</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ўсув</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ва</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тиним</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даврларини</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ўз</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 ичига </a:t>
            </a:r>
            <a:r>
              <a:rPr lang="ru-RU" sz="2000" dirty="0" err="1">
                <a:solidFill>
                  <a:schemeClr val="tx1">
                    <a:lumMod val="95000"/>
                    <a:lumOff val="5000"/>
                  </a:schemeClr>
                </a:solidFill>
                <a:latin typeface="Times New Roman" panose="02020603050405020304" pitchFamily="18" charset="0"/>
                <a:cs typeface="Times New Roman" panose="02020603050405020304" pitchFamily="18" charset="0"/>
              </a:rPr>
              <a:t>олади</a:t>
            </a:r>
            <a:r>
              <a:rPr lang="ru-RU" sz="2000" dirty="0">
                <a:solidFill>
                  <a:schemeClr val="tx1">
                    <a:lumMod val="95000"/>
                    <a:lumOff val="5000"/>
                  </a:schemeClr>
                </a:solidFill>
                <a:latin typeface="Times New Roman" panose="02020603050405020304" pitchFamily="18" charset="0"/>
                <a:cs typeface="Times New Roman" panose="02020603050405020304" pitchFamily="18" charset="0"/>
              </a:rPr>
              <a:t>.</a:t>
            </a:r>
          </a:p>
          <a:p>
            <a:pPr marL="0" indent="0" algn="ctr">
              <a:buNone/>
            </a:pPr>
            <a:r>
              <a:rPr lang="ru-RU" sz="2000" b="1" dirty="0" err="1">
                <a:latin typeface="Times New Roman" panose="02020603050405020304" pitchFamily="18" charset="0"/>
                <a:cs typeface="Times New Roman" panose="02020603050405020304" pitchFamily="18" charset="0"/>
              </a:rPr>
              <a:t>Ўсув</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даври</a:t>
            </a:r>
            <a:endParaRPr lang="ru-RU" sz="2000" dirty="0">
              <a:latin typeface="Times New Roman" panose="02020603050405020304" pitchFamily="18" charset="0"/>
              <a:cs typeface="Times New Roman" panose="02020603050405020304" pitchFamily="18" charset="0"/>
            </a:endParaRPr>
          </a:p>
          <a:p>
            <a:pPr marL="0" indent="0" algn="just">
              <a:buNone/>
            </a:pPr>
            <a:r>
              <a:rPr lang="ru-RU" sz="2000" dirty="0" err="1">
                <a:latin typeface="Times New Roman" panose="02020603050405020304" pitchFamily="18" charset="0"/>
                <a:cs typeface="Times New Roman" panose="02020603050405020304" pitchFamily="18" charset="0"/>
              </a:rPr>
              <a:t>Токнинг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йил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давомида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ривожланиши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ҳосил</a:t>
            </a:r>
            <a:r>
              <a:rPr lang="ru-RU" sz="2000" dirty="0">
                <a:latin typeface="Times New Roman" panose="02020603050405020304" pitchFamily="18" charset="0"/>
                <a:cs typeface="Times New Roman" panose="02020603050405020304" pitchFamily="18" charset="0"/>
              </a:rPr>
              <a:t> бери-ши </a:t>
            </a:r>
            <a:r>
              <a:rPr lang="ru-RU" sz="2000" dirty="0" err="1">
                <a:latin typeface="Times New Roman" panose="02020603050405020304" pitchFamily="18" charset="0"/>
                <a:cs typeface="Times New Roman" panose="02020603050405020304" pitchFamily="18" charset="0"/>
              </a:rPr>
              <a:t>каби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жараёнларни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ўз</a:t>
            </a:r>
            <a:r>
              <a:rPr lang="ru-RU" sz="2000" dirty="0">
                <a:latin typeface="Times New Roman" panose="02020603050405020304" pitchFamily="18" charset="0"/>
                <a:cs typeface="Times New Roman" panose="02020603050405020304" pitchFamily="18" charset="0"/>
              </a:rPr>
              <a:t> ичига </a:t>
            </a:r>
            <a:r>
              <a:rPr lang="ru-RU" sz="2000" dirty="0" err="1">
                <a:latin typeface="Times New Roman" panose="02020603050405020304" pitchFamily="18" charset="0"/>
                <a:cs typeface="Times New Roman" panose="02020603050405020304" pitchFamily="18" charset="0"/>
              </a:rPr>
              <a:t>олади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Эрта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баҳорда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ўсим-ликда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шира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ҳаракатидан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кесилган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шикастланган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жойидан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сув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чиқишидан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бошланиб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сўнг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куртаклар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уйғо-нади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барглар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тўпгуллар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ривожланади</a:t>
            </a:r>
            <a:r>
              <a:rPr lang="ru-RU" sz="2000" dirty="0">
                <a:latin typeface="Times New Roman" panose="02020603050405020304" pitchFamily="18" charset="0"/>
                <a:cs typeface="Times New Roman" panose="02020603050405020304" pitchFamily="18" charset="0"/>
              </a:rPr>
              <a:t>, ток </a:t>
            </a:r>
            <a:r>
              <a:rPr lang="ru-RU" sz="2000" dirty="0" err="1">
                <a:latin typeface="Times New Roman" panose="02020603050405020304" pitchFamily="18" charset="0"/>
                <a:cs typeface="Times New Roman" panose="02020603050405020304" pitchFamily="18" charset="0"/>
              </a:rPr>
              <a:t>гуллайди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куртаклар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шаклланади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ғужумлар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ривожланиб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пишади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пишиб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етилади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ўсиш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тўхтаб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барглар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тўкилади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хазонрезгилик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бошланади</a:t>
            </a:r>
            <a:r>
              <a:rPr lang="ru-RU" sz="2000" dirty="0">
                <a:latin typeface="Times New Roman" panose="02020603050405020304" pitchFamily="18" charset="0"/>
                <a:cs typeface="Times New Roman" panose="02020603050405020304" pitchFamily="18" charset="0"/>
              </a:rPr>
              <a:t>).</a:t>
            </a:r>
          </a:p>
          <a:p>
            <a:pPr marL="0" indent="0" algn="just">
              <a:buNone/>
            </a:pPr>
            <a:endParaRPr lang="ru-RU" sz="20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86698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323528" y="427604"/>
            <a:ext cx="8496944" cy="60977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Ўсув</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даври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асосан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6 та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фенологик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фазалардан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иборат</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шира</a:t>
            </a:r>
            <a:r>
              <a:rPr kumimoji="0" lang="ru-RU" altLang="ru-RU" sz="18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ҳаракати</a:t>
            </a:r>
            <a:r>
              <a:rPr kumimoji="0" lang="ru-RU" altLang="ru-RU" sz="18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новда</a:t>
            </a:r>
            <a:r>
              <a:rPr kumimoji="0" lang="ru-RU" altLang="ru-RU" sz="18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тўпгулларнинг</a:t>
            </a:r>
            <a:r>
              <a:rPr kumimoji="0" lang="ru-RU" altLang="ru-RU" sz="18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ўсиши</a:t>
            </a:r>
            <a:r>
              <a:rPr kumimoji="0" lang="ru-RU" altLang="ru-RU" sz="18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гуллаш</a:t>
            </a:r>
            <a:r>
              <a:rPr kumimoji="0" lang="ru-RU" altLang="ru-RU" sz="18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ғужум-ларнинг</a:t>
            </a:r>
            <a:r>
              <a:rPr kumimoji="0" lang="ru-RU" altLang="ru-RU" sz="18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ўсиши</a:t>
            </a:r>
            <a:r>
              <a:rPr kumimoji="0" lang="ru-RU" altLang="ru-RU" sz="18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ғужумларнинг</a:t>
            </a:r>
            <a:r>
              <a:rPr kumimoji="0" lang="ru-RU" altLang="ru-RU" sz="18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пишиши</a:t>
            </a:r>
            <a:r>
              <a:rPr kumimoji="0" lang="ru-RU" altLang="ru-RU" sz="18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баргларнинг</a:t>
            </a:r>
            <a:r>
              <a:rPr kumimoji="0" lang="ru-RU" altLang="ru-RU" sz="18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тўкилиши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хазонрезгилик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Ўсув</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даврининг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бундай</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фазаларга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бўлиниши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фазада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зарур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агротехника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тадбирларини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белгилаш</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ҳосилни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ўз</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вақтида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териб</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олиш</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шунингдек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токнинг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қишга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тайёргарлик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кўриш</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имконини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беради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фазанинг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бошланиши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давом</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этиши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ташқи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муҳит</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шароитлари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нав</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хусу-сиятлари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тупларининг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ёши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каби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омилларга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боғлиқ</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Биринчи</a:t>
            </a:r>
            <a:r>
              <a:rPr kumimoji="0" lang="ru-RU" altLang="ru-RU" sz="18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фаза -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баҳорда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токда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шира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ҳаракати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бошланиб</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ёзилгунга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қадар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давом</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этади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Токнинг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кесилган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ёки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шикастланган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жойларидан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суюқлик­шира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ажралади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Бу</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йиғиси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деб</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аталади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Катта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ёшдаги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тупидан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суткада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2-3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л.гача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шира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оқиши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Ажралган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шира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таркибида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1-2 мг.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қуруқ</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модда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қисман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минерал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элементлар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Р, М</a:t>
            </a:r>
            <a:r>
              <a:rPr kumimoji="0" lang="en-US"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Шира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оқишининг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тупига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деярли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зарари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йўқ</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нам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етишмаганда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совуқдан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зарарланганда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шира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оқмаслиги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Биринчи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фаза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бошланишида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токда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чуқур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физиологик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биокимёвий</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ўзгаришлар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содир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Бу</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фазада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сўриларни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тартибга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солиш</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занг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мадангларни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боғлаш</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азотли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ўғитлар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-ни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солиш</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тупроқни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чуқур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юмшатиш</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каби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ишлар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бажарилади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Ушбу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фазанинг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давомийлиги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асосан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ҳарорати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намлигига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боғлиқ</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10-15 кун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ундан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ортиқ</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давом</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эти-ши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Қишга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кўмилган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токлар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очилади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симбағазлар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таъмирланади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тупининг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кўп</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йиллик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қисмлари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қуруқ</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боғланади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6597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251520" y="332656"/>
            <a:ext cx="8712968" cy="6109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700" b="1"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Иккинчи</a:t>
            </a:r>
            <a:r>
              <a:rPr kumimoji="0" lang="ru-RU" altLang="ru-RU" sz="1700" b="1"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фаза -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тўпгулларнинг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ўсишидан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бошланади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ёзилгандан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то ток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гуллашгача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давом</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этади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об-</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ҳаво</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шароитига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қараб</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апрел</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ўрталарида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ёзилади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Куртакларнинг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ёзилишида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ҳамда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новдаларнинг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ўсишида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маълум</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қонуниятлар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мавжуд</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Аввал</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бўлиқ</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марказий</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сўнг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ўринбосар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охири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ухловчи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ёзилади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Куртакларнинг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ривожланиши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новдаларнинг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тупда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жойлашганлик</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даражасига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боғлиқ</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Горизонтал</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ётиқ</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ҳолда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жойлаштирилган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текис</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ёйсимон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ёки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ҳалқасимон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жойлаштирилса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асосан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новданинг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асосига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яқин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бўлган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Калта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кесилган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новдалардаги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кесилган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новдаларникига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нисбатан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эрта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ёзилади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Куртакларнинг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уйғониб</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новдаларнинг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ўсишига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ҳаво</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тупроқ</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ҳарорати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ҳамда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намлиги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таъсир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кўрсатади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15-25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см.га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етганда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шўралар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бошлари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пайдо</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бачки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бошлайди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Бу</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даврда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туплари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шўра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хомток</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бу</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ном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шўраларнинг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пайдо</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бўлиши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билан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боғлиқ</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қилинади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яшил</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симбағазга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тараб</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боғланади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гуллашидан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олдин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ҳосилли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новдаларнинг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учи (1-2 см)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чилпилади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Натижада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новдаларнинг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ўсиши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10-15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кунга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тўхтаб</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ўсишга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сарф</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бўладиган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куч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ҳосилга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сарф</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унинг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сифатини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оширишга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ёрдам</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беради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Иккинчи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фазанинг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охирларига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бориб</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жаъми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узунлигининг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60%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ўсган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Бу</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фаза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тахминан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40-45 кун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давом</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этиб</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новдаларгина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эмас</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балки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уларда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жойлашган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барглар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тўпгуллар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бачкилар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жингалаклар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жадал</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Бу</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фазанинг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бошланиши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яъни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барг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яшил</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новдаларнинг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ўсиши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билан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сув</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буғланиши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(транспирация)</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нинг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кучайиши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оқибатида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органларидан</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шира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ажралиши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тўхтайди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Новдаларнинг</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жадал</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ўсиши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жараёнида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барглар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қўлтиғида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қўлтиқ</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куртаклар</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шаклланиб</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Бу</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фазада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туплари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озиқлантирилади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суғорилади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касалликларга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қарши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курашилади</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ҳ.к</a:t>
            </a:r>
            <a:r>
              <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700" b="0" i="0" u="none" strike="noStrike" cap="none" normalizeH="0" baseline="0" dirty="0" smtClean="0">
              <a:ln>
                <a:noFill/>
              </a:ln>
              <a:solidFill>
                <a:schemeClr val="tx1">
                  <a:lumMod val="95000"/>
                  <a:lumOff val="5000"/>
                </a:schemeClr>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53862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5496" y="116632"/>
            <a:ext cx="8964488" cy="6696744"/>
          </a:xfrm>
        </p:spPr>
        <p:txBody>
          <a:bodyPr>
            <a:noAutofit/>
          </a:bodyPr>
          <a:lstStyle/>
          <a:p>
            <a:pPr marL="0" indent="0" algn="just">
              <a:spcBef>
                <a:spcPts val="0"/>
              </a:spcBef>
              <a:buNone/>
            </a:pPr>
            <a:r>
              <a:rPr lang="ru-RU" sz="1700" b="1" dirty="0" err="1">
                <a:latin typeface="Times New Roman" panose="02020603050405020304" pitchFamily="18" charset="0"/>
                <a:cs typeface="Times New Roman" panose="02020603050405020304" pitchFamily="18" charset="0"/>
              </a:rPr>
              <a:t>Учинчи</a:t>
            </a:r>
            <a:r>
              <a:rPr lang="ru-RU" sz="1700" b="1" dirty="0">
                <a:latin typeface="Times New Roman" panose="02020603050405020304" pitchFamily="18" charset="0"/>
                <a:cs typeface="Times New Roman" panose="02020603050405020304" pitchFamily="18" charset="0"/>
              </a:rPr>
              <a:t> фаза ­ </a:t>
            </a:r>
            <a:r>
              <a:rPr lang="ru-RU" sz="1700" dirty="0" err="1">
                <a:latin typeface="Times New Roman" panose="02020603050405020304" pitchFamily="18" charset="0"/>
                <a:cs typeface="Times New Roman" panose="02020603050405020304" pitchFamily="18" charset="0"/>
              </a:rPr>
              <a:t>гуллаш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Гулларнинг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очилиб</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гултож</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қал-поқчаларининг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тўкилишидан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бошланади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ва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ғужумлар</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тўкил-гунгача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давом</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этади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Гуллаш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муддати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узум</a:t>
            </a:r>
            <a:r>
              <a:rPr lang="ru-RU" sz="1700" dirty="0">
                <a:latin typeface="Times New Roman" panose="02020603050405020304" pitchFamily="18" charset="0"/>
                <a:cs typeface="Times New Roman" panose="02020603050405020304" pitchFamily="18" charset="0"/>
              </a:rPr>
              <a:t> нави, об-</a:t>
            </a:r>
            <a:r>
              <a:rPr lang="ru-RU" sz="1700" dirty="0" err="1">
                <a:latin typeface="Times New Roman" panose="02020603050405020304" pitchFamily="18" charset="0"/>
                <a:cs typeface="Times New Roman" panose="02020603050405020304" pitchFamily="18" charset="0"/>
              </a:rPr>
              <a:t>ҳаво</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шароитларига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қараб</a:t>
            </a:r>
            <a:r>
              <a:rPr lang="ru-RU" sz="1700" dirty="0">
                <a:latin typeface="Times New Roman" panose="02020603050405020304" pitchFamily="18" charset="0"/>
                <a:cs typeface="Times New Roman" panose="02020603050405020304" pitchFamily="18" charset="0"/>
              </a:rPr>
              <a:t> 8-14 </a:t>
            </a:r>
            <a:r>
              <a:rPr lang="ru-RU" sz="1700" dirty="0" err="1">
                <a:latin typeface="Times New Roman" panose="02020603050405020304" pitchFamily="18" charset="0"/>
                <a:cs typeface="Times New Roman" panose="02020603050405020304" pitchFamily="18" charset="0"/>
              </a:rPr>
              <a:t>кунни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ташкил</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этади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Бу</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майнинг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учинчи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ва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июннинг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биринчи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ўн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кунлигига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тўғри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келади</a:t>
            </a:r>
            <a:r>
              <a:rPr lang="ru-RU" sz="1700" dirty="0">
                <a:latin typeface="Times New Roman" panose="02020603050405020304" pitchFamily="18" charset="0"/>
                <a:cs typeface="Times New Roman" panose="02020603050405020304" pitchFamily="18" charset="0"/>
              </a:rPr>
              <a:t>. Ер </a:t>
            </a:r>
            <a:r>
              <a:rPr lang="ru-RU" sz="1700" dirty="0" err="1">
                <a:latin typeface="Times New Roman" panose="02020603050405020304" pitchFamily="18" charset="0"/>
                <a:cs typeface="Times New Roman" panose="02020603050405020304" pitchFamily="18" charset="0"/>
              </a:rPr>
              <a:t>сат-ҳига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яқин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жойлашган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тўпгуллар</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эрта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гуллайди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Битта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тўпгул-нинг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гуллаш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муддати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ўртача</a:t>
            </a:r>
            <a:r>
              <a:rPr lang="ru-RU" sz="1700" dirty="0">
                <a:latin typeface="Times New Roman" panose="02020603050405020304" pitchFamily="18" charset="0"/>
                <a:cs typeface="Times New Roman" panose="02020603050405020304" pitchFamily="18" charset="0"/>
              </a:rPr>
              <a:t> 4-9 кун. </a:t>
            </a:r>
            <a:r>
              <a:rPr lang="ru-RU" sz="1700" dirty="0" err="1">
                <a:latin typeface="Times New Roman" panose="02020603050405020304" pitchFamily="18" charset="0"/>
                <a:cs typeface="Times New Roman" panose="02020603050405020304" pitchFamily="18" charset="0"/>
              </a:rPr>
              <a:t>Гуллаш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кечроқ</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бошланганда</a:t>
            </a:r>
            <a:r>
              <a:rPr lang="ru-RU" sz="1700" dirty="0">
                <a:latin typeface="Times New Roman" panose="02020603050405020304" pitchFamily="18" charset="0"/>
                <a:cs typeface="Times New Roman" panose="02020603050405020304" pitchFamily="18" charset="0"/>
              </a:rPr>
              <a:t> у </a:t>
            </a:r>
            <a:r>
              <a:rPr lang="ru-RU" sz="1700" dirty="0" err="1">
                <a:latin typeface="Times New Roman" panose="02020603050405020304" pitchFamily="18" charset="0"/>
                <a:cs typeface="Times New Roman" panose="02020603050405020304" pitchFamily="18" charset="0"/>
              </a:rPr>
              <a:t>жадал</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ва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қисқа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муддатда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ўтади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Гуллаш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қанчалик</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эрта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ўтса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ғужумлар</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ҳам</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шунча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барвақтроқ</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пишади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Одатда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тўпгул-нинг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асосига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яқин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бўлган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гуллар</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эртароқ</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очилади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Агар</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бир</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новдада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бир</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нечта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тўпгул</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бўлса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новданинг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пастки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қисмидаги</a:t>
            </a:r>
            <a:r>
              <a:rPr lang="ru-RU" sz="1700" dirty="0">
                <a:latin typeface="Times New Roman" panose="02020603050405020304" pitchFamily="18" charset="0"/>
                <a:cs typeface="Times New Roman" panose="02020603050405020304" pitchFamily="18" charset="0"/>
              </a:rPr>
              <a:t>-си </a:t>
            </a:r>
            <a:r>
              <a:rPr lang="ru-RU" sz="1700" dirty="0" err="1">
                <a:latin typeface="Times New Roman" panose="02020603050405020304" pitchFamily="18" charset="0"/>
                <a:cs typeface="Times New Roman" panose="02020603050405020304" pitchFamily="18" charset="0"/>
              </a:rPr>
              <a:t>эрта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гуллайди</a:t>
            </a:r>
            <a:r>
              <a:rPr lang="ru-RU" sz="1700" dirty="0">
                <a:latin typeface="Times New Roman" panose="02020603050405020304" pitchFamily="18" charset="0"/>
                <a:cs typeface="Times New Roman" panose="02020603050405020304" pitchFamily="18" charset="0"/>
              </a:rPr>
              <a:t>.</a:t>
            </a:r>
          </a:p>
          <a:p>
            <a:pPr marL="0" indent="0" algn="just">
              <a:spcBef>
                <a:spcPts val="0"/>
              </a:spcBef>
              <a:buNone/>
            </a:pPr>
            <a:r>
              <a:rPr lang="ru-RU" sz="1700" dirty="0">
                <a:latin typeface="Times New Roman" panose="02020603050405020304" pitchFamily="18" charset="0"/>
                <a:cs typeface="Times New Roman" panose="02020603050405020304" pitchFamily="18" charset="0"/>
              </a:rPr>
              <a:t>Гул </a:t>
            </a:r>
            <a:r>
              <a:rPr lang="ru-RU" sz="1700" dirty="0" err="1">
                <a:latin typeface="Times New Roman" panose="02020603050405020304" pitchFamily="18" charset="0"/>
                <a:cs typeface="Times New Roman" panose="02020603050405020304" pitchFamily="18" charset="0"/>
              </a:rPr>
              <a:t>очилгач</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унинг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уруғчиси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тумшуқчасидан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шира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ажралиб</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чиқади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ва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унга</a:t>
            </a:r>
            <a:r>
              <a:rPr lang="ru-RU" sz="1700" dirty="0">
                <a:latin typeface="Times New Roman" panose="02020603050405020304" pitchFamily="18" charset="0"/>
                <a:cs typeface="Times New Roman" panose="02020603050405020304" pitchFamily="18" charset="0"/>
              </a:rPr>
              <a:t> гул </a:t>
            </a:r>
            <a:r>
              <a:rPr lang="ru-RU" sz="1700" dirty="0" err="1">
                <a:latin typeface="Times New Roman" panose="02020603050405020304" pitchFamily="18" charset="0"/>
                <a:cs typeface="Times New Roman" panose="02020603050405020304" pitchFamily="18" charset="0"/>
              </a:rPr>
              <a:t>чанги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ёпишади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сўнг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оталаниш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уруғ-ланиш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рўй</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беради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ҳамда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тугунча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ҳосил</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бўлиб</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ўса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бошлайди</a:t>
            </a:r>
            <a:r>
              <a:rPr lang="ru-RU" sz="1700" dirty="0">
                <a:latin typeface="Times New Roman" panose="02020603050405020304" pitchFamily="18" charset="0"/>
                <a:cs typeface="Times New Roman" panose="02020603050405020304" pitchFamily="18" charset="0"/>
              </a:rPr>
              <a:t>.</a:t>
            </a:r>
          </a:p>
          <a:p>
            <a:pPr marL="0" indent="0" algn="just">
              <a:spcBef>
                <a:spcPts val="0"/>
              </a:spcBef>
              <a:buNone/>
            </a:pPr>
            <a:r>
              <a:rPr lang="ru-RU" sz="1700" dirty="0" err="1">
                <a:latin typeface="Times New Roman" panose="02020603050405020304" pitchFamily="18" charset="0"/>
                <a:cs typeface="Times New Roman" panose="02020603050405020304" pitchFamily="18" charset="0"/>
              </a:rPr>
              <a:t>Гуллаш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чангланиш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ҳамда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мева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тугунчалари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пайдо</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бўлиш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жараёнида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ғунча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шаклидаги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шунингдек</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очилган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гуллар</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тугилган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меваларнинг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кўпчилик</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қисми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тўкилиб</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кетади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Бу</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табиий</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жараён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ҳисобланиб</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одатда</a:t>
            </a:r>
            <a:r>
              <a:rPr lang="ru-RU" sz="1700" dirty="0">
                <a:latin typeface="Times New Roman" panose="02020603050405020304" pitchFamily="18" charset="0"/>
                <a:cs typeface="Times New Roman" panose="02020603050405020304" pitchFamily="18" charset="0"/>
              </a:rPr>
              <a:t> 80% </a:t>
            </a:r>
            <a:r>
              <a:rPr lang="ru-RU" sz="1700" dirty="0" err="1">
                <a:latin typeface="Times New Roman" panose="02020603050405020304" pitchFamily="18" charset="0"/>
                <a:cs typeface="Times New Roman" panose="02020603050405020304" pitchFamily="18" charset="0"/>
              </a:rPr>
              <a:t>гача</a:t>
            </a:r>
            <a:r>
              <a:rPr lang="ru-RU" sz="1700" dirty="0">
                <a:latin typeface="Times New Roman" panose="02020603050405020304" pitchFamily="18" charset="0"/>
                <a:cs typeface="Times New Roman" panose="02020603050405020304" pitchFamily="18" charset="0"/>
              </a:rPr>
              <a:t> гул </a:t>
            </a:r>
            <a:r>
              <a:rPr lang="ru-RU" sz="1700" dirty="0" err="1">
                <a:latin typeface="Times New Roman" panose="02020603050405020304" pitchFamily="18" charset="0"/>
                <a:cs typeface="Times New Roman" panose="02020603050405020304" pitchFamily="18" charset="0"/>
              </a:rPr>
              <a:t>тўкилиб</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кетганда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ҳам</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узумдан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қониқарли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ҳосил</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олиш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мумкин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Аммо</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гулларнинг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турли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сабаблар</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озиқанинг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етишмаслиги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ўта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сернамлик</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ва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ҳ.к</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натижасида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ҳаддан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ортиқ</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тўкилиб</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кетиши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ҳосил</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миқдори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ва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унинг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сифатига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салбий</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таъсир</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кўрсатади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Гуллаш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жараёнининг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бир</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текис</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кечиши</a:t>
            </a:r>
            <a:r>
              <a:rPr lang="ru-RU" sz="1700" dirty="0">
                <a:latin typeface="Times New Roman" panose="02020603050405020304" pitchFamily="18" charset="0"/>
                <a:cs typeface="Times New Roman" panose="02020603050405020304" pitchFamily="18" charset="0"/>
              </a:rPr>
              <a:t>, гул </a:t>
            </a:r>
            <a:r>
              <a:rPr lang="ru-RU" sz="1700" dirty="0" err="1">
                <a:latin typeface="Times New Roman" panose="02020603050405020304" pitchFamily="18" charset="0"/>
                <a:cs typeface="Times New Roman" panose="02020603050405020304" pitchFamily="18" charset="0"/>
              </a:rPr>
              <a:t>ва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мева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тугунчаларининг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ортиқча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тўкилишининг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олдини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олиш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учун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токларни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қўшимча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озиқлантириш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гуллашдан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олдин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новдалар</a:t>
            </a:r>
            <a:r>
              <a:rPr lang="ru-RU" sz="1700" dirty="0">
                <a:latin typeface="Times New Roman" panose="02020603050405020304" pitchFamily="18" charset="0"/>
                <a:cs typeface="Times New Roman" panose="02020603050405020304" pitchFamily="18" charset="0"/>
              </a:rPr>
              <a:t> учини </a:t>
            </a:r>
            <a:r>
              <a:rPr lang="ru-RU" sz="1700" dirty="0" err="1">
                <a:latin typeface="Times New Roman" panose="02020603050405020304" pitchFamily="18" charset="0"/>
                <a:cs typeface="Times New Roman" panose="02020603050405020304" pitchFamily="18" charset="0"/>
              </a:rPr>
              <a:t>чилпиш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хомтокни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сифатли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ўтказиш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новдаларни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симбағазларга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тўғри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жойлаштириш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ўстирувчи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моддалар</a:t>
            </a:r>
            <a:r>
              <a:rPr lang="ru-RU" sz="1700" dirty="0">
                <a:latin typeface="Times New Roman" panose="02020603050405020304" pitchFamily="18" charset="0"/>
                <a:cs typeface="Times New Roman" panose="02020603050405020304" pitchFamily="18" charset="0"/>
              </a:rPr>
              <a:t> (гиббереллин </a:t>
            </a:r>
            <a:r>
              <a:rPr lang="ru-RU" sz="1700" dirty="0" err="1">
                <a:latin typeface="Times New Roman" panose="02020603050405020304" pitchFamily="18" charset="0"/>
                <a:cs typeface="Times New Roman" panose="02020603050405020304" pitchFamily="18" charset="0"/>
              </a:rPr>
              <a:t>ва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ҳ.к</a:t>
            </a:r>
            <a:r>
              <a:rPr lang="ru-RU" sz="1700" dirty="0">
                <a:latin typeface="Times New Roman" panose="02020603050405020304" pitchFamily="18" charset="0"/>
                <a:cs typeface="Times New Roman" panose="02020603050405020304" pitchFamily="18" charset="0"/>
              </a:rPr>
              <a:t>.)дан </a:t>
            </a:r>
            <a:r>
              <a:rPr lang="ru-RU" sz="1700" dirty="0" err="1">
                <a:latin typeface="Times New Roman" panose="02020603050405020304" pitchFamily="18" charset="0"/>
                <a:cs typeface="Times New Roman" panose="02020603050405020304" pitchFamily="18" charset="0"/>
              </a:rPr>
              <a:t>фойдаланиш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яхши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натижа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беради</a:t>
            </a:r>
            <a:r>
              <a:rPr lang="ru-RU" sz="1700" dirty="0">
                <a:latin typeface="Times New Roman" panose="02020603050405020304" pitchFamily="18" charset="0"/>
                <a:cs typeface="Times New Roman" panose="02020603050405020304" pitchFamily="18" charset="0"/>
              </a:rPr>
              <a:t>. Бунда </a:t>
            </a:r>
            <a:r>
              <a:rPr lang="ru-RU" sz="1700" dirty="0" err="1">
                <a:latin typeface="Times New Roman" panose="02020603050405020304" pitchFamily="18" charset="0"/>
                <a:cs typeface="Times New Roman" panose="02020603050405020304" pitchFamily="18" charset="0"/>
              </a:rPr>
              <a:t>ҳаво</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ҳарорати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ва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намлигининг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аҳамияти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катта</a:t>
            </a:r>
            <a:r>
              <a:rPr lang="ru-RU" sz="1700" dirty="0">
                <a:latin typeface="Times New Roman" panose="02020603050405020304" pitchFamily="18" charset="0"/>
                <a:cs typeface="Times New Roman" panose="02020603050405020304" pitchFamily="18" charset="0"/>
              </a:rPr>
              <a:t>.</a:t>
            </a:r>
          </a:p>
          <a:p>
            <a:pPr marL="0" indent="0" algn="just">
              <a:spcBef>
                <a:spcPts val="0"/>
              </a:spcBef>
              <a:buNone/>
            </a:pPr>
            <a:r>
              <a:rPr lang="ru-RU" sz="1700" dirty="0" err="1">
                <a:latin typeface="Times New Roman" panose="02020603050405020304" pitchFamily="18" charset="0"/>
                <a:cs typeface="Times New Roman" panose="02020603050405020304" pitchFamily="18" charset="0"/>
              </a:rPr>
              <a:t>Ҳаво</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ҳарорати</a:t>
            </a:r>
            <a:r>
              <a:rPr lang="ru-RU" sz="1700" dirty="0">
                <a:latin typeface="Times New Roman" panose="02020603050405020304" pitchFamily="18" charset="0"/>
                <a:cs typeface="Times New Roman" panose="02020603050405020304" pitchFamily="18" charset="0"/>
              </a:rPr>
              <a:t> 25-30</a:t>
            </a:r>
            <a:r>
              <a:rPr lang="ru-RU" sz="1700" baseline="30000" dirty="0">
                <a:latin typeface="Times New Roman" panose="02020603050405020304" pitchFamily="18" charset="0"/>
                <a:cs typeface="Times New Roman" panose="02020603050405020304" pitchFamily="18" charset="0"/>
              </a:rPr>
              <a:t>0</a:t>
            </a:r>
            <a:r>
              <a:rPr lang="ru-RU" sz="1700" dirty="0">
                <a:latin typeface="Times New Roman" panose="02020603050405020304" pitchFamily="18" charset="0"/>
                <a:cs typeface="Times New Roman" panose="02020603050405020304" pitchFamily="18" charset="0"/>
              </a:rPr>
              <a:t>С да ток </a:t>
            </a:r>
            <a:r>
              <a:rPr lang="ru-RU" sz="1700" dirty="0" err="1">
                <a:latin typeface="Times New Roman" panose="02020603050405020304" pitchFamily="18" charset="0"/>
                <a:cs typeface="Times New Roman" panose="02020603050405020304" pitchFamily="18" charset="0"/>
              </a:rPr>
              <a:t>яхши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гуллайди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ҳарорат</a:t>
            </a:r>
            <a:r>
              <a:rPr lang="ru-RU" sz="1700" dirty="0">
                <a:latin typeface="Times New Roman" panose="02020603050405020304" pitchFamily="18" charset="0"/>
                <a:cs typeface="Times New Roman" panose="02020603050405020304" pitchFamily="18" charset="0"/>
              </a:rPr>
              <a:t> 15-16</a:t>
            </a:r>
            <a:r>
              <a:rPr lang="ru-RU" sz="1700" baseline="30000" dirty="0">
                <a:latin typeface="Times New Roman" panose="02020603050405020304" pitchFamily="18" charset="0"/>
                <a:cs typeface="Times New Roman" panose="02020603050405020304" pitchFamily="18" charset="0"/>
              </a:rPr>
              <a:t>0</a:t>
            </a:r>
            <a:r>
              <a:rPr lang="ru-RU" sz="1700" dirty="0">
                <a:latin typeface="Times New Roman" panose="02020603050405020304" pitchFamily="18" charset="0"/>
                <a:cs typeface="Times New Roman" panose="02020603050405020304" pitchFamily="18" charset="0"/>
              </a:rPr>
              <a:t>С да </a:t>
            </a:r>
            <a:r>
              <a:rPr lang="ru-RU" sz="1700" dirty="0" err="1">
                <a:latin typeface="Times New Roman" panose="02020603050405020304" pitchFamily="18" charset="0"/>
                <a:cs typeface="Times New Roman" panose="02020603050405020304" pitchFamily="18" charset="0"/>
              </a:rPr>
              <a:t>гуллаш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суст</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ва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сифатсиз</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ўтади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ҳарорат</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ундан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пасайганда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гуллаш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деярли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тўхтайди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Ҳавонинг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салқин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серёғин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бўлиши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гуллашга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салбий</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таъсир</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кўрсатади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Ёмғир</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уруғчи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оналик</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тумшуқчасидан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чанг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ёпишувчи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ширани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ювиб</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кетади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шунингдек</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гуллаш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вақтида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токларни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суғориш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ҳам</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ширани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ёпишқоқлигини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камайтириб</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гуллаш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ва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уруғланиш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тўлиқ</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кечмайди</a:t>
            </a:r>
            <a:r>
              <a:rPr lang="ru-RU" sz="1700" dirty="0">
                <a:latin typeface="Times New Roman" panose="02020603050405020304" pitchFamily="18" charset="0"/>
                <a:cs typeface="Times New Roman" panose="02020603050405020304" pitchFamily="18" charset="0"/>
              </a:rPr>
              <a:t>.</a:t>
            </a:r>
          </a:p>
          <a:p>
            <a:pPr marL="0" indent="0" algn="just">
              <a:spcBef>
                <a:spcPts val="0"/>
              </a:spcBef>
              <a:buNone/>
            </a:pPr>
            <a:r>
              <a:rPr lang="ru-RU" sz="1700" dirty="0" err="1">
                <a:latin typeface="Times New Roman" panose="02020603050405020304" pitchFamily="18" charset="0"/>
                <a:cs typeface="Times New Roman" panose="02020603050405020304" pitchFamily="18" charset="0"/>
              </a:rPr>
              <a:t>Гуллаш</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фазасида</a:t>
            </a:r>
            <a:r>
              <a:rPr lang="ru-RU" sz="1700" dirty="0">
                <a:latin typeface="Times New Roman" panose="02020603050405020304" pitchFamily="18" charset="0"/>
                <a:cs typeface="Times New Roman" panose="02020603050405020304" pitchFamily="18" charset="0"/>
              </a:rPr>
              <a:t> ток </a:t>
            </a:r>
            <a:r>
              <a:rPr lang="ru-RU" sz="1700" dirty="0" err="1">
                <a:latin typeface="Times New Roman" panose="02020603050405020304" pitchFamily="18" charset="0"/>
                <a:cs typeface="Times New Roman" panose="02020603050405020304" pitchFamily="18" charset="0"/>
              </a:rPr>
              <a:t>ўсимлигини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вегетатив</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ва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генератив</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органларининг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жадал</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ўсиши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фенологик</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жараёнларнинг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фаол</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кечиши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сабабли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тупроқдаги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ва</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барг</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орқали</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ҳосил</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бўлган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озиқ</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моддалардан</a:t>
            </a:r>
            <a:r>
              <a:rPr lang="ru-RU" sz="1700" dirty="0">
                <a:latin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cs typeface="Times New Roman" panose="02020603050405020304" pitchFamily="18" charset="0"/>
              </a:rPr>
              <a:t>кўпроқ</a:t>
            </a:r>
            <a:r>
              <a:rPr lang="ru-RU" sz="1700" dirty="0">
                <a:latin typeface="Times New Roman" panose="02020603050405020304" pitchFamily="18" charset="0"/>
                <a:cs typeface="Times New Roman" panose="02020603050405020304" pitchFamily="18" charset="0"/>
              </a:rPr>
              <a:t> </a:t>
            </a:r>
            <a:r>
              <a:rPr lang="ru-RU" sz="1700" dirty="0" err="1" smtClean="0">
                <a:latin typeface="Times New Roman" panose="02020603050405020304" pitchFamily="18" charset="0"/>
                <a:cs typeface="Times New Roman" panose="02020603050405020304" pitchFamily="18" charset="0"/>
              </a:rPr>
              <a:t>фойдаланади</a:t>
            </a:r>
            <a:endParaRPr lang="ru-RU" sz="1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42950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251521" y="222181"/>
            <a:ext cx="8424936" cy="637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7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Тўртинчи</a:t>
            </a:r>
            <a:r>
              <a:rPr kumimoji="0" lang="ru-RU" altLang="ru-RU" sz="17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фаза ­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ўсиши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Ғужум</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тугунчаларининг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пайдо</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бўлишидан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то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уларнинг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пишишигача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давом</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этади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Чангланиш</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ҳамда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уруғланиш</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натижасида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тугунчалардан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бошлаши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даврида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диаметри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3-4 мм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бўлганда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айниқса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нам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озиқ</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моддалар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етишмаслигидан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уларнинг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қисми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тўкилиб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кетади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Нормал</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бу</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жараён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ўсимликнинг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ўзи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томонидан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тартибга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солиниб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ҳосил</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сифатига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унча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таъсир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кўрсатмайди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7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дастлаб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органик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кислоталар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кўп</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(30-40 г/кг.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гача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қанд</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моддалари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эса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анча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кам</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(5-7 г/кг)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пиша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бошлаган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сари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бундай</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фарқ</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камая</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боради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пишганда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қанд</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моддаси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кўп</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кислоталилик</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эса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сезиларли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камаяди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7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Тугилган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дастлабки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15-20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кунда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жадал</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ривожланиб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кейин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бу</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жараён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оз</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сусаяди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июл</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ойи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ҳамда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пиша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бошлаган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даврида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яна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сезиларли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даражада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7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дастлаб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тўқ</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яшил</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ранг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олади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пўстлоқ</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ҳужайра-ларида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оғизча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ёриқча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лар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пайдо</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ассимиляция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жараёни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фаоллашади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мошдек</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бўлганда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оғиз-чалар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ясмиқчаларга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айланиб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ассимиляция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жараёни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кескин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па-</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сайиб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кейин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тўхтайди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Айниқса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пўстлоғида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оғизча-лар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пайдо</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бўлган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даврда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касаллик</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тарқатувчи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замбуруғларга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тез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чалинувчан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Шунинг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учун</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бу</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даврда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касалликка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қарши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кимёвий</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моддаларни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пуркашда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уларнинг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тегишига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аҳамият</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бериш</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зарур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7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Бу</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фазада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ўсиши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секин-аста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сусая</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бориб</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улар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йўғонлаша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боради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бачкилар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жингалаклар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ўсишда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давом</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этади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Қишловчи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кўзларда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бўлажак</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тўпгулнинг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бошланғич</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муртаклари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шакллана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бошлайди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Июннинг</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иккинчи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ярмида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ғўра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хомток</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қилинади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зарур</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бўлса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бошларидаги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сийраклаштирилади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қўшимча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озиқлантирилади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суғорилади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ҳ.к</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Тўртинчи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фаза 30-60 кун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давом</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этади</a:t>
            </a:r>
            <a:r>
              <a:rPr kumimoji="0" lang="ru-RU" altLang="ru-RU" sz="1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7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3911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76672"/>
            <a:ext cx="8280920" cy="5976664"/>
          </a:xfrm>
        </p:spPr>
        <p:txBody>
          <a:bodyPr>
            <a:normAutofit fontScale="85000" lnSpcReduction="20000"/>
          </a:bodyPr>
          <a:lstStyle/>
          <a:p>
            <a:pPr marL="0" indent="0" algn="just">
              <a:buNone/>
            </a:pPr>
            <a:r>
              <a:rPr lang="ru-RU" b="1" dirty="0" err="1">
                <a:latin typeface="Times New Roman" panose="02020603050405020304" pitchFamily="18" charset="0"/>
                <a:cs typeface="Times New Roman" panose="02020603050405020304" pitchFamily="18" charset="0"/>
              </a:rPr>
              <a:t>Бешинчи</a:t>
            </a:r>
            <a:r>
              <a:rPr lang="ru-RU" b="1" dirty="0">
                <a:latin typeface="Times New Roman" panose="02020603050405020304" pitchFamily="18" charset="0"/>
                <a:cs typeface="Times New Roman" panose="02020603050405020304" pitchFamily="18" charset="0"/>
              </a:rPr>
              <a:t> фаза - </a:t>
            </a:r>
            <a:r>
              <a:rPr lang="ru-RU" dirty="0" err="1">
                <a:latin typeface="Times New Roman" panose="02020603050405020304" pitchFamily="18" charset="0"/>
                <a:cs typeface="Times New Roman" panose="02020603050405020304" pitchFamily="18" charset="0"/>
              </a:rPr>
              <a:t>ғужумларнинг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пишиши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Ғужумлар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пиша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бошлашидан</a:t>
            </a:r>
            <a:r>
              <a:rPr lang="ru-RU" dirty="0">
                <a:latin typeface="Times New Roman" panose="02020603050405020304" pitchFamily="18" charset="0"/>
                <a:cs typeface="Times New Roman" panose="02020603050405020304" pitchFamily="18" charset="0"/>
              </a:rPr>
              <a:t> то улар </a:t>
            </a:r>
            <a:r>
              <a:rPr lang="ru-RU" dirty="0" err="1">
                <a:latin typeface="Times New Roman" panose="02020603050405020304" pitchFamily="18" charset="0"/>
                <a:cs typeface="Times New Roman" panose="02020603050405020304" pitchFamily="18" charset="0"/>
              </a:rPr>
              <a:t>тўлиқ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пишгунгача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давом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этади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Ғужумлар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хос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рангга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кира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бошлайди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таркибида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биокимёвий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ўзгаришлар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рўй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беради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қанд</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моддалари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кўпая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бориб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дастлаб</a:t>
            </a:r>
            <a:r>
              <a:rPr lang="ru-RU" dirty="0">
                <a:latin typeface="Times New Roman" panose="02020603050405020304" pitchFamily="18" charset="0"/>
                <a:cs typeface="Times New Roman" panose="02020603050405020304" pitchFamily="18" charset="0"/>
              </a:rPr>
              <a:t> глюкоза, </a:t>
            </a:r>
            <a:r>
              <a:rPr lang="ru-RU" dirty="0" err="1">
                <a:latin typeface="Times New Roman" panose="02020603050405020304" pitchFamily="18" charset="0"/>
                <a:cs typeface="Times New Roman" panose="02020603050405020304" pitchFamily="18" charset="0"/>
              </a:rPr>
              <a:t>кейинчалик</a:t>
            </a:r>
            <a:r>
              <a:rPr lang="ru-RU" dirty="0">
                <a:latin typeface="Times New Roman" panose="02020603050405020304" pitchFamily="18" charset="0"/>
                <a:cs typeface="Times New Roman" panose="02020603050405020304" pitchFamily="18" charset="0"/>
              </a:rPr>
              <a:t> фруктоза </a:t>
            </a:r>
            <a:r>
              <a:rPr lang="ru-RU" dirty="0" err="1">
                <a:latin typeface="Times New Roman" panose="02020603050405020304" pitchFamily="18" charset="0"/>
                <a:cs typeface="Times New Roman" panose="02020603050405020304" pitchFamily="18" charset="0"/>
              </a:rPr>
              <a:t>кўпаяди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пишганда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миқдори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деярли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тенглашади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Кислоталилиги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ошловчи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моддалар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камая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боради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хушбўй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моддалар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кўпаяди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Қора</a:t>
            </a:r>
            <a:r>
              <a:rPr lang="ru-RU" dirty="0">
                <a:latin typeface="Times New Roman" panose="02020603050405020304" pitchFamily="18" charset="0"/>
                <a:cs typeface="Times New Roman" panose="02020603050405020304" pitchFamily="18" charset="0"/>
              </a:rPr>
              <a:t> кишмиш </a:t>
            </a:r>
            <a:r>
              <a:rPr lang="ru-RU" dirty="0" err="1">
                <a:latin typeface="Times New Roman" panose="02020603050405020304" pitchFamily="18" charset="0"/>
                <a:cs typeface="Times New Roman" panose="02020603050405020304" pitchFamily="18" charset="0"/>
              </a:rPr>
              <a:t>навида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қанд</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миқдори</a:t>
            </a:r>
            <a:r>
              <a:rPr lang="ru-RU" dirty="0">
                <a:latin typeface="Times New Roman" panose="02020603050405020304" pitchFamily="18" charset="0"/>
                <a:cs typeface="Times New Roman" panose="02020603050405020304" pitchFamily="18" charset="0"/>
              </a:rPr>
              <a:t> 28-30% </a:t>
            </a:r>
            <a:r>
              <a:rPr lang="ru-RU" dirty="0" err="1">
                <a:latin typeface="Times New Roman" panose="02020603050405020304" pitchFamily="18" charset="0"/>
                <a:cs typeface="Times New Roman" panose="02020603050405020304" pitchFamily="18" charset="0"/>
              </a:rPr>
              <a:t>гача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тўпланиши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мумкин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Ғужумдаги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уруғлар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дастлаб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оч</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яшил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тўлиқ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пишиқликда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жигар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рангга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киради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пишганда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бошининг</a:t>
            </a:r>
            <a:r>
              <a:rPr lang="ru-RU" dirty="0">
                <a:latin typeface="Times New Roman" panose="02020603050405020304" pitchFamily="18" charset="0"/>
                <a:cs typeface="Times New Roman" panose="02020603050405020304" pitchFamily="18" charset="0"/>
              </a:rPr>
              <a:t> банди </a:t>
            </a:r>
            <a:r>
              <a:rPr lang="ru-RU" dirty="0" err="1">
                <a:latin typeface="Times New Roman" panose="02020603050405020304" pitchFamily="18" charset="0"/>
                <a:cs typeface="Times New Roman" panose="02020603050405020304" pitchFamily="18" charset="0"/>
              </a:rPr>
              <a:t>айрим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Нимранг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Тойифи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ҳ.к</a:t>
            </a:r>
            <a:r>
              <a:rPr lang="ru-RU" dirty="0">
                <a:latin typeface="Times New Roman" panose="02020603050405020304" pitchFamily="18" charset="0"/>
                <a:cs typeface="Times New Roman" panose="02020603050405020304" pitchFamily="18" charset="0"/>
              </a:rPr>
              <a:t>.)да </a:t>
            </a:r>
            <a:r>
              <a:rPr lang="ru-RU" dirty="0" err="1">
                <a:latin typeface="Times New Roman" panose="02020603050405020304" pitchFamily="18" charset="0"/>
                <a:cs typeface="Times New Roman" panose="02020603050405020304" pitchFamily="18" charset="0"/>
              </a:rPr>
              <a:t>ёғочлана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бошлайди</a:t>
            </a:r>
            <a:r>
              <a:rPr lang="ru-RU" dirty="0">
                <a:latin typeface="Times New Roman" panose="02020603050405020304" pitchFamily="18" charset="0"/>
                <a:cs typeface="Times New Roman" panose="02020603050405020304" pitchFamily="18" charset="0"/>
              </a:rPr>
              <a:t>.</a:t>
            </a:r>
          </a:p>
          <a:p>
            <a:pPr marL="0" indent="0" algn="just">
              <a:buNone/>
            </a:pPr>
            <a:r>
              <a:rPr lang="ru-RU" dirty="0" err="1">
                <a:latin typeface="Times New Roman" panose="02020603050405020304" pitchFamily="18" charset="0"/>
                <a:cs typeface="Times New Roman" panose="02020603050405020304" pitchFamily="18" charset="0"/>
              </a:rPr>
              <a:t>Ҳосил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узумнинг</a:t>
            </a:r>
            <a:r>
              <a:rPr lang="ru-RU" dirty="0">
                <a:latin typeface="Times New Roman" panose="02020603050405020304" pitchFamily="18" charset="0"/>
                <a:cs typeface="Times New Roman" panose="02020603050405020304" pitchFamily="18" charset="0"/>
              </a:rPr>
              <a:t> техник </a:t>
            </a:r>
            <a:r>
              <a:rPr lang="ru-RU" dirty="0" err="1">
                <a:latin typeface="Times New Roman" panose="02020603050405020304" pitchFamily="18" charset="0"/>
                <a:cs typeface="Times New Roman" panose="02020603050405020304" pitchFamily="18" charset="0"/>
              </a:rPr>
              <a:t>пишиқлик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даврида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қанд</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моддалар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кислоталилик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етарли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бўлганда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терилади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Истеъмол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қилиш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майиз</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вино </a:t>
            </a:r>
            <a:r>
              <a:rPr lang="ru-RU" dirty="0" err="1">
                <a:latin typeface="Times New Roman" panose="02020603050405020304" pitchFamily="18" charset="0"/>
                <a:cs typeface="Times New Roman" panose="02020603050405020304" pitchFamily="18" charset="0"/>
              </a:rPr>
              <a:t>тайёрлаш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таркибидаги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қанд</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моддаси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кислоталилик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талаб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даражасида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бўлганда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узилади</a:t>
            </a:r>
            <a:r>
              <a:rPr lang="ru-RU" dirty="0">
                <a:latin typeface="Times New Roman" panose="02020603050405020304" pitchFamily="18" charset="0"/>
                <a:cs typeface="Times New Roman" panose="02020603050405020304" pitchFamily="18" charset="0"/>
              </a:rPr>
              <a:t>. Техник </a:t>
            </a:r>
            <a:r>
              <a:rPr lang="ru-RU" dirty="0" err="1">
                <a:latin typeface="Times New Roman" panose="02020603050405020304" pitchFamily="18" charset="0"/>
                <a:cs typeface="Times New Roman" panose="02020603050405020304" pitchFamily="18" charset="0"/>
              </a:rPr>
              <a:t>пишиқлик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физиологик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пишиқликдан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олдин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ёки</a:t>
            </a:r>
            <a:r>
              <a:rPr lang="ru-RU" dirty="0">
                <a:latin typeface="Times New Roman" panose="02020603050405020304" pitchFamily="18" charset="0"/>
                <a:cs typeface="Times New Roman" panose="02020603050405020304" pitchFamily="18" charset="0"/>
              </a:rPr>
              <a:t> у </a:t>
            </a:r>
            <a:r>
              <a:rPr lang="ru-RU" dirty="0" err="1">
                <a:latin typeface="Times New Roman" panose="02020603050405020304" pitchFamily="18" charset="0"/>
                <a:cs typeface="Times New Roman" panose="02020603050405020304" pitchFamily="18" charset="0"/>
              </a:rPr>
              <a:t>билан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баробар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келиши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мумкин</a:t>
            </a:r>
            <a:r>
              <a:rPr lang="ru-RU" dirty="0">
                <a:latin typeface="Times New Roman" panose="02020603050405020304" pitchFamily="18" charset="0"/>
                <a:cs typeface="Times New Roman" panose="02020603050405020304" pitchFamily="18" charset="0"/>
              </a:rPr>
              <a:t>.</a:t>
            </a:r>
          </a:p>
          <a:p>
            <a:pPr marL="0" indent="0" algn="just">
              <a:buNone/>
            </a:pPr>
            <a:r>
              <a:rPr lang="ru-RU" dirty="0" err="1">
                <a:latin typeface="Times New Roman" panose="02020603050405020304" pitchFamily="18" charset="0"/>
                <a:cs typeface="Times New Roman" panose="02020603050405020304" pitchFamily="18" charset="0"/>
              </a:rPr>
              <a:t>Бу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фазанинг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охирида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новдалар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барглар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жингалаклар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бачкиларнинг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деярли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тўхтайди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Қишловчи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кўзлар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деярли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шаклланган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Новдаларнинг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пишиши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жадаллашади</a:t>
            </a:r>
            <a:r>
              <a:rPr lang="ru-RU" dirty="0">
                <a:latin typeface="Times New Roman" panose="02020603050405020304" pitchFamily="18" charset="0"/>
                <a:cs typeface="Times New Roman" panose="02020603050405020304" pitchFamily="18" charset="0"/>
              </a:rPr>
              <a:t>.</a:t>
            </a:r>
          </a:p>
          <a:p>
            <a:pPr marL="0" indent="0" algn="just">
              <a:buNone/>
            </a:pPr>
            <a:r>
              <a:rPr lang="ru-RU" dirty="0" err="1">
                <a:latin typeface="Times New Roman" panose="02020603050405020304" pitchFamily="18" charset="0"/>
                <a:cs typeface="Times New Roman" panose="02020603050405020304" pitchFamily="18" charset="0"/>
              </a:rPr>
              <a:t>Ўзбекистон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шароитида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тўлиқ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пишиб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етилиши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ҳавонинг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ўртача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ҳарорати</a:t>
            </a:r>
            <a:r>
              <a:rPr lang="ru-RU" dirty="0">
                <a:latin typeface="Times New Roman" panose="02020603050405020304" pitchFamily="18" charset="0"/>
                <a:cs typeface="Times New Roman" panose="02020603050405020304" pitchFamily="18" charset="0"/>
              </a:rPr>
              <a:t> 30-35</a:t>
            </a:r>
            <a:r>
              <a:rPr lang="ru-RU" baseline="30000" dirty="0">
                <a:latin typeface="Times New Roman" panose="02020603050405020304" pitchFamily="18" charset="0"/>
                <a:cs typeface="Times New Roman" panose="02020603050405020304" pitchFamily="18" charset="0"/>
              </a:rPr>
              <a:t>0</a:t>
            </a:r>
            <a:r>
              <a:rPr lang="ru-RU" dirty="0">
                <a:latin typeface="Times New Roman" panose="02020603050405020304" pitchFamily="18" charset="0"/>
                <a:cs typeface="Times New Roman" panose="02020603050405020304" pitchFamily="18" charset="0"/>
              </a:rPr>
              <a:t>С </a:t>
            </a:r>
            <a:r>
              <a:rPr lang="ru-RU" dirty="0" err="1">
                <a:latin typeface="Times New Roman" panose="02020603050405020304" pitchFamily="18" charset="0"/>
                <a:cs typeface="Times New Roman" panose="02020603050405020304" pitchFamily="18" charset="0"/>
              </a:rPr>
              <a:t>бўлиши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лозим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Ҳарорат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ҳаддан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ташқари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ошиб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ёки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камайиб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кетса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ҳоси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сифати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пасаяди</a:t>
            </a:r>
            <a:r>
              <a:rPr lang="ru-RU" dirty="0">
                <a:latin typeface="Times New Roman" panose="02020603050405020304" pitchFamily="18" charset="0"/>
                <a:cs typeface="Times New Roman" panose="02020603050405020304" pitchFamily="18" charset="0"/>
              </a:rPr>
              <a:t>.</a:t>
            </a:r>
          </a:p>
          <a:p>
            <a:pPr marL="0" indent="0" algn="just">
              <a:buNone/>
            </a:pPr>
            <a:r>
              <a:rPr lang="ru-RU" dirty="0" err="1">
                <a:latin typeface="Times New Roman" panose="02020603050405020304" pitchFamily="18" charset="0"/>
                <a:cs typeface="Times New Roman" panose="02020603050405020304" pitchFamily="18" charset="0"/>
              </a:rPr>
              <a:t>Тупроқдаги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намлик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етишмаганда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ёки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кўпайиб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кетганда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қанд</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моддаси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камайиб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кислоталилик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ошиб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кетади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сифати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ёмонлашади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узоққа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ташишга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сақлашга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чидамайди</a:t>
            </a:r>
            <a:r>
              <a:rPr lang="ru-RU" dirty="0">
                <a:latin typeface="Times New Roman" panose="02020603050405020304" pitchFamily="18" charset="0"/>
                <a:cs typeface="Times New Roman" panose="02020603050405020304" pitchFamily="18" charset="0"/>
              </a:rPr>
              <a:t>.</a:t>
            </a:r>
          </a:p>
          <a:p>
            <a:pPr marL="0" indent="0" algn="just">
              <a:buNone/>
            </a:pPr>
            <a:r>
              <a:rPr lang="ru-RU" dirty="0">
                <a:latin typeface="Times New Roman" panose="02020603050405020304" pitchFamily="18" charset="0"/>
                <a:cs typeface="Times New Roman" panose="02020603050405020304" pitchFamily="18" charset="0"/>
              </a:rPr>
              <a:t>Ушбу </a:t>
            </a:r>
            <a:r>
              <a:rPr lang="ru-RU" dirty="0" err="1">
                <a:latin typeface="Times New Roman" panose="02020603050405020304" pitchFamily="18" charset="0"/>
                <a:cs typeface="Times New Roman" panose="02020603050405020304" pitchFamily="18" charset="0"/>
              </a:rPr>
              <a:t>фазада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новдалар</a:t>
            </a:r>
            <a:r>
              <a:rPr lang="ru-RU" dirty="0">
                <a:latin typeface="Times New Roman" panose="02020603050405020304" pitchFamily="18" charset="0"/>
                <a:cs typeface="Times New Roman" panose="02020603050405020304" pitchFamily="18" charset="0"/>
              </a:rPr>
              <a:t> чеканка </a:t>
            </a:r>
            <a:r>
              <a:rPr lang="ru-RU" dirty="0" err="1">
                <a:latin typeface="Times New Roman" panose="02020603050405020304" pitchFamily="18" charset="0"/>
                <a:cs typeface="Times New Roman" panose="02020603050405020304" pitchFamily="18" charset="0"/>
              </a:rPr>
              <a:t>қилинади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Ҳосилни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йиғишни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ташкиллаштириш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ҳосил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миқдорини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чамалаш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ҳосилни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териш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режасини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тузиш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териб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ундан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фойдаланиш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каби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амалга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оширилади</a:t>
            </a:r>
            <a:r>
              <a:rPr lang="ru-RU" dirty="0">
                <a:latin typeface="Times New Roman" panose="02020603050405020304" pitchFamily="18" charset="0"/>
                <a:cs typeface="Times New Roman" panose="02020603050405020304" pitchFamily="18" charset="0"/>
              </a:rPr>
              <a:t>.</a:t>
            </a:r>
          </a:p>
          <a:p>
            <a:pPr marL="0" indent="0" algn="just">
              <a:buNone/>
            </a:pPr>
            <a:r>
              <a:rPr lang="ru-RU" dirty="0" err="1">
                <a:latin typeface="Times New Roman" panose="02020603050405020304" pitchFamily="18" charset="0"/>
                <a:cs typeface="Times New Roman" panose="02020603050405020304" pitchFamily="18" charset="0"/>
              </a:rPr>
              <a:t>Эртаги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навлар</a:t>
            </a:r>
            <a:r>
              <a:rPr lang="ru-RU" dirty="0">
                <a:latin typeface="Times New Roman" panose="02020603050405020304" pitchFamily="18" charset="0"/>
                <a:cs typeface="Times New Roman" panose="02020603050405020304" pitchFamily="18" charset="0"/>
              </a:rPr>
              <a:t> 20-30 </a:t>
            </a:r>
            <a:r>
              <a:rPr lang="ru-RU" dirty="0" err="1">
                <a:latin typeface="Times New Roman" panose="02020603050405020304" pitchFamily="18" charset="0"/>
                <a:cs typeface="Times New Roman" panose="02020603050405020304" pitchFamily="18" charset="0"/>
              </a:rPr>
              <a:t>кунда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кечки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навлар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эса</a:t>
            </a:r>
            <a:r>
              <a:rPr lang="ru-RU" dirty="0">
                <a:latin typeface="Times New Roman" panose="02020603050405020304" pitchFamily="18" charset="0"/>
                <a:cs typeface="Times New Roman" panose="02020603050405020304" pitchFamily="18" charset="0"/>
              </a:rPr>
              <a:t> 50-60 </a:t>
            </a:r>
            <a:r>
              <a:rPr lang="ru-RU" dirty="0" err="1">
                <a:latin typeface="Times New Roman" panose="02020603050405020304" pitchFamily="18" charset="0"/>
                <a:cs typeface="Times New Roman" panose="02020603050405020304" pitchFamily="18" charset="0"/>
              </a:rPr>
              <a:t>кунда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пишади</a:t>
            </a:r>
            <a:r>
              <a:rPr lang="ru-RU" dirty="0">
                <a:latin typeface="Times New Roman" panose="02020603050405020304" pitchFamily="18" charset="0"/>
                <a:cs typeface="Times New Roman" panose="02020603050405020304" pitchFamily="18" charset="0"/>
              </a:rPr>
              <a:t>.</a:t>
            </a:r>
          </a:p>
          <a:p>
            <a:pPr marL="0" indent="0" algn="just">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57223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640960" cy="6120680"/>
          </a:xfrm>
        </p:spPr>
        <p:txBody>
          <a:bodyPr>
            <a:noAutofit/>
          </a:bodyPr>
          <a:lstStyle/>
          <a:p>
            <a:pPr marL="0" indent="0" algn="just">
              <a:buNone/>
            </a:pPr>
            <a:r>
              <a:rPr lang="ru-RU" sz="2000" b="1" dirty="0" err="1">
                <a:latin typeface="Times New Roman" panose="02020603050405020304" pitchFamily="18" charset="0"/>
                <a:cs typeface="Times New Roman" panose="02020603050405020304" pitchFamily="18" charset="0"/>
              </a:rPr>
              <a:t>Олтинчи</a:t>
            </a:r>
            <a:r>
              <a:rPr lang="ru-RU" sz="2000" b="1" dirty="0">
                <a:latin typeface="Times New Roman" panose="02020603050405020304" pitchFamily="18" charset="0"/>
                <a:cs typeface="Times New Roman" panose="02020603050405020304" pitchFamily="18" charset="0"/>
              </a:rPr>
              <a:t> фаза - </a:t>
            </a:r>
            <a:r>
              <a:rPr lang="ru-RU" sz="2000" dirty="0" err="1">
                <a:latin typeface="Times New Roman" panose="02020603050405020304" pitchFamily="18" charset="0"/>
                <a:cs typeface="Times New Roman" panose="02020603050405020304" pitchFamily="18" charset="0"/>
              </a:rPr>
              <a:t>баргларнинг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тўкилиши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Ғужумларнинг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тўлиқ</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пишишидан</a:t>
            </a:r>
            <a:r>
              <a:rPr lang="ru-RU" sz="2000" dirty="0">
                <a:latin typeface="Times New Roman" panose="02020603050405020304" pitchFamily="18" charset="0"/>
                <a:cs typeface="Times New Roman" panose="02020603050405020304" pitchFamily="18" charset="0"/>
              </a:rPr>
              <a:t> то </a:t>
            </a:r>
            <a:r>
              <a:rPr lang="ru-RU" sz="2000" dirty="0" err="1">
                <a:latin typeface="Times New Roman" panose="02020603050405020304" pitchFamily="18" charset="0"/>
                <a:cs typeface="Times New Roman" panose="02020603050405020304" pitchFamily="18" charset="0"/>
              </a:rPr>
              <a:t>баргларнинг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тўкилишигача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давом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этади</a:t>
            </a:r>
            <a:r>
              <a:rPr lang="ru-RU" sz="2000" dirty="0">
                <a:latin typeface="Times New Roman" panose="02020603050405020304" pitchFamily="18" charset="0"/>
                <a:cs typeface="Times New Roman" panose="02020603050405020304" pitchFamily="18" charset="0"/>
              </a:rPr>
              <a:t>.</a:t>
            </a:r>
          </a:p>
          <a:p>
            <a:pPr marL="0" indent="0" algn="just">
              <a:buNone/>
            </a:pPr>
            <a:r>
              <a:rPr lang="ru-RU" sz="2000" dirty="0" err="1">
                <a:latin typeface="Times New Roman" panose="02020603050405020304" pitchFamily="18" charset="0"/>
                <a:cs typeface="Times New Roman" panose="02020603050405020304" pitchFamily="18" charset="0"/>
              </a:rPr>
              <a:t>Бу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фазада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ўсишдан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тўхтайди</a:t>
            </a:r>
            <a:r>
              <a:rPr lang="ru-RU" sz="2000" dirty="0">
                <a:latin typeface="Times New Roman" panose="02020603050405020304" pitchFamily="18" charset="0"/>
                <a:cs typeface="Times New Roman" panose="02020603050405020304" pitchFamily="18" charset="0"/>
              </a:rPr>
              <a:t>, фотосинтез, транс-</a:t>
            </a:r>
            <a:r>
              <a:rPr lang="ru-RU" sz="2000" dirty="0" err="1">
                <a:latin typeface="Times New Roman" panose="02020603050405020304" pitchFamily="18" charset="0"/>
                <a:cs typeface="Times New Roman" panose="02020603050405020304" pitchFamily="18" charset="0"/>
              </a:rPr>
              <a:t>пирация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каби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физиологик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жараёнлар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сусаяди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ҳосил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бўлган</a:t>
            </a:r>
            <a:r>
              <a:rPr lang="ru-RU" sz="2000" dirty="0">
                <a:latin typeface="Times New Roman" panose="02020603050405020304" pitchFamily="18" charset="0"/>
                <a:cs typeface="Times New Roman" panose="02020603050405020304" pitchFamily="18" charset="0"/>
              </a:rPr>
              <a:t> органик </a:t>
            </a:r>
            <a:r>
              <a:rPr lang="ru-RU" sz="2000" dirty="0" err="1">
                <a:latin typeface="Times New Roman" panose="02020603050405020304" pitchFamily="18" charset="0"/>
                <a:cs typeface="Times New Roman" panose="02020603050405020304" pitchFamily="18" charset="0"/>
              </a:rPr>
              <a:t>моддалар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токнинг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барча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қисмлари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айниқса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новдаларида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ғамланади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пишиши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тезлашади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Новдаларда</a:t>
            </a:r>
            <a:r>
              <a:rPr lang="ru-RU" sz="2000" dirty="0">
                <a:latin typeface="Times New Roman" panose="02020603050405020304" pitchFamily="18" charset="0"/>
                <a:cs typeface="Times New Roman" panose="02020603050405020304" pitchFamily="18" charset="0"/>
              </a:rPr>
              <a:t> крахмал </a:t>
            </a:r>
            <a:r>
              <a:rPr lang="ru-RU" sz="2000" dirty="0" err="1">
                <a:latin typeface="Times New Roman" panose="02020603050405020304" pitchFamily="18" charset="0"/>
                <a:cs typeface="Times New Roman" panose="02020603050405020304" pitchFamily="18" charset="0"/>
              </a:rPr>
              <a:t>тўпланиб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ҳужайраларнинг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сув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билан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таъминланиши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камаяди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пўстлоқ</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қисми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қалинлашади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ёғочлана-ди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пўкак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камбийси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пўстлоқ</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ҳосил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ўсимликнинг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совуққа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чидамлилиги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ортади</a:t>
            </a:r>
            <a:r>
              <a:rPr lang="ru-RU" sz="2000" dirty="0">
                <a:latin typeface="Times New Roman" panose="02020603050405020304" pitchFamily="18" charset="0"/>
                <a:cs typeface="Times New Roman" panose="02020603050405020304" pitchFamily="18" charset="0"/>
              </a:rPr>
              <a:t>.</a:t>
            </a:r>
          </a:p>
          <a:p>
            <a:pPr marL="0" indent="0" algn="just">
              <a:buNone/>
            </a:pPr>
            <a:r>
              <a:rPr lang="ru-RU" sz="2000" dirty="0" err="1">
                <a:latin typeface="Times New Roman" panose="02020603050405020304" pitchFamily="18" charset="0"/>
                <a:cs typeface="Times New Roman" panose="02020603050405020304" pitchFamily="18" charset="0"/>
              </a:rPr>
              <a:t>Новдаларнинг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пишганлик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даражасини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анатомик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биоким-ёвий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усул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ҳамда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оддий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кўз</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билан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қараб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визуал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аниқлаш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мумкин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Агар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учигача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жигар</a:t>
            </a:r>
            <a:r>
              <a:rPr lang="ru-RU" sz="2000" dirty="0">
                <a:latin typeface="Times New Roman" panose="02020603050405020304" pitchFamily="18" charset="0"/>
                <a:cs typeface="Times New Roman" panose="02020603050405020304" pitchFamily="18" charset="0"/>
              </a:rPr>
              <a:t> ранг </a:t>
            </a:r>
            <a:r>
              <a:rPr lang="ru-RU" sz="2000" dirty="0" err="1">
                <a:latin typeface="Times New Roman" panose="02020603050405020304" pitchFamily="18" charset="0"/>
                <a:cs typeface="Times New Roman" panose="02020603050405020304" pitchFamily="18" charset="0"/>
              </a:rPr>
              <a:t>олган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бўлса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жуда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яхши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a:t>
            </a:r>
            <a:r>
              <a:rPr lang="ru-RU" sz="2000" dirty="0">
                <a:latin typeface="Times New Roman" panose="02020603050405020304" pitchFamily="18" charset="0"/>
                <a:cs typeface="Times New Roman" panose="02020603050405020304" pitchFamily="18" charset="0"/>
              </a:rPr>
              <a:t> ранг </a:t>
            </a:r>
            <a:r>
              <a:rPr lang="ru-RU" sz="2000" dirty="0" err="1">
                <a:latin typeface="Times New Roman" panose="02020603050405020304" pitchFamily="18" charset="0"/>
                <a:cs typeface="Times New Roman" panose="02020603050405020304" pitchFamily="18" charset="0"/>
              </a:rPr>
              <a:t>новда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узунлигининг</a:t>
            </a:r>
            <a:r>
              <a:rPr lang="ru-RU" sz="2000" dirty="0">
                <a:latin typeface="Times New Roman" panose="02020603050405020304" pitchFamily="18" charset="0"/>
                <a:cs typeface="Times New Roman" panose="02020603050405020304" pitchFamily="18" charset="0"/>
              </a:rPr>
              <a:t> 60-65% </a:t>
            </a:r>
            <a:r>
              <a:rPr lang="ru-RU" sz="2000" dirty="0" err="1">
                <a:latin typeface="Times New Roman" panose="02020603050405020304" pitchFamily="18" charset="0"/>
                <a:cs typeface="Times New Roman" panose="02020603050405020304" pitchFamily="18" charset="0"/>
              </a:rPr>
              <a:t>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ташкил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қилса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қониқарли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бордию</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ярмини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ташкил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қилмаса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ёмон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пишган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Ҳарорат</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пасайиб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кунлар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қисқаргач</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барглар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қарийди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сарғаяди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тўкилади</a:t>
            </a:r>
            <a:r>
              <a:rPr lang="ru-RU" sz="2000" dirty="0">
                <a:latin typeface="Times New Roman" panose="02020603050405020304" pitchFamily="18" charset="0"/>
                <a:cs typeface="Times New Roman" panose="02020603050405020304" pitchFamily="18" charset="0"/>
              </a:rPr>
              <a:t>. Ток </a:t>
            </a:r>
            <a:r>
              <a:rPr lang="ru-RU" sz="2000" dirty="0" err="1">
                <a:latin typeface="Times New Roman" panose="02020603050405020304" pitchFamily="18" charset="0"/>
                <a:cs typeface="Times New Roman" panose="02020603050405020304" pitchFamily="18" charset="0"/>
              </a:rPr>
              <a:t>қишки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тиним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даврига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киради</a:t>
            </a:r>
            <a:r>
              <a:rPr lang="ru-RU" sz="2000" dirty="0">
                <a:latin typeface="Times New Roman" panose="02020603050405020304" pitchFamily="18" charset="0"/>
                <a:cs typeface="Times New Roman" panose="02020603050405020304" pitchFamily="18" charset="0"/>
              </a:rPr>
              <a:t>. Ушбу фаза </a:t>
            </a:r>
            <a:r>
              <a:rPr lang="ru-RU" sz="2000" dirty="0" err="1">
                <a:latin typeface="Times New Roman" panose="02020603050405020304" pitchFamily="18" charset="0"/>
                <a:cs typeface="Times New Roman" panose="02020603050405020304" pitchFamily="18" charset="0"/>
              </a:rPr>
              <a:t>узум</a:t>
            </a:r>
            <a:r>
              <a:rPr lang="ru-RU" sz="2000" dirty="0">
                <a:latin typeface="Times New Roman" panose="02020603050405020304" pitchFamily="18" charset="0"/>
                <a:cs typeface="Times New Roman" panose="02020603050405020304" pitchFamily="18" charset="0"/>
              </a:rPr>
              <a:t> нави, об-</a:t>
            </a:r>
            <a:r>
              <a:rPr lang="ru-RU" sz="2000" dirty="0" err="1">
                <a:latin typeface="Times New Roman" panose="02020603050405020304" pitchFamily="18" charset="0"/>
                <a:cs typeface="Times New Roman" panose="02020603050405020304" pitchFamily="18" charset="0"/>
              </a:rPr>
              <a:t>ҳаво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шароитларига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қараб</a:t>
            </a:r>
            <a:r>
              <a:rPr lang="ru-RU" sz="2000" dirty="0">
                <a:latin typeface="Times New Roman" panose="02020603050405020304" pitchFamily="18" charset="0"/>
                <a:cs typeface="Times New Roman" panose="02020603050405020304" pitchFamily="18" charset="0"/>
              </a:rPr>
              <a:t> 30-60 кун </a:t>
            </a:r>
            <a:r>
              <a:rPr lang="ru-RU" sz="2000" dirty="0" err="1">
                <a:latin typeface="Times New Roman" panose="02020603050405020304" pitchFamily="18" charset="0"/>
                <a:cs typeface="Times New Roman" panose="02020603050405020304" pitchFamily="18" charset="0"/>
              </a:rPr>
              <a:t>давом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этади</a:t>
            </a:r>
            <a:r>
              <a:rPr lang="ru-RU" sz="2000" dirty="0">
                <a:latin typeface="Times New Roman" panose="02020603050405020304" pitchFamily="18" charset="0"/>
                <a:cs typeface="Times New Roman" panose="02020603050405020304" pitchFamily="18" charset="0"/>
              </a:rPr>
              <a:t>.</a:t>
            </a:r>
          </a:p>
          <a:p>
            <a:pPr marL="0" indent="0" algn="just">
              <a:buNone/>
            </a:pPr>
            <a:r>
              <a:rPr lang="ru-RU" sz="2000" dirty="0" err="1">
                <a:latin typeface="Times New Roman" panose="02020603050405020304" pitchFamily="18" charset="0"/>
                <a:cs typeface="Times New Roman" panose="02020603050405020304" pitchFamily="18" charset="0"/>
              </a:rPr>
              <a:t>Баъзан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эрта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куздаги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совуқ</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аёз</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ўсув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даврини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тугалламаган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барг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пишмаган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қисмини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нобуд</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қилиши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мумкин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Бундай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ҳолатда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тиним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даврининг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бошланаши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барглар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нобуд</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вақтдан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бошланади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эса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улардаги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куртакларнинг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қишга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чидамлилигини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анча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пасайтиради</a:t>
            </a:r>
            <a:r>
              <a:rPr lang="ru-RU" sz="2000" dirty="0">
                <a:latin typeface="Times New Roman" panose="02020603050405020304" pitchFamily="18" charset="0"/>
                <a:cs typeface="Times New Roman" panose="02020603050405020304" pitchFamily="18" charset="0"/>
              </a:rPr>
              <a:t>.</a:t>
            </a:r>
          </a:p>
          <a:p>
            <a:pPr marL="0" indent="0" algn="just">
              <a:buNone/>
            </a:pP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2333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11560" y="476672"/>
            <a:ext cx="8136904" cy="5688632"/>
          </a:xfrm>
        </p:spPr>
        <p:txBody>
          <a:bodyPr>
            <a:noAutofit/>
          </a:bodyPr>
          <a:lstStyle/>
          <a:p>
            <a:pPr marL="0" indent="0" algn="ctr">
              <a:lnSpc>
                <a:spcPct val="100000"/>
              </a:lnSpc>
              <a:spcBef>
                <a:spcPts val="0"/>
              </a:spcBef>
              <a:buNone/>
            </a:pPr>
            <a:r>
              <a:rPr lang="ru-RU" sz="2000" b="1" dirty="0" err="1">
                <a:latin typeface="Times New Roman" panose="02020603050405020304" pitchFamily="18" charset="0"/>
                <a:cs typeface="Times New Roman" panose="02020603050405020304" pitchFamily="18" charset="0"/>
              </a:rPr>
              <a:t>Тиним</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даври</a:t>
            </a:r>
            <a:endParaRPr lang="ru-RU" sz="2000" dirty="0">
              <a:latin typeface="Times New Roman" panose="02020603050405020304" pitchFamily="18" charset="0"/>
              <a:cs typeface="Times New Roman" panose="02020603050405020304" pitchFamily="18" charset="0"/>
            </a:endParaRPr>
          </a:p>
          <a:p>
            <a:pPr marL="0" indent="0" algn="just">
              <a:lnSpc>
                <a:spcPct val="100000"/>
              </a:lnSpc>
              <a:spcBef>
                <a:spcPts val="0"/>
              </a:spcBef>
              <a:buNone/>
            </a:pPr>
            <a:r>
              <a:rPr lang="ru-RU" sz="2000" dirty="0">
                <a:latin typeface="Times New Roman" panose="02020603050405020304" pitchFamily="18" charset="0"/>
                <a:cs typeface="Times New Roman" panose="02020603050405020304" pitchFamily="18" charset="0"/>
              </a:rPr>
              <a:t> </a:t>
            </a:r>
          </a:p>
          <a:p>
            <a:pPr marL="0" indent="0" algn="just">
              <a:lnSpc>
                <a:spcPct val="100000"/>
              </a:lnSpc>
              <a:spcBef>
                <a:spcPts val="0"/>
              </a:spcBef>
              <a:buNone/>
            </a:pPr>
            <a:r>
              <a:rPr lang="ru-RU" sz="2000" dirty="0">
                <a:latin typeface="Times New Roman" panose="02020603050405020304" pitchFamily="18" charset="0"/>
                <a:cs typeface="Times New Roman" panose="02020603050405020304" pitchFamily="18" charset="0"/>
              </a:rPr>
              <a:t>Ток </a:t>
            </a:r>
            <a:r>
              <a:rPr lang="ru-RU" sz="2000" dirty="0" err="1">
                <a:latin typeface="Times New Roman" panose="02020603050405020304" pitchFamily="18" charset="0"/>
                <a:cs typeface="Times New Roman" panose="02020603050405020304" pitchFamily="18" charset="0"/>
              </a:rPr>
              <a:t>баргларининг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тўкилишидан</a:t>
            </a:r>
            <a:r>
              <a:rPr lang="ru-RU" sz="2000" dirty="0">
                <a:latin typeface="Times New Roman" panose="02020603050405020304" pitchFamily="18" charset="0"/>
                <a:cs typeface="Times New Roman" panose="02020603050405020304" pitchFamily="18" charset="0"/>
              </a:rPr>
              <a:t>, то </a:t>
            </a:r>
            <a:r>
              <a:rPr lang="ru-RU" sz="2000" dirty="0" err="1">
                <a:latin typeface="Times New Roman" panose="02020603050405020304" pitchFamily="18" charset="0"/>
                <a:cs typeface="Times New Roman" panose="02020603050405020304" pitchFamily="18" charset="0"/>
              </a:rPr>
              <a:t>келгуси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йил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баҳорида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шира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ҳаракати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бошлангунга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қадар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давом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этади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Аслида</a:t>
            </a:r>
            <a:r>
              <a:rPr lang="ru-RU" sz="2000" dirty="0">
                <a:latin typeface="Times New Roman" panose="02020603050405020304" pitchFamily="18" charset="0"/>
                <a:cs typeface="Times New Roman" panose="02020603050405020304" pitchFamily="18" charset="0"/>
              </a:rPr>
              <a:t> ток </a:t>
            </a:r>
            <a:r>
              <a:rPr lang="ru-RU" sz="2000" dirty="0" err="1">
                <a:latin typeface="Times New Roman" panose="02020603050405020304" pitchFamily="18" charset="0"/>
                <a:cs typeface="Times New Roman" panose="02020603050405020304" pitchFamily="18" charset="0"/>
              </a:rPr>
              <a:t>Ўзбекистон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шароитида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октябрдан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апрелгача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тиним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даврида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бўлади</a:t>
            </a:r>
            <a:r>
              <a:rPr lang="ru-RU" sz="2000" dirty="0">
                <a:latin typeface="Times New Roman" panose="02020603050405020304" pitchFamily="18" charset="0"/>
                <a:cs typeface="Times New Roman" panose="02020603050405020304" pitchFamily="18" charset="0"/>
              </a:rPr>
              <a:t>.</a:t>
            </a:r>
          </a:p>
          <a:p>
            <a:pPr marL="0" indent="0" algn="just">
              <a:lnSpc>
                <a:spcPct val="100000"/>
              </a:lnSpc>
              <a:spcBef>
                <a:spcPts val="0"/>
              </a:spcBef>
              <a:buNone/>
            </a:pPr>
            <a:r>
              <a:rPr lang="ru-RU" sz="2000" dirty="0">
                <a:latin typeface="Times New Roman" panose="02020603050405020304" pitchFamily="18" charset="0"/>
                <a:cs typeface="Times New Roman" panose="02020603050405020304" pitchFamily="18" charset="0"/>
              </a:rPr>
              <a:t>Органик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мажбурий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тиним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даврлари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бўлиб</a:t>
            </a:r>
            <a:r>
              <a:rPr lang="ru-RU" sz="2000" dirty="0">
                <a:latin typeface="Times New Roman" panose="02020603050405020304" pitchFamily="18" charset="0"/>
                <a:cs typeface="Times New Roman" panose="02020603050405020304" pitchFamily="18" charset="0"/>
              </a:rPr>
              <a:t>, ток органик </a:t>
            </a:r>
            <a:r>
              <a:rPr lang="ru-RU" sz="2000" dirty="0" err="1">
                <a:latin typeface="Times New Roman" panose="02020603050405020304" pitchFamily="18" charset="0"/>
                <a:cs typeface="Times New Roman" panose="02020603050405020304" pitchFamily="18" charset="0"/>
              </a:rPr>
              <a:t>тиним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даврини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ноябр-декабрда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мажбурий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тиним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даврини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январ-мартда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ўтайди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Тиним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даврига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аввал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куртаклар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киради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Қишловчи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кўзлардаги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куртаклар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дифференциялланиш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вақтидаёқ</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июл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охири</a:t>
            </a:r>
            <a:r>
              <a:rPr lang="ru-RU" sz="2000" dirty="0">
                <a:latin typeface="Times New Roman" panose="02020603050405020304" pitchFamily="18" charset="0"/>
                <a:cs typeface="Times New Roman" panose="02020603050405020304" pitchFamily="18" charset="0"/>
              </a:rPr>
              <a:t> август </a:t>
            </a:r>
            <a:r>
              <a:rPr lang="ru-RU" sz="2000" dirty="0" err="1">
                <a:latin typeface="Times New Roman" panose="02020603050405020304" pitchFamily="18" charset="0"/>
                <a:cs typeface="Times New Roman" panose="02020603050405020304" pitchFamily="18" charset="0"/>
              </a:rPr>
              <a:t>бошларида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нисбий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тиним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даврида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Бунга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сабаб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озиқ</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моддаларнинг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куртакларга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яхши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етиб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бормаслигидадир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озиқ</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моддалар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аввал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барг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узум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бошларининг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ўсишига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сарф</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Агар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токнинг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ўсувчи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қисмлари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барги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олиб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ташланадиган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бўлса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қишловчи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кўзлардаги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куртаклар</a:t>
            </a:r>
            <a:r>
              <a:rPr lang="ru-RU" sz="2000" dirty="0">
                <a:latin typeface="Times New Roman" panose="02020603050405020304" pitchFamily="18" charset="0"/>
                <a:cs typeface="Times New Roman" panose="02020603050405020304" pitchFamily="18" charset="0"/>
              </a:rPr>
              <a:t> шу </a:t>
            </a:r>
            <a:r>
              <a:rPr lang="ru-RU" sz="2000" dirty="0" err="1">
                <a:latin typeface="Times New Roman" panose="02020603050405020304" pitchFamily="18" charset="0"/>
                <a:cs typeface="Times New Roman" panose="02020603050405020304" pitchFamily="18" charset="0"/>
              </a:rPr>
              <a:t>йилнинг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ўзидаёқ</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ривожланиб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чиқаради</a:t>
            </a:r>
            <a:r>
              <a:rPr lang="ru-RU" sz="2000" dirty="0">
                <a:latin typeface="Times New Roman" panose="02020603050405020304" pitchFamily="18" charset="0"/>
                <a:cs typeface="Times New Roman" panose="02020603050405020304" pitchFamily="18" charset="0"/>
              </a:rPr>
              <a:t>. Август, </a:t>
            </a:r>
            <a:r>
              <a:rPr lang="ru-RU" sz="2000" dirty="0" err="1">
                <a:latin typeface="Times New Roman" panose="02020603050405020304" pitchFamily="18" charset="0"/>
                <a:cs typeface="Times New Roman" panose="02020603050405020304" pitchFamily="18" charset="0"/>
              </a:rPr>
              <a:t>ҳатто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сентябр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бошларида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баргларни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бутунлай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олиб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ташлаш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ярамайди</a:t>
            </a:r>
            <a:r>
              <a:rPr lang="ru-RU" sz="2000" dirty="0">
                <a:latin typeface="Times New Roman" panose="02020603050405020304" pitchFamily="18" charset="0"/>
                <a:cs typeface="Times New Roman" panose="02020603050405020304" pitchFamily="18" charset="0"/>
              </a:rPr>
              <a:t>. Акс </a:t>
            </a:r>
            <a:r>
              <a:rPr lang="ru-RU" sz="2000" dirty="0" err="1">
                <a:latin typeface="Times New Roman" panose="02020603050405020304" pitchFamily="18" charset="0"/>
                <a:cs typeface="Times New Roman" panose="02020603050405020304" pitchFamily="18" charset="0"/>
              </a:rPr>
              <a:t>ҳолда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шаклланган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куртаклар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қайта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ривожланиб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токнинг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келгуси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йил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кучсизланишига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ҳатто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ўсмаслигига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сабаб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мумкин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Чуқур</a:t>
            </a:r>
            <a:r>
              <a:rPr lang="ru-RU" sz="2000" dirty="0">
                <a:latin typeface="Times New Roman" panose="02020603050405020304" pitchFamily="18" charset="0"/>
                <a:cs typeface="Times New Roman" panose="02020603050405020304" pitchFamily="18" charset="0"/>
              </a:rPr>
              <a:t> органик </a:t>
            </a:r>
            <a:r>
              <a:rPr lang="ru-RU" sz="2000" dirty="0" err="1">
                <a:latin typeface="Times New Roman" panose="02020603050405020304" pitchFamily="18" charset="0"/>
                <a:cs typeface="Times New Roman" panose="02020603050405020304" pitchFamily="18" charset="0"/>
              </a:rPr>
              <a:t>тиним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даврига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аввал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пастки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қисмидаги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куртаклар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киради</a:t>
            </a:r>
            <a:r>
              <a:rPr lang="ru-RU" sz="2000" dirty="0">
                <a:latin typeface="Times New Roman" panose="02020603050405020304" pitchFamily="18" charset="0"/>
                <a:cs typeface="Times New Roman" panose="02020603050405020304" pitchFamily="18" charset="0"/>
              </a:rPr>
              <a:t>.</a:t>
            </a:r>
          </a:p>
          <a:p>
            <a:pPr marL="0" indent="0" algn="just">
              <a:lnSpc>
                <a:spcPct val="100000"/>
              </a:lnSpc>
              <a:spcBef>
                <a:spcPts val="0"/>
              </a:spcBef>
              <a:buNone/>
            </a:pP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64772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548680"/>
            <a:ext cx="7975798" cy="5772299"/>
          </a:xfrm>
        </p:spPr>
        <p:txBody>
          <a:bodyPr>
            <a:normAutofit/>
          </a:bodyPr>
          <a:lstStyle/>
          <a:p>
            <a:pPr marL="0" indent="0" algn="just">
              <a:buNone/>
            </a:pPr>
            <a:r>
              <a:rPr lang="ru-RU" sz="2000" dirty="0" err="1">
                <a:latin typeface="Times New Roman" panose="02020603050405020304" pitchFamily="18" charset="0"/>
                <a:cs typeface="Times New Roman" panose="02020603050405020304" pitchFamily="18" charset="0"/>
              </a:rPr>
              <a:t>Мажбурий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тиним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баҳорда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куртаклар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уйғонгунгача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давом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этади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Тиним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даврида</a:t>
            </a:r>
            <a:r>
              <a:rPr lang="ru-RU" sz="2000" dirty="0">
                <a:latin typeface="Times New Roman" panose="02020603050405020304" pitchFamily="18" charset="0"/>
                <a:cs typeface="Times New Roman" panose="02020603050405020304" pitchFamily="18" charset="0"/>
              </a:rPr>
              <a:t> метаболизм (</a:t>
            </a:r>
            <a:r>
              <a:rPr lang="ru-RU" sz="2000" dirty="0" err="1">
                <a:latin typeface="Times New Roman" panose="02020603050405020304" pitchFamily="18" charset="0"/>
                <a:cs typeface="Times New Roman" panose="02020603050405020304" pitchFamily="18" charset="0"/>
              </a:rPr>
              <a:t>моддалар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алмашиниши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жараёни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тўлиқ</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тўхтамай</a:t>
            </a:r>
            <a:r>
              <a:rPr lang="ru-RU" sz="2000" dirty="0">
                <a:latin typeface="Times New Roman" panose="02020603050405020304" pitchFamily="18" charset="0"/>
                <a:cs typeface="Times New Roman" panose="02020603050405020304" pitchFamily="18" charset="0"/>
              </a:rPr>
              <a:t>, балки </a:t>
            </a:r>
            <a:r>
              <a:rPr lang="ru-RU" sz="2000" dirty="0" err="1">
                <a:latin typeface="Times New Roman" panose="02020603050405020304" pitchFamily="18" charset="0"/>
                <a:cs typeface="Times New Roman" panose="02020603050405020304" pitchFamily="18" charset="0"/>
              </a:rPr>
              <a:t>ўсимлик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ҳужайраларида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мураккаб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физиологик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биокимёвий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жараёнлар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давом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этади</a:t>
            </a:r>
            <a:r>
              <a:rPr lang="ru-RU" sz="2000" dirty="0">
                <a:latin typeface="Times New Roman" panose="02020603050405020304" pitchFamily="18" charset="0"/>
                <a:cs typeface="Times New Roman" panose="02020603050405020304" pitchFamily="18" charset="0"/>
              </a:rPr>
              <a:t>.</a:t>
            </a:r>
          </a:p>
          <a:p>
            <a:pPr marL="0" indent="0" algn="just">
              <a:buNone/>
            </a:pPr>
            <a:r>
              <a:rPr lang="ru-RU" sz="2000" dirty="0" err="1">
                <a:latin typeface="Times New Roman" panose="02020603050405020304" pitchFamily="18" charset="0"/>
                <a:cs typeface="Times New Roman" panose="02020603050405020304" pitchFamily="18" charset="0"/>
              </a:rPr>
              <a:t>Тиним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даврида</a:t>
            </a:r>
            <a:r>
              <a:rPr lang="ru-RU" sz="2000" dirty="0">
                <a:latin typeface="Times New Roman" panose="02020603050405020304" pitchFamily="18" charset="0"/>
                <a:cs typeface="Times New Roman" panose="02020603050405020304" pitchFamily="18" charset="0"/>
              </a:rPr>
              <a:t> крахмал </a:t>
            </a:r>
            <a:r>
              <a:rPr lang="ru-RU" sz="2000" dirty="0" err="1">
                <a:latin typeface="Times New Roman" panose="02020603050405020304" pitchFamily="18" charset="0"/>
                <a:cs typeface="Times New Roman" panose="02020603050405020304" pitchFamily="18" charset="0"/>
              </a:rPr>
              <a:t>анчагина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тўпланган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кейинчалик</a:t>
            </a:r>
            <a:r>
              <a:rPr lang="ru-RU" sz="2000" dirty="0">
                <a:latin typeface="Times New Roman" panose="02020603050405020304" pitchFamily="18" charset="0"/>
                <a:cs typeface="Times New Roman" panose="02020603050405020304" pitchFamily="18" charset="0"/>
              </a:rPr>
              <a:t> паст </a:t>
            </a:r>
            <a:r>
              <a:rPr lang="ru-RU" sz="2000" dirty="0" err="1">
                <a:latin typeface="Times New Roman" panose="02020603050405020304" pitchFamily="18" charset="0"/>
                <a:cs typeface="Times New Roman" panose="02020603050405020304" pitchFamily="18" charset="0"/>
              </a:rPr>
              <a:t>ҳарорат</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таъсирида</a:t>
            </a:r>
            <a:r>
              <a:rPr lang="ru-RU" sz="2000" dirty="0">
                <a:latin typeface="Times New Roman" panose="02020603050405020304" pitchFamily="18" charset="0"/>
                <a:cs typeface="Times New Roman" panose="02020603050405020304" pitchFamily="18" charset="0"/>
              </a:rPr>
              <a:t> (5-6</a:t>
            </a:r>
            <a:r>
              <a:rPr lang="ru-RU" sz="2000" baseline="30000" dirty="0">
                <a:latin typeface="Times New Roman" panose="02020603050405020304" pitchFamily="18" charset="0"/>
                <a:cs typeface="Times New Roman" panose="02020603050405020304" pitchFamily="18" charset="0"/>
              </a:rPr>
              <a:t>0</a:t>
            </a:r>
            <a:r>
              <a:rPr lang="ru-RU" sz="2000" dirty="0">
                <a:latin typeface="Times New Roman" panose="02020603050405020304" pitchFamily="18" charset="0"/>
                <a:cs typeface="Times New Roman" panose="02020603050405020304" pitchFamily="18" charset="0"/>
              </a:rPr>
              <a:t>С) улар </a:t>
            </a:r>
            <a:r>
              <a:rPr lang="ru-RU" sz="2000" dirty="0" err="1">
                <a:latin typeface="Times New Roman" panose="02020603050405020304" pitchFamily="18" charset="0"/>
                <a:cs typeface="Times New Roman" panose="02020603050405020304" pitchFamily="18" charset="0"/>
              </a:rPr>
              <a:t>моносахарларга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айланади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Натижада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ҳужайра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ширасининг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қуюқлиги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концент-рацияси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кўпайиб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совуққа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чидамлилиги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ошади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Ҳарорат</a:t>
            </a:r>
            <a:r>
              <a:rPr lang="ru-RU" sz="2000" dirty="0">
                <a:latin typeface="Times New Roman" panose="02020603050405020304" pitchFamily="18" charset="0"/>
                <a:cs typeface="Times New Roman" panose="02020603050405020304" pitchFamily="18" charset="0"/>
              </a:rPr>
              <a:t> 0</a:t>
            </a:r>
            <a:r>
              <a:rPr lang="ru-RU" sz="2000" baseline="30000" dirty="0">
                <a:latin typeface="Times New Roman" panose="02020603050405020304" pitchFamily="18" charset="0"/>
                <a:cs typeface="Times New Roman" panose="02020603050405020304" pitchFamily="18" charset="0"/>
              </a:rPr>
              <a:t>0</a:t>
            </a:r>
            <a:r>
              <a:rPr lang="ru-RU" sz="2000" dirty="0">
                <a:latin typeface="Times New Roman" panose="02020603050405020304" pitchFamily="18" charset="0"/>
                <a:cs typeface="Times New Roman" panose="02020603050405020304" pitchFamily="18" charset="0"/>
              </a:rPr>
              <a:t>С </a:t>
            </a:r>
            <a:r>
              <a:rPr lang="ru-RU" sz="2000" dirty="0" err="1">
                <a:latin typeface="Times New Roman" panose="02020603050405020304" pitchFamily="18" charset="0"/>
                <a:cs typeface="Times New Roman" panose="02020603050405020304" pitchFamily="18" charset="0"/>
              </a:rPr>
              <a:t>гача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пасайганда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ўсимликнинг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чиниқиши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янада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кучаяди</a:t>
            </a:r>
            <a:r>
              <a:rPr lang="ru-RU" sz="2000" dirty="0">
                <a:latin typeface="Times New Roman" panose="02020603050405020304" pitchFamily="18" charset="0"/>
                <a:cs typeface="Times New Roman" panose="02020603050405020304" pitchFamily="18" charset="0"/>
              </a:rPr>
              <a:t>. Крахмал </a:t>
            </a:r>
            <a:r>
              <a:rPr lang="ru-RU" sz="2000" dirty="0" err="1">
                <a:latin typeface="Times New Roman" panose="02020603050405020304" pitchFamily="18" charset="0"/>
                <a:cs typeface="Times New Roman" panose="02020603050405020304" pitchFamily="18" charset="0"/>
              </a:rPr>
              <a:t>гидролизи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билан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бир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вақтда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ҳужайраларда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эркин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сувлар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миқдори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камайиб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бириккан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сувлар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миқдори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кўпаяди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токнинг</a:t>
            </a:r>
            <a:r>
              <a:rPr lang="ru-RU" sz="2000" dirty="0">
                <a:latin typeface="Times New Roman" panose="02020603050405020304" pitchFamily="18" charset="0"/>
                <a:cs typeface="Times New Roman" panose="02020603050405020304" pitchFamily="18" charset="0"/>
              </a:rPr>
              <a:t> паст </a:t>
            </a:r>
            <a:r>
              <a:rPr lang="ru-RU" sz="2000" dirty="0" err="1">
                <a:latin typeface="Times New Roman" panose="02020603050405020304" pitchFamily="18" charset="0"/>
                <a:cs typeface="Times New Roman" panose="02020603050405020304" pitchFamily="18" charset="0"/>
              </a:rPr>
              <a:t>ҳароратга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чидамлилигини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оширади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Пишган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чиниқишидан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кейин</a:t>
            </a:r>
            <a:r>
              <a:rPr lang="ru-RU" sz="2000" dirty="0">
                <a:latin typeface="Times New Roman" panose="02020603050405020304" pitchFamily="18" charset="0"/>
                <a:cs typeface="Times New Roman" panose="02020603050405020304" pitchFamily="18" charset="0"/>
              </a:rPr>
              <a:t> -16-18</a:t>
            </a:r>
            <a:r>
              <a:rPr lang="ru-RU" sz="2000" baseline="30000" dirty="0">
                <a:latin typeface="Times New Roman" panose="02020603050405020304" pitchFamily="18" charset="0"/>
                <a:cs typeface="Times New Roman" panose="02020603050405020304" pitchFamily="18" charset="0"/>
              </a:rPr>
              <a:t>0</a:t>
            </a:r>
            <a:r>
              <a:rPr lang="ru-RU" sz="2000" dirty="0">
                <a:latin typeface="Times New Roman" panose="02020603050405020304" pitchFamily="18" charset="0"/>
                <a:cs typeface="Times New Roman" panose="02020603050405020304" pitchFamily="18" charset="0"/>
              </a:rPr>
              <a:t>С </a:t>
            </a:r>
            <a:r>
              <a:rPr lang="ru-RU" sz="2000" dirty="0" err="1">
                <a:latin typeface="Times New Roman" panose="02020603050405020304" pitchFamily="18" charset="0"/>
                <a:cs typeface="Times New Roman" panose="02020603050405020304" pitchFamily="18" charset="0"/>
              </a:rPr>
              <a:t>совуққа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чидаши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мумкин</a:t>
            </a:r>
            <a:r>
              <a:rPr lang="ru-RU" sz="2000" dirty="0">
                <a:latin typeface="Times New Roman" panose="02020603050405020304" pitchFamily="18" charset="0"/>
                <a:cs typeface="Times New Roman" panose="02020603050405020304" pitchFamily="18" charset="0"/>
              </a:rPr>
              <a:t>.</a:t>
            </a:r>
          </a:p>
          <a:p>
            <a:pPr marL="0" indent="0" algn="just">
              <a:buNone/>
            </a:pPr>
            <a:r>
              <a:rPr lang="ru-RU" sz="2000" dirty="0" err="1">
                <a:latin typeface="Times New Roman" panose="02020603050405020304" pitchFamily="18" charset="0"/>
                <a:cs typeface="Times New Roman" panose="02020603050405020304" pitchFamily="18" charset="0"/>
              </a:rPr>
              <a:t>Токнинг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ўсув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ундаги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физиологик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фазалар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ҳамда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тиним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даврини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атрофлича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ўрганиш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билиш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узумдан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мўл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сифатли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ҳосил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олишга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қаратилган</a:t>
            </a:r>
            <a:r>
              <a:rPr lang="ru-RU" sz="2000" dirty="0">
                <a:latin typeface="Times New Roman" panose="02020603050405020304" pitchFamily="18" charset="0"/>
                <a:cs typeface="Times New Roman" panose="02020603050405020304" pitchFamily="18" charset="0"/>
              </a:rPr>
              <a:t> агротехника </a:t>
            </a:r>
            <a:r>
              <a:rPr lang="ru-RU" sz="2000" dirty="0" err="1">
                <a:latin typeface="Times New Roman" panose="02020603050405020304" pitchFamily="18" charset="0"/>
                <a:cs typeface="Times New Roman" panose="02020603050405020304" pitchFamily="18" charset="0"/>
              </a:rPr>
              <a:t>тадбирларини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ўз</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вақтида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сифатли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амалга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ошириш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имконини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беради</a:t>
            </a:r>
            <a:r>
              <a:rPr lang="ru-RU" sz="2000" dirty="0" smtClean="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3701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12093" y="260648"/>
            <a:ext cx="8119814" cy="831626"/>
          </a:xfrm>
        </p:spPr>
        <p:txBody>
          <a:bodyPr>
            <a:normAutofit fontScale="90000"/>
          </a:bodyPr>
          <a:lstStyle/>
          <a:p>
            <a:pPr algn="ctr"/>
            <a:r>
              <a:rPr lang="ru-RU" b="1" dirty="0">
                <a:latin typeface="Times New Roman" panose="02020603050405020304" pitchFamily="18" charset="0"/>
                <a:cs typeface="Times New Roman" panose="02020603050405020304" pitchFamily="18" charset="0"/>
              </a:rPr>
              <a:t>ТОКНИНГ ТАШҚИ МУҲИТ ШАРОИТЛАРИ БИЛАН БО</a:t>
            </a:r>
            <a:r>
              <a:rPr lang="uz-Cyrl-UZ" b="1" dirty="0">
                <a:latin typeface="Times New Roman" panose="02020603050405020304" pitchFamily="18" charset="0"/>
                <a:cs typeface="Times New Roman" panose="02020603050405020304" pitchFamily="18" charset="0"/>
              </a:rPr>
              <a:t>Ғ</a:t>
            </a:r>
            <a:r>
              <a:rPr lang="ru-RU" b="1" dirty="0">
                <a:latin typeface="Times New Roman" panose="02020603050405020304" pitchFamily="18" charset="0"/>
                <a:cs typeface="Times New Roman" panose="02020603050405020304" pitchFamily="18" charset="0"/>
              </a:rPr>
              <a:t>ЛИҚЛИГИ</a:t>
            </a: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512093" y="1340768"/>
            <a:ext cx="8119814" cy="5112568"/>
          </a:xfrm>
        </p:spPr>
        <p:txBody>
          <a:bodyPr>
            <a:normAutofit fontScale="92500" lnSpcReduction="10000"/>
          </a:bodyPr>
          <a:lstStyle/>
          <a:p>
            <a:pPr marL="0" indent="0" algn="just">
              <a:buNone/>
            </a:pPr>
            <a:r>
              <a:rPr lang="ru-RU" dirty="0">
                <a:latin typeface="Times New Roman" panose="02020603050405020304" pitchFamily="18" charset="0"/>
                <a:cs typeface="Times New Roman" panose="02020603050405020304" pitchFamily="18" charset="0"/>
              </a:rPr>
              <a:t>Ток </a:t>
            </a:r>
            <a:r>
              <a:rPr lang="ru-RU" dirty="0" err="1">
                <a:latin typeface="Times New Roman" panose="02020603050405020304" pitchFamily="18" charset="0"/>
                <a:cs typeface="Times New Roman" panose="02020603050405020304" pitchFamily="18" charset="0"/>
              </a:rPr>
              <a:t>қаерда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экиб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ўстирилмасин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ривожланиши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мўл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сифатли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ҳосил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бериши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кўп</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жиҳатдан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ташқи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муҳит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ҳамда</a:t>
            </a:r>
            <a:r>
              <a:rPr lang="ru-RU" dirty="0">
                <a:latin typeface="Times New Roman" panose="02020603050405020304" pitchFamily="18" charset="0"/>
                <a:cs typeface="Times New Roman" panose="02020603050405020304" pitchFamily="18" charset="0"/>
              </a:rPr>
              <a:t> антропоген </a:t>
            </a:r>
            <a:r>
              <a:rPr lang="ru-RU" dirty="0" err="1">
                <a:latin typeface="Times New Roman" panose="02020603050405020304" pitchFamily="18" charset="0"/>
                <a:cs typeface="Times New Roman" panose="02020603050405020304" pitchFamily="18" charset="0"/>
              </a:rPr>
              <a:t>омилларга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боғлиқ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Токчиликни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ривожлантириш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зоналар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бўйича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жойлаштириш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барча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парвариш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шунингдек</a:t>
            </a:r>
            <a:r>
              <a:rPr lang="ru-RU" dirty="0">
                <a:latin typeface="Times New Roman" panose="02020603050405020304" pitchFamily="18" charset="0"/>
                <a:cs typeface="Times New Roman" panose="02020603050405020304" pitchFamily="18" charset="0"/>
              </a:rPr>
              <a:t>, ток </a:t>
            </a:r>
            <a:r>
              <a:rPr lang="ru-RU" dirty="0" err="1">
                <a:latin typeface="Times New Roman" panose="02020603050405020304" pitchFamily="18" charset="0"/>
                <a:cs typeface="Times New Roman" panose="02020603050405020304" pitchFamily="18" charset="0"/>
              </a:rPr>
              <a:t>тупларини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кўмиш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очиш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каби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асосан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экологик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шароитларга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қараб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белгиланади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Ҳозир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экологияга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дунё</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масаласи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сифатида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қараб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келинмоқда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Токчилик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ривожланган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мамлакатларда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бунга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жиддий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этибор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берила-ётир</a:t>
            </a:r>
            <a:r>
              <a:rPr lang="ru-RU" dirty="0">
                <a:latin typeface="Times New Roman" panose="02020603050405020304" pitchFamily="18" charset="0"/>
                <a:cs typeface="Times New Roman" panose="02020603050405020304" pitchFamily="18" charset="0"/>
              </a:rPr>
              <a:t>.</a:t>
            </a:r>
          </a:p>
          <a:p>
            <a:pPr marL="0" indent="0" algn="just">
              <a:buNone/>
            </a:pPr>
            <a:r>
              <a:rPr lang="ru-RU" dirty="0" err="1">
                <a:latin typeface="Times New Roman" panose="02020603050405020304" pitchFamily="18" charset="0"/>
                <a:cs typeface="Times New Roman" panose="02020603050405020304" pitchFamily="18" charset="0"/>
              </a:rPr>
              <a:t>Кейинги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йиларда</a:t>
            </a:r>
            <a:r>
              <a:rPr lang="ru-RU" dirty="0">
                <a:latin typeface="Times New Roman" panose="02020603050405020304" pitchFamily="18" charset="0"/>
                <a:cs typeface="Times New Roman" panose="02020603050405020304" pitchFamily="18" charset="0"/>
              </a:rPr>
              <a:t> ток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маҳсулотларига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шунинг</a:t>
            </a:r>
            <a:r>
              <a:rPr lang="ru-RU" dirty="0">
                <a:latin typeface="Times New Roman" panose="02020603050405020304" pitchFamily="18" charset="0"/>
                <a:cs typeface="Times New Roman" panose="02020603050405020304" pitchFamily="18" charset="0"/>
              </a:rPr>
              <a:t>-дек, </a:t>
            </a:r>
            <a:r>
              <a:rPr lang="ru-RU" dirty="0" err="1">
                <a:latin typeface="Times New Roman" panose="02020603050405020304" pitchFamily="18" charset="0"/>
                <a:cs typeface="Times New Roman" panose="02020603050405020304" pitchFamily="18" charset="0"/>
              </a:rPr>
              <a:t>ташқи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муҳит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тозалигига</a:t>
            </a:r>
            <a:r>
              <a:rPr lang="ru-RU" dirty="0">
                <a:latin typeface="Times New Roman" panose="02020603050405020304" pitchFamily="18" charset="0"/>
                <a:cs typeface="Times New Roman" panose="02020603050405020304" pitchFamily="18" charset="0"/>
              </a:rPr>
              <a:t> антропоген </a:t>
            </a:r>
            <a:r>
              <a:rPr lang="ru-RU" dirty="0" err="1">
                <a:latin typeface="Times New Roman" panose="02020603050405020304" pitchFamily="18" charset="0"/>
                <a:cs typeface="Times New Roman" panose="02020603050405020304" pitchFamily="18" charset="0"/>
              </a:rPr>
              <a:t>омиллар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пестицидлар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гербицидлар</a:t>
            </a:r>
            <a:r>
              <a:rPr lang="ru-RU" dirty="0">
                <a:latin typeface="Times New Roman" panose="02020603050405020304" pitchFamily="18" charset="0"/>
                <a:cs typeface="Times New Roman" panose="02020603050405020304" pitchFamily="18" charset="0"/>
              </a:rPr>
              <a:t>, минерал </a:t>
            </a:r>
            <a:r>
              <a:rPr lang="ru-RU" dirty="0" err="1">
                <a:latin typeface="Times New Roman" panose="02020603050405020304" pitchFamily="18" charset="0"/>
                <a:cs typeface="Times New Roman" panose="02020603050405020304" pitchFamily="18" charset="0"/>
              </a:rPr>
              <a:t>ўғитлар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салбий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таъсири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асоратларини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камайтириш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ҳато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бартараф</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қилиш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борасида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илмий-амалий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борилаётир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Дунёнинг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кўпгина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мамлакатларида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ўсимликларни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ҳимоя</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қилишда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зарарли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кимёвий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моддалар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ҳамда</a:t>
            </a:r>
            <a:r>
              <a:rPr lang="ru-RU" dirty="0">
                <a:latin typeface="Times New Roman" panose="02020603050405020304" pitchFamily="18" charset="0"/>
                <a:cs typeface="Times New Roman" panose="02020603050405020304" pitchFamily="18" charset="0"/>
              </a:rPr>
              <a:t> минерал </a:t>
            </a:r>
            <a:r>
              <a:rPr lang="ru-RU" dirty="0" err="1">
                <a:latin typeface="Times New Roman" panose="02020603050405020304" pitchFamily="18" charset="0"/>
                <a:cs typeface="Times New Roman" panose="02020603050405020304" pitchFamily="18" charset="0"/>
              </a:rPr>
              <a:t>ўғитларсиз</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етиштирилган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қишлоқ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ҳўжалиги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хусусан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маҳсулотларига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талаб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катта</a:t>
            </a:r>
            <a:r>
              <a:rPr lang="ru-RU" dirty="0">
                <a:latin typeface="Times New Roman" panose="02020603050405020304" pitchFamily="18" charset="0"/>
                <a:cs typeface="Times New Roman" panose="02020603050405020304" pitchFamily="18" charset="0"/>
              </a:rPr>
              <a:t>.</a:t>
            </a:r>
          </a:p>
          <a:p>
            <a:pPr marL="0" indent="0" algn="just">
              <a:buNone/>
            </a:pPr>
            <a:r>
              <a:rPr lang="ru-RU" dirty="0">
                <a:latin typeface="Times New Roman" panose="02020603050405020304" pitchFamily="18" charset="0"/>
                <a:cs typeface="Times New Roman" panose="02020603050405020304" pitchFamily="18" charset="0"/>
              </a:rPr>
              <a:t>Шу </a:t>
            </a:r>
            <a:r>
              <a:rPr lang="ru-RU" dirty="0" err="1">
                <a:latin typeface="Times New Roman" panose="02020603050405020304" pitchFamily="18" charset="0"/>
                <a:cs typeface="Times New Roman" panose="02020603050405020304" pitchFamily="18" charset="0"/>
              </a:rPr>
              <a:t>боис</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ҳозирги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даврда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мутахассисларнинг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экологик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антропоген </a:t>
            </a:r>
            <a:r>
              <a:rPr lang="ru-RU" dirty="0" err="1">
                <a:latin typeface="Times New Roman" panose="02020603050405020304" pitchFamily="18" charset="0"/>
                <a:cs typeface="Times New Roman" panose="02020603050405020304" pitchFamily="18" charset="0"/>
              </a:rPr>
              <a:t>омилларинининг</a:t>
            </a:r>
            <a:r>
              <a:rPr lang="ru-RU" dirty="0">
                <a:latin typeface="Times New Roman" panose="02020603050405020304" pitchFamily="18" charset="0"/>
                <a:cs typeface="Times New Roman" panose="02020603050405020304" pitchFamily="18" charset="0"/>
              </a:rPr>
              <a:t> ток </a:t>
            </a:r>
            <a:r>
              <a:rPr lang="ru-RU" dirty="0" err="1">
                <a:latin typeface="Times New Roman" panose="02020603050405020304" pitchFamily="18" charset="0"/>
                <a:cs typeface="Times New Roman" panose="02020603050405020304" pitchFamily="18" charset="0"/>
              </a:rPr>
              <a:t>ўсимлигига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таъсирини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атрофлича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ўрганиши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табиат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инсон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зарарли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оқибатларини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билишлари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олдини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таъсиротини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юмшатиш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чораларини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кўришлари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зарурлиги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талаб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қилинмоқда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66651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568952" cy="6264696"/>
          </a:xfrm>
        </p:spPr>
        <p:txBody>
          <a:bodyPr>
            <a:noAutofit/>
          </a:bodyPr>
          <a:lstStyle/>
          <a:p>
            <a:pPr marL="0" indent="0" algn="just">
              <a:lnSpc>
                <a:spcPct val="100000"/>
              </a:lnSpc>
              <a:spcBef>
                <a:spcPts val="0"/>
              </a:spcBef>
              <a:buNone/>
            </a:pPr>
            <a:r>
              <a:rPr lang="ru-RU" sz="1800" dirty="0" err="1">
                <a:latin typeface="Times New Roman" panose="02020603050405020304" pitchFamily="18" charset="0"/>
                <a:cs typeface="Times New Roman" panose="02020603050405020304" pitchFamily="18" charset="0"/>
              </a:rPr>
              <a:t>Токка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таъсир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кўрсатувчи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ташқи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муҳит</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омиллари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келиб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чиқишига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кўра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бир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қатор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гуруҳларга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бўлинади</a:t>
            </a:r>
            <a:r>
              <a:rPr lang="ru-RU" sz="1800" dirty="0">
                <a:latin typeface="Times New Roman" panose="02020603050405020304" pitchFamily="18" charset="0"/>
                <a:cs typeface="Times New Roman" panose="02020603050405020304" pitchFamily="18" charset="0"/>
              </a:rPr>
              <a:t>: </a:t>
            </a:r>
            <a:r>
              <a:rPr lang="ru-RU" sz="1800" b="1" dirty="0" err="1">
                <a:latin typeface="Times New Roman" panose="02020603050405020304" pitchFamily="18" charset="0"/>
                <a:cs typeface="Times New Roman" panose="02020603050405020304" pitchFamily="18" charset="0"/>
              </a:rPr>
              <a:t>абиотик</a:t>
            </a:r>
            <a:r>
              <a:rPr lang="ru-RU" sz="1800" b="1" dirty="0">
                <a:latin typeface="Times New Roman" panose="02020603050405020304" pitchFamily="18" charset="0"/>
                <a:cs typeface="Times New Roman" panose="02020603050405020304" pitchFamily="18" charset="0"/>
              </a:rPr>
              <a:t> </a:t>
            </a:r>
            <a:r>
              <a:rPr lang="ru-RU" sz="1800" b="1" dirty="0" err="1">
                <a:latin typeface="Times New Roman" panose="02020603050405020304" pitchFamily="18" charset="0"/>
                <a:cs typeface="Times New Roman" panose="02020603050405020304" pitchFamily="18" charset="0"/>
              </a:rPr>
              <a:t>омилар</a:t>
            </a:r>
            <a:r>
              <a:rPr lang="ru-RU" sz="1800" b="1" dirty="0">
                <a:latin typeface="Times New Roman" panose="02020603050405020304" pitchFamily="18" charset="0"/>
                <a:cs typeface="Times New Roman" panose="02020603050405020304" pitchFamily="18" charset="0"/>
              </a:rPr>
              <a:t> </a:t>
            </a:r>
            <a:r>
              <a:rPr lang="ru-RU" sz="1800" dirty="0">
                <a:latin typeface="Times New Roman" panose="02020603050405020304" pitchFamily="18" charset="0"/>
                <a:cs typeface="Times New Roman" panose="02020603050405020304" pitchFamily="18" charset="0"/>
              </a:rPr>
              <a:t>(</a:t>
            </a:r>
            <a:r>
              <a:rPr lang="ru-RU" sz="1800" dirty="0" err="1">
                <a:latin typeface="Times New Roman" panose="02020603050405020304" pitchFamily="18" charset="0"/>
                <a:cs typeface="Times New Roman" panose="02020603050405020304" pitchFamily="18" charset="0"/>
              </a:rPr>
              <a:t>ёруғлик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иссиқлик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ҳаво</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намлик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тупроқ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жойнинг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рельефи</a:t>
            </a:r>
            <a:r>
              <a:rPr lang="ru-RU" sz="1800" dirty="0">
                <a:latin typeface="Times New Roman" panose="02020603050405020304" pitchFamily="18" charset="0"/>
                <a:cs typeface="Times New Roman" panose="02020603050405020304" pitchFamily="18" charset="0"/>
              </a:rPr>
              <a:t>), </a:t>
            </a:r>
            <a:r>
              <a:rPr lang="ru-RU" sz="1800" b="1" dirty="0" err="1">
                <a:latin typeface="Times New Roman" panose="02020603050405020304" pitchFamily="18" charset="0"/>
                <a:cs typeface="Times New Roman" panose="02020603050405020304" pitchFamily="18" charset="0"/>
              </a:rPr>
              <a:t>биотик</a:t>
            </a:r>
            <a:r>
              <a:rPr lang="ru-RU" sz="1800" b="1" dirty="0">
                <a:latin typeface="Times New Roman" panose="02020603050405020304" pitchFamily="18" charset="0"/>
                <a:cs typeface="Times New Roman" panose="02020603050405020304" pitchFamily="18" charset="0"/>
              </a:rPr>
              <a:t> </a:t>
            </a:r>
            <a:r>
              <a:rPr lang="ru-RU" sz="1800" b="1" dirty="0" err="1">
                <a:latin typeface="Times New Roman" panose="02020603050405020304" pitchFamily="18" charset="0"/>
                <a:cs typeface="Times New Roman" panose="02020603050405020304" pitchFamily="18" charset="0"/>
              </a:rPr>
              <a:t>омиллар</a:t>
            </a:r>
            <a:r>
              <a:rPr lang="ru-RU" sz="1800" b="1" dirty="0">
                <a:latin typeface="Times New Roman" panose="02020603050405020304" pitchFamily="18" charset="0"/>
                <a:cs typeface="Times New Roman" panose="02020603050405020304" pitchFamily="18" charset="0"/>
              </a:rPr>
              <a:t> </a:t>
            </a:r>
            <a:r>
              <a:rPr lang="ru-RU" sz="1800" dirty="0">
                <a:latin typeface="Times New Roman" panose="02020603050405020304" pitchFamily="18" charset="0"/>
                <a:cs typeface="Times New Roman" panose="02020603050405020304" pitchFamily="18" charset="0"/>
              </a:rPr>
              <a:t>(</a:t>
            </a:r>
            <a:r>
              <a:rPr lang="ru-RU" sz="1800" dirty="0" err="1">
                <a:latin typeface="Times New Roman" panose="02020603050405020304" pitchFamily="18" charset="0"/>
                <a:cs typeface="Times New Roman" panose="02020603050405020304" pitchFamily="18" charset="0"/>
              </a:rPr>
              <a:t>бошқа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ўсимликларнинг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таъсири</a:t>
            </a:r>
            <a:r>
              <a:rPr lang="ru-RU" sz="1800" dirty="0">
                <a:latin typeface="Times New Roman" panose="02020603050405020304" pitchFamily="18" charset="0"/>
                <a:cs typeface="Times New Roman" panose="02020603050405020304" pitchFamily="18" charset="0"/>
              </a:rPr>
              <a:t>­ сим-биоз, паразитизм </a:t>
            </a:r>
            <a:r>
              <a:rPr lang="ru-RU" sz="1800" dirty="0" err="1">
                <a:latin typeface="Times New Roman" panose="02020603050405020304" pitchFamily="18" charset="0"/>
                <a:cs typeface="Times New Roman" panose="02020603050405020304" pitchFamily="18" charset="0"/>
              </a:rPr>
              <a:t>ёки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ҳайвонот</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организмларнинг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ўсимликни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зарарлаши</a:t>
            </a:r>
            <a:r>
              <a:rPr lang="ru-RU" sz="1800" dirty="0">
                <a:latin typeface="Times New Roman" panose="02020603050405020304" pitchFamily="18" charset="0"/>
                <a:cs typeface="Times New Roman" panose="02020603050405020304" pitchFamily="18" charset="0"/>
              </a:rPr>
              <a:t>), </a:t>
            </a:r>
            <a:r>
              <a:rPr lang="ru-RU" sz="1800" b="1" dirty="0">
                <a:latin typeface="Times New Roman" panose="02020603050405020304" pitchFamily="18" charset="0"/>
                <a:cs typeface="Times New Roman" panose="02020603050405020304" pitchFamily="18" charset="0"/>
              </a:rPr>
              <a:t>антропоген </a:t>
            </a:r>
            <a:r>
              <a:rPr lang="ru-RU" sz="1800" b="1" dirty="0" err="1">
                <a:latin typeface="Times New Roman" panose="02020603050405020304" pitchFamily="18" charset="0"/>
                <a:cs typeface="Times New Roman" panose="02020603050405020304" pitchFamily="18" charset="0"/>
              </a:rPr>
              <a:t>омиллар</a:t>
            </a:r>
            <a:r>
              <a:rPr lang="ru-RU" sz="1800" b="1" dirty="0">
                <a:latin typeface="Times New Roman" panose="02020603050405020304" pitchFamily="18" charset="0"/>
                <a:cs typeface="Times New Roman" panose="02020603050405020304" pitchFamily="18" charset="0"/>
              </a:rPr>
              <a:t> </a:t>
            </a:r>
            <a:r>
              <a:rPr lang="ru-RU" sz="1800" dirty="0">
                <a:latin typeface="Times New Roman" panose="02020603050405020304" pitchFamily="18" charset="0"/>
                <a:cs typeface="Times New Roman" panose="02020603050405020304" pitchFamily="18" charset="0"/>
              </a:rPr>
              <a:t>(</a:t>
            </a:r>
            <a:r>
              <a:rPr lang="ru-RU" sz="1800" dirty="0" err="1">
                <a:latin typeface="Times New Roman" panose="02020603050405020304" pitchFamily="18" charset="0"/>
                <a:cs typeface="Times New Roman" panose="02020603050405020304" pitchFamily="18" charset="0"/>
              </a:rPr>
              <a:t>ўсимлик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тупроқ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парвариши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билан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боғлиқ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усуллар</a:t>
            </a:r>
            <a:r>
              <a:rPr lang="ru-RU" sz="1800" dirty="0">
                <a:latin typeface="Times New Roman" panose="02020603050405020304" pitchFamily="18" charset="0"/>
                <a:cs typeface="Times New Roman" panose="02020603050405020304" pitchFamily="18" charset="0"/>
              </a:rPr>
              <a:t>)­</a:t>
            </a:r>
            <a:r>
              <a:rPr lang="ru-RU" sz="1800" dirty="0" err="1">
                <a:latin typeface="Times New Roman" panose="02020603050405020304" pitchFamily="18" charset="0"/>
                <a:cs typeface="Times New Roman" panose="02020603050405020304" pitchFamily="18" charset="0"/>
              </a:rPr>
              <a:t>жой</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танлаш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экишга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тайёрлаш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экиш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қалинлиги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ўғитлаш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суғориш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хомток</a:t>
            </a:r>
            <a:r>
              <a:rPr lang="ru-RU" sz="1800" dirty="0">
                <a:latin typeface="Times New Roman" panose="02020603050405020304" pitchFamily="18" charset="0"/>
                <a:cs typeface="Times New Roman" panose="02020603050405020304" pitchFamily="18" charset="0"/>
              </a:rPr>
              <a:t>, ток </a:t>
            </a:r>
            <a:r>
              <a:rPr lang="ru-RU" sz="1800" dirty="0" err="1">
                <a:latin typeface="Times New Roman" panose="02020603050405020304" pitchFamily="18" charset="0"/>
                <a:cs typeface="Times New Roman" panose="02020603050405020304" pitchFamily="18" charset="0"/>
              </a:rPr>
              <a:t>кесиш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ўстириш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усуллари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касаллик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зараркунандаларга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қарши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кимёвий</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модаларни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қўллаш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ҳ.к</a:t>
            </a:r>
            <a:r>
              <a:rPr lang="ru-RU" sz="1800" dirty="0">
                <a:latin typeface="Times New Roman" panose="02020603050405020304" pitchFamily="18" charset="0"/>
                <a:cs typeface="Times New Roman" panose="02020603050405020304" pitchFamily="18" charset="0"/>
              </a:rPr>
              <a:t>.).</a:t>
            </a:r>
          </a:p>
          <a:p>
            <a:pPr marL="0" indent="0" algn="just">
              <a:lnSpc>
                <a:spcPct val="100000"/>
              </a:lnSpc>
              <a:spcBef>
                <a:spcPts val="0"/>
              </a:spcBef>
              <a:buNone/>
            </a:pPr>
            <a:r>
              <a:rPr lang="ru-RU" sz="1800" dirty="0" err="1">
                <a:latin typeface="Times New Roman" panose="02020603050405020304" pitchFamily="18" charset="0"/>
                <a:cs typeface="Times New Roman" panose="02020603050405020304" pitchFamily="18" charset="0"/>
              </a:rPr>
              <a:t>Токнинг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ўсиши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ривожланиши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ҳосилдорлиги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ҳосил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сифатига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таъсир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кўрсатувчи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асосий</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омилларга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ёруғлик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иссиқлик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намлик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шамол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дўл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тупроқ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шароитлари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кабилар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киради</a:t>
            </a:r>
            <a:r>
              <a:rPr lang="ru-RU" sz="1800" dirty="0">
                <a:latin typeface="Times New Roman" panose="02020603050405020304" pitchFamily="18" charset="0"/>
                <a:cs typeface="Times New Roman" panose="02020603050405020304" pitchFamily="18" charset="0"/>
              </a:rPr>
              <a:t>.</a:t>
            </a:r>
          </a:p>
          <a:p>
            <a:pPr marL="0" indent="0" algn="ctr">
              <a:lnSpc>
                <a:spcPct val="100000"/>
              </a:lnSpc>
              <a:spcBef>
                <a:spcPts val="0"/>
              </a:spcBef>
              <a:buNone/>
            </a:pPr>
            <a:r>
              <a:rPr lang="ru-RU" sz="1800" b="1" dirty="0" err="1">
                <a:latin typeface="Times New Roman" panose="02020603050405020304" pitchFamily="18" charset="0"/>
                <a:cs typeface="Times New Roman" panose="02020603050405020304" pitchFamily="18" charset="0"/>
              </a:rPr>
              <a:t>Ёруғлик</a:t>
            </a:r>
            <a:endParaRPr lang="ru-RU" sz="1800" dirty="0">
              <a:latin typeface="Times New Roman" panose="02020603050405020304" pitchFamily="18" charset="0"/>
              <a:cs typeface="Times New Roman" panose="02020603050405020304" pitchFamily="18" charset="0"/>
            </a:endParaRPr>
          </a:p>
          <a:p>
            <a:pPr marL="0" indent="0" algn="just">
              <a:lnSpc>
                <a:spcPct val="100000"/>
              </a:lnSpc>
              <a:spcBef>
                <a:spcPts val="0"/>
              </a:spcBef>
              <a:buNone/>
            </a:pPr>
            <a:r>
              <a:rPr lang="ru-RU" sz="1800" dirty="0">
                <a:latin typeface="Times New Roman" panose="02020603050405020304" pitchFamily="18" charset="0"/>
                <a:cs typeface="Times New Roman" panose="02020603050405020304" pitchFamily="18" charset="0"/>
              </a:rPr>
              <a:t>Ток </a:t>
            </a:r>
            <a:r>
              <a:rPr lang="ru-RU" sz="1800" dirty="0" err="1">
                <a:latin typeface="Times New Roman" panose="02020603050405020304" pitchFamily="18" charset="0"/>
                <a:cs typeface="Times New Roman" panose="02020603050405020304" pitchFamily="18" charset="0"/>
              </a:rPr>
              <a:t>ёруғсевар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ўсимлик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Ўзбекистон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ҳудудида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катта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очиқ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майдонлардаги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табий</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ёруғлик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токнинг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нормал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ҳаёт</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фаолияти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учун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етарли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йилига</a:t>
            </a:r>
            <a:r>
              <a:rPr lang="ru-RU" sz="1800" dirty="0">
                <a:latin typeface="Times New Roman" panose="02020603050405020304" pitchFamily="18" charset="0"/>
                <a:cs typeface="Times New Roman" panose="02020603050405020304" pitchFamily="18" charset="0"/>
              </a:rPr>
              <a:t> 4-5 млрд ккал/</a:t>
            </a:r>
            <a:r>
              <a:rPr lang="ru-RU" sz="1800" dirty="0" err="1">
                <a:latin typeface="Times New Roman" panose="02020603050405020304" pitchFamily="18" charset="0"/>
                <a:cs typeface="Times New Roman" panose="02020603050405020304" pitchFamily="18" charset="0"/>
              </a:rPr>
              <a:t>га.ни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ташкил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этади</a:t>
            </a:r>
            <a:r>
              <a:rPr lang="ru-RU" sz="1800" dirty="0">
                <a:latin typeface="Times New Roman" panose="02020603050405020304" pitchFamily="18" charset="0"/>
                <a:cs typeface="Times New Roman" panose="02020603050405020304" pitchFamily="18" charset="0"/>
              </a:rPr>
              <a:t>.</a:t>
            </a:r>
          </a:p>
          <a:p>
            <a:pPr marL="0" indent="0" algn="just">
              <a:lnSpc>
                <a:spcPct val="100000"/>
              </a:lnSpc>
              <a:spcBef>
                <a:spcPts val="0"/>
              </a:spcBef>
              <a:buNone/>
            </a:pPr>
            <a:r>
              <a:rPr lang="ru-RU" sz="1800" dirty="0" err="1">
                <a:latin typeface="Times New Roman" panose="02020603050405020304" pitchFamily="18" charset="0"/>
                <a:cs typeface="Times New Roman" panose="02020603050405020304" pitchFamily="18" charset="0"/>
              </a:rPr>
              <a:t>Токнинг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маҳсулдорлигини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оширишда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физиологик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фаол</a:t>
            </a:r>
            <a:r>
              <a:rPr lang="ru-RU" sz="1800" dirty="0">
                <a:latin typeface="Times New Roman" panose="02020603050405020304" pitchFamily="18" charset="0"/>
                <a:cs typeface="Times New Roman" panose="02020603050405020304" pitchFamily="18" charset="0"/>
              </a:rPr>
              <a:t> радиация (ФАР) </a:t>
            </a:r>
            <a:r>
              <a:rPr lang="ru-RU" sz="1800" dirty="0" err="1">
                <a:latin typeface="Times New Roman" panose="02020603050405020304" pitchFamily="18" charset="0"/>
                <a:cs typeface="Times New Roman" panose="02020603050405020304" pitchFamily="18" charset="0"/>
              </a:rPr>
              <a:t>фойдали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коэффициентининг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аҳамияти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катта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Айрим</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тадқиқотчиларнинг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маълумотига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кўра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физиологик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фаол</a:t>
            </a:r>
            <a:r>
              <a:rPr lang="ru-RU" sz="1800" dirty="0">
                <a:latin typeface="Times New Roman" panose="02020603050405020304" pitchFamily="18" charset="0"/>
                <a:cs typeface="Times New Roman" panose="02020603050405020304" pitchFamily="18" charset="0"/>
              </a:rPr>
              <a:t> радиация </a:t>
            </a:r>
            <a:r>
              <a:rPr lang="ru-RU" sz="1800" dirty="0" err="1">
                <a:latin typeface="Times New Roman" panose="02020603050405020304" pitchFamily="18" charset="0"/>
                <a:cs typeface="Times New Roman" panose="02020603050405020304" pitchFamily="18" charset="0"/>
              </a:rPr>
              <a:t>фойдали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коэффициентининг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таъсир</a:t>
            </a:r>
            <a:r>
              <a:rPr lang="ru-RU" sz="1800" dirty="0">
                <a:latin typeface="Times New Roman" panose="02020603050405020304" pitchFamily="18" charset="0"/>
                <a:cs typeface="Times New Roman" panose="02020603050405020304" pitchFamily="18" charset="0"/>
              </a:rPr>
              <a:t> кучи ток </a:t>
            </a:r>
            <a:r>
              <a:rPr lang="ru-RU" sz="1800" dirty="0" err="1">
                <a:latin typeface="Times New Roman" panose="02020603050405020304" pitchFamily="18" charset="0"/>
                <a:cs typeface="Times New Roman" panose="02020603050405020304" pitchFamily="18" charset="0"/>
              </a:rPr>
              <a:t>ўстириш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усули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ток </a:t>
            </a:r>
            <a:r>
              <a:rPr lang="ru-RU" sz="1800" dirty="0" err="1">
                <a:latin typeface="Times New Roman" panose="02020603050405020304" pitchFamily="18" charset="0"/>
                <a:cs typeface="Times New Roman" panose="02020603050405020304" pitchFamily="18" charset="0"/>
              </a:rPr>
              <a:t>тупига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берилган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шаклга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ҳам</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боғлиқ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экан</a:t>
            </a:r>
            <a:r>
              <a:rPr lang="ru-RU" sz="1800" dirty="0">
                <a:latin typeface="Times New Roman" panose="02020603050405020304" pitchFamily="18" charset="0"/>
                <a:cs typeface="Times New Roman" panose="02020603050405020304" pitchFamily="18" charset="0"/>
              </a:rPr>
              <a:t>. Ток тупи </a:t>
            </a:r>
            <a:r>
              <a:rPr lang="ru-RU" sz="1800" dirty="0" err="1">
                <a:latin typeface="Times New Roman" panose="02020603050405020304" pitchFamily="18" charset="0"/>
                <a:cs typeface="Times New Roman" panose="02020603050405020304" pitchFamily="18" charset="0"/>
              </a:rPr>
              <a:t>четидаги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барглар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ёруғликдан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самарали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марказ</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қисмидаги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барглар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эса</a:t>
            </a:r>
            <a:r>
              <a:rPr lang="ru-RU" sz="1800" dirty="0">
                <a:latin typeface="Times New Roman" panose="02020603050405020304" pitchFamily="18" charset="0"/>
                <a:cs typeface="Times New Roman" panose="02020603050405020304" pitchFamily="18" charset="0"/>
              </a:rPr>
              <a:t> паст </a:t>
            </a:r>
            <a:r>
              <a:rPr lang="ru-RU" sz="1800" dirty="0" err="1">
                <a:latin typeface="Times New Roman" panose="02020603050405020304" pitchFamily="18" charset="0"/>
                <a:cs typeface="Times New Roman" panose="02020603050405020304" pitchFamily="18" charset="0"/>
              </a:rPr>
              <a:t>даражада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фойдаланиши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бу</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ҳол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маҳсулдорликка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турлича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таъсир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кўрсатиши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аниқланган</a:t>
            </a:r>
            <a:r>
              <a:rPr lang="ru-RU" sz="1800" dirty="0">
                <a:latin typeface="Times New Roman" panose="02020603050405020304" pitchFamily="18" charset="0"/>
                <a:cs typeface="Times New Roman" panose="02020603050405020304" pitchFamily="18" charset="0"/>
              </a:rPr>
              <a:t>. </a:t>
            </a:r>
          </a:p>
          <a:p>
            <a:pPr marL="0" indent="0" algn="just">
              <a:lnSpc>
                <a:spcPct val="100000"/>
              </a:lnSpc>
              <a:spcBef>
                <a:spcPts val="0"/>
              </a:spcBef>
              <a:buNone/>
            </a:pPr>
            <a:endParaRPr lang="ru-RU"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56707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404664"/>
            <a:ext cx="8208912" cy="6192688"/>
          </a:xfrm>
        </p:spPr>
        <p:txBody>
          <a:bodyPr>
            <a:noAutofit/>
          </a:bodyPr>
          <a:lstStyle/>
          <a:p>
            <a:pPr marL="0" indent="0" algn="just">
              <a:buNone/>
            </a:pPr>
            <a:r>
              <a:rPr lang="ru-RU" sz="2000" smtClean="0">
                <a:latin typeface="Times New Roman" panose="02020603050405020304" pitchFamily="18" charset="0"/>
                <a:cs typeface="Times New Roman" panose="02020603050405020304" pitchFamily="18" charset="0"/>
              </a:rPr>
              <a:t>Ёруғлик фотосинтез, шунингдек, навдаларда шаклланган қишловчи куртакларга ҳам таъсир кўрсатади. Куртакларда шаклланадиган тўпгуллар, гул тугунчалари, ғужумларнинг ўсиши ва ривожланишига ёруғликнинг таъсири катта. Ёруғликнинг камлиги ёки ўта кўплиги ғужумлар ривожланишини сусайтиради. Улътрабинафша нурларининг ортиши натижасида ғужумлар тез ранг олади. Ёруғлик етарли бўлганда ғужумларнинг ширадорлиги ортади. Ёруғлик етишмаса ғужумларда олма кислота кўпайиб вино кислота камаяди, барглар сарғайиб, гуллар, тугунчалар, ғужумлар тўкилади, барг бандлари, новдаларнинг бўғим оралиги узаяди, новдалар узун ва ингичкалашади, кеч пишади. Шунингдек, ғужумларнинг пишиши чўзилади, таркибидаги қанд модалар кам, кислоталилик кўп, ўсимлик совуққа чидамсиз бўлади.</a:t>
            </a:r>
          </a:p>
          <a:p>
            <a:pPr marL="0" indent="0" algn="just">
              <a:buNone/>
            </a:pPr>
            <a:r>
              <a:rPr lang="ru-RU" sz="2000" smtClean="0">
                <a:latin typeface="Times New Roman" panose="02020603050405020304" pitchFamily="18" charset="0"/>
                <a:cs typeface="Times New Roman" panose="02020603050405020304" pitchFamily="18" charset="0"/>
              </a:rPr>
              <a:t>Ток узун кунли ўсимлик бўлсада, унинг давомийлиги барча тур ва навларда бир хил эмас. Ўзбекистон шароитида ёруғлик кўп, кунлар узун, иссиқ етарли бўлгани учун узумнинг турли муддатларда пишадиган навларини етиштириш имкониятлари катта. </a:t>
            </a:r>
          </a:p>
          <a:p>
            <a:pPr marL="0" indent="0" algn="just">
              <a:buNone/>
            </a:pPr>
            <a:r>
              <a:rPr lang="ru-RU" sz="2000" smtClean="0">
                <a:latin typeface="Times New Roman" panose="02020603050405020304" pitchFamily="18" charset="0"/>
                <a:cs typeface="Times New Roman" panose="02020603050405020304" pitchFamily="18" charset="0"/>
              </a:rPr>
              <a:t>Ток тупларининг ёруғликдан самарали фойдаланишини таъминлаш учун жой танлаш, токни тоғ ва тоғ олди зоналарида тегишли ёнбағирларга жойлаштириш, қаторларини тўғри белгилаш, токни симбағаз (сўри)ларга кўтариш, уларга тўғри шакл бериш, новдаларни бир текис боғлаш, хомток, чеканка каби тадбирларга этибор бериш зарур.</a:t>
            </a:r>
          </a:p>
          <a:p>
            <a:pPr marL="0" indent="0" algn="just">
              <a:buNone/>
            </a:pP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83253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568952" cy="6336704"/>
          </a:xfrm>
        </p:spPr>
        <p:txBody>
          <a:bodyPr>
            <a:noAutofit/>
          </a:bodyPr>
          <a:lstStyle/>
          <a:p>
            <a:pPr marL="0" indent="0" algn="ctr">
              <a:spcBef>
                <a:spcPts val="0"/>
              </a:spcBef>
              <a:buNone/>
            </a:pPr>
            <a:r>
              <a:rPr lang="ru-RU" sz="1800" b="1" dirty="0" err="1" smtClean="0">
                <a:latin typeface="Times New Roman" panose="02020603050405020304" pitchFamily="18" charset="0"/>
                <a:cs typeface="Times New Roman" panose="02020603050405020304" pitchFamily="18" charset="0"/>
              </a:rPr>
              <a:t>Иссиқлик</a:t>
            </a:r>
            <a:endParaRPr lang="ru-RU" sz="1800" b="1" dirty="0" smtClean="0">
              <a:latin typeface="Times New Roman" panose="02020603050405020304" pitchFamily="18" charset="0"/>
              <a:cs typeface="Times New Roman" panose="02020603050405020304" pitchFamily="18" charset="0"/>
            </a:endParaRPr>
          </a:p>
          <a:p>
            <a:pPr marL="0" indent="0" algn="ctr">
              <a:spcBef>
                <a:spcPts val="0"/>
              </a:spcBef>
              <a:buNone/>
            </a:pPr>
            <a:endParaRPr lang="ru-RU" sz="1800" b="1" dirty="0" smtClean="0">
              <a:latin typeface="Times New Roman" panose="02020603050405020304" pitchFamily="18" charset="0"/>
              <a:cs typeface="Times New Roman" panose="02020603050405020304" pitchFamily="18" charset="0"/>
            </a:endParaRPr>
          </a:p>
          <a:p>
            <a:pPr marL="0" indent="0" algn="just">
              <a:spcBef>
                <a:spcPts val="0"/>
              </a:spcBef>
              <a:buNone/>
            </a:pPr>
            <a:r>
              <a:rPr lang="ru-RU" sz="1800" dirty="0" smtClean="0">
                <a:latin typeface="Times New Roman" panose="02020603050405020304" pitchFamily="18" charset="0"/>
                <a:cs typeface="Times New Roman" panose="02020603050405020304" pitchFamily="18" charset="0"/>
              </a:rPr>
              <a:t>Ток </a:t>
            </a:r>
            <a:r>
              <a:rPr lang="ru-RU" sz="1800" dirty="0" err="1">
                <a:latin typeface="Times New Roman" panose="02020603050405020304" pitchFamily="18" charset="0"/>
                <a:cs typeface="Times New Roman" panose="02020603050405020304" pitchFamily="18" charset="0"/>
              </a:rPr>
              <a:t>учун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ҳаво</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тупроқ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ҳароратининг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аҳамияти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катта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Айниқса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хўраки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кишмишбоп</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винобоп</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узумларни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етиштиришда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фаол</a:t>
            </a:r>
            <a:r>
              <a:rPr lang="ru-RU" sz="1800" dirty="0">
                <a:latin typeface="Times New Roman" panose="02020603050405020304" pitchFamily="18" charset="0"/>
                <a:cs typeface="Times New Roman" panose="02020603050405020304" pitchFamily="18" charset="0"/>
              </a:rPr>
              <a:t> (актив) </a:t>
            </a:r>
            <a:r>
              <a:rPr lang="ru-RU" sz="1800" dirty="0" err="1">
                <a:latin typeface="Times New Roman" panose="02020603050405020304" pitchFamily="18" charset="0"/>
                <a:cs typeface="Times New Roman" panose="02020603050405020304" pitchFamily="18" charset="0"/>
              </a:rPr>
              <a:t>ҳарорат</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йиғиндиси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муҳим</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Бир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қатор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ўқув</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услубий</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қўлланмаларда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ихтисослаштирилган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токчиликни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ривожлантиришда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фаол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ҳарорат</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йиғиндисининг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кўп</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йиллик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кўрсаткичлари</a:t>
            </a:r>
            <a:r>
              <a:rPr lang="ru-RU" sz="1800" dirty="0">
                <a:latin typeface="Times New Roman" panose="02020603050405020304" pitchFamily="18" charset="0"/>
                <a:cs typeface="Times New Roman" panose="02020603050405020304" pitchFamily="18" charset="0"/>
              </a:rPr>
              <a:t> (2500</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С) </a:t>
            </a:r>
            <a:r>
              <a:rPr lang="ru-RU" sz="1800" dirty="0" err="1">
                <a:latin typeface="Times New Roman" panose="02020603050405020304" pitchFamily="18" charset="0"/>
                <a:cs typeface="Times New Roman" panose="02020603050405020304" pitchFamily="18" charset="0"/>
              </a:rPr>
              <a:t>назарда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тутилган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Аммо</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бу</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кўрсаткич</a:t>
            </a:r>
            <a:r>
              <a:rPr lang="ru-RU" sz="1800" dirty="0">
                <a:latin typeface="Times New Roman" panose="02020603050405020304" pitchFamily="18" charset="0"/>
                <a:cs typeface="Times New Roman" panose="02020603050405020304" pitchFamily="18" charset="0"/>
              </a:rPr>
              <a:t> республика </a:t>
            </a:r>
            <a:r>
              <a:rPr lang="ru-RU" sz="1800" dirty="0" err="1">
                <a:latin typeface="Times New Roman" panose="02020603050405020304" pitchFamily="18" charset="0"/>
                <a:cs typeface="Times New Roman" panose="02020603050405020304" pitchFamily="18" charset="0"/>
              </a:rPr>
              <a:t>шароитида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эртапишар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навларгагина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хос</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Турли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муддатларда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пишадиган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узум</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навларини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етиштириш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мўл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сифатли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ҳосил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олишда</a:t>
            </a:r>
            <a:r>
              <a:rPr lang="ru-RU" sz="1800" dirty="0">
                <a:latin typeface="Times New Roman" panose="02020603050405020304" pitchFamily="18" charset="0"/>
                <a:cs typeface="Times New Roman" panose="02020603050405020304" pitchFamily="18" charset="0"/>
              </a:rPr>
              <a:t> у </a:t>
            </a:r>
            <a:r>
              <a:rPr lang="ru-RU" sz="1800" dirty="0" err="1">
                <a:latin typeface="Times New Roman" panose="02020603050405020304" pitchFamily="18" charset="0"/>
                <a:cs typeface="Times New Roman" panose="02020603050405020304" pitchFamily="18" charset="0"/>
              </a:rPr>
              <a:t>етарли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ҳисобланмайди.Шу</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туфайли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саноат</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аҳамиятидаги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токчиликни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ташкил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қилиш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ривожлантиришда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ҳавонинг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фаол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ҳарорат</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йиғиндиси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анча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юқори</a:t>
            </a:r>
            <a:r>
              <a:rPr lang="ru-RU" sz="1800" dirty="0">
                <a:latin typeface="Times New Roman" panose="02020603050405020304" pitchFamily="18" charset="0"/>
                <a:cs typeface="Times New Roman" panose="02020603050405020304" pitchFamily="18" charset="0"/>
              </a:rPr>
              <a:t> (2800-3000</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С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ундан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кўп</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бўлган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зоналар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танланади</a:t>
            </a:r>
            <a:r>
              <a:rPr lang="ru-RU" sz="1800" dirty="0">
                <a:latin typeface="Times New Roman" panose="02020603050405020304" pitchFamily="18" charset="0"/>
                <a:cs typeface="Times New Roman" panose="02020603050405020304" pitchFamily="18" charset="0"/>
              </a:rPr>
              <a:t>. </a:t>
            </a:r>
          </a:p>
          <a:p>
            <a:pPr marL="0" indent="0" algn="just">
              <a:spcBef>
                <a:spcPts val="0"/>
              </a:spcBef>
              <a:buNone/>
            </a:pPr>
            <a:r>
              <a:rPr lang="ru-RU" sz="1800" dirty="0">
                <a:latin typeface="Times New Roman" panose="02020603050405020304" pitchFamily="18" charset="0"/>
                <a:cs typeface="Times New Roman" panose="02020603050405020304" pitchFamily="18" charset="0"/>
              </a:rPr>
              <a:t>Ток </a:t>
            </a:r>
            <a:r>
              <a:rPr lang="ru-RU" sz="1800" dirty="0" err="1">
                <a:latin typeface="Times New Roman" panose="02020603050405020304" pitchFamily="18" charset="0"/>
                <a:cs typeface="Times New Roman" panose="02020603050405020304" pitchFamily="18" charset="0"/>
              </a:rPr>
              <a:t>ўсув</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даврида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ҳаво</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ҳароратидан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ташқари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тупроқ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ҳаро-ратига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ҳам</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таъсирчан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Тупроқ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ҳарорати</a:t>
            </a:r>
            <a:r>
              <a:rPr lang="ru-RU" sz="1800" dirty="0">
                <a:latin typeface="Times New Roman" panose="02020603050405020304" pitchFamily="18" charset="0"/>
                <a:cs typeface="Times New Roman" panose="02020603050405020304" pitchFamily="18" charset="0"/>
              </a:rPr>
              <a:t> 8-9</a:t>
            </a:r>
            <a:r>
              <a:rPr lang="ru-RU" sz="1800" baseline="30000" dirty="0">
                <a:latin typeface="Times New Roman" panose="02020603050405020304" pitchFamily="18" charset="0"/>
                <a:cs typeface="Times New Roman" panose="02020603050405020304" pitchFamily="18" charset="0"/>
              </a:rPr>
              <a:t>o</a:t>
            </a:r>
            <a:r>
              <a:rPr lang="ru-RU" sz="1800" dirty="0">
                <a:latin typeface="Times New Roman" panose="02020603050405020304" pitchFamily="18" charset="0"/>
                <a:cs typeface="Times New Roman" panose="02020603050405020304" pitchFamily="18" charset="0"/>
              </a:rPr>
              <a:t>С да </a:t>
            </a:r>
            <a:r>
              <a:rPr lang="ru-RU" sz="1800" dirty="0" err="1">
                <a:latin typeface="Times New Roman" panose="02020603050405020304" pitchFamily="18" charset="0"/>
                <a:cs typeface="Times New Roman" panose="02020603050405020304" pitchFamily="18" charset="0"/>
              </a:rPr>
              <a:t>шира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ҳарака-ти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бошланади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Суткалик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ўртача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ҳарорат</a:t>
            </a:r>
            <a:r>
              <a:rPr lang="ru-RU" sz="1800" dirty="0">
                <a:latin typeface="Times New Roman" panose="02020603050405020304" pitchFamily="18" charset="0"/>
                <a:cs typeface="Times New Roman" panose="02020603050405020304" pitchFamily="18" charset="0"/>
              </a:rPr>
              <a:t> 10</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С (</a:t>
            </a:r>
            <a:r>
              <a:rPr lang="ru-RU" sz="1800" dirty="0" err="1">
                <a:latin typeface="Times New Roman" panose="02020603050405020304" pitchFamily="18" charset="0"/>
                <a:cs typeface="Times New Roman" panose="02020603050405020304" pitchFamily="18" charset="0"/>
              </a:rPr>
              <a:t>биологик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нул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бўлганда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куртаклар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бўрта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бошлаб</a:t>
            </a:r>
            <a:r>
              <a:rPr lang="ru-RU" sz="1800" dirty="0">
                <a:latin typeface="Times New Roman" panose="02020603050405020304" pitchFamily="18" charset="0"/>
                <a:cs typeface="Times New Roman" panose="02020603050405020304" pitchFamily="18" charset="0"/>
              </a:rPr>
              <a:t>, 11-12</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С да улар </a:t>
            </a:r>
            <a:r>
              <a:rPr lang="ru-RU" sz="1800" dirty="0" err="1">
                <a:latin typeface="Times New Roman" panose="02020603050405020304" pitchFamily="18" charset="0"/>
                <a:cs typeface="Times New Roman" panose="02020603050405020304" pitchFamily="18" charset="0"/>
              </a:rPr>
              <a:t>ёзила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бошлайди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Ҳаво</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ҳароратининг</a:t>
            </a:r>
            <a:r>
              <a:rPr lang="ru-RU" sz="1800" dirty="0">
                <a:latin typeface="Times New Roman" panose="02020603050405020304" pitchFamily="18" charset="0"/>
                <a:cs typeface="Times New Roman" panose="02020603050405020304" pitchFamily="18" charset="0"/>
              </a:rPr>
              <a:t> 10</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С дан </a:t>
            </a:r>
            <a:r>
              <a:rPr lang="ru-RU" sz="1800" dirty="0" err="1">
                <a:latin typeface="Times New Roman" panose="02020603050405020304" pitchFamily="18" charset="0"/>
                <a:cs typeface="Times New Roman" panose="02020603050405020304" pitchFamily="18" charset="0"/>
              </a:rPr>
              <a:t>юқориси</a:t>
            </a:r>
            <a:r>
              <a:rPr lang="ru-RU" sz="1800" dirty="0">
                <a:latin typeface="Times New Roman" panose="02020603050405020304" pitchFamily="18" charset="0"/>
                <a:cs typeface="Times New Roman" panose="02020603050405020304" pitchFamily="18" charset="0"/>
              </a:rPr>
              <a:t> ток </a:t>
            </a:r>
            <a:r>
              <a:rPr lang="ru-RU" sz="1800" dirty="0" err="1">
                <a:latin typeface="Times New Roman" panose="02020603050405020304" pitchFamily="18" charset="0"/>
                <a:cs typeface="Times New Roman" panose="02020603050405020304" pitchFamily="18" charset="0"/>
              </a:rPr>
              <a:t>учун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фаол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ҳарорат</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ҳисобланади</a:t>
            </a:r>
            <a:r>
              <a:rPr lang="ru-RU" sz="1800" dirty="0">
                <a:latin typeface="Times New Roman" panose="02020603050405020304" pitchFamily="18" charset="0"/>
                <a:cs typeface="Times New Roman" panose="02020603050405020304" pitchFamily="18" charset="0"/>
              </a:rPr>
              <a:t>. </a:t>
            </a:r>
          </a:p>
          <a:p>
            <a:pPr marL="0" indent="0" algn="just">
              <a:spcBef>
                <a:spcPts val="0"/>
              </a:spcBef>
              <a:buNone/>
            </a:pPr>
            <a:r>
              <a:rPr lang="ru-RU" sz="1800" dirty="0" err="1">
                <a:latin typeface="Times New Roman" panose="02020603050405020304" pitchFamily="18" charset="0"/>
                <a:cs typeface="Times New Roman" panose="02020603050405020304" pitchFamily="18" charset="0"/>
              </a:rPr>
              <a:t>Ўртача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суткали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ҳаво</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ҳарорати</a:t>
            </a:r>
            <a:r>
              <a:rPr lang="ru-RU" sz="1800" dirty="0">
                <a:latin typeface="Times New Roman" panose="02020603050405020304" pitchFamily="18" charset="0"/>
                <a:cs typeface="Times New Roman" panose="02020603050405020304" pitchFamily="18" charset="0"/>
              </a:rPr>
              <a:t> 25-30</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С да ток </a:t>
            </a:r>
            <a:r>
              <a:rPr lang="ru-RU" sz="1800" dirty="0" err="1">
                <a:latin typeface="Times New Roman" panose="02020603050405020304" pitchFamily="18" charset="0"/>
                <a:cs typeface="Times New Roman" panose="02020603050405020304" pitchFamily="18" charset="0"/>
              </a:rPr>
              <a:t>жадал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гуллайди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новдалар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яхши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ўсади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Ҳарорат</a:t>
            </a:r>
            <a:r>
              <a:rPr lang="ru-RU" sz="1800" dirty="0">
                <a:latin typeface="Times New Roman" panose="02020603050405020304" pitchFamily="18" charset="0"/>
                <a:cs typeface="Times New Roman" panose="02020603050405020304" pitchFamily="18" charset="0"/>
              </a:rPr>
              <a:t> 38-40</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С дан </a:t>
            </a:r>
            <a:r>
              <a:rPr lang="ru-RU" sz="1800" dirty="0" err="1">
                <a:latin typeface="Times New Roman" panose="02020603050405020304" pitchFamily="18" charset="0"/>
                <a:cs typeface="Times New Roman" panose="02020603050405020304" pitchFamily="18" charset="0"/>
              </a:rPr>
              <a:t>юқори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бўл-ганда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токдаги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физологик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жараёнлар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новдаларнинг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ўсиши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деярли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тўхтайди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барг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ғужумлар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зарарланади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сифати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пасаяди</a:t>
            </a:r>
            <a:r>
              <a:rPr lang="ru-RU" sz="1800" dirty="0">
                <a:latin typeface="Times New Roman" panose="02020603050405020304" pitchFamily="18" charset="0"/>
                <a:cs typeface="Times New Roman" panose="02020603050405020304" pitchFamily="18" charset="0"/>
              </a:rPr>
              <a:t>. </a:t>
            </a:r>
          </a:p>
          <a:p>
            <a:pPr marL="0" indent="0" algn="just">
              <a:spcBef>
                <a:spcPts val="0"/>
              </a:spcBef>
              <a:buNone/>
            </a:pPr>
            <a:r>
              <a:rPr lang="ru-RU" sz="1800" dirty="0" err="1">
                <a:latin typeface="Times New Roman" panose="02020603050405020304" pitchFamily="18" charset="0"/>
                <a:cs typeface="Times New Roman" panose="02020603050405020304" pitchFamily="18" charset="0"/>
              </a:rPr>
              <a:t>Кузда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ҳаво</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ҳарорати</a:t>
            </a:r>
            <a:r>
              <a:rPr lang="ru-RU" sz="1800" dirty="0">
                <a:latin typeface="Times New Roman" panose="02020603050405020304" pitchFamily="18" charset="0"/>
                <a:cs typeface="Times New Roman" panose="02020603050405020304" pitchFamily="18" charset="0"/>
              </a:rPr>
              <a:t> -3-5</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С да </a:t>
            </a:r>
            <a:r>
              <a:rPr lang="ru-RU" sz="1800" dirty="0" err="1">
                <a:latin typeface="Times New Roman" panose="02020603050405020304" pitchFamily="18" charset="0"/>
                <a:cs typeface="Times New Roman" panose="02020603050405020304" pitchFamily="18" charset="0"/>
              </a:rPr>
              <a:t>барг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ғужумлар</a:t>
            </a:r>
            <a:r>
              <a:rPr lang="ru-RU" sz="1800" dirty="0">
                <a:latin typeface="Times New Roman" panose="02020603050405020304" pitchFamily="18" charset="0"/>
                <a:cs typeface="Times New Roman" panose="02020603050405020304" pitchFamily="18" charset="0"/>
              </a:rPr>
              <a:t>, -8-12</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С да </a:t>
            </a:r>
            <a:r>
              <a:rPr lang="ru-RU" sz="1800" dirty="0" err="1">
                <a:latin typeface="Times New Roman" panose="02020603050405020304" pitchFamily="18" charset="0"/>
                <a:cs typeface="Times New Roman" panose="02020603050405020304" pitchFamily="18" charset="0"/>
              </a:rPr>
              <a:t>куртак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новдалар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совуқдан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зарарланади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Қишда</a:t>
            </a:r>
            <a:r>
              <a:rPr lang="ru-RU" sz="1800" dirty="0">
                <a:latin typeface="Times New Roman" panose="02020603050405020304" pitchFamily="18" charset="0"/>
                <a:cs typeface="Times New Roman" panose="02020603050405020304" pitchFamily="18" charset="0"/>
              </a:rPr>
              <a:t> ток </a:t>
            </a:r>
            <a:r>
              <a:rPr lang="ru-RU" sz="1800" dirty="0" err="1">
                <a:latin typeface="Times New Roman" panose="02020603050405020304" pitchFamily="18" charset="0"/>
                <a:cs typeface="Times New Roman" panose="02020603050405020304" pitchFamily="18" charset="0"/>
              </a:rPr>
              <a:t>новдалари</a:t>
            </a:r>
            <a:r>
              <a:rPr lang="ru-RU" sz="1800" dirty="0">
                <a:latin typeface="Times New Roman" panose="02020603050405020304" pitchFamily="18" charset="0"/>
                <a:cs typeface="Times New Roman" panose="02020603050405020304" pitchFamily="18" charset="0"/>
              </a:rPr>
              <a:t> -18-22</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С, </a:t>
            </a:r>
            <a:r>
              <a:rPr lang="ru-RU" sz="1800" dirty="0" err="1">
                <a:latin typeface="Times New Roman" panose="02020603050405020304" pitchFamily="18" charset="0"/>
                <a:cs typeface="Times New Roman" panose="02020603050405020304" pitchFamily="18" charset="0"/>
              </a:rPr>
              <a:t>илдизлари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эса</a:t>
            </a:r>
            <a:r>
              <a:rPr lang="ru-RU" sz="1800" dirty="0">
                <a:latin typeface="Times New Roman" panose="02020603050405020304" pitchFamily="18" charset="0"/>
                <a:cs typeface="Times New Roman" panose="02020603050405020304" pitchFamily="18" charset="0"/>
              </a:rPr>
              <a:t> -5-7</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С да </a:t>
            </a:r>
            <a:r>
              <a:rPr lang="ru-RU" sz="1800" dirty="0" err="1">
                <a:latin typeface="Times New Roman" panose="02020603050405020304" pitchFamily="18" charset="0"/>
                <a:cs typeface="Times New Roman" panose="02020603050405020304" pitchFamily="18" charset="0"/>
              </a:rPr>
              <a:t>зарарланади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Яхши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чиниққан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токнинг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занг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маданг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қисмлари</a:t>
            </a:r>
            <a:r>
              <a:rPr lang="ru-RU" sz="1800" dirty="0">
                <a:latin typeface="Times New Roman" panose="02020603050405020304" pitchFamily="18" charset="0"/>
                <a:cs typeface="Times New Roman" panose="02020603050405020304" pitchFamily="18" charset="0"/>
              </a:rPr>
              <a:t> -20-25</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 С </a:t>
            </a:r>
            <a:r>
              <a:rPr lang="ru-RU" sz="1800" dirty="0" err="1">
                <a:latin typeface="Times New Roman" panose="02020603050405020304" pitchFamily="18" charset="0"/>
                <a:cs typeface="Times New Roman" panose="02020603050405020304" pitchFamily="18" charset="0"/>
              </a:rPr>
              <a:t>гача</a:t>
            </a:r>
            <a:r>
              <a:rPr lang="ru-RU" sz="1800" dirty="0">
                <a:latin typeface="Times New Roman" panose="02020603050405020304" pitchFamily="18" charset="0"/>
                <a:cs typeface="Times New Roman" panose="02020603050405020304" pitchFamily="18" charset="0"/>
              </a:rPr>
              <a:t> со-</a:t>
            </a:r>
            <a:r>
              <a:rPr lang="ru-RU" sz="1800" dirty="0" err="1">
                <a:latin typeface="Times New Roman" panose="02020603050405020304" pitchFamily="18" charset="0"/>
                <a:cs typeface="Times New Roman" panose="02020603050405020304" pitchFamily="18" charset="0"/>
              </a:rPr>
              <a:t>вуққа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чидаши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мумкин</a:t>
            </a:r>
            <a:r>
              <a:rPr lang="ru-RU" sz="1800" dirty="0">
                <a:latin typeface="Times New Roman" panose="02020603050405020304" pitchFamily="18" charset="0"/>
                <a:cs typeface="Times New Roman" panose="02020603050405020304" pitchFamily="18" charset="0"/>
              </a:rPr>
              <a:t>. Ер </a:t>
            </a:r>
            <a:r>
              <a:rPr lang="ru-RU" sz="1800" dirty="0" err="1">
                <a:latin typeface="Times New Roman" panose="02020603050405020304" pitchFamily="18" charset="0"/>
                <a:cs typeface="Times New Roman" panose="02020603050405020304" pitchFamily="18" charset="0"/>
              </a:rPr>
              <a:t>сатҳидаги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қор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қатлами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ҳам</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тупроқ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ҳароратини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оширишга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тупроқни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музламаслигига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ёрдам</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беради</a:t>
            </a:r>
            <a:r>
              <a:rPr lang="ru-RU" sz="1800" dirty="0">
                <a:latin typeface="Times New Roman" panose="02020603050405020304" pitchFamily="18" charset="0"/>
                <a:cs typeface="Times New Roman" panose="02020603050405020304" pitchFamily="18" charset="0"/>
              </a:rPr>
              <a:t>.</a:t>
            </a:r>
          </a:p>
          <a:p>
            <a:pPr marL="0" indent="0" algn="just">
              <a:spcBef>
                <a:spcPts val="0"/>
              </a:spcBef>
              <a:buNone/>
            </a:pPr>
            <a:endParaRPr lang="ru-RU"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69240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76672"/>
            <a:ext cx="8352928" cy="5832648"/>
          </a:xfrm>
        </p:spPr>
        <p:txBody>
          <a:bodyPr>
            <a:noAutofit/>
          </a:bodyPr>
          <a:lstStyle/>
          <a:p>
            <a:pPr marL="0" indent="0" algn="just">
              <a:spcBef>
                <a:spcPts val="0"/>
              </a:spcBef>
              <a:buNone/>
            </a:pPr>
            <a:r>
              <a:rPr lang="ru-RU" sz="1800" dirty="0" err="1">
                <a:latin typeface="Times New Roman" panose="02020603050405020304" pitchFamily="18" charset="0"/>
                <a:cs typeface="Times New Roman" panose="02020603050405020304" pitchFamily="18" charset="0"/>
              </a:rPr>
              <a:t>Баҳорда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ҳаво</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ҳароратининг</a:t>
            </a:r>
            <a:r>
              <a:rPr lang="ru-RU" sz="1800" dirty="0">
                <a:latin typeface="Times New Roman" panose="02020603050405020304" pitchFamily="18" charset="0"/>
                <a:cs typeface="Times New Roman" panose="02020603050405020304" pitchFamily="18" charset="0"/>
              </a:rPr>
              <a:t> 1</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С </a:t>
            </a:r>
            <a:r>
              <a:rPr lang="ru-RU" sz="1800" dirty="0" err="1">
                <a:latin typeface="Times New Roman" panose="02020603050405020304" pitchFamily="18" charset="0"/>
                <a:cs typeface="Times New Roman" panose="02020603050405020304" pitchFamily="18" charset="0"/>
              </a:rPr>
              <a:t>гача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пасайиши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куртакларни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уйғонишдан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тўхтатади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ҳарорат</a:t>
            </a:r>
            <a:r>
              <a:rPr lang="ru-RU" sz="1800" dirty="0">
                <a:latin typeface="Times New Roman" panose="02020603050405020304" pitchFamily="18" charset="0"/>
                <a:cs typeface="Times New Roman" panose="02020603050405020304" pitchFamily="18" charset="0"/>
              </a:rPr>
              <a:t> -3-4</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С </a:t>
            </a:r>
            <a:r>
              <a:rPr lang="ru-RU" sz="1800" dirty="0" err="1">
                <a:latin typeface="Times New Roman" panose="02020603050405020304" pitchFamily="18" charset="0"/>
                <a:cs typeface="Times New Roman" panose="02020603050405020304" pitchFamily="18" charset="0"/>
              </a:rPr>
              <a:t>совуқда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бўртган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куртаклар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ўсаётган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ёш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яшил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навдалар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барглар</a:t>
            </a:r>
            <a:r>
              <a:rPr lang="ru-RU" sz="1800" dirty="0">
                <a:latin typeface="Times New Roman" panose="02020603050405020304" pitchFamily="18" charset="0"/>
                <a:cs typeface="Times New Roman" panose="02020603050405020304" pitchFamily="18" charset="0"/>
              </a:rPr>
              <a:t>, 0-2</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С да </a:t>
            </a:r>
            <a:r>
              <a:rPr lang="ru-RU" sz="1800" dirty="0" err="1">
                <a:latin typeface="Times New Roman" panose="02020603050405020304" pitchFamily="18" charset="0"/>
                <a:cs typeface="Times New Roman" panose="02020603050405020304" pitchFamily="18" charset="0"/>
              </a:rPr>
              <a:t>эса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тўпгуллар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нобуд</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бўлади</a:t>
            </a:r>
            <a:r>
              <a:rPr lang="ru-RU" sz="1800" dirty="0">
                <a:latin typeface="Times New Roman" panose="02020603050405020304" pitchFamily="18" charset="0"/>
                <a:cs typeface="Times New Roman" panose="02020603050405020304" pitchFamily="18" charset="0"/>
              </a:rPr>
              <a:t>.</a:t>
            </a:r>
          </a:p>
          <a:p>
            <a:pPr marL="0" indent="0" algn="just">
              <a:spcBef>
                <a:spcPts val="0"/>
              </a:spcBef>
              <a:buNone/>
            </a:pPr>
            <a:r>
              <a:rPr lang="ru-RU" sz="1800" dirty="0" err="1">
                <a:latin typeface="Times New Roman" panose="02020603050405020304" pitchFamily="18" charset="0"/>
                <a:cs typeface="Times New Roman" panose="02020603050405020304" pitchFamily="18" charset="0"/>
              </a:rPr>
              <a:t>Қиш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давридаги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ҳавонинг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совуқ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ҳарорати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ҳамда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совуқнинг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давомийлигига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қараб</a:t>
            </a:r>
            <a:r>
              <a:rPr lang="ru-RU" sz="1800" dirty="0">
                <a:latin typeface="Times New Roman" panose="02020603050405020304" pitchFamily="18" charset="0"/>
                <a:cs typeface="Times New Roman" panose="02020603050405020304" pitchFamily="18" charset="0"/>
              </a:rPr>
              <a:t> ток </a:t>
            </a:r>
            <a:r>
              <a:rPr lang="ru-RU" sz="1800" dirty="0" err="1">
                <a:latin typeface="Times New Roman" panose="02020603050405020304" pitchFamily="18" charset="0"/>
                <a:cs typeface="Times New Roman" panose="02020603050405020304" pitchFamily="18" charset="0"/>
              </a:rPr>
              <a:t>туплари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кўмиладиган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шартли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кўми-ладиган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кўмилмайдиган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районларга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бўлинади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Совуқ</a:t>
            </a:r>
            <a:r>
              <a:rPr lang="ru-RU" sz="1800" dirty="0">
                <a:latin typeface="Times New Roman" panose="02020603050405020304" pitchFamily="18" charset="0"/>
                <a:cs typeface="Times New Roman" panose="02020603050405020304" pitchFamily="18" charset="0"/>
              </a:rPr>
              <a:t> -20</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С дан </a:t>
            </a:r>
            <a:r>
              <a:rPr lang="ru-RU" sz="1800" dirty="0" err="1">
                <a:latin typeface="Times New Roman" panose="02020603050405020304" pitchFamily="18" charset="0"/>
                <a:cs typeface="Times New Roman" panose="02020603050405020304" pitchFamily="18" charset="0"/>
              </a:rPr>
              <a:t>юқори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бўладиган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районларда</a:t>
            </a:r>
            <a:r>
              <a:rPr lang="ru-RU" sz="1800" dirty="0">
                <a:latin typeface="Times New Roman" panose="02020603050405020304" pitchFamily="18" charset="0"/>
                <a:cs typeface="Times New Roman" panose="02020603050405020304" pitchFamily="18" charset="0"/>
              </a:rPr>
              <a:t> ток </a:t>
            </a:r>
            <a:r>
              <a:rPr lang="ru-RU" sz="1800" dirty="0" err="1">
                <a:latin typeface="Times New Roman" panose="02020603050405020304" pitchFamily="18" charset="0"/>
                <a:cs typeface="Times New Roman" panose="02020603050405020304" pitchFamily="18" charset="0"/>
              </a:rPr>
              <a:t>кўмилиб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совуқ</a:t>
            </a:r>
            <a:r>
              <a:rPr lang="ru-RU" sz="1800" dirty="0">
                <a:latin typeface="Times New Roman" panose="02020603050405020304" pitchFamily="18" charset="0"/>
                <a:cs typeface="Times New Roman" panose="02020603050405020304" pitchFamily="18" charset="0"/>
              </a:rPr>
              <a:t> -16-18</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С, </a:t>
            </a:r>
            <a:r>
              <a:rPr lang="ru-RU" sz="1800" dirty="0" err="1">
                <a:latin typeface="Times New Roman" panose="02020603050405020304" pitchFamily="18" charset="0"/>
                <a:cs typeface="Times New Roman" panose="02020603050405020304" pitchFamily="18" charset="0"/>
              </a:rPr>
              <a:t>бўладиган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районларда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шартли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кўмилиши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совуқ</a:t>
            </a:r>
            <a:r>
              <a:rPr lang="ru-RU" sz="1800" dirty="0">
                <a:latin typeface="Times New Roman" panose="02020603050405020304" pitchFamily="18" charset="0"/>
                <a:cs typeface="Times New Roman" panose="02020603050405020304" pitchFamily="18" charset="0"/>
              </a:rPr>
              <a:t> -15</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С дан </a:t>
            </a:r>
            <a:r>
              <a:rPr lang="ru-RU" sz="1800" dirty="0" err="1">
                <a:latin typeface="Times New Roman" panose="02020603050405020304" pitchFamily="18" charset="0"/>
                <a:cs typeface="Times New Roman" panose="02020603050405020304" pitchFamily="18" charset="0"/>
              </a:rPr>
              <a:t>ошмайдиган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жойларда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эса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кўмилмасдан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ўстирилиши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мумкин</a:t>
            </a:r>
            <a:r>
              <a:rPr lang="ru-RU" sz="1800" dirty="0">
                <a:latin typeface="Times New Roman" panose="02020603050405020304" pitchFamily="18" charset="0"/>
                <a:cs typeface="Times New Roman" panose="02020603050405020304" pitchFamily="18" charset="0"/>
              </a:rPr>
              <a:t>.</a:t>
            </a:r>
          </a:p>
          <a:p>
            <a:pPr marL="0" indent="0" algn="just">
              <a:spcBef>
                <a:spcPts val="0"/>
              </a:spcBef>
              <a:buNone/>
            </a:pPr>
            <a:r>
              <a:rPr lang="ru-RU" sz="1800" dirty="0" err="1">
                <a:latin typeface="Times New Roman" panose="02020603050405020304" pitchFamily="18" charset="0"/>
                <a:cs typeface="Times New Roman" panose="02020603050405020304" pitchFamily="18" charset="0"/>
              </a:rPr>
              <a:t>Ўзбекистоннинг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шимолий</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районлари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ҳисобланган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Қора-қалпоғистон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Республикаси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Хоразм</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вилоятида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айниқса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қиш-нинг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бошқа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вилоятларга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нисбатан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қаттиқ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бўлиши</a:t>
            </a:r>
            <a:r>
              <a:rPr lang="ru-RU" sz="1800" dirty="0">
                <a:latin typeface="Times New Roman" panose="02020603050405020304" pitchFamily="18" charset="0"/>
                <a:cs typeface="Times New Roman" panose="02020603050405020304" pitchFamily="18" charset="0"/>
              </a:rPr>
              <a:t> ток </a:t>
            </a:r>
            <a:r>
              <a:rPr lang="ru-RU" sz="1800" dirty="0" err="1">
                <a:latin typeface="Times New Roman" panose="02020603050405020304" pitchFamily="18" charset="0"/>
                <a:cs typeface="Times New Roman" panose="02020603050405020304" pitchFamily="18" charset="0"/>
              </a:rPr>
              <a:t>тупларини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ноябр-феврал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ойларида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кўмиб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қўйишни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талаб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қилади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Сурхондарё</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вилоятида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бошқа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вилоятларнинг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жанубий</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районларида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ойларининг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мўътадил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нисбатан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илиқ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бўлиши</a:t>
            </a:r>
            <a:r>
              <a:rPr lang="ru-RU" sz="1800" dirty="0">
                <a:latin typeface="Times New Roman" panose="02020603050405020304" pitchFamily="18" charset="0"/>
                <a:cs typeface="Times New Roman" panose="02020603050405020304" pitchFamily="18" charset="0"/>
              </a:rPr>
              <a:t> ток </a:t>
            </a:r>
            <a:r>
              <a:rPr lang="ru-RU" sz="1800" dirty="0" err="1">
                <a:latin typeface="Times New Roman" panose="02020603050405020304" pitchFamily="18" charset="0"/>
                <a:cs typeface="Times New Roman" panose="02020603050405020304" pitchFamily="18" charset="0"/>
              </a:rPr>
              <a:t>тупларини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айниқса</a:t>
            </a:r>
            <a:r>
              <a:rPr lang="ru-RU" sz="1800" dirty="0">
                <a:latin typeface="Times New Roman" panose="02020603050405020304" pitchFamily="18" charset="0"/>
                <a:cs typeface="Times New Roman" panose="02020603050405020304" pitchFamily="18" charset="0"/>
              </a:rPr>
              <a:t> баланд </a:t>
            </a:r>
            <a:r>
              <a:rPr lang="ru-RU" sz="1800" dirty="0" err="1">
                <a:latin typeface="Times New Roman" panose="02020603050405020304" pitchFamily="18" charset="0"/>
                <a:cs typeface="Times New Roman" panose="02020603050405020304" pitchFamily="18" charset="0"/>
              </a:rPr>
              <a:t>танали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аймоқи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шаклларини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кўммасдан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ўстириш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имконини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беради</a:t>
            </a:r>
            <a:r>
              <a:rPr lang="ru-RU" sz="1800" dirty="0">
                <a:latin typeface="Times New Roman" panose="02020603050405020304" pitchFamily="18" charset="0"/>
                <a:cs typeface="Times New Roman" panose="02020603050405020304" pitchFamily="18" charset="0"/>
              </a:rPr>
              <a:t>.</a:t>
            </a:r>
          </a:p>
          <a:p>
            <a:pPr marL="0" indent="0" algn="just">
              <a:spcBef>
                <a:spcPts val="0"/>
              </a:spcBef>
              <a:buNone/>
            </a:pPr>
            <a:r>
              <a:rPr lang="ru-RU" sz="1800" dirty="0" err="1">
                <a:latin typeface="Times New Roman" panose="02020603050405020304" pitchFamily="18" charset="0"/>
                <a:cs typeface="Times New Roman" panose="02020603050405020304" pitchFamily="18" charset="0"/>
              </a:rPr>
              <a:t>Ўзбекистон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шароитида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ҳавонинг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фаол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ҳарорат</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йиғиндиси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эртапишар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навлар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Даройи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Чиллаки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Перлет</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учун</a:t>
            </a:r>
            <a:r>
              <a:rPr lang="ru-RU" sz="1800" dirty="0">
                <a:latin typeface="Times New Roman" panose="02020603050405020304" pitchFamily="18" charset="0"/>
                <a:cs typeface="Times New Roman" panose="02020603050405020304" pitchFamily="18" charset="0"/>
              </a:rPr>
              <a:t> 2600-3100</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С, </a:t>
            </a:r>
            <a:r>
              <a:rPr lang="ru-RU" sz="1800" dirty="0" err="1">
                <a:latin typeface="Times New Roman" panose="02020603050405020304" pitchFamily="18" charset="0"/>
                <a:cs typeface="Times New Roman" panose="02020603050405020304" pitchFamily="18" charset="0"/>
              </a:rPr>
              <a:t>ўрта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кечпишар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навлар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учун</a:t>
            </a:r>
            <a:r>
              <a:rPr lang="ru-RU" sz="1800" dirty="0">
                <a:latin typeface="Times New Roman" panose="02020603050405020304" pitchFamily="18" charset="0"/>
                <a:cs typeface="Times New Roman" panose="02020603050405020304" pitchFamily="18" charset="0"/>
              </a:rPr>
              <a:t> 3200-3700</a:t>
            </a:r>
            <a:r>
              <a:rPr lang="ru-RU" sz="1800" baseline="30000" dirty="0">
                <a:latin typeface="Times New Roman" panose="02020603050405020304" pitchFamily="18" charset="0"/>
                <a:cs typeface="Times New Roman" panose="02020603050405020304" pitchFamily="18" charset="0"/>
              </a:rPr>
              <a:t>0</a:t>
            </a:r>
            <a:r>
              <a:rPr lang="ru-RU" sz="1800" dirty="0">
                <a:latin typeface="Times New Roman" panose="02020603050405020304" pitchFamily="18" charset="0"/>
                <a:cs typeface="Times New Roman" panose="02020603050405020304" pitchFamily="18" charset="0"/>
              </a:rPr>
              <a:t>С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ундан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ортиқ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қилиб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белгиланган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Тоғли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тоғ</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олди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районларда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ҳавонинг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фаол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ҳарорат</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йиғиндиси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юқоридаги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кўрсаткичлар</a:t>
            </a:r>
            <a:r>
              <a:rPr lang="ru-RU" sz="1800" dirty="0">
                <a:latin typeface="Times New Roman" panose="02020603050405020304" pitchFamily="18" charset="0"/>
                <a:cs typeface="Times New Roman" panose="02020603050405020304" pitchFamily="18" charset="0"/>
              </a:rPr>
              <a:t>-дан </a:t>
            </a:r>
            <a:r>
              <a:rPr lang="ru-RU" sz="1800" dirty="0" err="1">
                <a:latin typeface="Times New Roman" panose="02020603050405020304" pitchFamily="18" charset="0"/>
                <a:cs typeface="Times New Roman" panose="02020603050405020304" pitchFamily="18" charset="0"/>
              </a:rPr>
              <a:t>камроқ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бўлса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аммо</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қуёш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радиациясининг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кучли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таъсири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натижасида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узум</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суғориладиган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ерларга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қараганда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олдинроқ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пишади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Келтирилган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маълумотлар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нисбий</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ҳисобланиб</a:t>
            </a:r>
            <a:r>
              <a:rPr lang="ru-RU" sz="1800" dirty="0">
                <a:latin typeface="Times New Roman" panose="02020603050405020304" pitchFamily="18" charset="0"/>
                <a:cs typeface="Times New Roman" panose="02020603050405020304" pitchFamily="18" charset="0"/>
              </a:rPr>
              <a:t>, улар об-</a:t>
            </a:r>
            <a:r>
              <a:rPr lang="ru-RU" sz="1800" dirty="0" err="1">
                <a:latin typeface="Times New Roman" panose="02020603050405020304" pitchFamily="18" charset="0"/>
                <a:cs typeface="Times New Roman" panose="02020603050405020304" pitchFamily="18" charset="0"/>
              </a:rPr>
              <a:t>ҳаво</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шароитларига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қараб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ўзгариши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мумкин</a:t>
            </a:r>
            <a:r>
              <a:rPr lang="ru-RU" sz="1800" dirty="0">
                <a:latin typeface="Times New Roman" panose="02020603050405020304" pitchFamily="18" charset="0"/>
                <a:cs typeface="Times New Roman" panose="02020603050405020304" pitchFamily="18" charset="0"/>
              </a:rPr>
              <a:t>.</a:t>
            </a:r>
          </a:p>
          <a:p>
            <a:pPr marL="0" indent="0" algn="just">
              <a:spcBef>
                <a:spcPts val="0"/>
              </a:spcBef>
              <a:buNone/>
            </a:pPr>
            <a:endParaRPr lang="ru-RU"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4815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76672"/>
            <a:ext cx="8208912" cy="5544616"/>
          </a:xfrm>
        </p:spPr>
        <p:txBody>
          <a:bodyPr>
            <a:normAutofit lnSpcReduction="10000"/>
          </a:bodyPr>
          <a:lstStyle/>
          <a:p>
            <a:pPr marL="0" indent="0" algn="ctr">
              <a:buNone/>
            </a:pPr>
            <a:r>
              <a:rPr lang="ru-RU" b="1" dirty="0" err="1">
                <a:latin typeface="Times New Roman" panose="02020603050405020304" pitchFamily="18" charset="0"/>
                <a:cs typeface="Times New Roman" panose="02020603050405020304" pitchFamily="18" charset="0"/>
              </a:rPr>
              <a:t>Намлик</a:t>
            </a:r>
            <a:endParaRPr lang="ru-RU" dirty="0">
              <a:latin typeface="Times New Roman" panose="02020603050405020304" pitchFamily="18" charset="0"/>
              <a:cs typeface="Times New Roman" panose="02020603050405020304" pitchFamily="18" charset="0"/>
            </a:endParaRPr>
          </a:p>
          <a:p>
            <a:pPr marL="0" indent="0" algn="just">
              <a:buNone/>
            </a:pPr>
            <a:r>
              <a:rPr lang="ru-RU" dirty="0">
                <a:latin typeface="Times New Roman" panose="02020603050405020304" pitchFamily="18" charset="0"/>
                <a:cs typeface="Times New Roman" panose="02020603050405020304" pitchFamily="18" charset="0"/>
              </a:rPr>
              <a:t>Ток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тупроқ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ҳаво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намлиги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муҳим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омиллардан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ҳисобланади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Токнинг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ўсув</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давридаги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фазада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унинг</a:t>
            </a:r>
            <a:r>
              <a:rPr lang="ru-RU" dirty="0">
                <a:latin typeface="Times New Roman" panose="02020603050405020304" pitchFamily="18" charset="0"/>
                <a:cs typeface="Times New Roman" panose="02020603050405020304" pitchFamily="18" charset="0"/>
              </a:rPr>
              <a:t> нам </a:t>
            </a:r>
            <a:r>
              <a:rPr lang="ru-RU" dirty="0" err="1">
                <a:latin typeface="Times New Roman" panose="02020603050405020304" pitchFamily="18" charset="0"/>
                <a:cs typeface="Times New Roman" panose="02020603050405020304" pitchFamily="18" charset="0"/>
              </a:rPr>
              <a:t>билан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таъминланганлиги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асосан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йиллик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ёғин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миқдори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гидрометрик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коэффициенти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шунингдек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тупроқ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ҳаво</a:t>
            </a:r>
            <a:r>
              <a:rPr lang="ru-RU" dirty="0">
                <a:latin typeface="Times New Roman" panose="02020603050405020304" pitchFamily="18" charset="0"/>
                <a:cs typeface="Times New Roman" panose="02020603050405020304" pitchFamily="18" charset="0"/>
              </a:rPr>
              <a:t> нам-лиги </a:t>
            </a:r>
            <a:r>
              <a:rPr lang="ru-RU" dirty="0" err="1">
                <a:latin typeface="Times New Roman" panose="02020603050405020304" pitchFamily="18" charset="0"/>
                <a:cs typeface="Times New Roman" panose="02020603050405020304" pitchFamily="18" charset="0"/>
              </a:rPr>
              <a:t>билан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характерланади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Тупроқ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намлиги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фақат</a:t>
            </a:r>
            <a:r>
              <a:rPr lang="ru-RU" dirty="0">
                <a:latin typeface="Times New Roman" panose="02020603050405020304" pitchFamily="18" charset="0"/>
                <a:cs typeface="Times New Roman" panose="02020603050405020304" pitchFamily="18" charset="0"/>
              </a:rPr>
              <a:t> атмосфера </a:t>
            </a:r>
            <a:r>
              <a:rPr lang="ru-RU" dirty="0" err="1">
                <a:latin typeface="Times New Roman" panose="02020603050405020304" pitchFamily="18" charset="0"/>
                <a:cs typeface="Times New Roman" panose="02020603050405020304" pitchFamily="18" charset="0"/>
              </a:rPr>
              <a:t>ёғини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миқдоригагина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эмас</a:t>
            </a:r>
            <a:r>
              <a:rPr lang="ru-RU" dirty="0">
                <a:latin typeface="Times New Roman" panose="02020603050405020304" pitchFamily="18" charset="0"/>
                <a:cs typeface="Times New Roman" panose="02020603050405020304" pitchFamily="18" charset="0"/>
              </a:rPr>
              <a:t>, балки </a:t>
            </a:r>
            <a:r>
              <a:rPr lang="ru-RU" dirty="0" err="1">
                <a:latin typeface="Times New Roman" panose="02020603050405020304" pitchFamily="18" charset="0"/>
                <a:cs typeface="Times New Roman" panose="02020603050405020304" pitchFamily="18" charset="0"/>
              </a:rPr>
              <a:t>сунъий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суғориш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усулларига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боғллиқ</a:t>
            </a:r>
            <a:r>
              <a:rPr lang="ru-RU" dirty="0">
                <a:latin typeface="Times New Roman" panose="02020603050405020304" pitchFamily="18" charset="0"/>
                <a:cs typeface="Times New Roman" panose="02020603050405020304" pitchFamily="18" charset="0"/>
              </a:rPr>
              <a:t>.</a:t>
            </a:r>
          </a:p>
          <a:p>
            <a:pPr marL="0" indent="0" algn="just">
              <a:buNone/>
            </a:pPr>
            <a:r>
              <a:rPr lang="ru-RU" dirty="0">
                <a:latin typeface="Times New Roman" panose="02020603050405020304" pitchFamily="18" charset="0"/>
                <a:cs typeface="Times New Roman" panose="02020603050405020304" pitchFamily="18" charset="0"/>
              </a:rPr>
              <a:t>Нам </a:t>
            </a:r>
            <a:r>
              <a:rPr lang="ru-RU" dirty="0" err="1">
                <a:latin typeface="Times New Roman" panose="02020603050405020304" pitchFamily="18" charset="0"/>
                <a:cs typeface="Times New Roman" panose="02020603050405020304" pitchFamily="18" charset="0"/>
              </a:rPr>
              <a:t>етарли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бўлганда</a:t>
            </a:r>
            <a:r>
              <a:rPr lang="ru-RU" dirty="0">
                <a:latin typeface="Times New Roman" panose="02020603050405020304" pitchFamily="18" charset="0"/>
                <a:cs typeface="Times New Roman" panose="02020603050405020304" pitchFamily="18" charset="0"/>
              </a:rPr>
              <a:t> ток </a:t>
            </a:r>
            <a:r>
              <a:rPr lang="ru-RU" dirty="0" err="1">
                <a:latin typeface="Times New Roman" panose="02020603050405020304" pitchFamily="18" charset="0"/>
                <a:cs typeface="Times New Roman" panose="02020603050405020304" pitchFamily="18" charset="0"/>
              </a:rPr>
              <a:t>жадал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ривожланиб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яхши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сифатли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ҳосил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беради</a:t>
            </a:r>
            <a:r>
              <a:rPr lang="ru-RU" dirty="0">
                <a:latin typeface="Times New Roman" panose="02020603050405020304" pitchFamily="18" charset="0"/>
                <a:cs typeface="Times New Roman" panose="02020603050405020304" pitchFamily="18" charset="0"/>
              </a:rPr>
              <a:t>. Нам </a:t>
            </a:r>
            <a:r>
              <a:rPr lang="ru-RU" dirty="0" err="1">
                <a:latin typeface="Times New Roman" panose="02020603050405020304" pitchFamily="18" charset="0"/>
                <a:cs typeface="Times New Roman" panose="02020603050405020304" pitchFamily="18" charset="0"/>
              </a:rPr>
              <a:t>етишмаганда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барча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қисмлари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суст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ривожланади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мева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тугунчалари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кўплаб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тўкилади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ғужум-ларнинг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пишиши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кечикади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қанд</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бошқа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моддалар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етарли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даражада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тўпланмайди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совуққа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чидамлилиги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камаяди</a:t>
            </a:r>
            <a:r>
              <a:rPr lang="ru-RU" dirty="0">
                <a:latin typeface="Times New Roman" panose="02020603050405020304" pitchFamily="18" charset="0"/>
                <a:cs typeface="Times New Roman" panose="02020603050405020304" pitchFamily="18" charset="0"/>
              </a:rPr>
              <a:t>.</a:t>
            </a:r>
          </a:p>
          <a:p>
            <a:pPr marL="0" indent="0" algn="just">
              <a:buNone/>
            </a:pPr>
            <a:r>
              <a:rPr lang="ru-RU" dirty="0">
                <a:latin typeface="Times New Roman" panose="02020603050405020304" pitchFamily="18" charset="0"/>
                <a:cs typeface="Times New Roman" panose="02020603050405020304" pitchFamily="18" charset="0"/>
              </a:rPr>
              <a:t>Ток, </a:t>
            </a:r>
            <a:r>
              <a:rPr lang="ru-RU" dirty="0" err="1">
                <a:latin typeface="Times New Roman" panose="02020603050405020304" pitchFamily="18" charset="0"/>
                <a:cs typeface="Times New Roman" panose="02020603050405020304" pitchFamily="18" charset="0"/>
              </a:rPr>
              <a:t>айниқса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ўсув</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даврининг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иккинчи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тўртинчи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фазаларида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намга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талабчан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Чунки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даврда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новдалар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барглар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тўпгуллар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мева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тугунчалари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ғужумлар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кучли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ривожланаётган</a:t>
            </a:r>
            <a:r>
              <a:rPr lang="ru-RU" dirty="0">
                <a:latin typeface="Times New Roman" panose="02020603050405020304" pitchFamily="18" charset="0"/>
                <a:cs typeface="Times New Roman" panose="02020603050405020304" pitchFamily="18" charset="0"/>
              </a:rPr>
              <a:t>, транспирация </a:t>
            </a:r>
            <a:r>
              <a:rPr lang="ru-RU" dirty="0" err="1">
                <a:latin typeface="Times New Roman" panose="02020603050405020304" pitchFamily="18" charset="0"/>
                <a:cs typeface="Times New Roman" panose="02020603050405020304" pitchFamily="18" charset="0"/>
              </a:rPr>
              <a:t>жараёни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анча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жадаллашган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Айниқса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ғужумлар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тўлишиш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вақтида</a:t>
            </a:r>
            <a:r>
              <a:rPr lang="ru-RU" dirty="0">
                <a:latin typeface="Times New Roman" panose="02020603050405020304" pitchFamily="18" charset="0"/>
                <a:cs typeface="Times New Roman" panose="02020603050405020304" pitchFamily="18" charset="0"/>
              </a:rPr>
              <a:t> нам </a:t>
            </a:r>
            <a:r>
              <a:rPr lang="ru-RU" dirty="0" err="1">
                <a:latin typeface="Times New Roman" panose="02020603050405020304" pitchFamily="18" charset="0"/>
                <a:cs typeface="Times New Roman" panose="02020603050405020304" pitchFamily="18" charset="0"/>
              </a:rPr>
              <a:t>кўпроқ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талаб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қилинади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аммо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пишиш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вақтидаги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ортиқча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намлик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узум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сифатига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ўсимликнинг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совуққа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чидамлилигига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салбий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таъсир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кўрсатади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новдаларнинг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пишишини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кечиктиради</a:t>
            </a:r>
            <a:r>
              <a:rPr lang="ru-RU"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5544506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ChangeArrowheads="1"/>
          </p:cNvSpPr>
          <p:nvPr>
            <p:ph idx="1"/>
          </p:nvPr>
        </p:nvSpPr>
        <p:spPr bwMode="auto">
          <a:xfrm>
            <a:off x="395536" y="552021"/>
            <a:ext cx="8280920"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ҳаво</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намлигига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табиий</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ёғингарчилик</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таъсир</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кўрсатади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Бироқ</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тупроқнинг</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юза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қатламини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намлайдиган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ёмғирлар</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замбуруғ</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касаллиликлари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ҳамда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бегона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ўтларни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ривожланишига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сабаб</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Шамол</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билан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бўладиган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кучли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ёмғирлар</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новдаларни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синдириб</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қатламини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ювиб</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кетади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гулларнинг</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яхши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чангланмаслиги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кўплаб</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тўкилиб</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кетишига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олиб</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келади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пишишига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яқин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ёғадиган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ёмғирлар</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таъсирида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пўсти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ёрилиб</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ҳосил</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сифатига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путур</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етади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Куз</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қиш</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ойларидаги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қорлар</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эса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тупроқдаги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нам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захирасини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кўпайтира-ди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уни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музлашдан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сақлайди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қалин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қор</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қатламлари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эса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тупларини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совуқдан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асрайди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Ҳаво</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намлиги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70-80%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бўлганда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ўсимликнинг</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ўсиб</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ривожланиши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гуллаши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яхши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кечади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Ҳаво</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намлиги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40%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ундан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кам</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бўлганда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унинг</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акси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кузатилиб</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20% га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тушганда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ўсимлик</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нобуд</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бўлади.Илдизнинг</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асосий</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қисми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жойлашган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(60-80 см.)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қатламидаги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оптимал</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намлик</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75-80%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бўлиши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лозим</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Шунинг</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учун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ёзи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иссиқ</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ҳавоси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қуруқ</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ёғингарчилик</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асосан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куз-қиш</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ойларига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тўғри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келадиган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Ўзбекистон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шароитида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токларни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сунъий</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суғориш</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муҳим</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зарур</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тадбирлардан</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kumimoji="0" lang="ru-RU"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88432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568952" cy="6192688"/>
          </a:xfrm>
        </p:spPr>
        <p:txBody>
          <a:bodyPr>
            <a:noAutofit/>
          </a:bodyPr>
          <a:lstStyle/>
          <a:p>
            <a:pPr marL="0" indent="0" algn="ctr">
              <a:buNone/>
            </a:pPr>
            <a:r>
              <a:rPr lang="ru-RU" sz="2000" b="1" dirty="0" err="1">
                <a:latin typeface="Times New Roman" panose="02020603050405020304" pitchFamily="18" charset="0"/>
                <a:cs typeface="Times New Roman" panose="02020603050405020304" pitchFamily="18" charset="0"/>
              </a:rPr>
              <a:t>Шамол</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ва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дўл</a:t>
            </a:r>
            <a:r>
              <a:rPr lang="ru-RU" sz="2000" b="1"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marL="0" indent="0" algn="just">
              <a:buNone/>
            </a:pPr>
            <a:r>
              <a:rPr lang="ru-RU" sz="2000" dirty="0" err="1">
                <a:latin typeface="Times New Roman" panose="02020603050405020304" pitchFamily="18" charset="0"/>
                <a:cs typeface="Times New Roman" panose="02020603050405020304" pitchFamily="18" charset="0"/>
              </a:rPr>
              <a:t>Айниқса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кучли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шамол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гармсел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дўл</a:t>
            </a:r>
            <a:r>
              <a:rPr lang="ru-RU" sz="2000" dirty="0">
                <a:latin typeface="Times New Roman" panose="02020603050405020304" pitchFamily="18" charset="0"/>
                <a:cs typeface="Times New Roman" panose="02020603050405020304" pitchFamily="18" charset="0"/>
              </a:rPr>
              <a:t> ток </a:t>
            </a:r>
            <a:r>
              <a:rPr lang="ru-RU" sz="2000" dirty="0" err="1">
                <a:latin typeface="Times New Roman" panose="02020603050405020304" pitchFamily="18" charset="0"/>
                <a:cs typeface="Times New Roman" panose="02020603050405020304" pitchFamily="18" charset="0"/>
              </a:rPr>
              <a:t>ўсимлигига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жиддий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зарар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етказади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Шамол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доимий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ёки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фақат</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айрим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вақтлардагина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мумкин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тезлиги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ҳарорати</a:t>
            </a:r>
            <a:r>
              <a:rPr lang="ru-RU" sz="2000" dirty="0">
                <a:latin typeface="Times New Roman" panose="02020603050405020304" pitchFamily="18" charset="0"/>
                <a:cs typeface="Times New Roman" panose="02020603050405020304" pitchFamily="18" charset="0"/>
              </a:rPr>
              <a:t>, нам-лиги </a:t>
            </a:r>
            <a:r>
              <a:rPr lang="ru-RU" sz="2000" dirty="0" err="1">
                <a:latin typeface="Times New Roman" panose="02020603050405020304" pitchFamily="18" charset="0"/>
                <a:cs typeface="Times New Roman" panose="02020603050405020304" pitchFamily="18" charset="0"/>
              </a:rPr>
              <a:t>инобатга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олинади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Ўсув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давридаги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ўртача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кучли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шамол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ҳам</a:t>
            </a:r>
            <a:r>
              <a:rPr lang="ru-RU" sz="2000" dirty="0">
                <a:latin typeface="Times New Roman" panose="02020603050405020304" pitchFamily="18" charset="0"/>
                <a:cs typeface="Times New Roman" panose="02020603050405020304" pitchFamily="18" charset="0"/>
              </a:rPr>
              <a:t> ток </a:t>
            </a:r>
            <a:r>
              <a:rPr lang="ru-RU" sz="2000" dirty="0" err="1">
                <a:latin typeface="Times New Roman" panose="02020603050405020304" pitchFamily="18" charset="0"/>
                <a:cs typeface="Times New Roman" panose="02020603050405020304" pitchFamily="18" charset="0"/>
              </a:rPr>
              <a:t>туплари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айниқса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новдаларни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шикастлайди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хуш-бўй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бўёвчи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моддаларнинг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камайиши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ҳисобига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ғужумлар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сифати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ёмонлашади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Айниқса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ёз</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ойларида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бўладиган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иссиқ</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шамол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гармсел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ҳаво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тупроқ</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намлигининг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кескин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камайиб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кетишига</a:t>
            </a:r>
            <a:r>
              <a:rPr lang="ru-RU" sz="2000" dirty="0">
                <a:latin typeface="Times New Roman" panose="02020603050405020304" pitchFamily="18" charset="0"/>
                <a:cs typeface="Times New Roman" panose="02020603050405020304" pitchFamily="18" charset="0"/>
              </a:rPr>
              <a:t>, фотосинтез, транспирация </a:t>
            </a:r>
            <a:r>
              <a:rPr lang="ru-RU" sz="2000" dirty="0" err="1">
                <a:latin typeface="Times New Roman" panose="02020603050405020304" pitchFamily="18" charset="0"/>
                <a:cs typeface="Times New Roman" panose="02020603050405020304" pitchFamily="18" charset="0"/>
              </a:rPr>
              <a:t>каби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физиологик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жараёнларнинг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бузилишига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ғужумлар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пўстининг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қуриб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майдалашиб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эластиклигининг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йўқолишига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ёрилишига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сабаб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мумкин</a:t>
            </a:r>
            <a:r>
              <a:rPr lang="ru-RU" sz="2000" dirty="0">
                <a:latin typeface="Times New Roman" panose="02020603050405020304" pitchFamily="18" charset="0"/>
                <a:cs typeface="Times New Roman" panose="02020603050405020304" pitchFamily="18" charset="0"/>
              </a:rPr>
              <a:t>. Майин, </a:t>
            </a:r>
            <a:r>
              <a:rPr lang="ru-RU" sz="2000" dirty="0" err="1">
                <a:latin typeface="Times New Roman" panose="02020603050405020304" pitchFamily="18" charset="0"/>
                <a:cs typeface="Times New Roman" panose="02020603050405020304" pitchFamily="18" charset="0"/>
              </a:rPr>
              <a:t>илиқ</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қуруқ</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шамол</a:t>
            </a:r>
            <a:r>
              <a:rPr lang="ru-RU" sz="2000" dirty="0">
                <a:latin typeface="Times New Roman" panose="02020603050405020304" pitchFamily="18" charset="0"/>
                <a:cs typeface="Times New Roman" panose="02020603050405020304" pitchFamily="18" charset="0"/>
              </a:rPr>
              <a:t> ток </a:t>
            </a:r>
            <a:r>
              <a:rPr lang="ru-RU" sz="2000" dirty="0" err="1">
                <a:latin typeface="Times New Roman" panose="02020603050405020304" pitchFamily="18" charset="0"/>
                <a:cs typeface="Times New Roman" panose="02020603050405020304" pitchFamily="18" charset="0"/>
              </a:rPr>
              <a:t>туплари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орасидаги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ҳаво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алмашиниши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гулларнинг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чангланишини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яхшилайди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замбуруғ</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касалликларини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камайтиради</a:t>
            </a:r>
            <a:r>
              <a:rPr lang="ru-RU" sz="2000" dirty="0">
                <a:latin typeface="Times New Roman" panose="02020603050405020304" pitchFamily="18" charset="0"/>
                <a:cs typeface="Times New Roman" panose="02020603050405020304" pitchFamily="18" charset="0"/>
              </a:rPr>
              <a:t>. </a:t>
            </a:r>
          </a:p>
          <a:p>
            <a:pPr marL="0" indent="0" algn="just">
              <a:buNone/>
            </a:pPr>
            <a:r>
              <a:rPr lang="ru-RU" sz="2000" dirty="0" err="1">
                <a:latin typeface="Times New Roman" panose="02020603050405020304" pitchFamily="18" charset="0"/>
                <a:cs typeface="Times New Roman" panose="02020603050405020304" pitchFamily="18" charset="0"/>
              </a:rPr>
              <a:t>Дўл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ҳалокатли</a:t>
            </a:r>
            <a:r>
              <a:rPr lang="ru-RU" sz="2000" dirty="0">
                <a:latin typeface="Times New Roman" panose="02020603050405020304" pitchFamily="18" charset="0"/>
                <a:cs typeface="Times New Roman" panose="02020603050405020304" pitchFamily="18" charset="0"/>
              </a:rPr>
              <a:t> атмосфера </a:t>
            </a:r>
            <a:r>
              <a:rPr lang="ru-RU" sz="2000" dirty="0" err="1">
                <a:latin typeface="Times New Roman" panose="02020603050405020304" pitchFamily="18" charset="0"/>
                <a:cs typeface="Times New Roman" panose="02020603050405020304" pitchFamily="18" charset="0"/>
              </a:rPr>
              <a:t>ҳодисаларидан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бири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Ўзбекис-тонда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кўпроқ</a:t>
            </a:r>
            <a:r>
              <a:rPr lang="ru-RU" sz="2000" dirty="0">
                <a:latin typeface="Times New Roman" panose="02020603050405020304" pitchFamily="18" charset="0"/>
                <a:cs typeface="Times New Roman" panose="02020603050405020304" pitchFamily="18" charset="0"/>
              </a:rPr>
              <a:t> ток </a:t>
            </a:r>
            <a:r>
              <a:rPr lang="ru-RU" sz="2000" dirty="0" err="1">
                <a:latin typeface="Times New Roman" panose="02020603050405020304" pitchFamily="18" charset="0"/>
                <a:cs typeface="Times New Roman" panose="02020603050405020304" pitchFamily="18" charset="0"/>
              </a:rPr>
              <a:t>авж</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олиб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ўсаётган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апрел</a:t>
            </a:r>
            <a:r>
              <a:rPr lang="ru-RU" sz="2000" dirty="0">
                <a:latin typeface="Times New Roman" panose="02020603050405020304" pitchFamily="18" charset="0"/>
                <a:cs typeface="Times New Roman" panose="02020603050405020304" pitchFamily="18" charset="0"/>
              </a:rPr>
              <a:t>, май) га </a:t>
            </a:r>
            <a:r>
              <a:rPr lang="ru-RU" sz="2000" dirty="0" err="1">
                <a:latin typeface="Times New Roman" panose="02020603050405020304" pitchFamily="18" charset="0"/>
                <a:cs typeface="Times New Roman" panose="02020603050405020304" pitchFamily="18" charset="0"/>
              </a:rPr>
              <a:t>тўғри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келади</a:t>
            </a:r>
            <a:r>
              <a:rPr lang="ru-RU" sz="2000" dirty="0">
                <a:latin typeface="Times New Roman" panose="02020603050405020304" pitchFamily="18" charset="0"/>
                <a:cs typeface="Times New Roman" panose="02020603050405020304" pitchFamily="18" charset="0"/>
              </a:rPr>
              <a:t>. Ток </a:t>
            </a:r>
            <a:r>
              <a:rPr lang="ru-RU" sz="2000" dirty="0" err="1">
                <a:latin typeface="Times New Roman" panose="02020603050405020304" pitchFamily="18" charset="0"/>
                <a:cs typeface="Times New Roman" panose="02020603050405020304" pitchFamily="18" charset="0"/>
              </a:rPr>
              <a:t>тупларининг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дўлдан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зарарланиш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даражаси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дўл-нинг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катталиги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ёғиш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тезлиги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давомийлиги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қайси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фазада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ёққанлигига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боғлиқ</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Дўл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айниқса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жадал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ўсаёт-ган</a:t>
            </a:r>
            <a:r>
              <a:rPr lang="ru-RU" sz="2000" dirty="0">
                <a:latin typeface="Times New Roman" panose="02020603050405020304" pitchFamily="18" charset="0"/>
                <a:cs typeface="Times New Roman" panose="02020603050405020304" pitchFamily="18" charset="0"/>
              </a:rPr>
              <a:t>, ток </a:t>
            </a:r>
            <a:r>
              <a:rPr lang="ru-RU" sz="2000" dirty="0" err="1">
                <a:latin typeface="Times New Roman" panose="02020603050405020304" pitchFamily="18" charset="0"/>
                <a:cs typeface="Times New Roman" panose="02020603050405020304" pitchFamily="18" charset="0"/>
              </a:rPr>
              <a:t>гуллаётган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ғужумлар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ривожланаётган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даврда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жуда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ҳавфли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келгуси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йил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ҳосилига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жиддий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зарар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етказади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Дўл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таъсирида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ўсимликнинг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найсимон-ўтказувчи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тизими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ҳамда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моддалар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алмашинуви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матаболизм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жараёни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бузилади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Токзорларни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дўлдан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ҳимоя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қилишда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дўл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ёғдирувчи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булутларга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қарши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махсус</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ракеталардан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фойдаланилади</a:t>
            </a:r>
            <a:r>
              <a:rPr lang="ru-RU" sz="2000" dirty="0">
                <a:latin typeface="Times New Roman" panose="02020603050405020304" pitchFamily="18" charset="0"/>
                <a:cs typeface="Times New Roman" panose="02020603050405020304" pitchFamily="18" charset="0"/>
              </a:rPr>
              <a:t>.</a:t>
            </a:r>
          </a:p>
          <a:p>
            <a:pPr marL="0" indent="0" algn="just">
              <a:buNone/>
            </a:pP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60223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ChangeArrowheads="1"/>
          </p:cNvSpPr>
          <p:nvPr>
            <p:ph idx="1"/>
          </p:nvPr>
        </p:nvSpPr>
        <p:spPr bwMode="auto">
          <a:xfrm>
            <a:off x="395536" y="554942"/>
            <a:ext cx="8208912"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a:t>
            </a:r>
            <a:r>
              <a:rPr kumimoji="0" lang="ru-RU" altLang="ru-RU" sz="18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эдафик</a:t>
            </a:r>
            <a:r>
              <a:rPr kumimoji="0" lang="ru-RU" altLang="ru-RU" sz="18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шароити</a:t>
            </a:r>
            <a:r>
              <a:rPr kumimoji="0" lang="ru-RU" altLang="ru-RU" sz="18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учун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зарур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омиллардан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бири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Атроф</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муҳитни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тоза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сақлаш</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экологик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тоза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маҳсулот</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етиштириш</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асосан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шароитига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боғлиқ</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Токзорларни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барпо</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қилишда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бонитировкаси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яъни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тупроқнинг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гранулометрик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кимёвий</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таркиби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скелети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карбонатлилиги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шўрланганлик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даражаси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инобатга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олинади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Ўзбекистон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шароитида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учун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механик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таркиби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енгил</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қумоқли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унумдор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суғориладиган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ерлар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қулай</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Мелиоратив</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яхшиланган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шўрланган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ер ости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суви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юза,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тош</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шағалли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дарё</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ўзанларига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яқин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бўз</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ўтлоқ</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тупроқлар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ўстириш</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учун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яроқли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Ер ости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суви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ўта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юза (0,5-1 м)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ерларда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уларнинг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заҳи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махсус</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зовурлар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ёрдамида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қочи-рилгандагина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ўстириш</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Ер ости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сувининг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чуқур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-лиги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камида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2,5-3 м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бўлган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ерлар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учун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қулай</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аэрацияси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унинг</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механик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таркибига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боғлиқ</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сув</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ҳаво</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ўтказувчанлиги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яхши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тупроқларда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тизими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жадал</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фойдали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микроорганизмлар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фаолияти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кучаяди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қатлами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40-50 см.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бўлган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тош-ша-ғалли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ерларда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махсус</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агротехника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тадбирлари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(органик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ўғит-лар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солиш</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кўкат</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ўғитлардан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фойдаланиш</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ерни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чуқур</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ағдариб</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ҳайдамаслик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асосида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экиб</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яхши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сифатли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ҳосил</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олиш</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Бундай</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ерларда</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нам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кўп</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тўпланмайди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ҳаво</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яхши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алмашинади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иссиқлик</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кўпроқ</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тўпланади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эртароқ</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пишиб</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қанд</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моддалари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ортиқроқ</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бўлади</a:t>
            </a:r>
            <a:r>
              <a:rPr kumimoji="0" lang="ru-RU" altLang="ru-RU" sz="1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03130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332656"/>
            <a:ext cx="8496944" cy="6048672"/>
          </a:xfrm>
        </p:spPr>
        <p:txBody>
          <a:bodyPr>
            <a:noAutofit/>
          </a:bodyPr>
          <a:lstStyle/>
          <a:p>
            <a:pPr marL="0" indent="0" algn="just">
              <a:buNone/>
            </a:pPr>
            <a:r>
              <a:rPr lang="ru-RU" sz="1800" dirty="0">
                <a:latin typeface="Times New Roman" panose="02020603050405020304" pitchFamily="18" charset="0"/>
                <a:cs typeface="Times New Roman" panose="02020603050405020304" pitchFamily="18" charset="0"/>
              </a:rPr>
              <a:t>Ток </a:t>
            </a:r>
            <a:r>
              <a:rPr lang="ru-RU" sz="1800" dirty="0" err="1">
                <a:latin typeface="Times New Roman" panose="02020603050405020304" pitchFamily="18" charset="0"/>
                <a:cs typeface="Times New Roman" panose="02020603050405020304" pitchFamily="18" charset="0"/>
              </a:rPr>
              <a:t>бошқа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мевали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ўсимликларга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нисбатан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тупроқ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шўрига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чидамлироқ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ҳисобланади</a:t>
            </a:r>
            <a:r>
              <a:rPr lang="ru-RU" sz="1800" dirty="0">
                <a:latin typeface="Times New Roman" panose="02020603050405020304" pitchFamily="18" charset="0"/>
                <a:cs typeface="Times New Roman" panose="02020603050405020304" pitchFamily="18" charset="0"/>
              </a:rPr>
              <a:t>. Ток </a:t>
            </a:r>
            <a:r>
              <a:rPr lang="ru-RU" sz="1800" dirty="0" err="1">
                <a:latin typeface="Times New Roman" panose="02020603050405020304" pitchFamily="18" charset="0"/>
                <a:cs typeface="Times New Roman" panose="02020603050405020304" pitchFamily="18" charset="0"/>
              </a:rPr>
              <a:t>илдизининг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асосий</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қисми</a:t>
            </a:r>
            <a:r>
              <a:rPr lang="ru-RU" sz="1800" dirty="0">
                <a:latin typeface="Times New Roman" panose="02020603050405020304" pitchFamily="18" charset="0"/>
                <a:cs typeface="Times New Roman" panose="02020603050405020304" pitchFamily="18" charset="0"/>
              </a:rPr>
              <a:t> туп-</a:t>
            </a:r>
            <a:r>
              <a:rPr lang="ru-RU" sz="1800" dirty="0" err="1">
                <a:latin typeface="Times New Roman" panose="02020603050405020304" pitchFamily="18" charset="0"/>
                <a:cs typeface="Times New Roman" panose="02020603050405020304" pitchFamily="18" charset="0"/>
              </a:rPr>
              <a:t>роқнинг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бир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метрлик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қатламида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таралиб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ўсади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Ўсимлик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учун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зарарли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тузлар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ҳам</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худди</a:t>
            </a:r>
            <a:r>
              <a:rPr lang="ru-RU" sz="1800" dirty="0">
                <a:latin typeface="Times New Roman" panose="02020603050405020304" pitchFamily="18" charset="0"/>
                <a:cs typeface="Times New Roman" panose="02020603050405020304" pitchFamily="18" charset="0"/>
              </a:rPr>
              <a:t> шу </a:t>
            </a:r>
            <a:r>
              <a:rPr lang="ru-RU" sz="1800" dirty="0" err="1">
                <a:latin typeface="Times New Roman" panose="02020603050405020304" pitchFamily="18" charset="0"/>
                <a:cs typeface="Times New Roman" panose="02020603050405020304" pitchFamily="18" charset="0"/>
              </a:rPr>
              <a:t>қатламда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тўпланиб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ўсимликни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нобуд</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қилиши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мумкин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Тузларнинг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қуруқ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тупроққа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нисбатан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умумий</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миқдори</a:t>
            </a:r>
            <a:r>
              <a:rPr lang="ru-RU" sz="1800" dirty="0">
                <a:latin typeface="Times New Roman" panose="02020603050405020304" pitchFamily="18" charset="0"/>
                <a:cs typeface="Times New Roman" panose="02020603050405020304" pitchFamily="18" charset="0"/>
              </a:rPr>
              <a:t> 0,3-1% </a:t>
            </a:r>
            <a:r>
              <a:rPr lang="ru-RU" sz="1800" dirty="0" err="1">
                <a:latin typeface="Times New Roman" panose="02020603050405020304" pitchFamily="18" charset="0"/>
                <a:cs typeface="Times New Roman" panose="02020603050405020304" pitchFamily="18" charset="0"/>
              </a:rPr>
              <a:t>гача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жумладан</a:t>
            </a:r>
            <a:r>
              <a:rPr lang="ru-RU" sz="1800" dirty="0">
                <a:latin typeface="Times New Roman" panose="02020603050405020304" pitchFamily="18" charset="0"/>
                <a:cs typeface="Times New Roman" panose="02020603050405020304" pitchFamily="18" charset="0"/>
              </a:rPr>
              <a:t> хлор 0,01% дан </a:t>
            </a:r>
            <a:r>
              <a:rPr lang="ru-RU" sz="1800" dirty="0" err="1">
                <a:latin typeface="Times New Roman" panose="02020603050405020304" pitchFamily="18" charset="0"/>
                <a:cs typeface="Times New Roman" panose="02020603050405020304" pitchFamily="18" charset="0"/>
              </a:rPr>
              <a:t>кам</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ёки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тузлар</a:t>
            </a:r>
            <a:r>
              <a:rPr lang="ru-RU" sz="1800" dirty="0">
                <a:latin typeface="Times New Roman" panose="02020603050405020304" pitchFamily="18" charset="0"/>
                <a:cs typeface="Times New Roman" panose="02020603050405020304" pitchFamily="18" charset="0"/>
              </a:rPr>
              <a:t> 0,3% дан </a:t>
            </a:r>
            <a:r>
              <a:rPr lang="ru-RU" sz="1800" dirty="0" err="1">
                <a:latin typeface="Times New Roman" panose="02020603050405020304" pitchFamily="18" charset="0"/>
                <a:cs typeface="Times New Roman" panose="02020603050405020304" pitchFamily="18" charset="0"/>
              </a:rPr>
              <a:t>кам</a:t>
            </a:r>
            <a:r>
              <a:rPr lang="ru-RU" sz="1800" dirty="0">
                <a:latin typeface="Times New Roman" panose="02020603050405020304" pitchFamily="18" charset="0"/>
                <a:cs typeface="Times New Roman" panose="02020603050405020304" pitchFamily="18" charset="0"/>
              </a:rPr>
              <a:t>, хлор 0,01% дан </a:t>
            </a:r>
            <a:r>
              <a:rPr lang="ru-RU" sz="1800" dirty="0" err="1">
                <a:latin typeface="Times New Roman" panose="02020603050405020304" pitchFamily="18" charset="0"/>
                <a:cs typeface="Times New Roman" panose="02020603050405020304" pitchFamily="18" charset="0"/>
              </a:rPr>
              <a:t>кўп</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бўлган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тупроқлар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кучсиз</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шўрланган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ҳисобланиб</a:t>
            </a:r>
            <a:r>
              <a:rPr lang="ru-RU" sz="1800" dirty="0">
                <a:latin typeface="Times New Roman" panose="02020603050405020304" pitchFamily="18" charset="0"/>
                <a:cs typeface="Times New Roman" panose="02020603050405020304" pitchFamily="18" charset="0"/>
              </a:rPr>
              <a:t> ток </a:t>
            </a:r>
            <a:r>
              <a:rPr lang="ru-RU" sz="1800" dirty="0" err="1">
                <a:latin typeface="Times New Roman" panose="02020603050405020304" pitchFamily="18" charset="0"/>
                <a:cs typeface="Times New Roman" panose="02020603050405020304" pitchFamily="18" charset="0"/>
              </a:rPr>
              <a:t>учун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ҳавф</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туғдирмайди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Агар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тузларнинг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миқдори</a:t>
            </a:r>
            <a:r>
              <a:rPr lang="ru-RU" sz="1800" dirty="0">
                <a:latin typeface="Times New Roman" panose="02020603050405020304" pitchFamily="18" charset="0"/>
                <a:cs typeface="Times New Roman" panose="02020603050405020304" pitchFamily="18" charset="0"/>
              </a:rPr>
              <a:t> 1-3%, </a:t>
            </a:r>
            <a:r>
              <a:rPr lang="ru-RU" sz="1800" dirty="0" err="1">
                <a:latin typeface="Times New Roman" panose="02020603050405020304" pitchFamily="18" charset="0"/>
                <a:cs typeface="Times New Roman" panose="02020603050405020304" pitchFamily="18" charset="0"/>
              </a:rPr>
              <a:t>жумладан</a:t>
            </a:r>
            <a:r>
              <a:rPr lang="ru-RU" sz="1800" dirty="0">
                <a:latin typeface="Times New Roman" panose="02020603050405020304" pitchFamily="18" charset="0"/>
                <a:cs typeface="Times New Roman" panose="02020603050405020304" pitchFamily="18" charset="0"/>
              </a:rPr>
              <a:t> хлор 0,01-0,2% </a:t>
            </a:r>
            <a:r>
              <a:rPr lang="ru-RU" sz="1800" dirty="0" err="1">
                <a:latin typeface="Times New Roman" panose="02020603050405020304" pitchFamily="18" charset="0"/>
                <a:cs typeface="Times New Roman" panose="02020603050405020304" pitchFamily="18" charset="0"/>
              </a:rPr>
              <a:t>ёки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тузлар</a:t>
            </a:r>
            <a:r>
              <a:rPr lang="ru-RU" sz="1800" dirty="0">
                <a:latin typeface="Times New Roman" panose="02020603050405020304" pitchFamily="18" charset="0"/>
                <a:cs typeface="Times New Roman" panose="02020603050405020304" pitchFamily="18" charset="0"/>
              </a:rPr>
              <a:t> 0,3-2%, хлор </a:t>
            </a:r>
            <a:r>
              <a:rPr lang="ru-RU" sz="1800" dirty="0" err="1">
                <a:latin typeface="Times New Roman" panose="02020603050405020304" pitchFamily="18" charset="0"/>
                <a:cs typeface="Times New Roman" panose="02020603050405020304" pitchFamily="18" charset="0"/>
              </a:rPr>
              <a:t>эса</a:t>
            </a:r>
            <a:r>
              <a:rPr lang="ru-RU" sz="1800" dirty="0">
                <a:latin typeface="Times New Roman" panose="02020603050405020304" pitchFamily="18" charset="0"/>
                <a:cs typeface="Times New Roman" panose="02020603050405020304" pitchFamily="18" charset="0"/>
              </a:rPr>
              <a:t> 1% дан </a:t>
            </a:r>
            <a:r>
              <a:rPr lang="ru-RU" sz="1800" dirty="0" err="1">
                <a:latin typeface="Times New Roman" panose="02020603050405020304" pitchFamily="18" charset="0"/>
                <a:cs typeface="Times New Roman" panose="02020603050405020304" pitchFamily="18" charset="0"/>
              </a:rPr>
              <a:t>ортиқ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бўлса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тупроқ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кучли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шўрланган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ҳисобланиб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ўсимлик</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учун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ҳалокатли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таъсир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кўрсатади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Бундай</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ерларнинг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мелиоратив</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холатини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яхшиламасдан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туриб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шўр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ювиш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ҳ.к</a:t>
            </a:r>
            <a:r>
              <a:rPr lang="ru-RU" sz="1800" dirty="0">
                <a:latin typeface="Times New Roman" panose="02020603050405020304" pitchFamily="18" charset="0"/>
                <a:cs typeface="Times New Roman" panose="02020603050405020304" pitchFamily="18" charset="0"/>
              </a:rPr>
              <a:t>) ток </a:t>
            </a:r>
            <a:r>
              <a:rPr lang="ru-RU" sz="1800" dirty="0" err="1">
                <a:latin typeface="Times New Roman" panose="02020603050405020304" pitchFamily="18" charset="0"/>
                <a:cs typeface="Times New Roman" panose="02020603050405020304" pitchFamily="18" charset="0"/>
              </a:rPr>
              <a:t>ўстириш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мумкин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эмас</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Токнинг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шўрга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чидамлилиги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навига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ҳам</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боғлиқ</a:t>
            </a:r>
            <a:r>
              <a:rPr lang="ru-RU" sz="1800" dirty="0">
                <a:latin typeface="Times New Roman" panose="02020603050405020304" pitchFamily="18" charset="0"/>
                <a:cs typeface="Times New Roman" panose="02020603050405020304" pitchFamily="18" charset="0"/>
              </a:rPr>
              <a:t>. Саперави, </a:t>
            </a:r>
            <a:r>
              <a:rPr lang="ru-RU" sz="1800" dirty="0" err="1">
                <a:latin typeface="Times New Roman" panose="02020603050405020304" pitchFamily="18" charset="0"/>
                <a:cs typeface="Times New Roman" panose="02020603050405020304" pitchFamily="18" charset="0"/>
              </a:rPr>
              <a:t>Бишти</a:t>
            </a:r>
            <a:r>
              <a:rPr lang="ru-RU" sz="1800" dirty="0">
                <a:latin typeface="Times New Roman" panose="02020603050405020304" pitchFamily="18" charset="0"/>
                <a:cs typeface="Times New Roman" panose="02020603050405020304" pitchFamily="18" charset="0"/>
              </a:rPr>
              <a:t>, Рислинг, </a:t>
            </a:r>
            <a:r>
              <a:rPr lang="ru-RU" sz="1800" dirty="0" err="1">
                <a:latin typeface="Times New Roman" panose="02020603050405020304" pitchFamily="18" charset="0"/>
                <a:cs typeface="Times New Roman" panose="02020603050405020304" pitchFamily="18" charset="0"/>
              </a:rPr>
              <a:t>Тойифи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Қора</a:t>
            </a:r>
            <a:r>
              <a:rPr lang="ru-RU" sz="1800" dirty="0">
                <a:latin typeface="Times New Roman" panose="02020603050405020304" pitchFamily="18" charset="0"/>
                <a:cs typeface="Times New Roman" panose="02020603050405020304" pitchFamily="18" charset="0"/>
              </a:rPr>
              <a:t> кишмиш </a:t>
            </a:r>
            <a:r>
              <a:rPr lang="ru-RU" sz="1800" dirty="0" err="1">
                <a:latin typeface="Times New Roman" panose="02020603050405020304" pitchFamily="18" charset="0"/>
                <a:cs typeface="Times New Roman" panose="02020603050405020304" pitchFamily="18" charset="0"/>
              </a:rPr>
              <a:t>каби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навлар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шўрга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чидамлироқ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Хусайни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Чиллаки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Оқ</a:t>
            </a:r>
            <a:r>
              <a:rPr lang="ru-RU" sz="1800" dirty="0">
                <a:latin typeface="Times New Roman" panose="02020603050405020304" pitchFamily="18" charset="0"/>
                <a:cs typeface="Times New Roman" panose="02020603050405020304" pitchFamily="18" charset="0"/>
              </a:rPr>
              <a:t> кишмиш, </a:t>
            </a:r>
            <a:r>
              <a:rPr lang="ru-RU" sz="1800" dirty="0" err="1">
                <a:latin typeface="Times New Roman" panose="02020603050405020304" pitchFamily="18" charset="0"/>
                <a:cs typeface="Times New Roman" panose="02020603050405020304" pitchFamily="18" charset="0"/>
              </a:rPr>
              <a:t>Венгер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мускати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Пушти</a:t>
            </a:r>
            <a:r>
              <a:rPr lang="ru-RU" sz="1800" dirty="0">
                <a:latin typeface="Times New Roman" panose="02020603050405020304" pitchFamily="18" charset="0"/>
                <a:cs typeface="Times New Roman" panose="02020603050405020304" pitchFamily="18" charset="0"/>
              </a:rPr>
              <a:t> мускат </a:t>
            </a:r>
            <a:r>
              <a:rPr lang="ru-RU" sz="1800" dirty="0" err="1">
                <a:latin typeface="Times New Roman" panose="02020603050405020304" pitchFamily="18" charset="0"/>
                <a:cs typeface="Times New Roman" panose="02020603050405020304" pitchFamily="18" charset="0"/>
              </a:rPr>
              <a:t>каби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навлар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эса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шўрга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чидамсизроқ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ҳисобланади</a:t>
            </a:r>
            <a:r>
              <a:rPr lang="ru-RU" sz="1800" dirty="0">
                <a:latin typeface="Times New Roman" panose="02020603050405020304" pitchFamily="18" charset="0"/>
                <a:cs typeface="Times New Roman" panose="02020603050405020304" pitchFamily="18" charset="0"/>
              </a:rPr>
              <a:t>.</a:t>
            </a:r>
          </a:p>
          <a:p>
            <a:pPr marL="0" indent="0" algn="just">
              <a:buNone/>
            </a:pPr>
            <a:r>
              <a:rPr lang="ru-RU" sz="1800" dirty="0">
                <a:latin typeface="Times New Roman" panose="02020603050405020304" pitchFamily="18" charset="0"/>
                <a:cs typeface="Times New Roman" panose="02020603050405020304" pitchFamily="18" charset="0"/>
              </a:rPr>
              <a:t>Ток </a:t>
            </a:r>
            <a:r>
              <a:rPr lang="ru-RU" sz="1800" dirty="0" err="1">
                <a:latin typeface="Times New Roman" panose="02020603050405020304" pitchFamily="18" charset="0"/>
                <a:cs typeface="Times New Roman" panose="02020603050405020304" pitchFamily="18" charset="0"/>
              </a:rPr>
              <a:t>ўстиришда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тупроқнинг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кимёвий</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таркиби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муҳим</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ўрин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тутади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Айниқса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карбонатли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тупроқларда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узум</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ҳосили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ундан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тайёрланадиган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маҳсулотлар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сифатлироқ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бўлади</a:t>
            </a:r>
            <a:r>
              <a:rPr lang="ru-RU" sz="1800" dirty="0">
                <a:latin typeface="Times New Roman" panose="02020603050405020304" pitchFamily="18" charset="0"/>
                <a:cs typeface="Times New Roman" panose="02020603050405020304" pitchFamily="18" charset="0"/>
              </a:rPr>
              <a:t>. Ток азот, фосфор, калий </a:t>
            </a:r>
            <a:r>
              <a:rPr lang="ru-RU" sz="1800" dirty="0" err="1">
                <a:latin typeface="Times New Roman" panose="02020603050405020304" pitchFamily="18" charset="0"/>
                <a:cs typeface="Times New Roman" panose="02020603050405020304" pitchFamily="18" charset="0"/>
              </a:rPr>
              <a:t>каби</a:t>
            </a:r>
            <a:r>
              <a:rPr lang="ru-RU" sz="1800" dirty="0">
                <a:latin typeface="Times New Roman" panose="02020603050405020304" pitchFamily="18" charset="0"/>
                <a:cs typeface="Times New Roman" panose="02020603050405020304" pitchFamily="18" charset="0"/>
              </a:rPr>
              <a:t> минерал </a:t>
            </a:r>
            <a:r>
              <a:rPr lang="ru-RU" sz="1800" dirty="0" err="1">
                <a:latin typeface="Times New Roman" panose="02020603050405020304" pitchFamily="18" charset="0"/>
                <a:cs typeface="Times New Roman" panose="02020603050405020304" pitchFamily="18" charset="0"/>
              </a:rPr>
              <a:t>моддаларга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талабчан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Ўсув</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даврининг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биринчи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ярмида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азотга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бўлган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талаб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кўпроқ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бўлади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Аммо</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азотнинг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ҳаддан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ортиқ</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кўп</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солиниши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токнинг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ғовлаб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кетишига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ўсув</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даврининг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узайишига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мева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новдалар</a:t>
            </a:r>
            <a:r>
              <a:rPr lang="ru-RU" sz="1800" dirty="0">
                <a:latin typeface="Times New Roman" panose="02020603050405020304" pitchFamily="18" charset="0"/>
                <a:cs typeface="Times New Roman" panose="02020603050405020304" pitchFamily="18" charset="0"/>
              </a:rPr>
              <a:t> пиши-</a:t>
            </a:r>
            <a:r>
              <a:rPr lang="ru-RU" sz="1800" dirty="0" err="1">
                <a:latin typeface="Times New Roman" panose="02020603050405020304" pitchFamily="18" charset="0"/>
                <a:cs typeface="Times New Roman" panose="02020603050405020304" pitchFamily="18" charset="0"/>
              </a:rPr>
              <a:t>шининг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кечикишига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ҳосил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сифатининг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ёмонлашувига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ўсим-ликнинг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совуққа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чидамлилигининг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пасайишига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сабаб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бўлади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Тупроқдаги</a:t>
            </a:r>
            <a:r>
              <a:rPr lang="ru-RU" sz="1800" dirty="0">
                <a:latin typeface="Times New Roman" panose="02020603050405020304" pitchFamily="18" charset="0"/>
                <a:cs typeface="Times New Roman" panose="02020603050405020304" pitchFamily="18" charset="0"/>
              </a:rPr>
              <a:t> фосфор </a:t>
            </a:r>
            <a:r>
              <a:rPr lang="ru-RU" sz="1800" dirty="0" err="1">
                <a:latin typeface="Times New Roman" panose="02020603050405020304" pitchFamily="18" charset="0"/>
                <a:cs typeface="Times New Roman" panose="02020603050405020304" pitchFamily="18" charset="0"/>
              </a:rPr>
              <a:t>ғужумларнинг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тугилишини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уларнинг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пишишини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тезлаштиради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таркибидаги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қанд</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моддаларни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кўпай-тиради</a:t>
            </a:r>
            <a:r>
              <a:rPr lang="ru-RU" sz="1800" dirty="0">
                <a:latin typeface="Times New Roman" panose="02020603050405020304" pitchFamily="18" charset="0"/>
                <a:cs typeface="Times New Roman" panose="02020603050405020304" pitchFamily="18" charset="0"/>
              </a:rPr>
              <a:t>. Фосфор </a:t>
            </a:r>
            <a:r>
              <a:rPr lang="ru-RU" sz="1800" dirty="0" err="1">
                <a:latin typeface="Times New Roman" panose="02020603050405020304" pitchFamily="18" charset="0"/>
                <a:cs typeface="Times New Roman" panose="02020603050405020304" pitchFamily="18" charset="0"/>
              </a:rPr>
              <a:t>етишмаганда</a:t>
            </a:r>
            <a:r>
              <a:rPr lang="ru-RU" sz="1800" dirty="0">
                <a:latin typeface="Times New Roman" panose="02020603050405020304" pitchFamily="18" charset="0"/>
                <a:cs typeface="Times New Roman" panose="02020603050405020304" pitchFamily="18" charset="0"/>
              </a:rPr>
              <a:t> ток </a:t>
            </a:r>
            <a:r>
              <a:rPr lang="ru-RU" sz="1800" dirty="0" err="1">
                <a:latin typeface="Times New Roman" panose="02020603050405020304" pitchFamily="18" charset="0"/>
                <a:cs typeface="Times New Roman" panose="02020603050405020304" pitchFamily="18" charset="0"/>
              </a:rPr>
              <a:t>новдалари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барглари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тўпгу</a:t>
            </a:r>
            <a:r>
              <a:rPr lang="ru-RU" sz="1800" dirty="0">
                <a:latin typeface="Times New Roman" panose="02020603050405020304" pitchFamily="18" charset="0"/>
                <a:cs typeface="Times New Roman" panose="02020603050405020304" pitchFamily="18" charset="0"/>
              </a:rPr>
              <a:t>-лари, </a:t>
            </a:r>
            <a:r>
              <a:rPr lang="ru-RU" sz="1800" dirty="0" err="1">
                <a:latin typeface="Times New Roman" panose="02020603050405020304" pitchFamily="18" charset="0"/>
                <a:cs typeface="Times New Roman" panose="02020603050405020304" pitchFamily="18" charset="0"/>
              </a:rPr>
              <a:t>узум</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бошлари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айниқса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илдиз</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тизими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суст</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ривожланади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новдалар</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яхши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пишмайди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уларнинг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совуққа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чидамлилиги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ёмонлашади</a:t>
            </a:r>
            <a:r>
              <a:rPr lang="ru-RU" sz="1800" dirty="0">
                <a:latin typeface="Times New Roman" panose="02020603050405020304" pitchFamily="18" charset="0"/>
                <a:cs typeface="Times New Roman" panose="02020603050405020304" pitchFamily="18" charset="0"/>
              </a:rPr>
              <a:t>.</a:t>
            </a:r>
          </a:p>
          <a:p>
            <a:pPr marL="0" indent="0" algn="just">
              <a:buNone/>
            </a:pPr>
            <a:endParaRPr lang="ru-RU"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573236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476672"/>
            <a:ext cx="8712968" cy="5760640"/>
          </a:xfrm>
        </p:spPr>
        <p:txBody>
          <a:bodyPr>
            <a:noAutofit/>
          </a:bodyPr>
          <a:lstStyle/>
          <a:p>
            <a:pPr marL="0" indent="0" algn="just">
              <a:buNone/>
            </a:pPr>
            <a:r>
              <a:rPr lang="ru-RU" sz="2000" dirty="0">
                <a:latin typeface="Times New Roman" panose="02020603050405020304" pitchFamily="18" charset="0"/>
                <a:cs typeface="Times New Roman" panose="02020603050405020304" pitchFamily="18" charset="0"/>
              </a:rPr>
              <a:t>Калий, </a:t>
            </a:r>
            <a:r>
              <a:rPr lang="ru-RU" sz="2000" dirty="0" err="1">
                <a:latin typeface="Times New Roman" panose="02020603050405020304" pitchFamily="18" charset="0"/>
                <a:cs typeface="Times New Roman" panose="02020603050405020304" pitchFamily="18" charset="0"/>
              </a:rPr>
              <a:t>айниқса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пишишига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ўсимликнинг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совуққа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чидамлилигига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ҳосил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сифатига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ижобий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тасир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кўр-сатади</a:t>
            </a:r>
            <a:r>
              <a:rPr lang="ru-RU" sz="2000" dirty="0">
                <a:latin typeface="Times New Roman" panose="02020603050405020304" pitchFamily="18" charset="0"/>
                <a:cs typeface="Times New Roman" panose="02020603050405020304" pitchFamily="18" charset="0"/>
              </a:rPr>
              <a:t>, фотосинтез </a:t>
            </a:r>
            <a:r>
              <a:rPr lang="ru-RU" sz="2000" dirty="0" err="1">
                <a:latin typeface="Times New Roman" panose="02020603050405020304" pitchFamily="18" charset="0"/>
                <a:cs typeface="Times New Roman" panose="02020603050405020304" pitchFamily="18" charset="0"/>
              </a:rPr>
              <a:t>жараёнини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кўчайтиради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узум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таркибидаги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ширани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кўпайтиради</a:t>
            </a:r>
            <a:r>
              <a:rPr lang="ru-RU" sz="2000" dirty="0">
                <a:latin typeface="Times New Roman" panose="02020603050405020304" pitchFamily="18" charset="0"/>
                <a:cs typeface="Times New Roman" panose="02020603050405020304" pitchFamily="18" charset="0"/>
              </a:rPr>
              <a:t>. Калий </a:t>
            </a:r>
            <a:r>
              <a:rPr lang="ru-RU" sz="2000" dirty="0" err="1">
                <a:latin typeface="Times New Roman" panose="02020603050405020304" pitchFamily="18" charset="0"/>
                <a:cs typeface="Times New Roman" panose="02020603050405020304" pitchFamily="18" charset="0"/>
              </a:rPr>
              <a:t>етишмаганда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ўсимликнинг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чидамлилиги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камаяди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яхши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пишмайди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барглар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четида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жигар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ранглар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пайдо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ҳ.к</a:t>
            </a:r>
            <a:r>
              <a:rPr lang="ru-RU" sz="2000" dirty="0">
                <a:latin typeface="Times New Roman" panose="02020603050405020304" pitchFamily="18" charset="0"/>
                <a:cs typeface="Times New Roman" panose="02020603050405020304" pitchFamily="18" charset="0"/>
              </a:rPr>
              <a:t>.</a:t>
            </a:r>
          </a:p>
          <a:p>
            <a:pPr marL="0" indent="0" algn="just">
              <a:buNone/>
            </a:pPr>
            <a:r>
              <a:rPr lang="ru-RU" sz="2000" dirty="0" err="1">
                <a:latin typeface="Times New Roman" panose="02020603050405020304" pitchFamily="18" charset="0"/>
                <a:cs typeface="Times New Roman" panose="02020603050405020304" pitchFamily="18" charset="0"/>
              </a:rPr>
              <a:t>Агар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тупроқда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сувда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эрувчи</a:t>
            </a:r>
            <a:r>
              <a:rPr lang="ru-RU" sz="2000" dirty="0">
                <a:latin typeface="Times New Roman" panose="02020603050405020304" pitchFamily="18" charset="0"/>
                <a:cs typeface="Times New Roman" panose="02020603050405020304" pitchFamily="18" charset="0"/>
              </a:rPr>
              <a:t> кальций </a:t>
            </a:r>
            <a:r>
              <a:rPr lang="ru-RU" sz="2000" dirty="0" err="1">
                <a:latin typeface="Times New Roman" panose="02020603050405020304" pitchFamily="18" charset="0"/>
                <a:cs typeface="Times New Roman" panose="02020603050405020304" pitchFamily="18" charset="0"/>
              </a:rPr>
              <a:t>кўпайиб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кетса</a:t>
            </a:r>
            <a:r>
              <a:rPr lang="ru-RU" sz="2000" dirty="0">
                <a:latin typeface="Times New Roman" panose="02020603050405020304" pitchFamily="18" charset="0"/>
                <a:cs typeface="Times New Roman" panose="02020603050405020304" pitchFamily="18" charset="0"/>
              </a:rPr>
              <a:t> (15-20% дан </a:t>
            </a:r>
            <a:r>
              <a:rPr lang="ru-RU" sz="2000" dirty="0" err="1">
                <a:latin typeface="Times New Roman" panose="02020603050405020304" pitchFamily="18" charset="0"/>
                <a:cs typeface="Times New Roman" panose="02020603050405020304" pitchFamily="18" charset="0"/>
              </a:rPr>
              <a:t>кўп</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айрим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узум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навлари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суст</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ўсади</a:t>
            </a:r>
            <a:r>
              <a:rPr lang="ru-RU" sz="2000" dirty="0">
                <a:latin typeface="Times New Roman" panose="02020603050405020304" pitchFamily="18" charset="0"/>
                <a:cs typeface="Times New Roman" panose="02020603050405020304" pitchFamily="18" charset="0"/>
              </a:rPr>
              <a:t>, хлороз </a:t>
            </a:r>
            <a:r>
              <a:rPr lang="ru-RU" sz="2000" dirty="0" err="1">
                <a:latin typeface="Times New Roman" panose="02020603050405020304" pitchFamily="18" charset="0"/>
                <a:cs typeface="Times New Roman" panose="02020603050405020304" pitchFamily="18" charset="0"/>
              </a:rPr>
              <a:t>касаллигига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чалинади</a:t>
            </a:r>
            <a:r>
              <a:rPr lang="ru-RU" sz="2000" dirty="0">
                <a:latin typeface="Times New Roman" panose="02020603050405020304" pitchFamily="18" charset="0"/>
                <a:cs typeface="Times New Roman" panose="02020603050405020304" pitchFamily="18" charset="0"/>
              </a:rPr>
              <a:t>. Кальций </a:t>
            </a:r>
            <a:r>
              <a:rPr lang="ru-RU" sz="2000" dirty="0" err="1">
                <a:latin typeface="Times New Roman" panose="02020603050405020304" pitchFamily="18" charset="0"/>
                <a:cs typeface="Times New Roman" panose="02020603050405020304" pitchFamily="18" charset="0"/>
              </a:rPr>
              <a:t>етишмаганда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учки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барглар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барвақт</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рангсизланади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уларда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жигар</a:t>
            </a:r>
            <a:r>
              <a:rPr lang="ru-RU" sz="2000" dirty="0">
                <a:latin typeface="Times New Roman" panose="02020603050405020304" pitchFamily="18" charset="0"/>
                <a:cs typeface="Times New Roman" panose="02020603050405020304" pitchFamily="18" charset="0"/>
              </a:rPr>
              <a:t> ранг </a:t>
            </a:r>
            <a:r>
              <a:rPr lang="ru-RU" sz="2000" dirty="0" err="1">
                <a:latin typeface="Times New Roman" panose="02020603050405020304" pitchFamily="18" charset="0"/>
                <a:cs typeface="Times New Roman" panose="02020603050405020304" pitchFamily="18" charset="0"/>
              </a:rPr>
              <a:t>доғлар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пайдо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буралиб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тўкилади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новда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илдиз</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суст</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ривожланади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ҳ.к</a:t>
            </a:r>
            <a:r>
              <a:rPr lang="ru-RU" sz="2000" dirty="0">
                <a:latin typeface="Times New Roman" panose="02020603050405020304" pitchFamily="18" charset="0"/>
                <a:cs typeface="Times New Roman" panose="02020603050405020304" pitchFamily="18" charset="0"/>
              </a:rPr>
              <a:t>.</a:t>
            </a:r>
          </a:p>
          <a:p>
            <a:pPr marL="0" indent="0" algn="just">
              <a:buNone/>
            </a:pPr>
            <a:r>
              <a:rPr lang="ru-RU" sz="2000" dirty="0" err="1">
                <a:latin typeface="Times New Roman" panose="02020603050405020304" pitchFamily="18" charset="0"/>
                <a:cs typeface="Times New Roman" panose="02020603050405020304" pitchFamily="18" charset="0"/>
              </a:rPr>
              <a:t>Тупроқ</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таркибида</a:t>
            </a:r>
            <a:r>
              <a:rPr lang="ru-RU" sz="2000" dirty="0">
                <a:latin typeface="Times New Roman" panose="02020603050405020304" pitchFamily="18" charset="0"/>
                <a:cs typeface="Times New Roman" panose="02020603050405020304" pitchFamily="18" charset="0"/>
              </a:rPr>
              <a:t> бор, марганец, </a:t>
            </a:r>
            <a:r>
              <a:rPr lang="ru-RU" sz="2000" dirty="0" err="1">
                <a:latin typeface="Times New Roman" panose="02020603050405020304" pitchFamily="18" charset="0"/>
                <a:cs typeface="Times New Roman" panose="02020603050405020304" pitchFamily="18" charset="0"/>
              </a:rPr>
              <a:t>темир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рух</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олтингугурт</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каби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микроэлементларнинг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етарли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токнинг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яхши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ўси</a:t>
            </a:r>
            <a:r>
              <a:rPr lang="ru-RU" sz="2000" dirty="0">
                <a:latin typeface="Times New Roman" panose="02020603050405020304" pitchFamily="18" charset="0"/>
                <a:cs typeface="Times New Roman" panose="02020603050405020304" pitchFamily="18" charset="0"/>
              </a:rPr>
              <a:t>-ши, </a:t>
            </a:r>
            <a:r>
              <a:rPr lang="ru-RU" sz="2000" dirty="0" err="1">
                <a:latin typeface="Times New Roman" panose="02020603050405020304" pitchFamily="18" charset="0"/>
                <a:cs typeface="Times New Roman" panose="02020603050405020304" pitchFamily="18" charset="0"/>
              </a:rPr>
              <a:t>ривожланиши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ҳосил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бериши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ҳосил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сифатининг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юқори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бўлишига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ёрдам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беради</a:t>
            </a:r>
            <a:r>
              <a:rPr lang="ru-RU" sz="2000" dirty="0">
                <a:latin typeface="Times New Roman" panose="02020603050405020304" pitchFamily="18" charset="0"/>
                <a:cs typeface="Times New Roman" panose="02020603050405020304" pitchFamily="18" charset="0"/>
              </a:rPr>
              <a:t>. Ток </a:t>
            </a:r>
            <a:r>
              <a:rPr lang="ru-RU" sz="2000" dirty="0" err="1">
                <a:latin typeface="Times New Roman" panose="02020603050405020304" pitchFamily="18" charset="0"/>
                <a:cs typeface="Times New Roman" panose="02020603050405020304" pitchFamily="18" charset="0"/>
              </a:rPr>
              <a:t>кучсиз</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нордон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нейтрал туп-</a:t>
            </a:r>
            <a:r>
              <a:rPr lang="ru-RU" sz="2000" dirty="0" err="1">
                <a:latin typeface="Times New Roman" panose="02020603050405020304" pitchFamily="18" charset="0"/>
                <a:cs typeface="Times New Roman" panose="02020603050405020304" pitchFamily="18" charset="0"/>
              </a:rPr>
              <a:t>роқларда</a:t>
            </a:r>
            <a:r>
              <a:rPr lang="ru-RU" sz="2000" dirty="0">
                <a:latin typeface="Times New Roman" panose="02020603050405020304" pitchFamily="18" charset="0"/>
                <a:cs typeface="Times New Roman" panose="02020603050405020304" pitchFamily="18" charset="0"/>
              </a:rPr>
              <a:t> (рН-5-7) </a:t>
            </a:r>
            <a:r>
              <a:rPr lang="ru-RU" sz="2000" dirty="0" err="1">
                <a:latin typeface="Times New Roman" panose="02020603050405020304" pitchFamily="18" charset="0"/>
                <a:cs typeface="Times New Roman" panose="02020603050405020304" pitchFamily="18" charset="0"/>
              </a:rPr>
              <a:t>яхши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нордон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тупроқларда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эса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ёмон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ўсади</a:t>
            </a:r>
            <a:r>
              <a:rPr lang="ru-RU" sz="2000" dirty="0">
                <a:latin typeface="Times New Roman" panose="02020603050405020304" pitchFamily="18" charset="0"/>
                <a:cs typeface="Times New Roman" panose="02020603050405020304" pitchFamily="18" charset="0"/>
              </a:rPr>
              <a:t>.</a:t>
            </a:r>
          </a:p>
          <a:p>
            <a:pPr marL="0" indent="0" algn="just">
              <a:buNone/>
            </a:pPr>
            <a:r>
              <a:rPr lang="ru-RU" sz="2000" dirty="0" err="1">
                <a:latin typeface="Times New Roman" panose="02020603050405020304" pitchFamily="18" charset="0"/>
                <a:cs typeface="Times New Roman" panose="02020603050405020304" pitchFamily="18" charset="0"/>
              </a:rPr>
              <a:t>Малумотларга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кўра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тупроққа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солинган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зарарли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кимёвий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моддаларнинг</a:t>
            </a:r>
            <a:r>
              <a:rPr lang="ru-RU" sz="2000" dirty="0">
                <a:latin typeface="Times New Roman" panose="02020603050405020304" pitchFamily="18" charset="0"/>
                <a:cs typeface="Times New Roman" panose="02020603050405020304" pitchFamily="18" charset="0"/>
              </a:rPr>
              <a:t> 70% га </a:t>
            </a:r>
            <a:r>
              <a:rPr lang="ru-RU" sz="2000" dirty="0" err="1">
                <a:latin typeface="Times New Roman" panose="02020603050405020304" pitchFamily="18" charset="0"/>
                <a:cs typeface="Times New Roman" panose="02020603050405020304" pitchFamily="18" charset="0"/>
              </a:rPr>
              <a:t>яқини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ўсимликлардан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тайёрланадиган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озиқ-овқат</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маҳсулотлари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орқали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инсон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организмига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кирар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экан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Бундай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хатарли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ҳафнинг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олдини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олиш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учун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заҳарли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кимёвий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моддалар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минерал </a:t>
            </a:r>
            <a:r>
              <a:rPr lang="ru-RU" sz="2000" dirty="0" err="1">
                <a:latin typeface="Times New Roman" panose="02020603050405020304" pitchFamily="18" charset="0"/>
                <a:cs typeface="Times New Roman" panose="02020603050405020304" pitchFamily="18" charset="0"/>
              </a:rPr>
              <a:t>ўғитлардан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меёрида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фойдаланишга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инсон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саломатлиги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экологик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муҳитни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муҳофаза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қилишга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аҳамият</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бериш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зарур</a:t>
            </a:r>
            <a:r>
              <a:rPr lang="ru-RU" sz="2000" dirty="0" smtClean="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9172666"/>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Теплый синий">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270</TotalTime>
  <Words>6462</Words>
  <Application>Microsoft Office PowerPoint</Application>
  <PresentationFormat>Экран (4:3)</PresentationFormat>
  <Paragraphs>119</Paragraphs>
  <Slides>32</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32</vt:i4>
      </vt:variant>
    </vt:vector>
  </HeadingPairs>
  <TitlesOfParts>
    <vt:vector size="37" baseType="lpstr">
      <vt:lpstr>Arial</vt:lpstr>
      <vt:lpstr>Calibri</vt:lpstr>
      <vt:lpstr>Calibri Light</vt:lpstr>
      <vt:lpstr>Times New Roman</vt:lpstr>
      <vt:lpstr>Тема Office</vt:lpstr>
      <vt:lpstr>Презентация PowerPoint</vt:lpstr>
      <vt:lpstr>РЕЖА:</vt:lpstr>
      <vt:lpstr>ТОК БИОЛОГИЯСИ</vt:lpstr>
      <vt:lpstr>Презентация PowerPoint</vt:lpstr>
      <vt:lpstr>Токдошлар (VITACEAE JUSS) оиласининг умумий таърифи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Токнинг йиллик ривожланиш фазалари ва тиним даври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ТОКНИНГ ТАШҚИ МУҲИТ ШАРОИТЛАРИ БИЛАН БОҒЛИҚЛИГИ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1-мавзу: Кириш. Узумчилик фани тўғрисида тушунча.</dc:title>
  <dc:creator>Лочинбек</dc:creator>
  <cp:lastModifiedBy>oybek</cp:lastModifiedBy>
  <cp:revision>48</cp:revision>
  <dcterms:created xsi:type="dcterms:W3CDTF">2018-03-22T08:12:01Z</dcterms:created>
  <dcterms:modified xsi:type="dcterms:W3CDTF">2018-03-01T10:50:35Z</dcterms:modified>
</cp:coreProperties>
</file>