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69" r:id="rId3"/>
    <p:sldId id="258" r:id="rId4"/>
    <p:sldId id="291" r:id="rId5"/>
    <p:sldId id="292" r:id="rId6"/>
    <p:sldId id="293" r:id="rId7"/>
    <p:sldId id="271" r:id="rId8"/>
    <p:sldId id="259" r:id="rId9"/>
    <p:sldId id="274" r:id="rId10"/>
    <p:sldId id="275" r:id="rId11"/>
    <p:sldId id="278" r:id="rId12"/>
    <p:sldId id="276" r:id="rId13"/>
    <p:sldId id="277" r:id="rId14"/>
    <p:sldId id="273" r:id="rId15"/>
    <p:sldId id="294" r:id="rId16"/>
    <p:sldId id="295" r:id="rId17"/>
    <p:sldId id="296" r:id="rId18"/>
    <p:sldId id="272" r:id="rId19"/>
    <p:sldId id="260" r:id="rId20"/>
    <p:sldId id="279" r:id="rId21"/>
    <p:sldId id="280" r:id="rId22"/>
    <p:sldId id="281" r:id="rId23"/>
    <p:sldId id="282" r:id="rId24"/>
    <p:sldId id="284" r:id="rId25"/>
    <p:sldId id="283" r:id="rId26"/>
    <p:sldId id="285" r:id="rId27"/>
    <p:sldId id="286" r:id="rId28"/>
    <p:sldId id="287" r:id="rId29"/>
    <p:sldId id="288" r:id="rId30"/>
    <p:sldId id="289" r:id="rId31"/>
    <p:sldId id="267"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FAFA"/>
    <a:srgbClr val="B5C2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7" autoAdjust="0"/>
    <p:restoredTop sz="94645" autoAdjust="0"/>
  </p:normalViewPr>
  <p:slideViewPr>
    <p:cSldViewPr>
      <p:cViewPr varScale="1">
        <p:scale>
          <a:sx n="66" d="100"/>
          <a:sy n="66" d="100"/>
        </p:scale>
        <p:origin x="1422"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F5E0CB-FDBD-4F28-941D-7BB9F1095B1F}" type="doc">
      <dgm:prSet loTypeId="urn:microsoft.com/office/officeart/2011/layout/ConvergingText" loCatId="process" qsTypeId="urn:microsoft.com/office/officeart/2005/8/quickstyle/simple1" qsCatId="simple" csTypeId="urn:microsoft.com/office/officeart/2005/8/colors/accent2_2" csCatId="accent2" phldr="1"/>
      <dgm:spPr/>
      <dgm:t>
        <a:bodyPr/>
        <a:lstStyle/>
        <a:p>
          <a:endParaRPr lang="ru-RU"/>
        </a:p>
      </dgm:t>
    </dgm:pt>
    <dgm:pt modelId="{2A0EB352-0052-4791-B980-1BA8BD18668C}">
      <dgm:prSet custT="1"/>
      <dgm:spPr>
        <a:solidFill>
          <a:srgbClr val="32FAFA"/>
        </a:solidFill>
      </dgm:spPr>
      <dgm:t>
        <a:bodyPr/>
        <a:lstStyle/>
        <a:p>
          <a:pPr rtl="0"/>
          <a:r>
            <a:rPr lang="ru-RU" sz="5400" b="1" baseline="0" dirty="0" smtClean="0">
              <a:solidFill>
                <a:schemeClr val="bg1"/>
              </a:solidFill>
              <a:latin typeface="Times New Roman" pitchFamily="18" charset="0"/>
              <a:cs typeface="Times New Roman" pitchFamily="18" charset="0"/>
            </a:rPr>
            <a:t>1-мавзу: </a:t>
          </a:r>
          <a:r>
            <a:rPr lang="uz-Cyrl-UZ" sz="5400" b="1" baseline="0" dirty="0" smtClean="0">
              <a:solidFill>
                <a:schemeClr val="bg1"/>
              </a:solidFill>
              <a:latin typeface="Times New Roman" pitchFamily="18" charset="0"/>
              <a:cs typeface="Times New Roman" pitchFamily="18" charset="0"/>
            </a:rPr>
            <a:t>Кириш. Узумчилик фани тўғрисида тушунча.</a:t>
          </a:r>
          <a:endParaRPr lang="ru-RU" sz="5400" b="1" dirty="0">
            <a:solidFill>
              <a:schemeClr val="bg1"/>
            </a:solidFill>
            <a:latin typeface="Times New Roman" pitchFamily="18" charset="0"/>
            <a:cs typeface="Times New Roman" pitchFamily="18" charset="0"/>
          </a:endParaRPr>
        </a:p>
      </dgm:t>
    </dgm:pt>
    <dgm:pt modelId="{BE6F13D6-83C7-4949-BDB4-83C83E562A45}" type="parTrans" cxnId="{C02A605B-BEB4-40EA-931C-092B0DF23E28}">
      <dgm:prSet/>
      <dgm:spPr/>
      <dgm:t>
        <a:bodyPr/>
        <a:lstStyle/>
        <a:p>
          <a:endParaRPr lang="ru-RU"/>
        </a:p>
      </dgm:t>
    </dgm:pt>
    <dgm:pt modelId="{22A64BE3-8344-45FE-8AA9-94405B44B934}" type="sibTrans" cxnId="{C02A605B-BEB4-40EA-931C-092B0DF23E28}">
      <dgm:prSet/>
      <dgm:spPr/>
      <dgm:t>
        <a:bodyPr/>
        <a:lstStyle/>
        <a:p>
          <a:endParaRPr lang="ru-RU"/>
        </a:p>
      </dgm:t>
    </dgm:pt>
    <dgm:pt modelId="{3EF8939C-3CC9-4B69-94E2-93AFACFA0F3D}" type="pres">
      <dgm:prSet presAssocID="{88F5E0CB-FDBD-4F28-941D-7BB9F1095B1F}" presName="Name0" presStyleCnt="0">
        <dgm:presLayoutVars>
          <dgm:chMax/>
          <dgm:chPref val="1"/>
          <dgm:dir/>
          <dgm:animOne val="branch"/>
          <dgm:animLvl val="lvl"/>
          <dgm:resizeHandles/>
        </dgm:presLayoutVars>
      </dgm:prSet>
      <dgm:spPr/>
      <dgm:t>
        <a:bodyPr/>
        <a:lstStyle/>
        <a:p>
          <a:endParaRPr lang="ru-RU"/>
        </a:p>
      </dgm:t>
    </dgm:pt>
    <dgm:pt modelId="{9FA18F40-A50E-4CCD-AF6B-6012B22DAEF1}" type="pres">
      <dgm:prSet presAssocID="{2A0EB352-0052-4791-B980-1BA8BD18668C}" presName="composite" presStyleCnt="0"/>
      <dgm:spPr/>
    </dgm:pt>
    <dgm:pt modelId="{B58592D9-AEFA-4830-8840-A6BD8BFFB02D}" type="pres">
      <dgm:prSet presAssocID="{2A0EB352-0052-4791-B980-1BA8BD18668C}" presName="ParentAccent1" presStyleLbl="alignNode1" presStyleIdx="0" presStyleCnt="11"/>
      <dgm:spPr>
        <a:solidFill>
          <a:srgbClr val="32FAFA"/>
        </a:solidFill>
      </dgm:spPr>
      <dgm:t>
        <a:bodyPr/>
        <a:lstStyle/>
        <a:p>
          <a:endParaRPr lang="ru-RU"/>
        </a:p>
      </dgm:t>
    </dgm:pt>
    <dgm:pt modelId="{FFE34400-195C-4EA7-A48B-714D0D881565}" type="pres">
      <dgm:prSet presAssocID="{2A0EB352-0052-4791-B980-1BA8BD18668C}" presName="ParentAccent2" presStyleLbl="alignNode1" presStyleIdx="1" presStyleCnt="11"/>
      <dgm:spPr>
        <a:solidFill>
          <a:srgbClr val="32FAFA"/>
        </a:solidFill>
      </dgm:spPr>
      <dgm:t>
        <a:bodyPr/>
        <a:lstStyle/>
        <a:p>
          <a:endParaRPr lang="ru-RU"/>
        </a:p>
      </dgm:t>
    </dgm:pt>
    <dgm:pt modelId="{336C74DC-68FF-46D3-B9D3-BEFD45385C5B}" type="pres">
      <dgm:prSet presAssocID="{2A0EB352-0052-4791-B980-1BA8BD18668C}" presName="ParentAccent3" presStyleLbl="alignNode1" presStyleIdx="2" presStyleCnt="11"/>
      <dgm:spPr>
        <a:solidFill>
          <a:srgbClr val="32FAFA"/>
        </a:solidFill>
      </dgm:spPr>
      <dgm:t>
        <a:bodyPr/>
        <a:lstStyle/>
        <a:p>
          <a:endParaRPr lang="ru-RU"/>
        </a:p>
      </dgm:t>
    </dgm:pt>
    <dgm:pt modelId="{2068AAA1-C023-469B-A79C-069FB9908302}" type="pres">
      <dgm:prSet presAssocID="{2A0EB352-0052-4791-B980-1BA8BD18668C}" presName="ParentAccent4" presStyleLbl="alignNode1" presStyleIdx="3" presStyleCnt="11"/>
      <dgm:spPr>
        <a:solidFill>
          <a:srgbClr val="32FAFA"/>
        </a:solidFill>
      </dgm:spPr>
      <dgm:t>
        <a:bodyPr/>
        <a:lstStyle/>
        <a:p>
          <a:endParaRPr lang="ru-RU"/>
        </a:p>
      </dgm:t>
    </dgm:pt>
    <dgm:pt modelId="{35FEB41E-EA9F-427A-9082-56D7470853D5}" type="pres">
      <dgm:prSet presAssocID="{2A0EB352-0052-4791-B980-1BA8BD18668C}" presName="ParentAccent5" presStyleLbl="alignNode1" presStyleIdx="4" presStyleCnt="11"/>
      <dgm:spPr/>
    </dgm:pt>
    <dgm:pt modelId="{55C277F3-79B2-4E31-AC3C-5D818AD2519E}" type="pres">
      <dgm:prSet presAssocID="{2A0EB352-0052-4791-B980-1BA8BD18668C}" presName="ParentAccent6" presStyleLbl="alignNode1" presStyleIdx="5" presStyleCnt="11"/>
      <dgm:spPr/>
    </dgm:pt>
    <dgm:pt modelId="{DDE96733-7ABF-4367-8493-172EDC5CD7E1}" type="pres">
      <dgm:prSet presAssocID="{2A0EB352-0052-4791-B980-1BA8BD18668C}" presName="ParentAccent7" presStyleLbl="alignNode1" presStyleIdx="6" presStyleCnt="11"/>
      <dgm:spPr>
        <a:solidFill>
          <a:srgbClr val="32FAFA"/>
        </a:solidFill>
      </dgm:spPr>
      <dgm:t>
        <a:bodyPr/>
        <a:lstStyle/>
        <a:p>
          <a:endParaRPr lang="ru-RU"/>
        </a:p>
      </dgm:t>
    </dgm:pt>
    <dgm:pt modelId="{D9A7C0E9-2A00-4D8D-A665-4F0AB1F9FFC5}" type="pres">
      <dgm:prSet presAssocID="{2A0EB352-0052-4791-B980-1BA8BD18668C}" presName="ParentAccent8" presStyleLbl="alignNode1" presStyleIdx="7" presStyleCnt="11"/>
      <dgm:spPr>
        <a:solidFill>
          <a:srgbClr val="32FAFA"/>
        </a:solidFill>
      </dgm:spPr>
      <dgm:t>
        <a:bodyPr/>
        <a:lstStyle/>
        <a:p>
          <a:endParaRPr lang="ru-RU"/>
        </a:p>
      </dgm:t>
    </dgm:pt>
    <dgm:pt modelId="{58F15228-3EA4-48C9-AF66-AFC37CC1D09B}" type="pres">
      <dgm:prSet presAssocID="{2A0EB352-0052-4791-B980-1BA8BD18668C}" presName="ParentAccent9" presStyleLbl="alignNode1" presStyleIdx="8" presStyleCnt="11"/>
      <dgm:spPr>
        <a:solidFill>
          <a:srgbClr val="32FAFA"/>
        </a:solidFill>
      </dgm:spPr>
      <dgm:t>
        <a:bodyPr/>
        <a:lstStyle/>
        <a:p>
          <a:endParaRPr lang="ru-RU"/>
        </a:p>
      </dgm:t>
    </dgm:pt>
    <dgm:pt modelId="{70DDFADB-AD53-4C57-B738-7489761D750F}" type="pres">
      <dgm:prSet presAssocID="{2A0EB352-0052-4791-B980-1BA8BD18668C}" presName="ParentAccent10" presStyleLbl="alignNode1" presStyleIdx="9" presStyleCnt="11"/>
      <dgm:spPr>
        <a:solidFill>
          <a:srgbClr val="32FAFA"/>
        </a:solidFill>
      </dgm:spPr>
      <dgm:t>
        <a:bodyPr/>
        <a:lstStyle/>
        <a:p>
          <a:endParaRPr lang="ru-RU"/>
        </a:p>
      </dgm:t>
    </dgm:pt>
    <dgm:pt modelId="{06BDC99F-693D-4124-B9E7-E3F33AA3A930}" type="pres">
      <dgm:prSet presAssocID="{2A0EB352-0052-4791-B980-1BA8BD18668C}" presName="Parent" presStyleLbl="alignNode1" presStyleIdx="10" presStyleCnt="11" custScaleX="189684" custScaleY="160481">
        <dgm:presLayoutVars>
          <dgm:chMax val="5"/>
          <dgm:chPref val="3"/>
          <dgm:bulletEnabled val="1"/>
        </dgm:presLayoutVars>
      </dgm:prSet>
      <dgm:spPr/>
      <dgm:t>
        <a:bodyPr/>
        <a:lstStyle/>
        <a:p>
          <a:endParaRPr lang="ru-RU"/>
        </a:p>
      </dgm:t>
    </dgm:pt>
  </dgm:ptLst>
  <dgm:cxnLst>
    <dgm:cxn modelId="{C02A605B-BEB4-40EA-931C-092B0DF23E28}" srcId="{88F5E0CB-FDBD-4F28-941D-7BB9F1095B1F}" destId="{2A0EB352-0052-4791-B980-1BA8BD18668C}" srcOrd="0" destOrd="0" parTransId="{BE6F13D6-83C7-4949-BDB4-83C83E562A45}" sibTransId="{22A64BE3-8344-45FE-8AA9-94405B44B934}"/>
    <dgm:cxn modelId="{59475B4B-A06C-4493-873B-CBF9F8D23016}" type="presOf" srcId="{2A0EB352-0052-4791-B980-1BA8BD18668C}" destId="{06BDC99F-693D-4124-B9E7-E3F33AA3A930}" srcOrd="0" destOrd="0" presId="urn:microsoft.com/office/officeart/2011/layout/ConvergingText"/>
    <dgm:cxn modelId="{40F87677-5F04-4533-8303-9F3882962DEC}" type="presOf" srcId="{88F5E0CB-FDBD-4F28-941D-7BB9F1095B1F}" destId="{3EF8939C-3CC9-4B69-94E2-93AFACFA0F3D}" srcOrd="0" destOrd="0" presId="urn:microsoft.com/office/officeart/2011/layout/ConvergingText"/>
    <dgm:cxn modelId="{C49AF56D-6F7E-4146-A09B-C466A0C03C75}" type="presParOf" srcId="{3EF8939C-3CC9-4B69-94E2-93AFACFA0F3D}" destId="{9FA18F40-A50E-4CCD-AF6B-6012B22DAEF1}" srcOrd="0" destOrd="0" presId="urn:microsoft.com/office/officeart/2011/layout/ConvergingText"/>
    <dgm:cxn modelId="{060F9889-B17A-4215-AFBD-E42ECAA94BD9}" type="presParOf" srcId="{9FA18F40-A50E-4CCD-AF6B-6012B22DAEF1}" destId="{B58592D9-AEFA-4830-8840-A6BD8BFFB02D}" srcOrd="0" destOrd="0" presId="urn:microsoft.com/office/officeart/2011/layout/ConvergingText"/>
    <dgm:cxn modelId="{C37D314C-7317-479B-B2AA-F679313CF761}" type="presParOf" srcId="{9FA18F40-A50E-4CCD-AF6B-6012B22DAEF1}" destId="{FFE34400-195C-4EA7-A48B-714D0D881565}" srcOrd="1" destOrd="0" presId="urn:microsoft.com/office/officeart/2011/layout/ConvergingText"/>
    <dgm:cxn modelId="{A67CFFF4-69BD-4AED-A432-D64F408112A7}" type="presParOf" srcId="{9FA18F40-A50E-4CCD-AF6B-6012B22DAEF1}" destId="{336C74DC-68FF-46D3-B9D3-BEFD45385C5B}" srcOrd="2" destOrd="0" presId="urn:microsoft.com/office/officeart/2011/layout/ConvergingText"/>
    <dgm:cxn modelId="{10449B82-C1C0-47B3-B653-54BB6216206B}" type="presParOf" srcId="{9FA18F40-A50E-4CCD-AF6B-6012B22DAEF1}" destId="{2068AAA1-C023-469B-A79C-069FB9908302}" srcOrd="3" destOrd="0" presId="urn:microsoft.com/office/officeart/2011/layout/ConvergingText"/>
    <dgm:cxn modelId="{316E7EE1-3173-4B89-AB07-C296AB040D19}" type="presParOf" srcId="{9FA18F40-A50E-4CCD-AF6B-6012B22DAEF1}" destId="{35FEB41E-EA9F-427A-9082-56D7470853D5}" srcOrd="4" destOrd="0" presId="urn:microsoft.com/office/officeart/2011/layout/ConvergingText"/>
    <dgm:cxn modelId="{1A928EDD-EFC6-4510-9D69-2C63D338D0EF}" type="presParOf" srcId="{9FA18F40-A50E-4CCD-AF6B-6012B22DAEF1}" destId="{55C277F3-79B2-4E31-AC3C-5D818AD2519E}" srcOrd="5" destOrd="0" presId="urn:microsoft.com/office/officeart/2011/layout/ConvergingText"/>
    <dgm:cxn modelId="{999C051F-9D5C-4BCE-8414-B59FE5D824A0}" type="presParOf" srcId="{9FA18F40-A50E-4CCD-AF6B-6012B22DAEF1}" destId="{DDE96733-7ABF-4367-8493-172EDC5CD7E1}" srcOrd="6" destOrd="0" presId="urn:microsoft.com/office/officeart/2011/layout/ConvergingText"/>
    <dgm:cxn modelId="{071F7F70-459B-4239-B9CD-4485D23B0357}" type="presParOf" srcId="{9FA18F40-A50E-4CCD-AF6B-6012B22DAEF1}" destId="{D9A7C0E9-2A00-4D8D-A665-4F0AB1F9FFC5}" srcOrd="7" destOrd="0" presId="urn:microsoft.com/office/officeart/2011/layout/ConvergingText"/>
    <dgm:cxn modelId="{7E616071-4054-4437-9C62-764BD1F6AE31}" type="presParOf" srcId="{9FA18F40-A50E-4CCD-AF6B-6012B22DAEF1}" destId="{58F15228-3EA4-48C9-AF66-AFC37CC1D09B}" srcOrd="8" destOrd="0" presId="urn:microsoft.com/office/officeart/2011/layout/ConvergingText"/>
    <dgm:cxn modelId="{16D48F0E-D2E9-4F32-93EC-DA10D8EF56E5}" type="presParOf" srcId="{9FA18F40-A50E-4CCD-AF6B-6012B22DAEF1}" destId="{70DDFADB-AD53-4C57-B738-7489761D750F}" srcOrd="9" destOrd="0" presId="urn:microsoft.com/office/officeart/2011/layout/ConvergingText"/>
    <dgm:cxn modelId="{2F1078F5-8194-4A96-9443-26692CE39C45}" type="presParOf" srcId="{9FA18F40-A50E-4CCD-AF6B-6012B22DAEF1}" destId="{06BDC99F-693D-4124-B9E7-E3F33AA3A930}" srcOrd="10" destOrd="0" presId="urn:microsoft.com/office/officeart/2011/layout/ConvergingTex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2B0540-6DE7-4D4F-9EA6-9E8013CD90F9}" type="doc">
      <dgm:prSet loTypeId="urn:microsoft.com/office/officeart/2005/8/layout/chevron2" loCatId="process" qsTypeId="urn:microsoft.com/office/officeart/2005/8/quickstyle/simple1" qsCatId="simple" csTypeId="urn:microsoft.com/office/officeart/2005/8/colors/accent2_2" csCatId="accent2" phldr="1"/>
      <dgm:spPr/>
      <dgm:t>
        <a:bodyPr/>
        <a:lstStyle/>
        <a:p>
          <a:endParaRPr lang="ru-RU"/>
        </a:p>
      </dgm:t>
    </dgm:pt>
    <dgm:pt modelId="{6C22D564-3030-48D7-B4C1-0AC10A829992}">
      <dgm:prSet phldrT="[Текст]"/>
      <dgm:spPr/>
      <dgm:t>
        <a:bodyPr/>
        <a:lstStyle/>
        <a:p>
          <a:r>
            <a:rPr lang="uz-Cyrl-UZ" dirty="0" smtClean="0">
              <a:latin typeface="Times New Roman" pitchFamily="18" charset="0"/>
              <a:cs typeface="Times New Roman" pitchFamily="18" charset="0"/>
            </a:rPr>
            <a:t>1.Узумчилик фани </a:t>
          </a:r>
          <a:r>
            <a:rPr lang="uz-Cyrl-UZ" dirty="0" smtClean="0">
              <a:latin typeface="Times New Roman" pitchFamily="18" charset="0"/>
              <a:cs typeface="Times New Roman" pitchFamily="18" charset="0"/>
            </a:rPr>
            <a:t>тўғрисида тушунча.</a:t>
          </a:r>
          <a:endParaRPr lang="ru-RU" dirty="0"/>
        </a:p>
      </dgm:t>
    </dgm:pt>
    <dgm:pt modelId="{83E321FA-C908-4ABD-B2F0-FB8FA0519137}" type="parTrans" cxnId="{CD609344-F9E1-48E7-91AB-82A01D46E884}">
      <dgm:prSet/>
      <dgm:spPr/>
      <dgm:t>
        <a:bodyPr/>
        <a:lstStyle/>
        <a:p>
          <a:endParaRPr lang="ru-RU"/>
        </a:p>
      </dgm:t>
    </dgm:pt>
    <dgm:pt modelId="{BDDAC0CA-FFD7-4163-BF07-0C493E02EDD1}" type="sibTrans" cxnId="{CD609344-F9E1-48E7-91AB-82A01D46E884}">
      <dgm:prSet/>
      <dgm:spPr/>
      <dgm:t>
        <a:bodyPr/>
        <a:lstStyle/>
        <a:p>
          <a:endParaRPr lang="ru-RU"/>
        </a:p>
      </dgm:t>
    </dgm:pt>
    <dgm:pt modelId="{9D0A2B57-9079-44F4-A468-9A16FE03B153}">
      <dgm:prSet phldrT="[Текст]"/>
      <dgm:spPr/>
      <dgm:t>
        <a:bodyPr/>
        <a:lstStyle/>
        <a:p>
          <a:endParaRPr lang="ru-RU" dirty="0" smtClean="0"/>
        </a:p>
        <a:p>
          <a:endParaRPr lang="ru-RU" dirty="0"/>
        </a:p>
      </dgm:t>
    </dgm:pt>
    <dgm:pt modelId="{196C7EDB-48D9-4A71-BD78-E9F120F77DE1}" type="parTrans" cxnId="{2268848E-9566-44B9-9699-8056BCDA3771}">
      <dgm:prSet/>
      <dgm:spPr/>
      <dgm:t>
        <a:bodyPr/>
        <a:lstStyle/>
        <a:p>
          <a:endParaRPr lang="ru-RU"/>
        </a:p>
      </dgm:t>
    </dgm:pt>
    <dgm:pt modelId="{D4A61335-A16E-411E-9C53-C81C18EACDC1}" type="sibTrans" cxnId="{2268848E-9566-44B9-9699-8056BCDA3771}">
      <dgm:prSet/>
      <dgm:spPr/>
      <dgm:t>
        <a:bodyPr/>
        <a:lstStyle/>
        <a:p>
          <a:endParaRPr lang="ru-RU"/>
        </a:p>
      </dgm:t>
    </dgm:pt>
    <dgm:pt modelId="{40F00C69-0F17-4C5A-A9CC-65E755AA95F9}">
      <dgm:prSet phldrT="[Текст]"/>
      <dgm:spPr/>
      <dgm:t>
        <a:bodyPr/>
        <a:lstStyle/>
        <a:p>
          <a:r>
            <a:rPr lang="uz-Cyrl-UZ" dirty="0" smtClean="0">
              <a:latin typeface="Times New Roman" pitchFamily="18" charset="0"/>
              <a:cs typeface="Times New Roman" pitchFamily="18" charset="0"/>
            </a:rPr>
            <a:t>2.Узумчиликнинг халқ хўжалигидаги аҳамияти.</a:t>
          </a:r>
          <a:endParaRPr lang="ru-RU" dirty="0"/>
        </a:p>
      </dgm:t>
    </dgm:pt>
    <dgm:pt modelId="{BF8C3A80-1502-4433-A18C-0377ABD78CEF}" type="parTrans" cxnId="{4EA8A185-B947-40B8-BA05-D39C7C21108F}">
      <dgm:prSet/>
      <dgm:spPr/>
      <dgm:t>
        <a:bodyPr/>
        <a:lstStyle/>
        <a:p>
          <a:endParaRPr lang="ru-RU"/>
        </a:p>
      </dgm:t>
    </dgm:pt>
    <dgm:pt modelId="{D92CBDB6-C220-433E-9F02-9F385608F68D}" type="sibTrans" cxnId="{4EA8A185-B947-40B8-BA05-D39C7C21108F}">
      <dgm:prSet/>
      <dgm:spPr/>
      <dgm:t>
        <a:bodyPr/>
        <a:lstStyle/>
        <a:p>
          <a:endParaRPr lang="ru-RU"/>
        </a:p>
      </dgm:t>
    </dgm:pt>
    <dgm:pt modelId="{77BD1684-C7B1-4EB1-BF02-3384297CBB2A}">
      <dgm:prSet phldrT="[Текст]"/>
      <dgm:spPr/>
      <dgm:t>
        <a:bodyPr/>
        <a:lstStyle/>
        <a:p>
          <a:endParaRPr lang="ru-RU" dirty="0" smtClean="0"/>
        </a:p>
        <a:p>
          <a:endParaRPr lang="ru-RU" dirty="0"/>
        </a:p>
      </dgm:t>
    </dgm:pt>
    <dgm:pt modelId="{4385A2EA-4338-4FA4-8026-D0B267B9E26D}" type="parTrans" cxnId="{2BE8578A-021A-4877-B7D1-EEA21417438C}">
      <dgm:prSet/>
      <dgm:spPr/>
      <dgm:t>
        <a:bodyPr/>
        <a:lstStyle/>
        <a:p>
          <a:endParaRPr lang="ru-RU"/>
        </a:p>
      </dgm:t>
    </dgm:pt>
    <dgm:pt modelId="{54599F1F-A33B-4382-8612-71116D41AD59}" type="sibTrans" cxnId="{2BE8578A-021A-4877-B7D1-EEA21417438C}">
      <dgm:prSet/>
      <dgm:spPr/>
      <dgm:t>
        <a:bodyPr/>
        <a:lstStyle/>
        <a:p>
          <a:endParaRPr lang="ru-RU"/>
        </a:p>
      </dgm:t>
    </dgm:pt>
    <dgm:pt modelId="{94351F83-15BB-4186-B981-3301314A359A}">
      <dgm:prSet phldrT="[Текст]"/>
      <dgm:spPr/>
      <dgm:t>
        <a:bodyPr/>
        <a:lstStyle/>
        <a:p>
          <a:r>
            <a:rPr lang="uz-Cyrl-UZ" dirty="0" smtClean="0">
              <a:latin typeface="Times New Roman" pitchFamily="18" charset="0"/>
              <a:cs typeface="Times New Roman" pitchFamily="18" charset="0"/>
            </a:rPr>
            <a:t>3.Ўзбекистонда узумчиликнинг тарихи, ҳозирги аҳволи ва ривожлантириш истиқболлари.</a:t>
          </a:r>
          <a:endParaRPr lang="ru-RU" dirty="0"/>
        </a:p>
      </dgm:t>
    </dgm:pt>
    <dgm:pt modelId="{FFBBD283-35A1-49AA-9E92-59FD45F68471}" type="parTrans" cxnId="{BF300965-C0C0-4B9F-A7C8-3EC5B12C1BBD}">
      <dgm:prSet/>
      <dgm:spPr/>
      <dgm:t>
        <a:bodyPr/>
        <a:lstStyle/>
        <a:p>
          <a:endParaRPr lang="ru-RU"/>
        </a:p>
      </dgm:t>
    </dgm:pt>
    <dgm:pt modelId="{50C7CCF5-64E9-45BD-AF72-144576235FCE}" type="sibTrans" cxnId="{BF300965-C0C0-4B9F-A7C8-3EC5B12C1BBD}">
      <dgm:prSet/>
      <dgm:spPr/>
      <dgm:t>
        <a:bodyPr/>
        <a:lstStyle/>
        <a:p>
          <a:endParaRPr lang="ru-RU"/>
        </a:p>
      </dgm:t>
    </dgm:pt>
    <dgm:pt modelId="{8DF72E08-0CB3-4B5B-AC54-662DA4C2E042}">
      <dgm:prSet phldrT="[Текст]"/>
      <dgm:spPr/>
      <dgm:t>
        <a:bodyPr/>
        <a:lstStyle/>
        <a:p>
          <a:endParaRPr lang="ru-RU" dirty="0" smtClean="0"/>
        </a:p>
        <a:p>
          <a:endParaRPr lang="ru-RU" dirty="0"/>
        </a:p>
      </dgm:t>
    </dgm:pt>
    <dgm:pt modelId="{299C325B-105F-47A8-A1FA-533C73BAF46C}" type="parTrans" cxnId="{B1CAB471-5EC9-48E7-8913-1DAF948EF70D}">
      <dgm:prSet/>
      <dgm:spPr/>
      <dgm:t>
        <a:bodyPr/>
        <a:lstStyle/>
        <a:p>
          <a:endParaRPr lang="ru-RU"/>
        </a:p>
      </dgm:t>
    </dgm:pt>
    <dgm:pt modelId="{6E0AA8E8-5091-40BE-ABD4-6186D054A52B}" type="sibTrans" cxnId="{B1CAB471-5EC9-48E7-8913-1DAF948EF70D}">
      <dgm:prSet/>
      <dgm:spPr/>
      <dgm:t>
        <a:bodyPr/>
        <a:lstStyle/>
        <a:p>
          <a:endParaRPr lang="ru-RU"/>
        </a:p>
      </dgm:t>
    </dgm:pt>
    <dgm:pt modelId="{7E1FCCD3-1694-4AAC-9C7E-DC5C59E5CD06}">
      <dgm:prSet phldrT="[Текст]" custT="1"/>
      <dgm:spPr/>
      <dgm:t>
        <a:bodyPr/>
        <a:lstStyle/>
        <a:p>
          <a:r>
            <a:rPr lang="ru-RU" sz="2400" b="0" dirty="0" smtClean="0">
              <a:latin typeface="Times New Roman" panose="02020603050405020304" pitchFamily="18" charset="0"/>
              <a:cs typeface="Times New Roman" panose="02020603050405020304" pitchFamily="18" charset="0"/>
            </a:rPr>
            <a:t>4. </a:t>
          </a:r>
          <a:r>
            <a:rPr lang="ru-RU" sz="2400" b="0" dirty="0" err="1" smtClean="0">
              <a:latin typeface="Times New Roman" panose="02020603050405020304" pitchFamily="18" charset="0"/>
              <a:cs typeface="Times New Roman" panose="02020603050405020304" pitchFamily="18" charset="0"/>
            </a:rPr>
            <a:t>Дунё</a:t>
          </a:r>
          <a:r>
            <a:rPr lang="ru-RU" sz="2400" b="0" dirty="0" smtClean="0">
              <a:latin typeface="Times New Roman" panose="02020603050405020304" pitchFamily="18" charset="0"/>
              <a:cs typeface="Times New Roman" panose="02020603050405020304" pitchFamily="18" charset="0"/>
            </a:rPr>
            <a:t> </a:t>
          </a:r>
          <a:r>
            <a:rPr lang="ru-RU" sz="2400" b="0" dirty="0" err="1" smtClean="0">
              <a:latin typeface="Times New Roman" panose="02020603050405020304" pitchFamily="18" charset="0"/>
              <a:cs typeface="Times New Roman" panose="02020603050405020304" pitchFamily="18" charset="0"/>
            </a:rPr>
            <a:t>токчилиги</a:t>
          </a:r>
          <a:r>
            <a:rPr lang="ru-RU" sz="2400" b="0" dirty="0" smtClean="0">
              <a:latin typeface="Times New Roman" panose="02020603050405020304" pitchFamily="18" charset="0"/>
              <a:cs typeface="Times New Roman" panose="02020603050405020304" pitchFamily="18" charset="0"/>
            </a:rPr>
            <a:t> </a:t>
          </a:r>
          <a:r>
            <a:rPr lang="ru-RU" sz="2400" b="0" dirty="0" err="1" smtClean="0">
              <a:latin typeface="Times New Roman" panose="02020603050405020304" pitchFamily="18" charset="0"/>
              <a:cs typeface="Times New Roman" panose="02020603050405020304" pitchFamily="18" charset="0"/>
            </a:rPr>
            <a:t>ҳақида</a:t>
          </a:r>
          <a:r>
            <a:rPr lang="ru-RU" sz="2400" b="0" dirty="0" smtClean="0">
              <a:latin typeface="Times New Roman" panose="02020603050405020304" pitchFamily="18" charset="0"/>
              <a:cs typeface="Times New Roman" panose="02020603050405020304" pitchFamily="18" charset="0"/>
            </a:rPr>
            <a:t> </a:t>
          </a:r>
          <a:r>
            <a:rPr lang="ru-RU" sz="2400" b="0" dirty="0" err="1" smtClean="0">
              <a:latin typeface="Times New Roman" panose="02020603050405020304" pitchFamily="18" charset="0"/>
              <a:cs typeface="Times New Roman" panose="02020603050405020304" pitchFamily="18" charset="0"/>
            </a:rPr>
            <a:t>қисқача</a:t>
          </a:r>
          <a:r>
            <a:rPr lang="ru-RU" sz="2400" b="0" dirty="0" smtClean="0">
              <a:latin typeface="Times New Roman" panose="02020603050405020304" pitchFamily="18" charset="0"/>
              <a:cs typeface="Times New Roman" panose="02020603050405020304" pitchFamily="18" charset="0"/>
            </a:rPr>
            <a:t> </a:t>
          </a:r>
          <a:r>
            <a:rPr lang="ru-RU" sz="2400" b="0" dirty="0" err="1" smtClean="0">
              <a:latin typeface="Times New Roman" panose="02020603050405020304" pitchFamily="18" charset="0"/>
              <a:cs typeface="Times New Roman" panose="02020603050405020304" pitchFamily="18" charset="0"/>
            </a:rPr>
            <a:t>маълумот</a:t>
          </a:r>
          <a:r>
            <a:rPr lang="ru-RU" sz="2400" b="0" dirty="0" smtClean="0">
              <a:latin typeface="Times New Roman" panose="02020603050405020304" pitchFamily="18" charset="0"/>
              <a:cs typeface="Times New Roman" panose="02020603050405020304" pitchFamily="18" charset="0"/>
            </a:rPr>
            <a:t>.</a:t>
          </a:r>
          <a:endParaRPr lang="ru-RU" sz="2500" dirty="0"/>
        </a:p>
      </dgm:t>
    </dgm:pt>
    <dgm:pt modelId="{E556341F-1193-4B2E-B2DF-9C64EEB8587C}" type="parTrans" cxnId="{A26579BF-164D-4BB1-AB71-E24EA3C6FA9D}">
      <dgm:prSet/>
      <dgm:spPr/>
      <dgm:t>
        <a:bodyPr/>
        <a:lstStyle/>
        <a:p>
          <a:endParaRPr lang="ru-RU"/>
        </a:p>
      </dgm:t>
    </dgm:pt>
    <dgm:pt modelId="{392CBEB9-B349-4D0C-B688-84A1D9EBC017}" type="sibTrans" cxnId="{A26579BF-164D-4BB1-AB71-E24EA3C6FA9D}">
      <dgm:prSet/>
      <dgm:spPr/>
      <dgm:t>
        <a:bodyPr/>
        <a:lstStyle/>
        <a:p>
          <a:endParaRPr lang="ru-RU"/>
        </a:p>
      </dgm:t>
    </dgm:pt>
    <dgm:pt modelId="{098405B8-8828-46A9-851C-F118871E4595}">
      <dgm:prSet phldrT="[Текст]"/>
      <dgm:spPr/>
      <dgm:t>
        <a:bodyPr/>
        <a:lstStyle/>
        <a:p>
          <a:endParaRPr lang="ru-RU" dirty="0" smtClean="0"/>
        </a:p>
        <a:p>
          <a:endParaRPr lang="ru-RU" dirty="0"/>
        </a:p>
      </dgm:t>
    </dgm:pt>
    <dgm:pt modelId="{69EC4B23-5D9B-4BB2-8C5D-75CB79F6224F}" type="sibTrans" cxnId="{46DCBE50-DD3D-4354-9647-175D06E8C63B}">
      <dgm:prSet/>
      <dgm:spPr/>
      <dgm:t>
        <a:bodyPr/>
        <a:lstStyle/>
        <a:p>
          <a:endParaRPr lang="ru-RU"/>
        </a:p>
      </dgm:t>
    </dgm:pt>
    <dgm:pt modelId="{D5939785-0BDB-4987-A885-A3046C30E5F9}" type="parTrans" cxnId="{46DCBE50-DD3D-4354-9647-175D06E8C63B}">
      <dgm:prSet/>
      <dgm:spPr/>
      <dgm:t>
        <a:bodyPr/>
        <a:lstStyle/>
        <a:p>
          <a:endParaRPr lang="ru-RU"/>
        </a:p>
      </dgm:t>
    </dgm:pt>
    <dgm:pt modelId="{F87836D8-59B3-4EA4-949C-DB4AE8712004}" type="pres">
      <dgm:prSet presAssocID="{612B0540-6DE7-4D4F-9EA6-9E8013CD90F9}" presName="linearFlow" presStyleCnt="0">
        <dgm:presLayoutVars>
          <dgm:dir/>
          <dgm:animLvl val="lvl"/>
          <dgm:resizeHandles val="exact"/>
        </dgm:presLayoutVars>
      </dgm:prSet>
      <dgm:spPr/>
      <dgm:t>
        <a:bodyPr/>
        <a:lstStyle/>
        <a:p>
          <a:endParaRPr lang="ru-RU"/>
        </a:p>
      </dgm:t>
    </dgm:pt>
    <dgm:pt modelId="{FE85A6B1-C048-4773-9AF6-27844253E417}" type="pres">
      <dgm:prSet presAssocID="{098405B8-8828-46A9-851C-F118871E4595}" presName="composite" presStyleCnt="0"/>
      <dgm:spPr/>
    </dgm:pt>
    <dgm:pt modelId="{A0DC9A53-A5E9-425D-AD9E-552BF0B00BAE}" type="pres">
      <dgm:prSet presAssocID="{098405B8-8828-46A9-851C-F118871E4595}" presName="parentText" presStyleLbl="alignNode1" presStyleIdx="0" presStyleCnt="4">
        <dgm:presLayoutVars>
          <dgm:chMax val="1"/>
          <dgm:bulletEnabled val="1"/>
        </dgm:presLayoutVars>
      </dgm:prSet>
      <dgm:spPr/>
      <dgm:t>
        <a:bodyPr/>
        <a:lstStyle/>
        <a:p>
          <a:endParaRPr lang="ru-RU"/>
        </a:p>
      </dgm:t>
    </dgm:pt>
    <dgm:pt modelId="{9E3FEAFA-6F3E-49AA-82AE-B871A6C17930}" type="pres">
      <dgm:prSet presAssocID="{098405B8-8828-46A9-851C-F118871E4595}" presName="descendantText" presStyleLbl="alignAcc1" presStyleIdx="0" presStyleCnt="4">
        <dgm:presLayoutVars>
          <dgm:bulletEnabled val="1"/>
        </dgm:presLayoutVars>
      </dgm:prSet>
      <dgm:spPr/>
      <dgm:t>
        <a:bodyPr/>
        <a:lstStyle/>
        <a:p>
          <a:endParaRPr lang="ru-RU"/>
        </a:p>
      </dgm:t>
    </dgm:pt>
    <dgm:pt modelId="{1ECECDEE-8844-4B3C-978D-95AD794BAFF8}" type="pres">
      <dgm:prSet presAssocID="{69EC4B23-5D9B-4BB2-8C5D-75CB79F6224F}" presName="sp" presStyleCnt="0"/>
      <dgm:spPr/>
    </dgm:pt>
    <dgm:pt modelId="{7EC41FD5-0D86-421A-859B-7AFC0CF6E113}" type="pres">
      <dgm:prSet presAssocID="{9D0A2B57-9079-44F4-A468-9A16FE03B153}" presName="composite" presStyleCnt="0"/>
      <dgm:spPr/>
    </dgm:pt>
    <dgm:pt modelId="{66F37C5E-303E-4091-91FC-81CCF0B993C0}" type="pres">
      <dgm:prSet presAssocID="{9D0A2B57-9079-44F4-A468-9A16FE03B153}" presName="parentText" presStyleLbl="alignNode1" presStyleIdx="1" presStyleCnt="4">
        <dgm:presLayoutVars>
          <dgm:chMax val="1"/>
          <dgm:bulletEnabled val="1"/>
        </dgm:presLayoutVars>
      </dgm:prSet>
      <dgm:spPr/>
      <dgm:t>
        <a:bodyPr/>
        <a:lstStyle/>
        <a:p>
          <a:endParaRPr lang="ru-RU"/>
        </a:p>
      </dgm:t>
    </dgm:pt>
    <dgm:pt modelId="{04F6755D-EC54-43C3-B838-969F2A62A7DF}" type="pres">
      <dgm:prSet presAssocID="{9D0A2B57-9079-44F4-A468-9A16FE03B153}" presName="descendantText" presStyleLbl="alignAcc1" presStyleIdx="1" presStyleCnt="4">
        <dgm:presLayoutVars>
          <dgm:bulletEnabled val="1"/>
        </dgm:presLayoutVars>
      </dgm:prSet>
      <dgm:spPr/>
      <dgm:t>
        <a:bodyPr/>
        <a:lstStyle/>
        <a:p>
          <a:endParaRPr lang="ru-RU"/>
        </a:p>
      </dgm:t>
    </dgm:pt>
    <dgm:pt modelId="{101CA890-EAB6-426C-8249-8A9AB9923773}" type="pres">
      <dgm:prSet presAssocID="{D4A61335-A16E-411E-9C53-C81C18EACDC1}" presName="sp" presStyleCnt="0"/>
      <dgm:spPr/>
    </dgm:pt>
    <dgm:pt modelId="{31415359-08CF-4729-86E6-CFDB9140C353}" type="pres">
      <dgm:prSet presAssocID="{77BD1684-C7B1-4EB1-BF02-3384297CBB2A}" presName="composite" presStyleCnt="0"/>
      <dgm:spPr/>
    </dgm:pt>
    <dgm:pt modelId="{91CBC542-4E0A-49D8-A31F-8E74530D8BF3}" type="pres">
      <dgm:prSet presAssocID="{77BD1684-C7B1-4EB1-BF02-3384297CBB2A}" presName="parentText" presStyleLbl="alignNode1" presStyleIdx="2" presStyleCnt="4">
        <dgm:presLayoutVars>
          <dgm:chMax val="1"/>
          <dgm:bulletEnabled val="1"/>
        </dgm:presLayoutVars>
      </dgm:prSet>
      <dgm:spPr/>
      <dgm:t>
        <a:bodyPr/>
        <a:lstStyle/>
        <a:p>
          <a:endParaRPr lang="ru-RU"/>
        </a:p>
      </dgm:t>
    </dgm:pt>
    <dgm:pt modelId="{F5D9E063-67C4-4898-BEC1-678B1C339302}" type="pres">
      <dgm:prSet presAssocID="{77BD1684-C7B1-4EB1-BF02-3384297CBB2A}" presName="descendantText" presStyleLbl="alignAcc1" presStyleIdx="2" presStyleCnt="4">
        <dgm:presLayoutVars>
          <dgm:bulletEnabled val="1"/>
        </dgm:presLayoutVars>
      </dgm:prSet>
      <dgm:spPr/>
      <dgm:t>
        <a:bodyPr/>
        <a:lstStyle/>
        <a:p>
          <a:endParaRPr lang="ru-RU"/>
        </a:p>
      </dgm:t>
    </dgm:pt>
    <dgm:pt modelId="{D506E735-B5E0-4172-BB4D-19C689CEFE0E}" type="pres">
      <dgm:prSet presAssocID="{54599F1F-A33B-4382-8612-71116D41AD59}" presName="sp" presStyleCnt="0"/>
      <dgm:spPr/>
    </dgm:pt>
    <dgm:pt modelId="{29D1BB11-DF32-4CBA-A8E0-F977E85FE92F}" type="pres">
      <dgm:prSet presAssocID="{8DF72E08-0CB3-4B5B-AC54-662DA4C2E042}" presName="composite" presStyleCnt="0"/>
      <dgm:spPr/>
    </dgm:pt>
    <dgm:pt modelId="{92358C92-DC54-433C-A563-F5DC955F1AEB}" type="pres">
      <dgm:prSet presAssocID="{8DF72E08-0CB3-4B5B-AC54-662DA4C2E042}" presName="parentText" presStyleLbl="alignNode1" presStyleIdx="3" presStyleCnt="4">
        <dgm:presLayoutVars>
          <dgm:chMax val="1"/>
          <dgm:bulletEnabled val="1"/>
        </dgm:presLayoutVars>
      </dgm:prSet>
      <dgm:spPr/>
      <dgm:t>
        <a:bodyPr/>
        <a:lstStyle/>
        <a:p>
          <a:endParaRPr lang="ru-RU"/>
        </a:p>
      </dgm:t>
    </dgm:pt>
    <dgm:pt modelId="{80882D7A-AF5F-4756-B052-F768C8C8E6E2}" type="pres">
      <dgm:prSet presAssocID="{8DF72E08-0CB3-4B5B-AC54-662DA4C2E042}" presName="descendantText" presStyleLbl="alignAcc1" presStyleIdx="3" presStyleCnt="4">
        <dgm:presLayoutVars>
          <dgm:bulletEnabled val="1"/>
        </dgm:presLayoutVars>
      </dgm:prSet>
      <dgm:spPr/>
      <dgm:t>
        <a:bodyPr/>
        <a:lstStyle/>
        <a:p>
          <a:endParaRPr lang="ru-RU"/>
        </a:p>
      </dgm:t>
    </dgm:pt>
  </dgm:ptLst>
  <dgm:cxnLst>
    <dgm:cxn modelId="{7A305DC5-CACF-4CE3-8246-3F88A626C014}" type="presOf" srcId="{6C22D564-3030-48D7-B4C1-0AC10A829992}" destId="{9E3FEAFA-6F3E-49AA-82AE-B871A6C17930}" srcOrd="0" destOrd="0" presId="urn:microsoft.com/office/officeart/2005/8/layout/chevron2"/>
    <dgm:cxn modelId="{A26579BF-164D-4BB1-AB71-E24EA3C6FA9D}" srcId="{8DF72E08-0CB3-4B5B-AC54-662DA4C2E042}" destId="{7E1FCCD3-1694-4AAC-9C7E-DC5C59E5CD06}" srcOrd="0" destOrd="0" parTransId="{E556341F-1193-4B2E-B2DF-9C64EEB8587C}" sibTransId="{392CBEB9-B349-4D0C-B688-84A1D9EBC017}"/>
    <dgm:cxn modelId="{B1CAB471-5EC9-48E7-8913-1DAF948EF70D}" srcId="{612B0540-6DE7-4D4F-9EA6-9E8013CD90F9}" destId="{8DF72E08-0CB3-4B5B-AC54-662DA4C2E042}" srcOrd="3" destOrd="0" parTransId="{299C325B-105F-47A8-A1FA-533C73BAF46C}" sibTransId="{6E0AA8E8-5091-40BE-ABD4-6186D054A52B}"/>
    <dgm:cxn modelId="{75756374-B0B5-495E-BA4B-0085B3D17C54}" type="presOf" srcId="{40F00C69-0F17-4C5A-A9CC-65E755AA95F9}" destId="{04F6755D-EC54-43C3-B838-969F2A62A7DF}" srcOrd="0" destOrd="0" presId="urn:microsoft.com/office/officeart/2005/8/layout/chevron2"/>
    <dgm:cxn modelId="{6AA782EB-A4F3-4154-8CA3-F6FF67D426BC}" type="presOf" srcId="{77BD1684-C7B1-4EB1-BF02-3384297CBB2A}" destId="{91CBC542-4E0A-49D8-A31F-8E74530D8BF3}" srcOrd="0" destOrd="0" presId="urn:microsoft.com/office/officeart/2005/8/layout/chevron2"/>
    <dgm:cxn modelId="{11EEBD86-439D-4A3A-889A-D86F5F6FCB0A}" type="presOf" srcId="{612B0540-6DE7-4D4F-9EA6-9E8013CD90F9}" destId="{F87836D8-59B3-4EA4-949C-DB4AE8712004}" srcOrd="0" destOrd="0" presId="urn:microsoft.com/office/officeart/2005/8/layout/chevron2"/>
    <dgm:cxn modelId="{9C56A789-81E2-43AB-AA23-BE99D71AF692}" type="presOf" srcId="{9D0A2B57-9079-44F4-A468-9A16FE03B153}" destId="{66F37C5E-303E-4091-91FC-81CCF0B993C0}" srcOrd="0" destOrd="0" presId="urn:microsoft.com/office/officeart/2005/8/layout/chevron2"/>
    <dgm:cxn modelId="{2FFC7C6A-EE8E-434E-B14C-67010FD00F81}" type="presOf" srcId="{94351F83-15BB-4186-B981-3301314A359A}" destId="{F5D9E063-67C4-4898-BEC1-678B1C339302}" srcOrd="0" destOrd="0" presId="urn:microsoft.com/office/officeart/2005/8/layout/chevron2"/>
    <dgm:cxn modelId="{46DCBE50-DD3D-4354-9647-175D06E8C63B}" srcId="{612B0540-6DE7-4D4F-9EA6-9E8013CD90F9}" destId="{098405B8-8828-46A9-851C-F118871E4595}" srcOrd="0" destOrd="0" parTransId="{D5939785-0BDB-4987-A885-A3046C30E5F9}" sibTransId="{69EC4B23-5D9B-4BB2-8C5D-75CB79F6224F}"/>
    <dgm:cxn modelId="{2268848E-9566-44B9-9699-8056BCDA3771}" srcId="{612B0540-6DE7-4D4F-9EA6-9E8013CD90F9}" destId="{9D0A2B57-9079-44F4-A468-9A16FE03B153}" srcOrd="1" destOrd="0" parTransId="{196C7EDB-48D9-4A71-BD78-E9F120F77DE1}" sibTransId="{D4A61335-A16E-411E-9C53-C81C18EACDC1}"/>
    <dgm:cxn modelId="{CD609344-F9E1-48E7-91AB-82A01D46E884}" srcId="{098405B8-8828-46A9-851C-F118871E4595}" destId="{6C22D564-3030-48D7-B4C1-0AC10A829992}" srcOrd="0" destOrd="0" parTransId="{83E321FA-C908-4ABD-B2F0-FB8FA0519137}" sibTransId="{BDDAC0CA-FFD7-4163-BF07-0C493E02EDD1}"/>
    <dgm:cxn modelId="{4EA8A185-B947-40B8-BA05-D39C7C21108F}" srcId="{9D0A2B57-9079-44F4-A468-9A16FE03B153}" destId="{40F00C69-0F17-4C5A-A9CC-65E755AA95F9}" srcOrd="0" destOrd="0" parTransId="{BF8C3A80-1502-4433-A18C-0377ABD78CEF}" sibTransId="{D92CBDB6-C220-433E-9F02-9F385608F68D}"/>
    <dgm:cxn modelId="{497B3FA4-8C06-453A-B62F-B7D71BE9506B}" type="presOf" srcId="{7E1FCCD3-1694-4AAC-9C7E-DC5C59E5CD06}" destId="{80882D7A-AF5F-4756-B052-F768C8C8E6E2}" srcOrd="0" destOrd="0" presId="urn:microsoft.com/office/officeart/2005/8/layout/chevron2"/>
    <dgm:cxn modelId="{2BE8578A-021A-4877-B7D1-EEA21417438C}" srcId="{612B0540-6DE7-4D4F-9EA6-9E8013CD90F9}" destId="{77BD1684-C7B1-4EB1-BF02-3384297CBB2A}" srcOrd="2" destOrd="0" parTransId="{4385A2EA-4338-4FA4-8026-D0B267B9E26D}" sibTransId="{54599F1F-A33B-4382-8612-71116D41AD59}"/>
    <dgm:cxn modelId="{68EB066D-C137-4252-A991-86D3CB98173E}" type="presOf" srcId="{098405B8-8828-46A9-851C-F118871E4595}" destId="{A0DC9A53-A5E9-425D-AD9E-552BF0B00BAE}" srcOrd="0" destOrd="0" presId="urn:microsoft.com/office/officeart/2005/8/layout/chevron2"/>
    <dgm:cxn modelId="{A6FD1DC3-BEFC-4A41-8B07-952FFC3EBC48}" type="presOf" srcId="{8DF72E08-0CB3-4B5B-AC54-662DA4C2E042}" destId="{92358C92-DC54-433C-A563-F5DC955F1AEB}" srcOrd="0" destOrd="0" presId="urn:microsoft.com/office/officeart/2005/8/layout/chevron2"/>
    <dgm:cxn modelId="{BF300965-C0C0-4B9F-A7C8-3EC5B12C1BBD}" srcId="{77BD1684-C7B1-4EB1-BF02-3384297CBB2A}" destId="{94351F83-15BB-4186-B981-3301314A359A}" srcOrd="0" destOrd="0" parTransId="{FFBBD283-35A1-49AA-9E92-59FD45F68471}" sibTransId="{50C7CCF5-64E9-45BD-AF72-144576235FCE}"/>
    <dgm:cxn modelId="{A7BF3F2A-42C0-46A1-A4BA-A8D79DC3B7F5}" type="presParOf" srcId="{F87836D8-59B3-4EA4-949C-DB4AE8712004}" destId="{FE85A6B1-C048-4773-9AF6-27844253E417}" srcOrd="0" destOrd="0" presId="urn:microsoft.com/office/officeart/2005/8/layout/chevron2"/>
    <dgm:cxn modelId="{4FBAAEF8-0D4E-434A-A837-653CD0DD8D14}" type="presParOf" srcId="{FE85A6B1-C048-4773-9AF6-27844253E417}" destId="{A0DC9A53-A5E9-425D-AD9E-552BF0B00BAE}" srcOrd="0" destOrd="0" presId="urn:microsoft.com/office/officeart/2005/8/layout/chevron2"/>
    <dgm:cxn modelId="{FB4D307C-14FF-4598-A651-DC219AFE9E79}" type="presParOf" srcId="{FE85A6B1-C048-4773-9AF6-27844253E417}" destId="{9E3FEAFA-6F3E-49AA-82AE-B871A6C17930}" srcOrd="1" destOrd="0" presId="urn:microsoft.com/office/officeart/2005/8/layout/chevron2"/>
    <dgm:cxn modelId="{4AE9F58C-8FB8-46E5-9429-BE4C00EC7559}" type="presParOf" srcId="{F87836D8-59B3-4EA4-949C-DB4AE8712004}" destId="{1ECECDEE-8844-4B3C-978D-95AD794BAFF8}" srcOrd="1" destOrd="0" presId="urn:microsoft.com/office/officeart/2005/8/layout/chevron2"/>
    <dgm:cxn modelId="{9190CE5A-0EC8-4D92-A0D9-D3FA57FE5857}" type="presParOf" srcId="{F87836D8-59B3-4EA4-949C-DB4AE8712004}" destId="{7EC41FD5-0D86-421A-859B-7AFC0CF6E113}" srcOrd="2" destOrd="0" presId="urn:microsoft.com/office/officeart/2005/8/layout/chevron2"/>
    <dgm:cxn modelId="{477CBA68-3DFE-42AE-B9D3-7A378A4EC655}" type="presParOf" srcId="{7EC41FD5-0D86-421A-859B-7AFC0CF6E113}" destId="{66F37C5E-303E-4091-91FC-81CCF0B993C0}" srcOrd="0" destOrd="0" presId="urn:microsoft.com/office/officeart/2005/8/layout/chevron2"/>
    <dgm:cxn modelId="{2C308AD4-8CEC-41C7-90B1-02A98D42324B}" type="presParOf" srcId="{7EC41FD5-0D86-421A-859B-7AFC0CF6E113}" destId="{04F6755D-EC54-43C3-B838-969F2A62A7DF}" srcOrd="1" destOrd="0" presId="urn:microsoft.com/office/officeart/2005/8/layout/chevron2"/>
    <dgm:cxn modelId="{C960CCBF-6313-4CF6-AC78-03BEAA9E70FA}" type="presParOf" srcId="{F87836D8-59B3-4EA4-949C-DB4AE8712004}" destId="{101CA890-EAB6-426C-8249-8A9AB9923773}" srcOrd="3" destOrd="0" presId="urn:microsoft.com/office/officeart/2005/8/layout/chevron2"/>
    <dgm:cxn modelId="{420B7471-2BE5-4477-AA2A-C6944727498B}" type="presParOf" srcId="{F87836D8-59B3-4EA4-949C-DB4AE8712004}" destId="{31415359-08CF-4729-86E6-CFDB9140C353}" srcOrd="4" destOrd="0" presId="urn:microsoft.com/office/officeart/2005/8/layout/chevron2"/>
    <dgm:cxn modelId="{C10E8553-9AB7-4E1F-A134-07E3332E50E3}" type="presParOf" srcId="{31415359-08CF-4729-86E6-CFDB9140C353}" destId="{91CBC542-4E0A-49D8-A31F-8E74530D8BF3}" srcOrd="0" destOrd="0" presId="urn:microsoft.com/office/officeart/2005/8/layout/chevron2"/>
    <dgm:cxn modelId="{CF363018-3EE9-493B-A228-6C693A4CA069}" type="presParOf" srcId="{31415359-08CF-4729-86E6-CFDB9140C353}" destId="{F5D9E063-67C4-4898-BEC1-678B1C339302}" srcOrd="1" destOrd="0" presId="urn:microsoft.com/office/officeart/2005/8/layout/chevron2"/>
    <dgm:cxn modelId="{33B370C8-F39C-4BCE-B564-92F0EFABBE96}" type="presParOf" srcId="{F87836D8-59B3-4EA4-949C-DB4AE8712004}" destId="{D506E735-B5E0-4172-BB4D-19C689CEFE0E}" srcOrd="5" destOrd="0" presId="urn:microsoft.com/office/officeart/2005/8/layout/chevron2"/>
    <dgm:cxn modelId="{999487B8-B776-4D3F-95B5-0A43A582F307}" type="presParOf" srcId="{F87836D8-59B3-4EA4-949C-DB4AE8712004}" destId="{29D1BB11-DF32-4CBA-A8E0-F977E85FE92F}" srcOrd="6" destOrd="0" presId="urn:microsoft.com/office/officeart/2005/8/layout/chevron2"/>
    <dgm:cxn modelId="{B9ECA776-F47F-48F6-B456-C347AD1F737A}" type="presParOf" srcId="{29D1BB11-DF32-4CBA-A8E0-F977E85FE92F}" destId="{92358C92-DC54-433C-A563-F5DC955F1AEB}" srcOrd="0" destOrd="0" presId="urn:microsoft.com/office/officeart/2005/8/layout/chevron2"/>
    <dgm:cxn modelId="{CEBD669B-DD59-4B13-9FE0-9AC3207EDF5C}" type="presParOf" srcId="{29D1BB11-DF32-4CBA-A8E0-F977E85FE92F}" destId="{80882D7A-AF5F-4756-B052-F768C8C8E6E2}"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8592D9-AEFA-4830-8840-A6BD8BFFB02D}">
      <dsp:nvSpPr>
        <dsp:cNvPr id="0" name=""/>
        <dsp:cNvSpPr/>
      </dsp:nvSpPr>
      <dsp:spPr>
        <a:xfrm>
          <a:off x="8375027" y="2711859"/>
          <a:ext cx="336807" cy="336920"/>
        </a:xfrm>
        <a:prstGeom prst="ellipse">
          <a:avLst/>
        </a:prstGeom>
        <a:solidFill>
          <a:srgbClr val="32FAFA"/>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E34400-195C-4EA7-A48B-714D0D881565}">
      <dsp:nvSpPr>
        <dsp:cNvPr id="0" name=""/>
        <dsp:cNvSpPr/>
      </dsp:nvSpPr>
      <dsp:spPr>
        <a:xfrm>
          <a:off x="7802671" y="2711859"/>
          <a:ext cx="336807" cy="336920"/>
        </a:xfrm>
        <a:prstGeom prst="ellipse">
          <a:avLst/>
        </a:prstGeom>
        <a:solidFill>
          <a:srgbClr val="32FAFA"/>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6C74DC-68FF-46D3-B9D3-BEFD45385C5B}">
      <dsp:nvSpPr>
        <dsp:cNvPr id="0" name=""/>
        <dsp:cNvSpPr/>
      </dsp:nvSpPr>
      <dsp:spPr>
        <a:xfrm>
          <a:off x="7230314" y="2711859"/>
          <a:ext cx="336807" cy="336920"/>
        </a:xfrm>
        <a:prstGeom prst="ellipse">
          <a:avLst/>
        </a:prstGeom>
        <a:solidFill>
          <a:srgbClr val="32FAFA"/>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68AAA1-C023-469B-A79C-069FB9908302}">
      <dsp:nvSpPr>
        <dsp:cNvPr id="0" name=""/>
        <dsp:cNvSpPr/>
      </dsp:nvSpPr>
      <dsp:spPr>
        <a:xfrm>
          <a:off x="6657957" y="2711859"/>
          <a:ext cx="336807" cy="336920"/>
        </a:xfrm>
        <a:prstGeom prst="ellipse">
          <a:avLst/>
        </a:prstGeom>
        <a:solidFill>
          <a:srgbClr val="32FAFA"/>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FEB41E-EA9F-427A-9082-56D7470853D5}">
      <dsp:nvSpPr>
        <dsp:cNvPr id="0" name=""/>
        <dsp:cNvSpPr/>
      </dsp:nvSpPr>
      <dsp:spPr>
        <a:xfrm>
          <a:off x="6085600" y="2711859"/>
          <a:ext cx="336807" cy="336920"/>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C277F3-79B2-4E31-AC3C-5D818AD2519E}">
      <dsp:nvSpPr>
        <dsp:cNvPr id="0" name=""/>
        <dsp:cNvSpPr/>
      </dsp:nvSpPr>
      <dsp:spPr>
        <a:xfrm>
          <a:off x="5175717" y="2543399"/>
          <a:ext cx="674332" cy="673841"/>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E96733-7ABF-4367-8493-172EDC5CD7E1}">
      <dsp:nvSpPr>
        <dsp:cNvPr id="0" name=""/>
        <dsp:cNvSpPr/>
      </dsp:nvSpPr>
      <dsp:spPr>
        <a:xfrm>
          <a:off x="7825651" y="2015852"/>
          <a:ext cx="336807" cy="336920"/>
        </a:xfrm>
        <a:prstGeom prst="ellipse">
          <a:avLst/>
        </a:prstGeom>
        <a:solidFill>
          <a:srgbClr val="32FAFA"/>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A7C0E9-2A00-4D8D-A665-4F0AB1F9FFC5}">
      <dsp:nvSpPr>
        <dsp:cNvPr id="0" name=""/>
        <dsp:cNvSpPr/>
      </dsp:nvSpPr>
      <dsp:spPr>
        <a:xfrm>
          <a:off x="7825651" y="3412982"/>
          <a:ext cx="336807" cy="336920"/>
        </a:xfrm>
        <a:prstGeom prst="ellipse">
          <a:avLst/>
        </a:prstGeom>
        <a:solidFill>
          <a:srgbClr val="32FAFA"/>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F15228-3EA4-48C9-AF66-AFC37CC1D09B}">
      <dsp:nvSpPr>
        <dsp:cNvPr id="0" name=""/>
        <dsp:cNvSpPr/>
      </dsp:nvSpPr>
      <dsp:spPr>
        <a:xfrm>
          <a:off x="8126551" y="2318671"/>
          <a:ext cx="336807" cy="336920"/>
        </a:xfrm>
        <a:prstGeom prst="ellipse">
          <a:avLst/>
        </a:prstGeom>
        <a:solidFill>
          <a:srgbClr val="32FAFA"/>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DDFADB-AD53-4C57-B738-7489761D750F}">
      <dsp:nvSpPr>
        <dsp:cNvPr id="0" name=""/>
        <dsp:cNvSpPr/>
      </dsp:nvSpPr>
      <dsp:spPr>
        <a:xfrm>
          <a:off x="8146659" y="3111867"/>
          <a:ext cx="336807" cy="336920"/>
        </a:xfrm>
        <a:prstGeom prst="ellipse">
          <a:avLst/>
        </a:prstGeom>
        <a:solidFill>
          <a:srgbClr val="32FAFA"/>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BDC99F-693D-4124-B9E7-E3F33AA3A930}">
      <dsp:nvSpPr>
        <dsp:cNvPr id="0" name=""/>
        <dsp:cNvSpPr/>
      </dsp:nvSpPr>
      <dsp:spPr>
        <a:xfrm>
          <a:off x="1132" y="144015"/>
          <a:ext cx="6469064" cy="5472609"/>
        </a:xfrm>
        <a:prstGeom prst="ellipse">
          <a:avLst/>
        </a:prstGeom>
        <a:solidFill>
          <a:srgbClr val="32FAFA"/>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2400300" rtl="0">
            <a:lnSpc>
              <a:spcPct val="90000"/>
            </a:lnSpc>
            <a:spcBef>
              <a:spcPct val="0"/>
            </a:spcBef>
            <a:spcAft>
              <a:spcPct val="35000"/>
            </a:spcAft>
          </a:pPr>
          <a:r>
            <a:rPr lang="ru-RU" sz="5400" b="1" kern="1200" baseline="0" dirty="0" smtClean="0">
              <a:solidFill>
                <a:schemeClr val="bg1"/>
              </a:solidFill>
              <a:latin typeface="Times New Roman" pitchFamily="18" charset="0"/>
              <a:cs typeface="Times New Roman" pitchFamily="18" charset="0"/>
            </a:rPr>
            <a:t>1-мавзу: </a:t>
          </a:r>
          <a:r>
            <a:rPr lang="uz-Cyrl-UZ" sz="5400" b="1" kern="1200" baseline="0" dirty="0" smtClean="0">
              <a:solidFill>
                <a:schemeClr val="bg1"/>
              </a:solidFill>
              <a:latin typeface="Times New Roman" pitchFamily="18" charset="0"/>
              <a:cs typeface="Times New Roman" pitchFamily="18" charset="0"/>
            </a:rPr>
            <a:t>Кириш. Узумчилик фани тўғрисида тушунча.</a:t>
          </a:r>
          <a:endParaRPr lang="ru-RU" sz="5400" b="1" kern="1200" dirty="0">
            <a:solidFill>
              <a:schemeClr val="bg1"/>
            </a:solidFill>
            <a:latin typeface="Times New Roman" pitchFamily="18" charset="0"/>
            <a:cs typeface="Times New Roman" pitchFamily="18" charset="0"/>
          </a:endParaRPr>
        </a:p>
      </dsp:txBody>
      <dsp:txXfrm>
        <a:off x="948504" y="945460"/>
        <a:ext cx="4574320" cy="38697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C9A53-A5E9-425D-AD9E-552BF0B00BAE}">
      <dsp:nvSpPr>
        <dsp:cNvPr id="0" name=""/>
        <dsp:cNvSpPr/>
      </dsp:nvSpPr>
      <dsp:spPr>
        <a:xfrm rot="5400000">
          <a:off x="-218740" y="219471"/>
          <a:ext cx="1458267" cy="1020787"/>
        </a:xfrm>
        <a:prstGeom prst="chevron">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ru-RU" sz="1300" kern="1200" dirty="0" smtClean="0"/>
        </a:p>
        <a:p>
          <a:pPr lvl="0" algn="ctr" defTabSz="577850">
            <a:lnSpc>
              <a:spcPct val="90000"/>
            </a:lnSpc>
            <a:spcBef>
              <a:spcPct val="0"/>
            </a:spcBef>
            <a:spcAft>
              <a:spcPct val="35000"/>
            </a:spcAft>
          </a:pPr>
          <a:endParaRPr lang="ru-RU" sz="1300" kern="1200" dirty="0"/>
        </a:p>
      </dsp:txBody>
      <dsp:txXfrm rot="-5400000">
        <a:off x="1" y="511125"/>
        <a:ext cx="1020787" cy="437480"/>
      </dsp:txXfrm>
    </dsp:sp>
    <dsp:sp modelId="{9E3FEAFA-6F3E-49AA-82AE-B871A6C17930}">
      <dsp:nvSpPr>
        <dsp:cNvPr id="0" name=""/>
        <dsp:cNvSpPr/>
      </dsp:nvSpPr>
      <dsp:spPr>
        <a:xfrm rot="5400000">
          <a:off x="4104908" y="-3083390"/>
          <a:ext cx="947873" cy="7116116"/>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0" tIns="15875" rIns="15875" bIns="15875" numCol="1" spcCol="1270" anchor="ctr" anchorCtr="0">
          <a:noAutofit/>
        </a:bodyPr>
        <a:lstStyle/>
        <a:p>
          <a:pPr marL="228600" lvl="1" indent="-228600" algn="l" defTabSz="1111250">
            <a:lnSpc>
              <a:spcPct val="90000"/>
            </a:lnSpc>
            <a:spcBef>
              <a:spcPct val="0"/>
            </a:spcBef>
            <a:spcAft>
              <a:spcPct val="15000"/>
            </a:spcAft>
            <a:buChar char="••"/>
          </a:pPr>
          <a:r>
            <a:rPr lang="uz-Cyrl-UZ" sz="2500" kern="1200" dirty="0" smtClean="0">
              <a:latin typeface="Times New Roman" pitchFamily="18" charset="0"/>
              <a:cs typeface="Times New Roman" pitchFamily="18" charset="0"/>
            </a:rPr>
            <a:t>1.Узумчилик фани </a:t>
          </a:r>
          <a:r>
            <a:rPr lang="uz-Cyrl-UZ" sz="2500" kern="1200" dirty="0" smtClean="0">
              <a:latin typeface="Times New Roman" pitchFamily="18" charset="0"/>
              <a:cs typeface="Times New Roman" pitchFamily="18" charset="0"/>
            </a:rPr>
            <a:t>тўғрисида тушунча.</a:t>
          </a:r>
          <a:endParaRPr lang="ru-RU" sz="2500" kern="1200" dirty="0"/>
        </a:p>
      </dsp:txBody>
      <dsp:txXfrm rot="-5400000">
        <a:off x="1020787" y="47002"/>
        <a:ext cx="7069845" cy="855331"/>
      </dsp:txXfrm>
    </dsp:sp>
    <dsp:sp modelId="{66F37C5E-303E-4091-91FC-81CCF0B993C0}">
      <dsp:nvSpPr>
        <dsp:cNvPr id="0" name=""/>
        <dsp:cNvSpPr/>
      </dsp:nvSpPr>
      <dsp:spPr>
        <a:xfrm rot="5400000">
          <a:off x="-218740" y="1533094"/>
          <a:ext cx="1458267" cy="1020787"/>
        </a:xfrm>
        <a:prstGeom prst="chevron">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ru-RU" sz="1300" kern="1200" dirty="0" smtClean="0"/>
        </a:p>
        <a:p>
          <a:pPr lvl="0" algn="ctr" defTabSz="577850">
            <a:lnSpc>
              <a:spcPct val="90000"/>
            </a:lnSpc>
            <a:spcBef>
              <a:spcPct val="0"/>
            </a:spcBef>
            <a:spcAft>
              <a:spcPct val="35000"/>
            </a:spcAft>
          </a:pPr>
          <a:endParaRPr lang="ru-RU" sz="1300" kern="1200" dirty="0"/>
        </a:p>
      </dsp:txBody>
      <dsp:txXfrm rot="-5400000">
        <a:off x="1" y="1824748"/>
        <a:ext cx="1020787" cy="437480"/>
      </dsp:txXfrm>
    </dsp:sp>
    <dsp:sp modelId="{04F6755D-EC54-43C3-B838-969F2A62A7DF}">
      <dsp:nvSpPr>
        <dsp:cNvPr id="0" name=""/>
        <dsp:cNvSpPr/>
      </dsp:nvSpPr>
      <dsp:spPr>
        <a:xfrm rot="5400000">
          <a:off x="4104908" y="-1769766"/>
          <a:ext cx="947873" cy="7116116"/>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0" tIns="15875" rIns="15875" bIns="15875" numCol="1" spcCol="1270" anchor="ctr" anchorCtr="0">
          <a:noAutofit/>
        </a:bodyPr>
        <a:lstStyle/>
        <a:p>
          <a:pPr marL="228600" lvl="1" indent="-228600" algn="l" defTabSz="1111250">
            <a:lnSpc>
              <a:spcPct val="90000"/>
            </a:lnSpc>
            <a:spcBef>
              <a:spcPct val="0"/>
            </a:spcBef>
            <a:spcAft>
              <a:spcPct val="15000"/>
            </a:spcAft>
            <a:buChar char="••"/>
          </a:pPr>
          <a:r>
            <a:rPr lang="uz-Cyrl-UZ" sz="2500" kern="1200" dirty="0" smtClean="0">
              <a:latin typeface="Times New Roman" pitchFamily="18" charset="0"/>
              <a:cs typeface="Times New Roman" pitchFamily="18" charset="0"/>
            </a:rPr>
            <a:t>2.Узумчиликнинг халқ хўжалигидаги аҳамияти.</a:t>
          </a:r>
          <a:endParaRPr lang="ru-RU" sz="2500" kern="1200" dirty="0"/>
        </a:p>
      </dsp:txBody>
      <dsp:txXfrm rot="-5400000">
        <a:off x="1020787" y="1360626"/>
        <a:ext cx="7069845" cy="855331"/>
      </dsp:txXfrm>
    </dsp:sp>
    <dsp:sp modelId="{91CBC542-4E0A-49D8-A31F-8E74530D8BF3}">
      <dsp:nvSpPr>
        <dsp:cNvPr id="0" name=""/>
        <dsp:cNvSpPr/>
      </dsp:nvSpPr>
      <dsp:spPr>
        <a:xfrm rot="5400000">
          <a:off x="-218740" y="2846718"/>
          <a:ext cx="1458267" cy="1020787"/>
        </a:xfrm>
        <a:prstGeom prst="chevron">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ru-RU" sz="1300" kern="1200" dirty="0" smtClean="0"/>
        </a:p>
        <a:p>
          <a:pPr lvl="0" algn="ctr" defTabSz="577850">
            <a:lnSpc>
              <a:spcPct val="90000"/>
            </a:lnSpc>
            <a:spcBef>
              <a:spcPct val="0"/>
            </a:spcBef>
            <a:spcAft>
              <a:spcPct val="35000"/>
            </a:spcAft>
          </a:pPr>
          <a:endParaRPr lang="ru-RU" sz="1300" kern="1200" dirty="0"/>
        </a:p>
      </dsp:txBody>
      <dsp:txXfrm rot="-5400000">
        <a:off x="1" y="3138372"/>
        <a:ext cx="1020787" cy="437480"/>
      </dsp:txXfrm>
    </dsp:sp>
    <dsp:sp modelId="{F5D9E063-67C4-4898-BEC1-678B1C339302}">
      <dsp:nvSpPr>
        <dsp:cNvPr id="0" name=""/>
        <dsp:cNvSpPr/>
      </dsp:nvSpPr>
      <dsp:spPr>
        <a:xfrm rot="5400000">
          <a:off x="4104908" y="-456143"/>
          <a:ext cx="947873" cy="7116116"/>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0" tIns="15875" rIns="15875" bIns="15875" numCol="1" spcCol="1270" anchor="ctr" anchorCtr="0">
          <a:noAutofit/>
        </a:bodyPr>
        <a:lstStyle/>
        <a:p>
          <a:pPr marL="228600" lvl="1" indent="-228600" algn="l" defTabSz="1111250">
            <a:lnSpc>
              <a:spcPct val="90000"/>
            </a:lnSpc>
            <a:spcBef>
              <a:spcPct val="0"/>
            </a:spcBef>
            <a:spcAft>
              <a:spcPct val="15000"/>
            </a:spcAft>
            <a:buChar char="••"/>
          </a:pPr>
          <a:r>
            <a:rPr lang="uz-Cyrl-UZ" sz="2500" kern="1200" dirty="0" smtClean="0">
              <a:latin typeface="Times New Roman" pitchFamily="18" charset="0"/>
              <a:cs typeface="Times New Roman" pitchFamily="18" charset="0"/>
            </a:rPr>
            <a:t>3.Ўзбекистонда узумчиликнинг тарихи, ҳозирги аҳволи ва ривожлантириш истиқболлари.</a:t>
          </a:r>
          <a:endParaRPr lang="ru-RU" sz="2500" kern="1200" dirty="0"/>
        </a:p>
      </dsp:txBody>
      <dsp:txXfrm rot="-5400000">
        <a:off x="1020787" y="2674249"/>
        <a:ext cx="7069845" cy="855331"/>
      </dsp:txXfrm>
    </dsp:sp>
    <dsp:sp modelId="{92358C92-DC54-433C-A563-F5DC955F1AEB}">
      <dsp:nvSpPr>
        <dsp:cNvPr id="0" name=""/>
        <dsp:cNvSpPr/>
      </dsp:nvSpPr>
      <dsp:spPr>
        <a:xfrm rot="5400000">
          <a:off x="-218740" y="4160341"/>
          <a:ext cx="1458267" cy="1020787"/>
        </a:xfrm>
        <a:prstGeom prst="chevron">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ru-RU" sz="1300" kern="1200" dirty="0" smtClean="0"/>
        </a:p>
        <a:p>
          <a:pPr lvl="0" algn="ctr" defTabSz="577850">
            <a:lnSpc>
              <a:spcPct val="90000"/>
            </a:lnSpc>
            <a:spcBef>
              <a:spcPct val="0"/>
            </a:spcBef>
            <a:spcAft>
              <a:spcPct val="35000"/>
            </a:spcAft>
          </a:pPr>
          <a:endParaRPr lang="ru-RU" sz="1300" kern="1200" dirty="0"/>
        </a:p>
      </dsp:txBody>
      <dsp:txXfrm rot="-5400000">
        <a:off x="1" y="4451995"/>
        <a:ext cx="1020787" cy="437480"/>
      </dsp:txXfrm>
    </dsp:sp>
    <dsp:sp modelId="{80882D7A-AF5F-4756-B052-F768C8C8E6E2}">
      <dsp:nvSpPr>
        <dsp:cNvPr id="0" name=""/>
        <dsp:cNvSpPr/>
      </dsp:nvSpPr>
      <dsp:spPr>
        <a:xfrm rot="5400000">
          <a:off x="4104908" y="857479"/>
          <a:ext cx="947873" cy="7116116"/>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ru-RU" sz="2400" b="0" kern="1200" dirty="0" smtClean="0">
              <a:latin typeface="Times New Roman" panose="02020603050405020304" pitchFamily="18" charset="0"/>
              <a:cs typeface="Times New Roman" panose="02020603050405020304" pitchFamily="18" charset="0"/>
            </a:rPr>
            <a:t>4. </a:t>
          </a:r>
          <a:r>
            <a:rPr lang="ru-RU" sz="2400" b="0" kern="1200" dirty="0" err="1" smtClean="0">
              <a:latin typeface="Times New Roman" panose="02020603050405020304" pitchFamily="18" charset="0"/>
              <a:cs typeface="Times New Roman" panose="02020603050405020304" pitchFamily="18" charset="0"/>
            </a:rPr>
            <a:t>Дунё</a:t>
          </a:r>
          <a:r>
            <a:rPr lang="ru-RU" sz="2400" b="0" kern="1200" dirty="0" smtClean="0">
              <a:latin typeface="Times New Roman" panose="02020603050405020304" pitchFamily="18" charset="0"/>
              <a:cs typeface="Times New Roman" panose="02020603050405020304" pitchFamily="18" charset="0"/>
            </a:rPr>
            <a:t> </a:t>
          </a:r>
          <a:r>
            <a:rPr lang="ru-RU" sz="2400" b="0" kern="1200" dirty="0" err="1" smtClean="0">
              <a:latin typeface="Times New Roman" panose="02020603050405020304" pitchFamily="18" charset="0"/>
              <a:cs typeface="Times New Roman" panose="02020603050405020304" pitchFamily="18" charset="0"/>
            </a:rPr>
            <a:t>токчилиги</a:t>
          </a:r>
          <a:r>
            <a:rPr lang="ru-RU" sz="2400" b="0" kern="1200" dirty="0" smtClean="0">
              <a:latin typeface="Times New Roman" panose="02020603050405020304" pitchFamily="18" charset="0"/>
              <a:cs typeface="Times New Roman" panose="02020603050405020304" pitchFamily="18" charset="0"/>
            </a:rPr>
            <a:t> </a:t>
          </a:r>
          <a:r>
            <a:rPr lang="ru-RU" sz="2400" b="0" kern="1200" dirty="0" err="1" smtClean="0">
              <a:latin typeface="Times New Roman" panose="02020603050405020304" pitchFamily="18" charset="0"/>
              <a:cs typeface="Times New Roman" panose="02020603050405020304" pitchFamily="18" charset="0"/>
            </a:rPr>
            <a:t>ҳақида</a:t>
          </a:r>
          <a:r>
            <a:rPr lang="ru-RU" sz="2400" b="0" kern="1200" dirty="0" smtClean="0">
              <a:latin typeface="Times New Roman" panose="02020603050405020304" pitchFamily="18" charset="0"/>
              <a:cs typeface="Times New Roman" panose="02020603050405020304" pitchFamily="18" charset="0"/>
            </a:rPr>
            <a:t> </a:t>
          </a:r>
          <a:r>
            <a:rPr lang="ru-RU" sz="2400" b="0" kern="1200" dirty="0" err="1" smtClean="0">
              <a:latin typeface="Times New Roman" panose="02020603050405020304" pitchFamily="18" charset="0"/>
              <a:cs typeface="Times New Roman" panose="02020603050405020304" pitchFamily="18" charset="0"/>
            </a:rPr>
            <a:t>қисқача</a:t>
          </a:r>
          <a:r>
            <a:rPr lang="ru-RU" sz="2400" b="0" kern="1200" dirty="0" smtClean="0">
              <a:latin typeface="Times New Roman" panose="02020603050405020304" pitchFamily="18" charset="0"/>
              <a:cs typeface="Times New Roman" panose="02020603050405020304" pitchFamily="18" charset="0"/>
            </a:rPr>
            <a:t> </a:t>
          </a:r>
          <a:r>
            <a:rPr lang="ru-RU" sz="2400" b="0" kern="1200" dirty="0" err="1" smtClean="0">
              <a:latin typeface="Times New Roman" panose="02020603050405020304" pitchFamily="18" charset="0"/>
              <a:cs typeface="Times New Roman" panose="02020603050405020304" pitchFamily="18" charset="0"/>
            </a:rPr>
            <a:t>маълумот</a:t>
          </a:r>
          <a:r>
            <a:rPr lang="ru-RU" sz="2400" b="0" kern="1200" dirty="0" smtClean="0">
              <a:latin typeface="Times New Roman" panose="02020603050405020304" pitchFamily="18" charset="0"/>
              <a:cs typeface="Times New Roman" panose="02020603050405020304" pitchFamily="18" charset="0"/>
            </a:rPr>
            <a:t>.</a:t>
          </a:r>
          <a:endParaRPr lang="ru-RU" sz="2500" kern="1200" dirty="0"/>
        </a:p>
      </dsp:txBody>
      <dsp:txXfrm rot="-5400000">
        <a:off x="1020787" y="3987872"/>
        <a:ext cx="7069845" cy="855331"/>
      </dsp:txXfrm>
    </dsp:sp>
  </dsp:spTree>
</dsp:drawing>
</file>

<file path=ppt/diagrams/layout1.xml><?xml version="1.0" encoding="utf-8"?>
<dgm:layoutDef xmlns:dgm="http://schemas.openxmlformats.org/drawingml/2006/diagram" xmlns:a="http://schemas.openxmlformats.org/drawingml/2006/main" uniqueId="urn:microsoft.com/office/officeart/2011/layout/ConvergingText">
  <dgm:title val="Сходящийся текст"/>
  <dgm:desc val="Служит для отображения этапов или частей, которые сливаются в одно целое. Ограничен одной фигурой уровня 1, которая содержит текст и не более пяти фигур уровня 2."/>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B4C71EC6-210F-42DE-9C53-41977AD35B3D}" type="datetimeFigureOut">
              <a:rPr lang="ru-RU" smtClean="0"/>
              <a:t>01.03.2018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ru-RU" smtClean="0"/>
              <a:t>Образец заголовка</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01.03.2018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8" name="Content Placeholder 7"/>
          <p:cNvSpPr>
            <a:spLocks noGrp="1"/>
          </p:cNvSpPr>
          <p:nvPr>
            <p:ph sz="quarter" idx="13"/>
          </p:nvPr>
        </p:nvSpPr>
        <p:spPr>
          <a:xfrm>
            <a:off x="609600" y="1600200"/>
            <a:ext cx="79248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01.03.2018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01.03.2018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B4C71EC6-210F-42DE-9C53-41977AD35B3D}" type="datetimeFigureOut">
              <a:rPr lang="ru-RU" smtClean="0"/>
              <a:t>01.03.2018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01.03.2018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01.03.2018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01.03.2018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ru-RU" smtClean="0"/>
              <a:t>Образец заголовка</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01.03.2018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01.03.2018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01.03.2018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Заголовок, 1 большой объект и 2 маленьких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quarter" idx="2"/>
          </p:nvPr>
        </p:nvSpPr>
        <p:spPr>
          <a:xfrm>
            <a:off x="4648200" y="1600200"/>
            <a:ext cx="4038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Объект 4"/>
          <p:cNvSpPr>
            <a:spLocks noGrp="1"/>
          </p:cNvSpPr>
          <p:nvPr>
            <p:ph sz="quarter" idx="3"/>
          </p:nvPr>
        </p:nvSpPr>
        <p:spPr>
          <a:xfrm>
            <a:off x="4648200" y="3938588"/>
            <a:ext cx="4038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Дата 5"/>
          <p:cNvSpPr>
            <a:spLocks noGrp="1"/>
          </p:cNvSpPr>
          <p:nvPr>
            <p:ph type="dt" sz="half" idx="10"/>
          </p:nvPr>
        </p:nvSpPr>
        <p:spPr>
          <a:xfrm>
            <a:off x="457200" y="6245225"/>
            <a:ext cx="2133600" cy="476250"/>
          </a:xfrm>
        </p:spPr>
        <p:txBody>
          <a:bodyPr/>
          <a:lstStyle>
            <a:lvl1pPr>
              <a:defRPr/>
            </a:lvl1pPr>
          </a:lstStyle>
          <a:p>
            <a:endParaRPr lang="ru-RU" altLang="ru-RU"/>
          </a:p>
        </p:txBody>
      </p:sp>
      <p:sp>
        <p:nvSpPr>
          <p:cNvPr id="7" name="Нижний колонтитул 6"/>
          <p:cNvSpPr>
            <a:spLocks noGrp="1"/>
          </p:cNvSpPr>
          <p:nvPr>
            <p:ph type="ftr" sz="quarter" idx="11"/>
          </p:nvPr>
        </p:nvSpPr>
        <p:spPr>
          <a:xfrm>
            <a:off x="3124200" y="6245225"/>
            <a:ext cx="2895600" cy="476250"/>
          </a:xfrm>
        </p:spPr>
        <p:txBody>
          <a:bodyPr/>
          <a:lstStyle>
            <a:lvl1pPr>
              <a:defRPr/>
            </a:lvl1pPr>
          </a:lstStyle>
          <a:p>
            <a:endParaRPr lang="ru-RU" altLang="ru-RU"/>
          </a:p>
        </p:txBody>
      </p:sp>
      <p:sp>
        <p:nvSpPr>
          <p:cNvPr id="8" name="Номер слайда 7"/>
          <p:cNvSpPr>
            <a:spLocks noGrp="1"/>
          </p:cNvSpPr>
          <p:nvPr>
            <p:ph type="sldNum" sz="quarter" idx="12"/>
          </p:nvPr>
        </p:nvSpPr>
        <p:spPr>
          <a:xfrm>
            <a:off x="6553200" y="6245225"/>
            <a:ext cx="2133600" cy="476250"/>
          </a:xfrm>
        </p:spPr>
        <p:txBody>
          <a:bodyPr/>
          <a:lstStyle>
            <a:lvl1pPr>
              <a:defRPr/>
            </a:lvl1pPr>
          </a:lstStyle>
          <a:p>
            <a:fld id="{1C224314-6413-49BA-A0FE-C13827D06B2C}" type="slidenum">
              <a:rPr lang="ru-RU" altLang="ru-RU"/>
              <a:pPr/>
              <a:t>‹#›</a:t>
            </a:fld>
            <a:endParaRPr lang="ru-RU" altLang="ru-RU"/>
          </a:p>
        </p:txBody>
      </p:sp>
    </p:spTree>
    <p:extLst>
      <p:ext uri="{BB962C8B-B14F-4D97-AF65-F5344CB8AC3E}">
        <p14:creationId xmlns:p14="http://schemas.microsoft.com/office/powerpoint/2010/main" val="18115403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4"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B4C71EC6-210F-42DE-9C53-41977AD35B3D}" type="datetimeFigureOut">
              <a:rPr lang="ru-RU" smtClean="0"/>
              <a:t>01.03.2018</a:t>
            </a:fld>
            <a:endParaRPr lang="ru-RU"/>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ru-RU"/>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B19B0651-EE4F-4900-A07F-96A6BFA9D0F0}"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1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2087177682"/>
              </p:ext>
            </p:extLst>
          </p:nvPr>
        </p:nvGraphicFramePr>
        <p:xfrm>
          <a:off x="323528" y="332656"/>
          <a:ext cx="8712968" cy="576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4711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7924800" cy="634082"/>
          </a:xfrm>
        </p:spPr>
        <p:txBody>
          <a:bodyPr/>
          <a:lstStyle/>
          <a:p>
            <a:pPr algn="ctr"/>
            <a:r>
              <a:rPr lang="uz-Cyrl-UZ" sz="4000" b="1" dirty="0">
                <a:solidFill>
                  <a:schemeClr val="bg1"/>
                </a:solidFill>
                <a:latin typeface="Times New Roman" pitchFamily="18" charset="0"/>
                <a:cs typeface="Times New Roman" pitchFamily="18" charset="0"/>
              </a:rPr>
              <a:t>РЕЖА</a:t>
            </a:r>
            <a:r>
              <a:rPr lang="uz-Cyrl-UZ" sz="4000" b="1" dirty="0" smtClean="0">
                <a:solidFill>
                  <a:schemeClr val="bg1"/>
                </a:solidFill>
                <a:latin typeface="Times New Roman" pitchFamily="18" charset="0"/>
                <a:cs typeface="Times New Roman" pitchFamily="18" charset="0"/>
              </a:rPr>
              <a:t>:</a:t>
            </a:r>
            <a:endParaRPr lang="ru-RU" sz="3600" dirty="0">
              <a:solidFill>
                <a:schemeClr val="bg1"/>
              </a:solidFill>
            </a:endParaRPr>
          </a:p>
        </p:txBody>
      </p:sp>
      <p:graphicFrame>
        <p:nvGraphicFramePr>
          <p:cNvPr id="4" name="Объект 3"/>
          <p:cNvGraphicFramePr>
            <a:graphicFrameLocks noGrp="1"/>
          </p:cNvGraphicFramePr>
          <p:nvPr>
            <p:ph sz="quarter" idx="13"/>
            <p:extLst>
              <p:ext uri="{D42A27DB-BD31-4B8C-83A1-F6EECF244321}">
                <p14:modId xmlns:p14="http://schemas.microsoft.com/office/powerpoint/2010/main" val="4131606542"/>
              </p:ext>
            </p:extLst>
          </p:nvPr>
        </p:nvGraphicFramePr>
        <p:xfrm>
          <a:off x="755576" y="908720"/>
          <a:ext cx="8136904"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11655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48041" y="1124744"/>
            <a:ext cx="8568952" cy="5400600"/>
          </a:xfrm>
        </p:spPr>
        <p:txBody>
          <a:bodyPr>
            <a:normAutofit/>
          </a:bodyPr>
          <a:lstStyle/>
          <a:p>
            <a:pPr marL="0" indent="0" algn="just">
              <a:buNone/>
            </a:pPr>
            <a:r>
              <a:rPr lang="uz-Cyrl-UZ" sz="1900" dirty="0">
                <a:solidFill>
                  <a:schemeClr val="bg1"/>
                </a:solidFill>
                <a:latin typeface="Times New Roman" pitchFamily="18" charset="0"/>
                <a:cs typeface="Times New Roman" pitchFamily="18" charset="0"/>
              </a:rPr>
              <a:t>Узумчилик фани ўсимликшунослик фанлари қаторига кириб, ток экинининг ботаник таърифини, биологик хусусиятларини, узум навларини ва мўл ҳамда сифатли ҳосил етиштириш технологиясини ўрганади.</a:t>
            </a:r>
            <a:endParaRPr lang="ru-RU" sz="1900" dirty="0">
              <a:solidFill>
                <a:schemeClr val="bg1"/>
              </a:solidFill>
              <a:latin typeface="Times New Roman" pitchFamily="18" charset="0"/>
              <a:cs typeface="Times New Roman" pitchFamily="18" charset="0"/>
            </a:endParaRPr>
          </a:p>
          <a:p>
            <a:pPr marL="0" indent="0" algn="just">
              <a:buNone/>
            </a:pPr>
            <a:r>
              <a:rPr lang="uz-Cyrl-UZ" sz="1900" dirty="0">
                <a:solidFill>
                  <a:schemeClr val="bg1"/>
                </a:solidFill>
                <a:latin typeface="Times New Roman" pitchFamily="18" charset="0"/>
                <a:cs typeface="Times New Roman" pitchFamily="18" charset="0"/>
              </a:rPr>
              <a:t> Узумчилик қишлоқ хўжалигининг муҳим тармоқларидан бўлиб, аҳолининг озиқ-овқатга ва саноатни эса хом ашёга бўлган талабини қондиради. Ўзбекистоннинг тупроқ ва иқлим шароити бу экин учун нисбатан қулай бўлгани учун у мамлакатимизнинг ҳамма тупроқ ва иқлим шароитларида ўстирилади. Ҳеч бир томарқа йўқки бу экин экилмаган.</a:t>
            </a:r>
            <a:endParaRPr lang="ru-RU" sz="1900" dirty="0">
              <a:solidFill>
                <a:schemeClr val="bg1"/>
              </a:solidFill>
              <a:latin typeface="Times New Roman" pitchFamily="18" charset="0"/>
              <a:cs typeface="Times New Roman" pitchFamily="18" charset="0"/>
            </a:endParaRPr>
          </a:p>
          <a:p>
            <a:pPr marL="0" indent="0" algn="just">
              <a:buNone/>
            </a:pPr>
            <a:r>
              <a:rPr lang="uz-Cyrl-UZ" sz="1900" dirty="0">
                <a:solidFill>
                  <a:schemeClr val="bg1"/>
                </a:solidFill>
                <a:latin typeface="Times New Roman" pitchFamily="18" charset="0"/>
                <a:cs typeface="Times New Roman" pitchFamily="18" charset="0"/>
              </a:rPr>
              <a:t> </a:t>
            </a:r>
            <a:r>
              <a:rPr lang="uz-Cyrl-UZ" sz="1900" dirty="0" smtClean="0">
                <a:solidFill>
                  <a:schemeClr val="bg1"/>
                </a:solidFill>
                <a:latin typeface="Times New Roman" pitchFamily="18" charset="0"/>
                <a:cs typeface="Times New Roman" pitchFamily="18" charset="0"/>
              </a:rPr>
              <a:t>Ток </a:t>
            </a:r>
            <a:r>
              <a:rPr lang="uz-Cyrl-UZ" sz="1900" dirty="0">
                <a:solidFill>
                  <a:schemeClr val="bg1"/>
                </a:solidFill>
                <a:latin typeface="Times New Roman" pitchFamily="18" charset="0"/>
                <a:cs typeface="Times New Roman" pitchFamily="18" charset="0"/>
              </a:rPr>
              <a:t>қимматбаҳо экин ҳисобланади.Узум меваси таркибида 15–30% ҳатто сўлитилганда эса 40-50 % гача шакар, органик кислоталар,пектин,ошловчи моддалар,хушбўй ҳидли ва бўёқ моддалар, ўсимлик елими,бир қанча ферментлар, А, В</a:t>
            </a:r>
            <a:r>
              <a:rPr lang="uz-Cyrl-UZ" sz="1900" baseline="-25000" dirty="0">
                <a:solidFill>
                  <a:schemeClr val="bg1"/>
                </a:solidFill>
                <a:latin typeface="Times New Roman" pitchFamily="18" charset="0"/>
                <a:cs typeface="Times New Roman" pitchFamily="18" charset="0"/>
              </a:rPr>
              <a:t>1</a:t>
            </a:r>
            <a:r>
              <a:rPr lang="uz-Cyrl-UZ" sz="1900" dirty="0">
                <a:solidFill>
                  <a:schemeClr val="bg1"/>
                </a:solidFill>
                <a:latin typeface="Times New Roman" pitchFamily="18" charset="0"/>
                <a:cs typeface="Times New Roman" pitchFamily="18" charset="0"/>
              </a:rPr>
              <a:t>,</a:t>
            </a:r>
            <a:r>
              <a:rPr lang="uz-Cyrl-UZ" sz="1900" baseline="-25000" dirty="0">
                <a:solidFill>
                  <a:schemeClr val="bg1"/>
                </a:solidFill>
                <a:latin typeface="Times New Roman" pitchFamily="18" charset="0"/>
                <a:cs typeface="Times New Roman" pitchFamily="18" charset="0"/>
              </a:rPr>
              <a:t> </a:t>
            </a:r>
            <a:r>
              <a:rPr lang="uz-Cyrl-UZ" sz="1900" dirty="0">
                <a:solidFill>
                  <a:schemeClr val="bg1"/>
                </a:solidFill>
                <a:latin typeface="Times New Roman" pitchFamily="18" charset="0"/>
                <a:cs typeface="Times New Roman" pitchFamily="18" charset="0"/>
              </a:rPr>
              <a:t>В</a:t>
            </a:r>
            <a:r>
              <a:rPr lang="uz-Cyrl-UZ" sz="1900" baseline="-25000" dirty="0">
                <a:solidFill>
                  <a:schemeClr val="bg1"/>
                </a:solidFill>
                <a:latin typeface="Times New Roman" pitchFamily="18" charset="0"/>
                <a:cs typeface="Times New Roman" pitchFamily="18" charset="0"/>
              </a:rPr>
              <a:t>2</a:t>
            </a:r>
            <a:r>
              <a:rPr lang="uz-Cyrl-UZ" sz="1900" dirty="0">
                <a:solidFill>
                  <a:schemeClr val="bg1"/>
                </a:solidFill>
                <a:latin typeface="Times New Roman" pitchFamily="18" charset="0"/>
                <a:cs typeface="Times New Roman" pitchFamily="18" charset="0"/>
              </a:rPr>
              <a:t>, С витаминлар ва минерал тузлар бўлади.</a:t>
            </a:r>
            <a:endParaRPr lang="ru-RU" sz="1900" dirty="0">
              <a:solidFill>
                <a:schemeClr val="bg1"/>
              </a:solidFill>
              <a:latin typeface="Times New Roman" pitchFamily="18" charset="0"/>
              <a:cs typeface="Times New Roman" pitchFamily="18" charset="0"/>
            </a:endParaRPr>
          </a:p>
          <a:p>
            <a:pPr marL="0" indent="0" algn="just">
              <a:buNone/>
            </a:pPr>
            <a:r>
              <a:rPr lang="uz-Cyrl-UZ"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Узумдан</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ҳар</a:t>
            </a:r>
            <a:r>
              <a:rPr lang="ru-RU" sz="1900" dirty="0">
                <a:solidFill>
                  <a:schemeClr val="bg1"/>
                </a:solidFill>
                <a:latin typeface="Times New Roman" pitchFamily="18" charset="0"/>
                <a:cs typeface="Times New Roman" pitchFamily="18" charset="0"/>
              </a:rPr>
              <a:t> хил </a:t>
            </a:r>
            <a:r>
              <a:rPr lang="ru-RU" sz="1900" dirty="0" err="1">
                <a:solidFill>
                  <a:schemeClr val="bg1"/>
                </a:solidFill>
                <a:latin typeface="Times New Roman" pitchFamily="18" charset="0"/>
                <a:cs typeface="Times New Roman" pitchFamily="18" charset="0"/>
              </a:rPr>
              <a:t>мақсадлар</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учун</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фойдаланилади</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Узум</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янгилигича</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кўп</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ишлатилади,ундан</a:t>
            </a:r>
            <a:r>
              <a:rPr lang="ru-RU" sz="1900" dirty="0">
                <a:solidFill>
                  <a:schemeClr val="bg1"/>
                </a:solidFill>
                <a:latin typeface="Times New Roman" pitchFamily="18" charset="0"/>
                <a:cs typeface="Times New Roman" pitchFamily="18" charset="0"/>
              </a:rPr>
              <a:t> июнь </a:t>
            </a:r>
            <a:r>
              <a:rPr lang="ru-RU" sz="1900" dirty="0" err="1">
                <a:solidFill>
                  <a:schemeClr val="bg1"/>
                </a:solidFill>
                <a:latin typeface="Times New Roman" pitchFamily="18" charset="0"/>
                <a:cs typeface="Times New Roman" pitchFamily="18" charset="0"/>
              </a:rPr>
              <a:t>ойидан</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бошлаб</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ноябргача</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даладан</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узиб</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ишлатилади</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Сақлашга</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қулай</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бўлган</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навларини</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эса</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махсус</a:t>
            </a:r>
            <a:r>
              <a:rPr lang="ru-RU" sz="1900" dirty="0">
                <a:solidFill>
                  <a:schemeClr val="bg1"/>
                </a:solidFill>
                <a:latin typeface="Times New Roman" pitchFamily="18" charset="0"/>
                <a:cs typeface="Times New Roman" pitchFamily="18" charset="0"/>
              </a:rPr>
              <a:t> хона </a:t>
            </a:r>
            <a:r>
              <a:rPr lang="ru-RU" sz="1900" dirty="0" err="1">
                <a:solidFill>
                  <a:schemeClr val="bg1"/>
                </a:solidFill>
                <a:latin typeface="Times New Roman" pitchFamily="18" charset="0"/>
                <a:cs typeface="Times New Roman" pitchFamily="18" charset="0"/>
              </a:rPr>
              <a:t>ва</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музхоналарда</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келгуси</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йилнинг</a:t>
            </a:r>
            <a:r>
              <a:rPr lang="ru-RU" sz="1900" dirty="0">
                <a:solidFill>
                  <a:schemeClr val="bg1"/>
                </a:solidFill>
                <a:latin typeface="Times New Roman" pitchFamily="18" charset="0"/>
                <a:cs typeface="Times New Roman" pitchFamily="18" charset="0"/>
              </a:rPr>
              <a:t> май </a:t>
            </a:r>
            <a:r>
              <a:rPr lang="ru-RU" sz="1900" dirty="0" err="1">
                <a:solidFill>
                  <a:schemeClr val="bg1"/>
                </a:solidFill>
                <a:latin typeface="Times New Roman" pitchFamily="18" charset="0"/>
                <a:cs typeface="Times New Roman" pitchFamily="18" charset="0"/>
              </a:rPr>
              <a:t>ойигача</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сақлаш</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мумкин</a:t>
            </a:r>
            <a:r>
              <a:rPr lang="ru-RU" sz="1900" dirty="0">
                <a:solidFill>
                  <a:schemeClr val="bg1"/>
                </a:solidFill>
                <a:latin typeface="Times New Roman" pitchFamily="18" charset="0"/>
                <a:cs typeface="Times New Roman" pitchFamily="18" charset="0"/>
              </a:rPr>
              <a:t>.</a:t>
            </a:r>
          </a:p>
          <a:p>
            <a:pPr marL="0" indent="0" algn="just">
              <a:buNone/>
            </a:pPr>
            <a:endParaRPr lang="ru-RU" sz="1900" dirty="0">
              <a:solidFill>
                <a:schemeClr val="bg1"/>
              </a:solidFill>
            </a:endParaRPr>
          </a:p>
        </p:txBody>
      </p:sp>
      <p:sp>
        <p:nvSpPr>
          <p:cNvPr id="4" name="Заголовок 1"/>
          <p:cNvSpPr>
            <a:spLocks noGrp="1"/>
          </p:cNvSpPr>
          <p:nvPr>
            <p:ph type="title"/>
          </p:nvPr>
        </p:nvSpPr>
        <p:spPr>
          <a:xfrm>
            <a:off x="456158" y="116632"/>
            <a:ext cx="8066856" cy="720080"/>
          </a:xfrm>
        </p:spPr>
        <p:txBody>
          <a:bodyPr/>
          <a:lstStyle/>
          <a:p>
            <a:pPr lvl="0" algn="ctr"/>
            <a:r>
              <a:rPr lang="uz-Cyrl-UZ" dirty="0">
                <a:solidFill>
                  <a:schemeClr val="bg1"/>
                </a:solidFill>
                <a:latin typeface="Times New Roman" pitchFamily="18" charset="0"/>
                <a:cs typeface="Times New Roman" pitchFamily="18" charset="0"/>
              </a:rPr>
              <a:t>1.Узумчилик фани </a:t>
            </a:r>
            <a:r>
              <a:rPr lang="uz-Cyrl-UZ" dirty="0" smtClean="0">
                <a:solidFill>
                  <a:schemeClr val="bg1"/>
                </a:solidFill>
                <a:latin typeface="Times New Roman" pitchFamily="18" charset="0"/>
                <a:cs typeface="Times New Roman" pitchFamily="18" charset="0"/>
              </a:rPr>
              <a:t>тўғрисида</a:t>
            </a:r>
            <a:endParaRPr lang="ru-RU" dirty="0">
              <a:solidFill>
                <a:schemeClr val="bg1"/>
              </a:solidFill>
            </a:endParaRPr>
          </a:p>
        </p:txBody>
      </p:sp>
    </p:spTree>
    <p:extLst>
      <p:ext uri="{BB962C8B-B14F-4D97-AF65-F5344CB8AC3E}">
        <p14:creationId xmlns:p14="http://schemas.microsoft.com/office/powerpoint/2010/main" val="182897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780" y="-171400"/>
            <a:ext cx="3456384" cy="3259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r="8070"/>
          <a:stretch/>
        </p:blipFill>
        <p:spPr bwMode="auto">
          <a:xfrm>
            <a:off x="4419534" y="3213277"/>
            <a:ext cx="4464496" cy="3644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0" y="3213277"/>
            <a:ext cx="4008986" cy="3644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7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7984" y="-171400"/>
            <a:ext cx="4496347" cy="3310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70362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ChangeArrowheads="1"/>
          </p:cNvSpPr>
          <p:nvPr/>
        </p:nvSpPr>
        <p:spPr bwMode="auto">
          <a:xfrm>
            <a:off x="228600" y="673100"/>
            <a:ext cx="8763000" cy="588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441325">
              <a:defRPr>
                <a:solidFill>
                  <a:schemeClr val="tx1"/>
                </a:solidFill>
                <a:latin typeface="Arial" panose="020B0604020202020204" pitchFamily="34" charset="0"/>
              </a:defRPr>
            </a:lvl1pPr>
            <a:lvl2pPr marL="620713">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just"/>
            <a:r>
              <a:rPr lang="uz-Cyrl-UZ" altLang="ru-RU" sz="2000" b="1" dirty="0">
                <a:solidFill>
                  <a:schemeClr val="bg1">
                    <a:lumMod val="95000"/>
                    <a:lumOff val="5000"/>
                  </a:schemeClr>
                </a:solidFill>
              </a:rPr>
              <a:t>У</a:t>
            </a:r>
            <a:r>
              <a:rPr lang="ru-RU" altLang="ru-RU" sz="2000" b="1" dirty="0">
                <a:solidFill>
                  <a:schemeClr val="bg1">
                    <a:lumMod val="95000"/>
                    <a:lumOff val="5000"/>
                  </a:schemeClr>
                </a:solidFill>
              </a:rPr>
              <a:t>з</a:t>
            </a:r>
            <a:r>
              <a:rPr lang="uz-Cyrl-UZ" altLang="ru-RU" sz="2000" b="1" dirty="0">
                <a:solidFill>
                  <a:schemeClr val="bg1">
                    <a:lumMod val="95000"/>
                    <a:lumOff val="5000"/>
                  </a:schemeClr>
                </a:solidFill>
              </a:rPr>
              <a:t>у</a:t>
            </a:r>
            <a:r>
              <a:rPr lang="ru-RU" altLang="ru-RU" sz="2000" b="1" dirty="0">
                <a:solidFill>
                  <a:schemeClr val="bg1">
                    <a:lumMod val="95000"/>
                    <a:lumOff val="5000"/>
                  </a:schemeClr>
                </a:solidFill>
              </a:rPr>
              <a:t>м</a:t>
            </a:r>
            <a:r>
              <a:rPr lang="uz-Cyrl-UZ" altLang="ru-RU" sz="2000" b="1" dirty="0">
                <a:solidFill>
                  <a:schemeClr val="bg1">
                    <a:lumMod val="95000"/>
                    <a:lumOff val="5000"/>
                  </a:schemeClr>
                </a:solidFill>
              </a:rPr>
              <a:t>ни инсон ҳаётидаги муҳим озиқалик аҳамияти барчага маълум. Улар озиқ-овқат бўлибгина қолмай киши организмини турли витаминлар, углеводлар, минерал тузлар ва бошқа биологик фаол моддалар билан таъминлайдиган қўшимча манба ҳисобланади. Ундан ташқари узум шифобахшлик хусусиятларга ҳам эга бўлиб турли хасталикларни олдини олишга имкон беради. Соғлом киши организмининг бир суткалик </a:t>
            </a:r>
            <a:r>
              <a:rPr lang="uz-Cyrl-UZ" altLang="ru-RU" sz="2000" b="1" dirty="0" smtClean="0">
                <a:solidFill>
                  <a:schemeClr val="bg1">
                    <a:lumMod val="95000"/>
                    <a:lumOff val="5000"/>
                  </a:schemeClr>
                </a:solidFill>
              </a:rPr>
              <a:t>эхтиёжини </a:t>
            </a:r>
            <a:r>
              <a:rPr lang="uz-Cyrl-UZ" altLang="ru-RU" sz="2000" b="1" dirty="0">
                <a:solidFill>
                  <a:schemeClr val="bg1">
                    <a:lumMod val="95000"/>
                    <a:lumOff val="5000"/>
                  </a:schemeClr>
                </a:solidFill>
              </a:rPr>
              <a:t>қондириш учун у истеъмол қиладиган озиқ-овқат таркибининг 1/4 қисмини турли хил сабзавот, мева ва узум маҳсулотлар ташкил қилиши керак.</a:t>
            </a:r>
          </a:p>
          <a:p>
            <a:pPr algn="just"/>
            <a:r>
              <a:rPr lang="uz-Cyrl-UZ" altLang="ru-RU" sz="2000" b="1" dirty="0">
                <a:solidFill>
                  <a:schemeClr val="bg1">
                    <a:lumMod val="95000"/>
                    <a:lumOff val="5000"/>
                  </a:schemeClr>
                </a:solidFill>
              </a:rPr>
              <a:t>Охирги йилларда мамлакатимизда ишлаб чиқарилаётган узум маҳсулотлари йилдан-йилга ошиб бормоқда. 2010 йилда мамлакатимизда 987,4 минг тонна узум ишлаб чиқарилган бўлса, 2011 йилда эса уни ҳажми 1090,2 минг тоннага етди, етиштирилган майдони эса 110,0 минг гектарни ташкил этди.</a:t>
            </a:r>
            <a:r>
              <a:rPr lang="ru-RU" altLang="ru-RU" sz="2000" b="1" dirty="0">
                <a:solidFill>
                  <a:schemeClr val="bg1">
                    <a:lumMod val="95000"/>
                    <a:lumOff val="5000"/>
                  </a:schemeClr>
                </a:solidFill>
              </a:rPr>
              <a:t> </a:t>
            </a:r>
            <a:endParaRPr lang="uz-Cyrl-UZ" altLang="ru-RU" sz="2000" b="1" dirty="0">
              <a:solidFill>
                <a:schemeClr val="bg1">
                  <a:lumMod val="95000"/>
                  <a:lumOff val="5000"/>
                </a:schemeClr>
              </a:solidFill>
            </a:endParaRPr>
          </a:p>
          <a:p>
            <a:pPr algn="just"/>
            <a:r>
              <a:rPr lang="uz-Cyrl-UZ" altLang="ru-RU" sz="2000" b="1" dirty="0">
                <a:solidFill>
                  <a:schemeClr val="bg1">
                    <a:lumMod val="95000"/>
                    <a:lumOff val="5000"/>
                  </a:schemeClr>
                </a:solidFill>
              </a:rPr>
              <a:t>Мутасадди ташкилотларнинг тавсиясига кўра ҳар бир инсон йил мобайнида сабзавотдан 43,7 кг истеъмол қилиши керак. 2011 йилда узум маҳсулотини етиштирилган ялпи ҳосил ҳар бир истеъмолчига 38,3 кг дан тўғри келди. </a:t>
            </a:r>
            <a:endParaRPr lang="ru-RU" altLang="ru-RU" sz="2000" b="1" dirty="0">
              <a:solidFill>
                <a:schemeClr val="bg1">
                  <a:lumMod val="95000"/>
                  <a:lumOff val="5000"/>
                </a:schemeClr>
              </a:solidFill>
            </a:endParaRPr>
          </a:p>
        </p:txBody>
      </p:sp>
    </p:spTree>
    <p:extLst>
      <p:ext uri="{BB962C8B-B14F-4D97-AF65-F5344CB8AC3E}">
        <p14:creationId xmlns:p14="http://schemas.microsoft.com/office/powerpoint/2010/main" val="33523052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4"/>
          <p:cNvSpPr>
            <a:spLocks noChangeArrowheads="1"/>
          </p:cNvSpPr>
          <p:nvPr/>
        </p:nvSpPr>
        <p:spPr bwMode="auto">
          <a:xfrm>
            <a:off x="611560" y="644722"/>
            <a:ext cx="830384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441325">
              <a:defRPr>
                <a:solidFill>
                  <a:schemeClr val="tx1"/>
                </a:solidFill>
                <a:latin typeface="Arial" panose="020B0604020202020204" pitchFamily="34" charset="0"/>
              </a:defRPr>
            </a:lvl1pPr>
            <a:lvl2pPr marL="620713">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just"/>
            <a:r>
              <a:rPr lang="uz-Cyrl-UZ" altLang="ru-RU" sz="2000" b="1" dirty="0">
                <a:solidFill>
                  <a:schemeClr val="bg1">
                    <a:lumMod val="95000"/>
                    <a:lumOff val="5000"/>
                  </a:schemeClr>
                </a:solidFill>
              </a:rPr>
              <a:t>Бу етиштирилган ялпи ҳосил республикамиз учун марра эмас, чунки аҳоли сони ва қайта ишлаш корхоналари жадал суръатда ўсмоқда-ривожланмоқда. Шу билан бирга узум маҳсулотининг маълум бир қисми шимолий қўшни давлатларга экспорт қилинади.</a:t>
            </a:r>
          </a:p>
          <a:p>
            <a:pPr algn="just"/>
            <a:r>
              <a:rPr lang="uz-Cyrl-UZ" altLang="ru-RU" sz="2000" b="1" dirty="0">
                <a:solidFill>
                  <a:schemeClr val="bg1">
                    <a:lumMod val="95000"/>
                    <a:lumOff val="5000"/>
                  </a:schemeClr>
                </a:solidFill>
              </a:rPr>
              <a:t>Барча мева-сабзавот ва узумлар инсон ҳаётида ўз ўрнига эга, аммо узум маҳсулоти тутган ўрни бошқаларга нисбатан ўзгачадир. Шу сабабли узум етиштириладиган майдон, бошқа қишлоқ хўжалиги экинлар етиштириладиган умумий майдоннинг 23-25 фоизини ёки 110,6 гектарини ташкил этади.</a:t>
            </a:r>
          </a:p>
          <a:p>
            <a:pPr algn="just"/>
            <a:r>
              <a:rPr lang="uz-Cyrl-UZ" altLang="ru-RU" sz="2000" b="1" dirty="0">
                <a:solidFill>
                  <a:schemeClr val="bg1">
                    <a:lumMod val="95000"/>
                    <a:lumOff val="5000"/>
                  </a:schemeClr>
                </a:solidFill>
              </a:rPr>
              <a:t>Демак, бу қишлоқ хўжалиги экини бўлмиш узум катта аҳамиятга эга бўлган экинлардан биридир.</a:t>
            </a:r>
          </a:p>
          <a:p>
            <a:pPr algn="just"/>
            <a:r>
              <a:rPr lang="uz-Cyrl-UZ" altLang="ru-RU" sz="2000" b="1" dirty="0">
                <a:solidFill>
                  <a:schemeClr val="bg1">
                    <a:lumMod val="95000"/>
                    <a:lumOff val="5000"/>
                  </a:schemeClr>
                </a:solidFill>
              </a:rPr>
              <a:t>Биз бўлажка матахассислар узумзорлар майдонини кенгайтиришда узум кўчатларини етиштириш усуллари, технологияси, экиладиган навлари ҳамда қўлланиладиган агротехникаси сирларини билишимиз шарт</a:t>
            </a:r>
            <a:r>
              <a:rPr lang="uz-Cyrl-UZ" altLang="ru-RU" sz="2000" b="1" dirty="0" smtClean="0">
                <a:solidFill>
                  <a:schemeClr val="bg1">
                    <a:lumMod val="95000"/>
                    <a:lumOff val="5000"/>
                  </a:schemeClr>
                </a:solidFill>
              </a:rPr>
              <a:t>.</a:t>
            </a:r>
            <a:endParaRPr lang="uz-Cyrl-UZ" altLang="ru-RU" sz="2000" b="1" dirty="0">
              <a:solidFill>
                <a:schemeClr val="bg1">
                  <a:lumMod val="95000"/>
                  <a:lumOff val="5000"/>
                </a:schemeClr>
              </a:solidFill>
            </a:endParaRPr>
          </a:p>
        </p:txBody>
      </p:sp>
    </p:spTree>
    <p:extLst>
      <p:ext uri="{BB962C8B-B14F-4D97-AF65-F5344CB8AC3E}">
        <p14:creationId xmlns:p14="http://schemas.microsoft.com/office/powerpoint/2010/main" val="16267480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548680"/>
            <a:ext cx="8282880" cy="5760640"/>
          </a:xfrm>
        </p:spPr>
        <p:txBody>
          <a:bodyPr>
            <a:noAutofit/>
          </a:bodyPr>
          <a:lstStyle/>
          <a:p>
            <a:pPr marL="0" indent="0" algn="just">
              <a:buNone/>
            </a:pPr>
            <a:r>
              <a:rPr lang="ru-RU" sz="2000" dirty="0">
                <a:solidFill>
                  <a:schemeClr val="bg1"/>
                </a:solidFill>
                <a:latin typeface="Times New Roman" pitchFamily="18" charset="0"/>
                <a:cs typeface="Times New Roman" pitchFamily="18" charset="0"/>
              </a:rPr>
              <a:t>Ток </a:t>
            </a:r>
            <a:r>
              <a:rPr lang="ru-RU" sz="2000" dirty="0" err="1">
                <a:solidFill>
                  <a:schemeClr val="bg1"/>
                </a:solidFill>
                <a:latin typeface="Times New Roman" pitchFamily="18" charset="0"/>
                <a:cs typeface="Times New Roman" pitchFamily="18" charset="0"/>
              </a:rPr>
              <a:t>энг</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қадимги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гулли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ўсимликларга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киради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Унинг</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аждодлари</a:t>
            </a:r>
            <a:r>
              <a:rPr lang="ru-RU"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Vitaceae</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қуёш</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тушиб</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турадиган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очиқ</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жойларда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ўсган</a:t>
            </a:r>
            <a:r>
              <a:rPr lang="ru-RU" sz="2000" dirty="0">
                <a:solidFill>
                  <a:schemeClr val="bg1"/>
                </a:solidFill>
                <a:latin typeface="Times New Roman" pitchFamily="18" charset="0"/>
                <a:cs typeface="Times New Roman" pitchFamily="18" charset="0"/>
              </a:rPr>
              <a:t> бута </a:t>
            </a:r>
            <a:r>
              <a:rPr lang="ru-RU" sz="2000" dirty="0" err="1">
                <a:solidFill>
                  <a:schemeClr val="bg1"/>
                </a:solidFill>
                <a:latin typeface="Times New Roman" pitchFamily="18" charset="0"/>
                <a:cs typeface="Times New Roman" pitchFamily="18" charset="0"/>
              </a:rPr>
              <a:t>ҳолидаги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табиатан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ёруғсевар</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ўсимлик</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бўлган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сўнгра</a:t>
            </a:r>
            <a:r>
              <a:rPr lang="ru-RU" sz="2000" dirty="0">
                <a:solidFill>
                  <a:schemeClr val="bg1"/>
                </a:solidFill>
                <a:latin typeface="Times New Roman" pitchFamily="18" charset="0"/>
                <a:cs typeface="Times New Roman" pitchFamily="18" charset="0"/>
              </a:rPr>
              <a:t> улар </a:t>
            </a:r>
            <a:r>
              <a:rPr lang="ru-RU" sz="2000" dirty="0" err="1">
                <a:solidFill>
                  <a:schemeClr val="bg1"/>
                </a:solidFill>
                <a:latin typeface="Times New Roman" pitchFamily="18" charset="0"/>
                <a:cs typeface="Times New Roman" pitchFamily="18" charset="0"/>
              </a:rPr>
              <a:t>ёруғлик</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учун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курашда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чирмашиб</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ўсадиган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шаклга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кириб</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ўрмонда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яшашга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мослашган</a:t>
            </a:r>
            <a:r>
              <a:rPr lang="ru-RU" sz="2000" dirty="0">
                <a:solidFill>
                  <a:schemeClr val="bg1"/>
                </a:solidFill>
                <a:latin typeface="Times New Roman" pitchFamily="18" charset="0"/>
                <a:cs typeface="Times New Roman" pitchFamily="18" charset="0"/>
              </a:rPr>
              <a:t>.</a:t>
            </a:r>
          </a:p>
          <a:p>
            <a:pPr marL="0" indent="0" algn="just">
              <a:buNone/>
            </a:pPr>
            <a:r>
              <a:rPr lang="en-US" sz="2000" dirty="0" err="1">
                <a:solidFill>
                  <a:schemeClr val="bg1"/>
                </a:solidFill>
                <a:latin typeface="Times New Roman" pitchFamily="18" charset="0"/>
                <a:cs typeface="Times New Roman" pitchFamily="18" charset="0"/>
              </a:rPr>
              <a:t>Vitis</a:t>
            </a:r>
            <a:r>
              <a:rPr lang="ru-RU" sz="2000" dirty="0">
                <a:solidFill>
                  <a:schemeClr val="bg1"/>
                </a:solidFill>
                <a:latin typeface="Times New Roman" pitchFamily="18" charset="0"/>
                <a:cs typeface="Times New Roman" pitchFamily="18" charset="0"/>
              </a:rPr>
              <a:t> (ток) </a:t>
            </a:r>
            <a:r>
              <a:rPr lang="ru-RU" sz="2000" dirty="0" err="1">
                <a:solidFill>
                  <a:schemeClr val="bg1"/>
                </a:solidFill>
                <a:latin typeface="Times New Roman" pitchFamily="18" charset="0"/>
                <a:cs typeface="Times New Roman" pitchFamily="18" charset="0"/>
              </a:rPr>
              <a:t>авлодининг</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вакиллари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дастлаб</a:t>
            </a:r>
            <a:r>
              <a:rPr lang="ru-RU" sz="2000" dirty="0">
                <a:solidFill>
                  <a:schemeClr val="bg1"/>
                </a:solidFill>
                <a:latin typeface="Times New Roman" pitchFamily="18" charset="0"/>
                <a:cs typeface="Times New Roman" pitchFamily="18" charset="0"/>
              </a:rPr>
              <a:t> ер </a:t>
            </a:r>
            <a:r>
              <a:rPr lang="ru-RU" sz="2000" dirty="0" err="1">
                <a:solidFill>
                  <a:schemeClr val="bg1"/>
                </a:solidFill>
                <a:latin typeface="Times New Roman" pitchFamily="18" charset="0"/>
                <a:cs typeface="Times New Roman" pitchFamily="18" charset="0"/>
              </a:rPr>
              <a:t>шарининг</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иклими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бир</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вактлар</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иссиқ</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бўлган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арктика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зонасида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ўсган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Музлик</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даврида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арктика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зонасидаги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токларнинг</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бир</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қисми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нобуд</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бўлган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бир</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қисми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жанубга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силжиган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Шимолий</a:t>
            </a:r>
            <a:r>
              <a:rPr lang="ru-RU" sz="2000" dirty="0">
                <a:solidFill>
                  <a:schemeClr val="bg1"/>
                </a:solidFill>
                <a:latin typeface="Times New Roman" pitchFamily="18" charset="0"/>
                <a:cs typeface="Times New Roman" pitchFamily="18" charset="0"/>
              </a:rPr>
              <a:t> Америка </a:t>
            </a:r>
            <a:r>
              <a:rPr lang="ru-RU" sz="2000" dirty="0" err="1">
                <a:solidFill>
                  <a:schemeClr val="bg1"/>
                </a:solidFill>
                <a:latin typeface="Times New Roman" pitchFamily="18" charset="0"/>
                <a:cs typeface="Times New Roman" pitchFamily="18" charset="0"/>
              </a:rPr>
              <a:t>ва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Шарқий</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Осиёда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унинг</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қадимги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турлари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ҳозиргача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сақланиб</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қолган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Жанубий</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Европада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ўлчамли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даврнинг</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охирги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эрасида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ёки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бундан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анча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олдин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пайдо</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бўлган</a:t>
            </a:r>
            <a:r>
              <a:rPr lang="ru-RU"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Vitis</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авлоди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сақланиб</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қолган</a:t>
            </a:r>
            <a:r>
              <a:rPr lang="ru-RU" sz="2000" dirty="0">
                <a:solidFill>
                  <a:schemeClr val="bg1"/>
                </a:solidFill>
                <a:latin typeface="Times New Roman" pitchFamily="18" charset="0"/>
                <a:cs typeface="Times New Roman" pitchFamily="18" charset="0"/>
              </a:rPr>
              <a:t>.</a:t>
            </a:r>
          </a:p>
          <a:p>
            <a:pPr marL="0" indent="0" algn="just">
              <a:buNone/>
            </a:pPr>
            <a:r>
              <a:rPr lang="ru-RU" sz="2000" dirty="0">
                <a:solidFill>
                  <a:schemeClr val="bg1"/>
                </a:solidFill>
                <a:latin typeface="Times New Roman" pitchFamily="18" charset="0"/>
                <a:cs typeface="Times New Roman" pitchFamily="18" charset="0"/>
              </a:rPr>
              <a:t>У </a:t>
            </a:r>
            <a:r>
              <a:rPr lang="ru-RU" sz="2000" dirty="0" err="1">
                <a:solidFill>
                  <a:schemeClr val="bg1"/>
                </a:solidFill>
                <a:latin typeface="Times New Roman" pitchFamily="18" charset="0"/>
                <a:cs typeface="Times New Roman" pitchFamily="18" charset="0"/>
              </a:rPr>
              <a:t>экиш</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учун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яроқли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ҳисобланади</a:t>
            </a:r>
            <a:r>
              <a:rPr lang="ru-RU" sz="2000" dirty="0">
                <a:solidFill>
                  <a:schemeClr val="bg1"/>
                </a:solidFill>
                <a:latin typeface="Times New Roman" pitchFamily="18" charset="0"/>
                <a:cs typeface="Times New Roman" pitchFamily="18" charset="0"/>
              </a:rPr>
              <a:t>.</a:t>
            </a:r>
          </a:p>
          <a:p>
            <a:pPr marL="0" indent="0" algn="just">
              <a:buNone/>
            </a:pPr>
            <a:r>
              <a:rPr lang="ru-RU" sz="2000" dirty="0">
                <a:solidFill>
                  <a:schemeClr val="bg1"/>
                </a:solidFill>
                <a:latin typeface="Times New Roman" pitchFamily="18" charset="0"/>
                <a:cs typeface="Times New Roman" pitchFamily="18" charset="0"/>
              </a:rPr>
              <a:t> Материк </a:t>
            </a:r>
            <a:r>
              <a:rPr lang="ru-RU" sz="2000" dirty="0" err="1">
                <a:solidFill>
                  <a:schemeClr val="bg1"/>
                </a:solidFill>
                <a:latin typeface="Times New Roman" pitchFamily="18" charset="0"/>
                <a:cs typeface="Times New Roman" pitchFamily="18" charset="0"/>
              </a:rPr>
              <a:t>бўлиниб</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кетгандан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сўнг</a:t>
            </a:r>
            <a:r>
              <a:rPr lang="ru-RU"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Vitis</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авлоди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уч</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турга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шимолий</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америка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шарқий</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осиё</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ва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европа-осиё</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гуруҳларига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бўлиниб</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кетган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Охирги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гуруҳга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кирувчи</a:t>
            </a:r>
            <a:r>
              <a:rPr lang="ru-RU"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Vitis</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vinifera</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турини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узоқ</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вақт</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сунъий</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танлаш</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натижасида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хозирги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токларнинг</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кўп</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хилма</a:t>
            </a:r>
            <a:r>
              <a:rPr lang="ru-RU" sz="2000" dirty="0">
                <a:solidFill>
                  <a:schemeClr val="bg1"/>
                </a:solidFill>
                <a:latin typeface="Times New Roman" pitchFamily="18" charset="0"/>
                <a:cs typeface="Times New Roman" pitchFamily="18" charset="0"/>
              </a:rPr>
              <a:t>-хил </a:t>
            </a:r>
            <a:r>
              <a:rPr lang="ru-RU" sz="2000" dirty="0" err="1">
                <a:solidFill>
                  <a:schemeClr val="bg1"/>
                </a:solidFill>
                <a:latin typeface="Times New Roman" pitchFamily="18" charset="0"/>
                <a:cs typeface="Times New Roman" pitchFamily="18" charset="0"/>
              </a:rPr>
              <a:t>навлари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етиштирилди</a:t>
            </a:r>
            <a:r>
              <a:rPr lang="ru-RU" sz="2000" dirty="0">
                <a:solidFill>
                  <a:schemeClr val="bg1"/>
                </a:solidFill>
                <a:latin typeface="Times New Roman" pitchFamily="18" charset="0"/>
                <a:cs typeface="Times New Roman" pitchFamily="18" charset="0"/>
              </a:rPr>
              <a:t>. Ток </a:t>
            </a:r>
            <a:r>
              <a:rPr lang="ru-RU" sz="2000" dirty="0" err="1">
                <a:solidFill>
                  <a:schemeClr val="bg1"/>
                </a:solidFill>
                <a:latin typeface="Times New Roman" pitchFamily="18" charset="0"/>
                <a:cs typeface="Times New Roman" pitchFamily="18" charset="0"/>
              </a:rPr>
              <a:t>навларининг</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камроғи</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бошқа</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турлардан</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келиб</a:t>
            </a:r>
            <a:r>
              <a:rPr lang="ru-RU" sz="2000" dirty="0">
                <a:solidFill>
                  <a:schemeClr val="bg1"/>
                </a:solidFill>
                <a:latin typeface="Times New Roman" pitchFamily="18" charset="0"/>
                <a:cs typeface="Times New Roman" pitchFamily="18" charset="0"/>
              </a:rPr>
              <a:t> </a:t>
            </a:r>
            <a:r>
              <a:rPr lang="ru-RU" sz="2000" dirty="0" err="1">
                <a:solidFill>
                  <a:schemeClr val="bg1"/>
                </a:solidFill>
                <a:latin typeface="Times New Roman" pitchFamily="18" charset="0"/>
                <a:cs typeface="Times New Roman" pitchFamily="18" charset="0"/>
              </a:rPr>
              <a:t>чиққан</a:t>
            </a:r>
            <a:r>
              <a:rPr lang="ru-RU" sz="2000" dirty="0">
                <a:solidFill>
                  <a:schemeClr val="bg1"/>
                </a:solidFill>
                <a:latin typeface="Times New Roman" pitchFamily="18" charset="0"/>
                <a:cs typeface="Times New Roman" pitchFamily="18" charset="0"/>
              </a:rPr>
              <a:t>.</a:t>
            </a:r>
          </a:p>
          <a:p>
            <a:endParaRPr lang="ru-RU" sz="1800" dirty="0"/>
          </a:p>
        </p:txBody>
      </p:sp>
    </p:spTree>
    <p:extLst>
      <p:ext uri="{BB962C8B-B14F-4D97-AF65-F5344CB8AC3E}">
        <p14:creationId xmlns:p14="http://schemas.microsoft.com/office/powerpoint/2010/main" val="4648299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07504" y="836712"/>
            <a:ext cx="8928992" cy="5760640"/>
          </a:xfrm>
        </p:spPr>
        <p:txBody>
          <a:bodyPr>
            <a:noAutofit/>
          </a:bodyPr>
          <a:lstStyle/>
          <a:p>
            <a:pPr marL="0" indent="0" algn="just">
              <a:buNone/>
            </a:pPr>
            <a:r>
              <a:rPr lang="ru-RU" sz="1900" dirty="0" err="1">
                <a:solidFill>
                  <a:schemeClr val="bg1"/>
                </a:solidFill>
                <a:latin typeface="Times New Roman" panose="02020603050405020304" pitchFamily="18" charset="0"/>
                <a:cs typeface="Times New Roman" panose="02020603050405020304" pitchFamily="18" charset="0"/>
              </a:rPr>
              <a:t>Узумчилик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республикамиз</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қишлоқ</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хўжалигининг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қадимий</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сердаромад</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тармоқларидан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бири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саналади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Узумчилик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ўсимликшуносликнинг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соҳаси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сифатида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узум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етиштириш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билан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шуғулланса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фан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сифатида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токдан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муттасил</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мўл</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сифатли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ҳосил</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олиш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учун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ўсиши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ривожланишини</a:t>
            </a:r>
            <a:r>
              <a:rPr lang="ru-RU" sz="1900" dirty="0">
                <a:solidFill>
                  <a:schemeClr val="bg1"/>
                </a:solidFill>
                <a:latin typeface="Times New Roman" panose="02020603050405020304" pitchFamily="18" charset="0"/>
                <a:cs typeface="Times New Roman" panose="02020603050405020304" pitchFamily="18" charset="0"/>
              </a:rPr>
              <a:t> бош-</a:t>
            </a:r>
            <a:r>
              <a:rPr lang="ru-RU" sz="1900" dirty="0" err="1">
                <a:solidFill>
                  <a:schemeClr val="bg1"/>
                </a:solidFill>
                <a:latin typeface="Times New Roman" panose="02020603050405020304" pitchFamily="18" charset="0"/>
                <a:cs typeface="Times New Roman" panose="02020603050405020304" pitchFamily="18" charset="0"/>
              </a:rPr>
              <a:t>қаришнинг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турли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усулларини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илмий</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назарий</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илғор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тажри-балар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асосида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ишлаб</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чиқади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ҳамда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ўқув</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фани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сифатида</a:t>
            </a:r>
            <a:r>
              <a:rPr lang="ru-RU" sz="1900" dirty="0">
                <a:solidFill>
                  <a:schemeClr val="bg1"/>
                </a:solidFill>
                <a:latin typeface="Times New Roman" panose="02020603050405020304" pitchFamily="18" charset="0"/>
                <a:cs typeface="Times New Roman" panose="02020603050405020304" pitchFamily="18" charset="0"/>
              </a:rPr>
              <a:t> улар-ни </a:t>
            </a:r>
            <a:r>
              <a:rPr lang="ru-RU" sz="1900" dirty="0" err="1">
                <a:solidFill>
                  <a:schemeClr val="bg1"/>
                </a:solidFill>
                <a:latin typeface="Times New Roman" panose="02020603050405020304" pitchFamily="18" charset="0"/>
                <a:cs typeface="Times New Roman" panose="02020603050405020304" pitchFamily="18" charset="0"/>
              </a:rPr>
              <a:t>ўрганади</a:t>
            </a:r>
            <a:r>
              <a:rPr lang="ru-RU" sz="19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900" dirty="0" err="1">
                <a:solidFill>
                  <a:schemeClr val="bg1"/>
                </a:solidFill>
                <a:latin typeface="Times New Roman" panose="02020603050405020304" pitchFamily="18" charset="0"/>
                <a:cs typeface="Times New Roman" panose="02020603050405020304" pitchFamily="18" charset="0"/>
              </a:rPr>
              <a:t>Марказий</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Осиё</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хусусан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Ўзбекистоннинг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қулай</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табиий-иқлим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шароити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бу</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ерда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узумнинг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турли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муддатларда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яъни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энг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эрта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энг</a:t>
            </a:r>
            <a:r>
              <a:rPr lang="ru-RU" sz="1900" dirty="0">
                <a:solidFill>
                  <a:schemeClr val="bg1"/>
                </a:solidFill>
                <a:latin typeface="Times New Roman" panose="02020603050405020304" pitchFamily="18" charset="0"/>
                <a:cs typeface="Times New Roman" panose="02020603050405020304" pitchFamily="18" charset="0"/>
              </a:rPr>
              <a:t> кеч </a:t>
            </a:r>
            <a:r>
              <a:rPr lang="ru-RU" sz="1900" dirty="0" err="1">
                <a:solidFill>
                  <a:schemeClr val="bg1"/>
                </a:solidFill>
                <a:latin typeface="Times New Roman" panose="02020603050405020304" pitchFamily="18" charset="0"/>
                <a:cs typeface="Times New Roman" panose="02020603050405020304" pitchFamily="18" charset="0"/>
              </a:rPr>
              <a:t>пишадиган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навларини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етиштириш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имконини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беради</a:t>
            </a:r>
            <a:r>
              <a:rPr lang="ru-RU" sz="19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900" dirty="0">
                <a:solidFill>
                  <a:schemeClr val="bg1"/>
                </a:solidFill>
                <a:latin typeface="Times New Roman" panose="02020603050405020304" pitchFamily="18" charset="0"/>
                <a:cs typeface="Times New Roman" panose="02020603050405020304" pitchFamily="18" charset="0"/>
              </a:rPr>
              <a:t>Ток ­ </a:t>
            </a:r>
            <a:r>
              <a:rPr lang="ru-RU" sz="1900" dirty="0" err="1">
                <a:solidFill>
                  <a:schemeClr val="bg1"/>
                </a:solidFill>
                <a:latin typeface="Times New Roman" panose="02020603050405020304" pitchFamily="18" charset="0"/>
                <a:cs typeface="Times New Roman" panose="02020603050405020304" pitchFamily="18" charset="0"/>
              </a:rPr>
              <a:t>қимматбаҳо</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субтропик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ўсимлик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меваси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ўзининг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пархезлик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озиқалиги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жиҳатидан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инсон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организми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учун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энг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зарур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маҳсулот</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ҳисобланади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Пишиб</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етилган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узум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таркибида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айниқса</a:t>
            </a:r>
            <a:r>
              <a:rPr lang="ru-RU" sz="1900" dirty="0">
                <a:solidFill>
                  <a:schemeClr val="bg1"/>
                </a:solidFill>
                <a:latin typeface="Times New Roman" panose="02020603050405020304" pitchFamily="18" charset="0"/>
                <a:cs typeface="Times New Roman" panose="02020603050405020304" pitchFamily="18" charset="0"/>
              </a:rPr>
              <a:t> кишмиш </a:t>
            </a:r>
            <a:r>
              <a:rPr lang="ru-RU" sz="1900" dirty="0" err="1">
                <a:solidFill>
                  <a:schemeClr val="bg1"/>
                </a:solidFill>
                <a:latin typeface="Times New Roman" panose="02020603050405020304" pitchFamily="18" charset="0"/>
                <a:cs typeface="Times New Roman" panose="02020603050405020304" pitchFamily="18" charset="0"/>
              </a:rPr>
              <a:t>навларида</a:t>
            </a:r>
            <a:r>
              <a:rPr lang="ru-RU" sz="1900" dirty="0">
                <a:solidFill>
                  <a:schemeClr val="bg1"/>
                </a:solidFill>
                <a:latin typeface="Times New Roman" panose="02020603050405020304" pitchFamily="18" charset="0"/>
                <a:cs typeface="Times New Roman" panose="02020603050405020304" pitchFamily="18" charset="0"/>
              </a:rPr>
              <a:t> 28-30 %</a:t>
            </a:r>
            <a:r>
              <a:rPr lang="ru-RU" sz="1900" dirty="0" err="1">
                <a:solidFill>
                  <a:schemeClr val="bg1"/>
                </a:solidFill>
                <a:latin typeface="Times New Roman" panose="02020603050405020304" pitchFamily="18" charset="0"/>
                <a:cs typeface="Times New Roman" panose="02020603050405020304" pitchFamily="18" charset="0"/>
              </a:rPr>
              <a:t>гача</a:t>
            </a:r>
            <a:r>
              <a:rPr lang="ru-RU" sz="1900" dirty="0">
                <a:solidFill>
                  <a:schemeClr val="bg1"/>
                </a:solidFill>
                <a:latin typeface="Times New Roman" panose="02020603050405020304" pitchFamily="18" charset="0"/>
                <a:cs typeface="Times New Roman" panose="02020603050405020304" pitchFamily="18" charset="0"/>
              </a:rPr>
              <a:t> организм </a:t>
            </a:r>
            <a:r>
              <a:rPr lang="ru-RU" sz="1900" dirty="0" err="1">
                <a:solidFill>
                  <a:schemeClr val="bg1"/>
                </a:solidFill>
                <a:latin typeface="Times New Roman" panose="02020603050405020304" pitchFamily="18" charset="0"/>
                <a:cs typeface="Times New Roman" panose="02020603050405020304" pitchFamily="18" charset="0"/>
              </a:rPr>
              <a:t>томонидан</a:t>
            </a:r>
            <a:r>
              <a:rPr lang="ru-RU" sz="1900" dirty="0">
                <a:solidFill>
                  <a:schemeClr val="bg1"/>
                </a:solidFill>
                <a:latin typeface="Times New Roman" panose="02020603050405020304" pitchFamily="18" charset="0"/>
                <a:cs typeface="Times New Roman" panose="02020603050405020304" pitchFamily="18" charset="0"/>
              </a:rPr>
              <a:t> тез </a:t>
            </a:r>
            <a:r>
              <a:rPr lang="ru-RU" sz="1900" dirty="0" err="1">
                <a:solidFill>
                  <a:schemeClr val="bg1"/>
                </a:solidFill>
                <a:latin typeface="Times New Roman" panose="02020603050405020304" pitchFamily="18" charset="0"/>
                <a:cs typeface="Times New Roman" panose="02020603050405020304" pitchFamily="18" charset="0"/>
              </a:rPr>
              <a:t>ўзлаштириладиган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қандлар­глюкоза</a:t>
            </a:r>
            <a:r>
              <a:rPr lang="ru-RU" sz="1900" dirty="0">
                <a:solidFill>
                  <a:schemeClr val="bg1"/>
                </a:solidFill>
                <a:latin typeface="Times New Roman" panose="02020603050405020304" pitchFamily="18" charset="0"/>
                <a:cs typeface="Times New Roman" panose="02020603050405020304" pitchFamily="18" charset="0"/>
              </a:rPr>
              <a:t>, фруктоза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сахароза бор. Фруктоза ­ </a:t>
            </a:r>
            <a:r>
              <a:rPr lang="ru-RU" sz="1900" dirty="0" err="1">
                <a:solidFill>
                  <a:schemeClr val="bg1"/>
                </a:solidFill>
                <a:latin typeface="Times New Roman" panose="02020603050405020304" pitchFamily="18" charset="0"/>
                <a:cs typeface="Times New Roman" panose="02020603050405020304" pitchFamily="18" charset="0"/>
              </a:rPr>
              <a:t>ошқозон</a:t>
            </a:r>
            <a:r>
              <a:rPr lang="ru-RU" sz="1900" dirty="0">
                <a:solidFill>
                  <a:schemeClr val="bg1"/>
                </a:solidFill>
                <a:latin typeface="Times New Roman" panose="02020603050405020304" pitchFamily="18" charset="0"/>
                <a:cs typeface="Times New Roman" panose="02020603050405020304" pitchFamily="18" charset="0"/>
              </a:rPr>
              <a:t> ости </a:t>
            </a:r>
            <a:r>
              <a:rPr lang="ru-RU" sz="1900" dirty="0" err="1">
                <a:solidFill>
                  <a:schemeClr val="bg1"/>
                </a:solidFill>
                <a:latin typeface="Times New Roman" panose="02020603050405020304" pitchFamily="18" charset="0"/>
                <a:cs typeface="Times New Roman" panose="02020603050405020304" pitchFamily="18" charset="0"/>
              </a:rPr>
              <a:t>безининг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иштирокисиз</a:t>
            </a:r>
            <a:r>
              <a:rPr lang="ru-RU" sz="1900" dirty="0">
                <a:solidFill>
                  <a:schemeClr val="bg1"/>
                </a:solidFill>
                <a:latin typeface="Times New Roman" panose="02020603050405020304" pitchFamily="18" charset="0"/>
                <a:cs typeface="Times New Roman" panose="02020603050405020304" pitchFamily="18" charset="0"/>
              </a:rPr>
              <a:t> тез </a:t>
            </a:r>
            <a:r>
              <a:rPr lang="ru-RU" sz="1900" dirty="0" err="1">
                <a:solidFill>
                  <a:schemeClr val="bg1"/>
                </a:solidFill>
                <a:latin typeface="Times New Roman" panose="02020603050405020304" pitchFamily="18" charset="0"/>
                <a:cs typeface="Times New Roman" panose="02020603050405020304" pitchFamily="18" charset="0"/>
              </a:rPr>
              <a:t>сингади</a:t>
            </a:r>
            <a:r>
              <a:rPr lang="ru-RU" sz="1900" dirty="0">
                <a:solidFill>
                  <a:schemeClr val="bg1"/>
                </a:solidFill>
                <a:latin typeface="Times New Roman" panose="02020603050405020304" pitchFamily="18" charset="0"/>
                <a:cs typeface="Times New Roman" panose="02020603050405020304" pitchFamily="18" charset="0"/>
              </a:rPr>
              <a:t>. Шу </a:t>
            </a:r>
            <a:r>
              <a:rPr lang="ru-RU" sz="1900" dirty="0" err="1">
                <a:solidFill>
                  <a:schemeClr val="bg1"/>
                </a:solidFill>
                <a:latin typeface="Times New Roman" panose="02020603050405020304" pitchFamily="18" charset="0"/>
                <a:cs typeface="Times New Roman" panose="02020603050405020304" pitchFamily="18" charset="0"/>
              </a:rPr>
              <a:t>туфайли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қанд</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касаллиги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қандли</a:t>
            </a:r>
            <a:r>
              <a:rPr lang="ru-RU" sz="1900" dirty="0">
                <a:solidFill>
                  <a:schemeClr val="bg1"/>
                </a:solidFill>
                <a:latin typeface="Times New Roman" panose="02020603050405020304" pitchFamily="18" charset="0"/>
                <a:cs typeface="Times New Roman" panose="02020603050405020304" pitchFamily="18" charset="0"/>
              </a:rPr>
              <a:t> диабет)</a:t>
            </a:r>
            <a:r>
              <a:rPr lang="ru-RU" sz="1900" dirty="0" err="1">
                <a:solidFill>
                  <a:schemeClr val="bg1"/>
                </a:solidFill>
                <a:latin typeface="Times New Roman" panose="02020603050405020304" pitchFamily="18" charset="0"/>
                <a:cs typeface="Times New Roman" panose="02020603050405020304" pitchFamily="18" charset="0"/>
              </a:rPr>
              <a:t>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олдини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олишда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муҳим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аҳамиятга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эга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Шунингдек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янги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узилган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узум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таркибида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инсон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саломатлиги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учун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зарур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бўлган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олма</a:t>
            </a:r>
            <a:r>
              <a:rPr lang="ru-RU" sz="1900" dirty="0">
                <a:solidFill>
                  <a:schemeClr val="bg1"/>
                </a:solidFill>
                <a:latin typeface="Times New Roman" panose="02020603050405020304" pitchFamily="18" charset="0"/>
                <a:cs typeface="Times New Roman" panose="02020603050405020304" pitchFamily="18" charset="0"/>
              </a:rPr>
              <a:t>, вино, лимон, </a:t>
            </a:r>
            <a:r>
              <a:rPr lang="ru-RU" sz="1900" dirty="0" err="1">
                <a:solidFill>
                  <a:schemeClr val="bg1"/>
                </a:solidFill>
                <a:latin typeface="Times New Roman" panose="02020603050405020304" pitchFamily="18" charset="0"/>
                <a:cs typeface="Times New Roman" panose="02020603050405020304" pitchFamily="18" charset="0"/>
              </a:rPr>
              <a:t>қаҳрабо</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шавел</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чумоли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бошқа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бир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қанча</a:t>
            </a:r>
            <a:r>
              <a:rPr lang="ru-RU" sz="1900" dirty="0">
                <a:solidFill>
                  <a:schemeClr val="bg1"/>
                </a:solidFill>
                <a:latin typeface="Times New Roman" panose="02020603050405020304" pitchFamily="18" charset="0"/>
                <a:cs typeface="Times New Roman" panose="02020603050405020304" pitchFamily="18" charset="0"/>
              </a:rPr>
              <a:t> органик </a:t>
            </a:r>
            <a:r>
              <a:rPr lang="ru-RU" sz="1900" dirty="0" err="1">
                <a:solidFill>
                  <a:schemeClr val="bg1"/>
                </a:solidFill>
                <a:latin typeface="Times New Roman" panose="02020603050405020304" pitchFamily="18" charset="0"/>
                <a:cs typeface="Times New Roman" panose="02020603050405020304" pitchFamily="18" charset="0"/>
              </a:rPr>
              <a:t>кислоталар</a:t>
            </a:r>
            <a:r>
              <a:rPr lang="ru-RU" sz="1900" dirty="0">
                <a:solidFill>
                  <a:schemeClr val="bg1"/>
                </a:solidFill>
                <a:latin typeface="Times New Roman" panose="02020603050405020304" pitchFamily="18" charset="0"/>
                <a:cs typeface="Times New Roman" panose="02020603050405020304" pitchFamily="18" charset="0"/>
              </a:rPr>
              <a:t>, калий, кальций, фосфор, натрий </a:t>
            </a:r>
            <a:r>
              <a:rPr lang="ru-RU" sz="1900" dirty="0" err="1">
                <a:solidFill>
                  <a:schemeClr val="bg1"/>
                </a:solidFill>
                <a:latin typeface="Times New Roman" panose="02020603050405020304" pitchFamily="18" charset="0"/>
                <a:cs typeface="Times New Roman" panose="02020603050405020304" pitchFamily="18" charset="0"/>
              </a:rPr>
              <a:t>каби</a:t>
            </a:r>
            <a:r>
              <a:rPr lang="ru-RU" sz="1900" dirty="0">
                <a:solidFill>
                  <a:schemeClr val="bg1"/>
                </a:solidFill>
                <a:latin typeface="Times New Roman" panose="02020603050405020304" pitchFamily="18" charset="0"/>
                <a:cs typeface="Times New Roman" panose="02020603050405020304" pitchFamily="18" charset="0"/>
              </a:rPr>
              <a:t> минерал </a:t>
            </a:r>
            <a:r>
              <a:rPr lang="ru-RU" sz="1900" dirty="0" err="1">
                <a:solidFill>
                  <a:schemeClr val="bg1"/>
                </a:solidFill>
                <a:latin typeface="Times New Roman" panose="02020603050405020304" pitchFamily="18" charset="0"/>
                <a:cs typeface="Times New Roman" panose="02020603050405020304" pitchFamily="18" charset="0"/>
              </a:rPr>
              <a:t>тузлар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мева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пўсти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таркибида</a:t>
            </a:r>
            <a:r>
              <a:rPr lang="ru-RU" sz="1900" dirty="0">
                <a:solidFill>
                  <a:schemeClr val="bg1"/>
                </a:solidFill>
                <a:latin typeface="Times New Roman" panose="02020603050405020304" pitchFamily="18" charset="0"/>
                <a:cs typeface="Times New Roman" panose="02020603050405020304" pitchFamily="18" charset="0"/>
              </a:rPr>
              <a:t> ранг </a:t>
            </a:r>
            <a:r>
              <a:rPr lang="ru-RU" sz="1900" dirty="0" err="1">
                <a:solidFill>
                  <a:schemeClr val="bg1"/>
                </a:solidFill>
                <a:latin typeface="Times New Roman" panose="02020603050405020304" pitchFamily="18" charset="0"/>
                <a:cs typeface="Times New Roman" panose="02020603050405020304" pitchFamily="18" charset="0"/>
              </a:rPr>
              <a:t>берувчи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моддалар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пигментлар</a:t>
            </a:r>
            <a:r>
              <a:rPr lang="ru-RU" sz="1900" dirty="0">
                <a:solidFill>
                  <a:schemeClr val="bg1"/>
                </a:solidFill>
                <a:latin typeface="Times New Roman" panose="02020603050405020304" pitchFamily="18" charset="0"/>
                <a:cs typeface="Times New Roman" panose="02020603050405020304" pitchFamily="18" charset="0"/>
              </a:rPr>
              <a:t>), дубил </a:t>
            </a:r>
            <a:r>
              <a:rPr lang="ru-RU" sz="1900" dirty="0" err="1">
                <a:solidFill>
                  <a:schemeClr val="bg1"/>
                </a:solidFill>
                <a:latin typeface="Times New Roman" panose="02020603050405020304" pitchFamily="18" charset="0"/>
                <a:cs typeface="Times New Roman" panose="02020603050405020304" pitchFamily="18" charset="0"/>
              </a:rPr>
              <a:t>моддалар</a:t>
            </a:r>
            <a:r>
              <a:rPr lang="ru-RU" sz="1900" dirty="0">
                <a:solidFill>
                  <a:schemeClr val="bg1"/>
                </a:solidFill>
                <a:latin typeface="Times New Roman" panose="02020603050405020304" pitchFamily="18" charset="0"/>
                <a:cs typeface="Times New Roman" panose="02020603050405020304" pitchFamily="18" charset="0"/>
              </a:rPr>
              <a:t> бор.</a:t>
            </a:r>
          </a:p>
        </p:txBody>
      </p:sp>
      <p:sp>
        <p:nvSpPr>
          <p:cNvPr id="4" name="Заголовок 1"/>
          <p:cNvSpPr>
            <a:spLocks noGrp="1"/>
          </p:cNvSpPr>
          <p:nvPr>
            <p:ph type="title"/>
          </p:nvPr>
        </p:nvSpPr>
        <p:spPr>
          <a:xfrm>
            <a:off x="456158" y="-27384"/>
            <a:ext cx="8436322" cy="936104"/>
          </a:xfrm>
        </p:spPr>
        <p:txBody>
          <a:bodyPr/>
          <a:lstStyle/>
          <a:p>
            <a:pPr lvl="0" algn="ctr"/>
            <a:r>
              <a:rPr lang="uz-Cyrl-UZ" sz="2800" dirty="0">
                <a:solidFill>
                  <a:schemeClr val="bg1"/>
                </a:solidFill>
                <a:latin typeface="Times New Roman" pitchFamily="18" charset="0"/>
                <a:cs typeface="Times New Roman" pitchFamily="18" charset="0"/>
              </a:rPr>
              <a:t>2.Узумчиликнинг халқ хўжалигидаги аҳамияти.</a:t>
            </a:r>
            <a:endParaRPr lang="ru-RU" sz="2800" dirty="0">
              <a:solidFill>
                <a:schemeClr val="bg1"/>
              </a:solidFill>
            </a:endParaRPr>
          </a:p>
        </p:txBody>
      </p:sp>
    </p:spTree>
    <p:extLst>
      <p:ext uri="{BB962C8B-B14F-4D97-AF65-F5344CB8AC3E}">
        <p14:creationId xmlns:p14="http://schemas.microsoft.com/office/powerpoint/2010/main" val="3187279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type="title"/>
          </p:nvPr>
        </p:nvSpPr>
        <p:spPr bwMode="auto">
          <a:xfrm>
            <a:off x="144016" y="220861"/>
            <a:ext cx="8748464" cy="623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меваси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А, С, Р, РР, В</a:t>
            </a:r>
            <a:r>
              <a:rPr kumimoji="0" lang="ru-RU" altLang="ru-RU" sz="1900" b="0" i="0" u="none" strike="noStrike" cap="none" normalizeH="0" baseline="-3000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В</a:t>
            </a:r>
            <a:r>
              <a:rPr kumimoji="0" lang="ru-RU" altLang="ru-RU" sz="1900" b="0" i="0" u="none" strike="noStrike" cap="none" normalizeH="0" baseline="-3000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В</a:t>
            </a:r>
            <a:r>
              <a:rPr kumimoji="0" lang="ru-RU" altLang="ru-RU" sz="1900" b="0" i="0" u="none" strike="noStrike" cap="none" normalizeH="0" baseline="-3000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6</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В</a:t>
            </a:r>
            <a:r>
              <a:rPr kumimoji="0" lang="ru-RU" altLang="ru-RU" sz="1900" b="0" i="0" u="none" strike="noStrike" cap="none" normalizeH="0" baseline="-3000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12</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каби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витаминларга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бой. В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гуруҳ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витаминлар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аминокислоталарнинг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қандай</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миқдорда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сақланиши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навининг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пишиш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муддатига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ғужумларнинг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уруғли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уруғсизлигига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тупининг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кучига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об-</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ҳаво</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шароитига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ҳамда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парвариш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усулларига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Олимларнинг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кузатишига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қараганда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В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гуруҳига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мансуб</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витаминлар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аминокислоталар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микроэлементлар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кечпишар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навларида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кўпроқ</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тўпланар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экан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9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Узумнинг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шифобахш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хусусияти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қадимдан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маълум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бўлиб</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табобатда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турли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касалликлар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(сил,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камқонлик</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қувватлик</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ошқозон-ичак</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сийдик</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йўли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юрак</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хасталиги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.)ни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даволашда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қўлланилган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даволашнинг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илмий</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асосланган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янги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йўналиши­ампелотерапия</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юнонча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ampelos</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therapela</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даволаш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табобатда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қўлланилади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9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шарбати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айниқса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болалар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кексалар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бебаҳо</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озиқа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У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организмда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моддалар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алмашинувини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яхшилаш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қон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томирларини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кенгайтириш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жигар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фаолиятини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яхшилаш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юрак</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мускулларини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озиқлантириш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қонни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тозалаш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кўпайтиришдек</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хусусиятларга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9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К.В.Смирнов</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бошқа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олимларнинг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маълумотларига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қараганда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 л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янги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шарбатининг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қуввати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таққосланганда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1,7 л,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сигир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сутига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650 г, мол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гўштига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 кг,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балиққа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300 г,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бринзага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500 г,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нонга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3-5 дона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тухумга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1,2 кг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картошкага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3,5 кг,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помидорга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1,5 кг,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олма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нок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ёки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шафтолига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тенг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келар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экан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9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78479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9552" y="476672"/>
            <a:ext cx="7920880" cy="5832648"/>
          </a:xfrm>
        </p:spPr>
        <p:txBody>
          <a:bodyPr>
            <a:normAutofit/>
          </a:bodyPr>
          <a:lstStyle/>
          <a:p>
            <a:pPr marL="0" indent="0" algn="just">
              <a:buNone/>
            </a:pPr>
            <a:r>
              <a:rPr lang="ru-RU" sz="1900" dirty="0" err="1">
                <a:solidFill>
                  <a:schemeClr val="bg1"/>
                </a:solidFill>
                <a:latin typeface="Times New Roman" panose="02020603050405020304" pitchFamily="18" charset="0"/>
                <a:cs typeface="Times New Roman" panose="02020603050405020304" pitchFamily="18" charset="0"/>
              </a:rPr>
              <a:t>Узумдан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турли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мақсадлар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истеъмол</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қилиш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қайта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ишлаш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ҳ.к</a:t>
            </a:r>
            <a:r>
              <a:rPr lang="ru-RU" sz="1900" dirty="0">
                <a:solidFill>
                  <a:schemeClr val="bg1"/>
                </a:solidFill>
                <a:latin typeface="Times New Roman" panose="02020603050405020304" pitchFamily="18" charset="0"/>
                <a:cs typeface="Times New Roman" panose="02020603050405020304" pitchFamily="18" charset="0"/>
              </a:rPr>
              <a:t>)да </a:t>
            </a:r>
            <a:r>
              <a:rPr lang="ru-RU" sz="1900" dirty="0" err="1">
                <a:solidFill>
                  <a:schemeClr val="bg1"/>
                </a:solidFill>
                <a:latin typeface="Times New Roman" panose="02020603050405020304" pitchFamily="18" charset="0"/>
                <a:cs typeface="Times New Roman" panose="02020603050405020304" pitchFamily="18" charset="0"/>
              </a:rPr>
              <a:t>фойдаланилади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Асосан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июл</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ойидан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ноябр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ойигача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янгилигича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истеъмол</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қилинади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Махсус</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совиткичларда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сақланганларини</a:t>
            </a:r>
            <a:r>
              <a:rPr lang="ru-RU" sz="1900" dirty="0">
                <a:solidFill>
                  <a:schemeClr val="bg1"/>
                </a:solidFill>
                <a:latin typeface="Times New Roman" panose="02020603050405020304" pitchFamily="18" charset="0"/>
                <a:cs typeface="Times New Roman" panose="02020603050405020304" pitchFamily="18" charset="0"/>
              </a:rPr>
              <a:t> март-</a:t>
            </a:r>
            <a:r>
              <a:rPr lang="ru-RU" sz="1900" dirty="0" err="1">
                <a:solidFill>
                  <a:schemeClr val="bg1"/>
                </a:solidFill>
                <a:latin typeface="Times New Roman" panose="02020603050405020304" pitchFamily="18" charset="0"/>
                <a:cs typeface="Times New Roman" panose="02020603050405020304" pitchFamily="18" charset="0"/>
              </a:rPr>
              <a:t>апрел</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ойларида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ҳам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тансиқ</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шифобахш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мева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сифатида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истеъмол</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қилиш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мумкин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Шунингдек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янги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узумдан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мураббо</a:t>
            </a:r>
            <a:r>
              <a:rPr lang="ru-RU" sz="1900" dirty="0">
                <a:solidFill>
                  <a:schemeClr val="bg1"/>
                </a:solidFill>
                <a:latin typeface="Times New Roman" panose="02020603050405020304" pitchFamily="18" charset="0"/>
                <a:cs typeface="Times New Roman" panose="02020603050405020304" pitchFamily="18" charset="0"/>
              </a:rPr>
              <a:t>, компот, </a:t>
            </a:r>
            <a:r>
              <a:rPr lang="ru-RU" sz="1900" dirty="0" err="1">
                <a:solidFill>
                  <a:schemeClr val="bg1"/>
                </a:solidFill>
                <a:latin typeface="Times New Roman" panose="02020603050405020304" pitchFamily="18" charset="0"/>
                <a:cs typeface="Times New Roman" panose="02020603050405020304" pitchFamily="18" charset="0"/>
              </a:rPr>
              <a:t>шарбатлар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шинни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концентратлар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юқори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сифатли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винолар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ҳам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тайёрланади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Майизбоп</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навлари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қуритилганда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ўта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тўйимли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шифобахш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маҳсулот</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беради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Майиз</a:t>
            </a:r>
            <a:r>
              <a:rPr lang="ru-RU" sz="1900" dirty="0">
                <a:solidFill>
                  <a:schemeClr val="bg1"/>
                </a:solidFill>
                <a:latin typeface="Times New Roman" panose="02020603050405020304" pitchFamily="18" charset="0"/>
                <a:cs typeface="Times New Roman" panose="02020603050405020304" pitchFamily="18" charset="0"/>
              </a:rPr>
              <a:t> (кишмиш, </a:t>
            </a:r>
            <a:r>
              <a:rPr lang="ru-RU" sz="1900" dirty="0" err="1">
                <a:solidFill>
                  <a:schemeClr val="bg1"/>
                </a:solidFill>
                <a:latin typeface="Times New Roman" panose="02020603050405020304" pitchFamily="18" charset="0"/>
                <a:cs typeface="Times New Roman" panose="02020603050405020304" pitchFamily="18" charset="0"/>
              </a:rPr>
              <a:t>гармиён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қадимдан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тўйимли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шифобахш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озиқ</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сифатида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қадрланиб</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пархезлик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хусусиятига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эга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бўлган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Узум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майизи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таркибида</a:t>
            </a:r>
            <a:r>
              <a:rPr lang="ru-RU" sz="1900" dirty="0">
                <a:solidFill>
                  <a:schemeClr val="bg1"/>
                </a:solidFill>
                <a:latin typeface="Times New Roman" panose="02020603050405020304" pitchFamily="18" charset="0"/>
                <a:cs typeface="Times New Roman" panose="02020603050405020304" pitchFamily="18" charset="0"/>
              </a:rPr>
              <a:t> 80% </a:t>
            </a:r>
            <a:r>
              <a:rPr lang="ru-RU" sz="1900" dirty="0" err="1">
                <a:solidFill>
                  <a:schemeClr val="bg1"/>
                </a:solidFill>
                <a:latin typeface="Times New Roman" panose="02020603050405020304" pitchFamily="18" charset="0"/>
                <a:cs typeface="Times New Roman" panose="02020603050405020304" pitchFamily="18" charset="0"/>
              </a:rPr>
              <a:t>гача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қанд</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моддаси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бўлиб</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асосан</a:t>
            </a:r>
            <a:r>
              <a:rPr lang="ru-RU" sz="1900" dirty="0">
                <a:solidFill>
                  <a:schemeClr val="bg1"/>
                </a:solidFill>
                <a:latin typeface="Times New Roman" panose="02020603050405020304" pitchFamily="18" charset="0"/>
                <a:cs typeface="Times New Roman" panose="02020603050405020304" pitchFamily="18" charset="0"/>
              </a:rPr>
              <a:t>, у глюкоза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фруктозадан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иборат</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Шунингдек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азотли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ошловчи</a:t>
            </a:r>
            <a:r>
              <a:rPr lang="ru-RU" sz="1900" dirty="0">
                <a:solidFill>
                  <a:schemeClr val="bg1"/>
                </a:solidFill>
                <a:latin typeface="Times New Roman" panose="02020603050405020304" pitchFamily="18" charset="0"/>
                <a:cs typeface="Times New Roman" panose="02020603050405020304" pitchFamily="18" charset="0"/>
              </a:rPr>
              <a:t> (дубил) </a:t>
            </a:r>
            <a:r>
              <a:rPr lang="ru-RU" sz="1900" dirty="0" err="1">
                <a:solidFill>
                  <a:schemeClr val="bg1"/>
                </a:solidFill>
                <a:latin typeface="Times New Roman" panose="02020603050405020304" pitchFamily="18" charset="0"/>
                <a:cs typeface="Times New Roman" panose="02020603050405020304" pitchFamily="18" charset="0"/>
              </a:rPr>
              <a:t>моддалар</a:t>
            </a:r>
            <a:r>
              <a:rPr lang="ru-RU" sz="1900" dirty="0">
                <a:solidFill>
                  <a:schemeClr val="bg1"/>
                </a:solidFill>
                <a:latin typeface="Times New Roman" panose="02020603050405020304" pitchFamily="18" charset="0"/>
                <a:cs typeface="Times New Roman" panose="02020603050405020304" pitchFamily="18" charset="0"/>
              </a:rPr>
              <a:t>, органик </a:t>
            </a:r>
            <a:r>
              <a:rPr lang="ru-RU" sz="1900" dirty="0" err="1">
                <a:solidFill>
                  <a:schemeClr val="bg1"/>
                </a:solidFill>
                <a:latin typeface="Times New Roman" panose="02020603050405020304" pitchFamily="18" charset="0"/>
                <a:cs typeface="Times New Roman" panose="02020603050405020304" pitchFamily="18" charset="0"/>
              </a:rPr>
              <a:t>кислоталарга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ҳам</a:t>
            </a:r>
            <a:r>
              <a:rPr lang="ru-RU" sz="1900" dirty="0">
                <a:solidFill>
                  <a:schemeClr val="bg1"/>
                </a:solidFill>
                <a:latin typeface="Times New Roman" panose="02020603050405020304" pitchFamily="18" charset="0"/>
                <a:cs typeface="Times New Roman" panose="02020603050405020304" pitchFamily="18" charset="0"/>
              </a:rPr>
              <a:t> бой. </a:t>
            </a:r>
            <a:r>
              <a:rPr lang="ru-RU" sz="1900" dirty="0" err="1">
                <a:solidFill>
                  <a:schemeClr val="bg1"/>
                </a:solidFill>
                <a:latin typeface="Times New Roman" panose="02020603050405020304" pitchFamily="18" charset="0"/>
                <a:cs typeface="Times New Roman" panose="02020603050405020304" pitchFamily="18" charset="0"/>
              </a:rPr>
              <a:t>Майизнинг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қимматлилиги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яна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шундаки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узоқ</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муддат</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сақ-лаш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олис</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жойларга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олиб</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бориш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ёки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жўнатиш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мумкин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Узоқ</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сафар</a:t>
            </a:r>
            <a:r>
              <a:rPr lang="ru-RU" sz="1900" dirty="0">
                <a:solidFill>
                  <a:schemeClr val="bg1"/>
                </a:solidFill>
                <a:latin typeface="Times New Roman" panose="02020603050405020304" pitchFamily="18" charset="0"/>
                <a:cs typeface="Times New Roman" panose="02020603050405020304" pitchFamily="18" charset="0"/>
              </a:rPr>
              <a:t> (экспедиция)га </a:t>
            </a:r>
            <a:r>
              <a:rPr lang="ru-RU" sz="1900" dirty="0" err="1">
                <a:solidFill>
                  <a:schemeClr val="bg1"/>
                </a:solidFill>
                <a:latin typeface="Times New Roman" panose="02020603050405020304" pitchFamily="18" charset="0"/>
                <a:cs typeface="Times New Roman" panose="02020603050405020304" pitchFamily="18" charset="0"/>
              </a:rPr>
              <a:t>борувчилар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учун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организмга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қувват</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бе-рувчи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толиқишдан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асровчи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бебаҳо</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озиқ</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ҳисобланади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Айрим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давлатларда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майиз</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давлат</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захирасидаги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армияга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бериладиган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озиқ-овқат</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маҳсулотлари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қаторига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киритилган</a:t>
            </a:r>
            <a:r>
              <a:rPr lang="ru-RU" sz="1900" dirty="0" smtClean="0">
                <a:solidFill>
                  <a:schemeClr val="bg1"/>
                </a:solidFill>
                <a:latin typeface="Times New Roman" panose="02020603050405020304" pitchFamily="18" charset="0"/>
                <a:cs typeface="Times New Roman" panose="02020603050405020304" pitchFamily="18" charset="0"/>
              </a:rPr>
              <a:t>.</a:t>
            </a:r>
            <a:endParaRPr lang="ru-RU" sz="19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2312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276605" y="260648"/>
            <a:ext cx="4320480" cy="2592288"/>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5972" y="3461522"/>
            <a:ext cx="4344090" cy="2880320"/>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46983" y="276672"/>
            <a:ext cx="3895515" cy="2592288"/>
          </a:xfrm>
          <a:prstGeom prst="rect">
            <a:avLst/>
          </a:prstGeom>
        </p:spPr>
      </p:pic>
      <p:pic>
        <p:nvPicPr>
          <p:cNvPr id="7" name="Рисунок 6"/>
          <p:cNvPicPr>
            <a:picLocks noChangeAspect="1"/>
          </p:cNvPicPr>
          <p:nvPr/>
        </p:nvPicPr>
        <p:blipFill rotWithShape="1">
          <a:blip r:embed="rId5">
            <a:extLst>
              <a:ext uri="{28A0092B-C50C-407E-A947-70E740481C1C}">
                <a14:useLocalDpi xmlns:a14="http://schemas.microsoft.com/office/drawing/2010/main" val="0"/>
              </a:ext>
            </a:extLst>
          </a:blip>
          <a:srcRect l="2561" r="16011"/>
          <a:stretch/>
        </p:blipFill>
        <p:spPr>
          <a:xfrm>
            <a:off x="384617" y="3605538"/>
            <a:ext cx="4104456" cy="2592288"/>
          </a:xfrm>
          <a:prstGeom prst="rect">
            <a:avLst/>
          </a:prstGeom>
        </p:spPr>
      </p:pic>
    </p:spTree>
    <p:extLst>
      <p:ext uri="{BB962C8B-B14F-4D97-AF65-F5344CB8AC3E}">
        <p14:creationId xmlns:p14="http://schemas.microsoft.com/office/powerpoint/2010/main" val="6744441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9552" y="692696"/>
            <a:ext cx="7704856" cy="5112568"/>
          </a:xfrm>
        </p:spPr>
        <p:txBody>
          <a:bodyPr>
            <a:normAutofit/>
          </a:bodyPr>
          <a:lstStyle/>
          <a:p>
            <a:pPr marL="0" indent="0" algn="just">
              <a:buNone/>
            </a:pPr>
            <a:r>
              <a:rPr lang="ru-RU" sz="2000" dirty="0" err="1">
                <a:solidFill>
                  <a:schemeClr val="bg1"/>
                </a:solidFill>
                <a:latin typeface="Times New Roman" panose="02020603050405020304" pitchFamily="18" charset="0"/>
                <a:cs typeface="Times New Roman" panose="02020603050405020304" pitchFamily="18" charset="0"/>
              </a:rPr>
              <a:t>Узумдан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тайёрланадиган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маҳсулотлар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ишлатилиши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тайёрланиш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технологияси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бўйича</a:t>
            </a:r>
            <a:r>
              <a:rPr lang="ru-RU" sz="2000"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виночилик</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маҳсулотлари</a:t>
            </a:r>
            <a:r>
              <a:rPr lang="ru-RU" sz="2000" b="1" dirty="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(вино, коньяк, </a:t>
            </a:r>
            <a:r>
              <a:rPr lang="ru-RU" sz="2000" dirty="0" err="1">
                <a:solidFill>
                  <a:schemeClr val="bg1"/>
                </a:solidFill>
                <a:latin typeface="Times New Roman" panose="02020603050405020304" pitchFamily="18" charset="0"/>
                <a:cs typeface="Times New Roman" panose="02020603050405020304" pitchFamily="18" charset="0"/>
              </a:rPr>
              <a:t>шампан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ҳ.к</a:t>
            </a:r>
            <a:r>
              <a:rPr lang="ru-RU" sz="2000"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шарбат</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маҳсулотлари</a:t>
            </a:r>
            <a:r>
              <a:rPr lang="ru-RU" sz="2000" b="1" dirty="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a:t>
            </a:r>
            <a:r>
              <a:rPr lang="ru-RU" sz="2000" dirty="0" err="1">
                <a:solidFill>
                  <a:schemeClr val="bg1"/>
                </a:solidFill>
                <a:latin typeface="Times New Roman" panose="02020603050405020304" pitchFamily="18" charset="0"/>
                <a:cs typeface="Times New Roman" panose="02020603050405020304" pitchFamily="18" charset="0"/>
              </a:rPr>
              <a:t>табиий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ярим фабрикат </a:t>
            </a:r>
            <a:r>
              <a:rPr lang="ru-RU" sz="2000" dirty="0" err="1">
                <a:solidFill>
                  <a:schemeClr val="bg1"/>
                </a:solidFill>
                <a:latin typeface="Times New Roman" panose="02020603050405020304" pitchFamily="18" charset="0"/>
                <a:cs typeface="Times New Roman" panose="02020603050405020304" pitchFamily="18" charset="0"/>
              </a:rPr>
              <a:t>ҳолидаги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шарбатлар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ҳ.к</a:t>
            </a:r>
            <a:r>
              <a:rPr lang="ru-RU" sz="2000"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концентратлар</a:t>
            </a:r>
            <a:r>
              <a:rPr lang="ru-RU" sz="2000" b="1" dirty="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a:t>
            </a:r>
            <a:r>
              <a:rPr lang="ru-RU" sz="2000" dirty="0" err="1">
                <a:solidFill>
                  <a:schemeClr val="bg1"/>
                </a:solidFill>
                <a:latin typeface="Times New Roman" panose="02020603050405020304" pitchFamily="18" charset="0"/>
                <a:cs typeface="Times New Roman" panose="02020603050405020304" pitchFamily="18" charset="0"/>
              </a:rPr>
              <a:t>узум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асали</a:t>
            </a:r>
            <a:r>
              <a:rPr lang="ru-RU" sz="2000" dirty="0">
                <a:solidFill>
                  <a:schemeClr val="bg1"/>
                </a:solidFill>
                <a:latin typeface="Times New Roman" panose="02020603050405020304" pitchFamily="18" charset="0"/>
                <a:cs typeface="Times New Roman" panose="02020603050405020304" pitchFamily="18" charset="0"/>
              </a:rPr>
              <a:t>, вакуум-сусло, </a:t>
            </a:r>
            <a:r>
              <a:rPr lang="ru-RU" sz="2000" dirty="0" err="1">
                <a:solidFill>
                  <a:schemeClr val="bg1"/>
                </a:solidFill>
                <a:latin typeface="Times New Roman" panose="02020603050405020304" pitchFamily="18" charset="0"/>
                <a:cs typeface="Times New Roman" panose="02020603050405020304" pitchFamily="18" charset="0"/>
              </a:rPr>
              <a:t>бекмес</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ҳ.к</a:t>
            </a:r>
            <a:r>
              <a:rPr lang="ru-RU" sz="2000"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консервалар</a:t>
            </a:r>
            <a:r>
              <a:rPr lang="ru-RU" sz="2000" b="1" dirty="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(компот, маринада, </a:t>
            </a:r>
            <a:r>
              <a:rPr lang="ru-RU" sz="2000" dirty="0" err="1">
                <a:solidFill>
                  <a:schemeClr val="bg1"/>
                </a:solidFill>
                <a:latin typeface="Times New Roman" panose="02020603050405020304" pitchFamily="18" charset="0"/>
                <a:cs typeface="Times New Roman" panose="02020603050405020304" pitchFamily="18" charset="0"/>
              </a:rPr>
              <a:t>мураббо</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жем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пастаси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ҳамда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дастлабки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ишлашдан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ҳосил</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чиқиндилардан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иборат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иккиламчи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маҳсулотларга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бўлинади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Масалан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турпидан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озиқа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пўстидан</a:t>
            </a:r>
            <a:r>
              <a:rPr lang="ru-RU" sz="2000" dirty="0">
                <a:solidFill>
                  <a:schemeClr val="bg1"/>
                </a:solidFill>
                <a:latin typeface="Times New Roman" panose="02020603050405020304" pitchFamily="18" charset="0"/>
                <a:cs typeface="Times New Roman" panose="02020603050405020304" pitchFamily="18" charset="0"/>
              </a:rPr>
              <a:t> вино </a:t>
            </a:r>
            <a:r>
              <a:rPr lang="ru-RU" sz="2000" dirty="0" err="1">
                <a:solidFill>
                  <a:schemeClr val="bg1"/>
                </a:solidFill>
                <a:latin typeface="Times New Roman" panose="02020603050405020304" pitchFamily="18" charset="0"/>
                <a:cs typeface="Times New Roman" panose="02020603050405020304" pitchFamily="18" charset="0"/>
              </a:rPr>
              <a:t>кислотаси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бўёқлар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уру-ғидан</a:t>
            </a:r>
            <a:r>
              <a:rPr lang="ru-RU" sz="2000" dirty="0">
                <a:solidFill>
                  <a:schemeClr val="bg1"/>
                </a:solidFill>
                <a:latin typeface="Times New Roman" panose="02020603050405020304" pitchFamily="18" charset="0"/>
                <a:cs typeface="Times New Roman" panose="02020603050405020304" pitchFamily="18" charset="0"/>
              </a:rPr>
              <a:t> танин, мой, </a:t>
            </a:r>
            <a:r>
              <a:rPr lang="ru-RU" sz="2000" dirty="0" err="1">
                <a:solidFill>
                  <a:schemeClr val="bg1"/>
                </a:solidFill>
                <a:latin typeface="Times New Roman" panose="02020603050405020304" pitchFamily="18" charset="0"/>
                <a:cs typeface="Times New Roman" panose="02020603050405020304" pitchFamily="18" charset="0"/>
              </a:rPr>
              <a:t>шунингдек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дрожжаларидан</a:t>
            </a:r>
            <a:r>
              <a:rPr lang="ru-RU" sz="2000" dirty="0">
                <a:solidFill>
                  <a:schemeClr val="bg1"/>
                </a:solidFill>
                <a:latin typeface="Times New Roman" panose="02020603050405020304" pitchFamily="18" charset="0"/>
                <a:cs typeface="Times New Roman" panose="02020603050405020304" pitchFamily="18" charset="0"/>
              </a:rPr>
              <a:t> спирт, </a:t>
            </a:r>
            <a:r>
              <a:rPr lang="ru-RU" sz="2000" dirty="0" err="1">
                <a:solidFill>
                  <a:schemeClr val="bg1"/>
                </a:solidFill>
                <a:latin typeface="Times New Roman" panose="02020603050405020304" pitchFamily="18" charset="0"/>
                <a:cs typeface="Times New Roman" panose="02020603050405020304" pitchFamily="18" charset="0"/>
              </a:rPr>
              <a:t>озиқа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дрожжалари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озиқ-овқат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кондитер </a:t>
            </a:r>
            <a:r>
              <a:rPr lang="ru-RU" sz="2000" dirty="0" err="1">
                <a:solidFill>
                  <a:schemeClr val="bg1"/>
                </a:solidFill>
                <a:latin typeface="Times New Roman" panose="02020603050405020304" pitchFamily="18" charset="0"/>
                <a:cs typeface="Times New Roman" panose="02020603050405020304" pitchFamily="18" charset="0"/>
              </a:rPr>
              <a:t>маҳсулотларини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тайёрлаш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учун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фойдаланилади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Узумчиликнинг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озиқ-овқат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са-ноати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билан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узвий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боғлиқлиги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мана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шунда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маҳсу-лотларининг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сифати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асосан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нав</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хусусиятларига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парваришига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табиий-иқлим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шароитларига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боғлиқ</a:t>
            </a:r>
            <a:r>
              <a:rPr lang="ru-RU" sz="2000" dirty="0">
                <a:solidFill>
                  <a:schemeClr val="bg1"/>
                </a:solidFill>
                <a:latin typeface="Times New Roman" panose="02020603050405020304" pitchFamily="18" charset="0"/>
                <a:cs typeface="Times New Roman" panose="02020603050405020304" pitchFamily="18" charset="0"/>
              </a:rPr>
              <a:t>.</a:t>
            </a:r>
          </a:p>
          <a:p>
            <a:pPr marL="0" indent="0" algn="just">
              <a:buNone/>
            </a:pPr>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02178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29452" t="6463" r="31263" b="6036"/>
          <a:stretch/>
        </p:blipFill>
        <p:spPr>
          <a:xfrm>
            <a:off x="107506" y="1484784"/>
            <a:ext cx="1584176" cy="3528392"/>
          </a:xfrm>
          <a:prstGeom prst="rect">
            <a:avLst/>
          </a:prstGeom>
        </p:spPr>
      </p:pic>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l="5503" r="8863"/>
          <a:stretch/>
        </p:blipFill>
        <p:spPr>
          <a:xfrm>
            <a:off x="1871700" y="1174440"/>
            <a:ext cx="4968553" cy="3861048"/>
          </a:xfrm>
          <a:prstGeom prst="rect">
            <a:avLst/>
          </a:prstGeom>
        </p:spPr>
      </p:pic>
      <p:pic>
        <p:nvPicPr>
          <p:cNvPr id="6" name="Рисунок 5"/>
          <p:cNvPicPr>
            <a:picLocks noChangeAspect="1"/>
          </p:cNvPicPr>
          <p:nvPr/>
        </p:nvPicPr>
        <p:blipFill rotWithShape="1">
          <a:blip r:embed="rId4">
            <a:extLst>
              <a:ext uri="{28A0092B-C50C-407E-A947-70E740481C1C}">
                <a14:useLocalDpi xmlns:a14="http://schemas.microsoft.com/office/drawing/2010/main" val="0"/>
              </a:ext>
            </a:extLst>
          </a:blip>
          <a:srcRect l="27508" r="26207"/>
          <a:stretch/>
        </p:blipFill>
        <p:spPr>
          <a:xfrm>
            <a:off x="7020271" y="1340768"/>
            <a:ext cx="2033861" cy="3694720"/>
          </a:xfrm>
          <a:prstGeom prst="rect">
            <a:avLst/>
          </a:prstGeom>
        </p:spPr>
      </p:pic>
    </p:spTree>
    <p:extLst>
      <p:ext uri="{BB962C8B-B14F-4D97-AF65-F5344CB8AC3E}">
        <p14:creationId xmlns:p14="http://schemas.microsoft.com/office/powerpoint/2010/main" val="23005678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620688"/>
            <a:ext cx="8568952" cy="5616624"/>
          </a:xfrm>
        </p:spPr>
        <p:txBody>
          <a:bodyPr>
            <a:normAutofit lnSpcReduction="10000"/>
          </a:bodyPr>
          <a:lstStyle/>
          <a:p>
            <a:pPr marL="0" indent="0" algn="just">
              <a:buNone/>
            </a:pPr>
            <a:r>
              <a:rPr lang="ru-RU" sz="2000" dirty="0" err="1">
                <a:solidFill>
                  <a:schemeClr val="bg1"/>
                </a:solidFill>
                <a:latin typeface="Times New Roman" panose="02020603050405020304" pitchFamily="18" charset="0"/>
                <a:cs typeface="Times New Roman" panose="02020603050405020304" pitchFamily="18" charset="0"/>
              </a:rPr>
              <a:t>Узум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озиқ-овқат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вино </a:t>
            </a:r>
            <a:r>
              <a:rPr lang="ru-RU" sz="2000" dirty="0" err="1">
                <a:solidFill>
                  <a:schemeClr val="bg1"/>
                </a:solidFill>
                <a:latin typeface="Times New Roman" panose="02020603050405020304" pitchFamily="18" charset="0"/>
                <a:cs typeface="Times New Roman" panose="02020603050405020304" pitchFamily="18" charset="0"/>
              </a:rPr>
              <a:t>саноати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учун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жуда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яхши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хом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ашёдир</a:t>
            </a:r>
            <a:r>
              <a:rPr lang="ru-RU" sz="2000" dirty="0">
                <a:solidFill>
                  <a:schemeClr val="bg1"/>
                </a:solidFill>
                <a:latin typeface="Times New Roman" panose="02020603050405020304" pitchFamily="18" charset="0"/>
                <a:cs typeface="Times New Roman" panose="02020603050405020304" pitchFamily="18" charset="0"/>
              </a:rPr>
              <a:t>. Янги </a:t>
            </a:r>
            <a:r>
              <a:rPr lang="ru-RU" sz="2000" dirty="0" err="1">
                <a:solidFill>
                  <a:schemeClr val="bg1"/>
                </a:solidFill>
                <a:latin typeface="Times New Roman" panose="02020603050405020304" pitchFamily="18" charset="0"/>
                <a:cs typeface="Times New Roman" panose="02020603050405020304" pitchFamily="18" charset="0"/>
              </a:rPr>
              <a:t>узумдан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мураббо</a:t>
            </a:r>
            <a:r>
              <a:rPr lang="ru-RU" sz="2000" dirty="0">
                <a:solidFill>
                  <a:schemeClr val="bg1"/>
                </a:solidFill>
                <a:latin typeface="Times New Roman" panose="02020603050405020304" pitchFamily="18" charset="0"/>
                <a:cs typeface="Times New Roman" panose="02020603050405020304" pitchFamily="18" charset="0"/>
              </a:rPr>
              <a:t>, компот, </a:t>
            </a:r>
            <a:r>
              <a:rPr lang="ru-RU" sz="2000" dirty="0" err="1">
                <a:solidFill>
                  <a:schemeClr val="bg1"/>
                </a:solidFill>
                <a:latin typeface="Times New Roman" panose="02020603050405020304" pitchFamily="18" charset="0"/>
                <a:cs typeface="Times New Roman" panose="02020603050405020304" pitchFamily="18" charset="0"/>
              </a:rPr>
              <a:t>маринадлар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тайёрланади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суви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тегишлича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тайёрлангандан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сўнг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энг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яхши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тўйимли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парҳез</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шифобахш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маҳсулот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сифатида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кўп</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ойлар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давомида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сақланиши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мумкин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сувини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қайнатиш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ёки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совуқда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концентрлаш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йўли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билан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шинни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ваккум</a:t>
            </a:r>
            <a:r>
              <a:rPr lang="ru-RU" sz="2000" dirty="0">
                <a:solidFill>
                  <a:schemeClr val="bg1"/>
                </a:solidFill>
                <a:latin typeface="Times New Roman" panose="02020603050405020304" pitchFamily="18" charset="0"/>
                <a:cs typeface="Times New Roman" panose="02020603050405020304" pitchFamily="18" charset="0"/>
              </a:rPr>
              <a:t>-сусло, </a:t>
            </a:r>
            <a:r>
              <a:rPr lang="ru-RU" sz="2000" dirty="0" err="1">
                <a:solidFill>
                  <a:schemeClr val="bg1"/>
                </a:solidFill>
                <a:latin typeface="Times New Roman" panose="02020603050405020304" pitchFamily="18" charset="0"/>
                <a:cs typeface="Times New Roman" panose="02020603050405020304" pitchFamily="18" charset="0"/>
              </a:rPr>
              <a:t>узум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асали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таркибида</a:t>
            </a:r>
            <a:r>
              <a:rPr lang="ru-RU" sz="2000" dirty="0">
                <a:solidFill>
                  <a:schemeClr val="bg1"/>
                </a:solidFill>
                <a:latin typeface="Times New Roman" panose="02020603050405020304" pitchFamily="18" charset="0"/>
                <a:cs typeface="Times New Roman" panose="02020603050405020304" pitchFamily="18" charset="0"/>
              </a:rPr>
              <a:t> 60-75 % </a:t>
            </a:r>
            <a:r>
              <a:rPr lang="ru-RU" sz="2000" dirty="0" err="1">
                <a:solidFill>
                  <a:schemeClr val="bg1"/>
                </a:solidFill>
                <a:latin typeface="Times New Roman" panose="02020603050405020304" pitchFamily="18" charset="0"/>
                <a:cs typeface="Times New Roman" panose="02020603050405020304" pitchFamily="18" charset="0"/>
              </a:rPr>
              <a:t>гача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шакар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бошқа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маҳсулотлар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олинади</a:t>
            </a:r>
            <a:r>
              <a:rPr lang="ru-RU" sz="20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қуритилган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қиммат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баҳо</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маҳсулотлар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уруғли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хўраки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навлардан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майиз</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уруғсиз</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навлардан</a:t>
            </a:r>
            <a:r>
              <a:rPr lang="ru-RU" sz="2000" dirty="0">
                <a:solidFill>
                  <a:schemeClr val="bg1"/>
                </a:solidFill>
                <a:latin typeface="Times New Roman" panose="02020603050405020304" pitchFamily="18" charset="0"/>
                <a:cs typeface="Times New Roman" panose="02020603050405020304" pitchFamily="18" charset="0"/>
              </a:rPr>
              <a:t> кишмиш, </a:t>
            </a:r>
            <a:r>
              <a:rPr lang="ru-RU" sz="2000" dirty="0" err="1">
                <a:solidFill>
                  <a:schemeClr val="bg1"/>
                </a:solidFill>
                <a:latin typeface="Times New Roman" panose="02020603050405020304" pitchFamily="18" charset="0"/>
                <a:cs typeface="Times New Roman" panose="02020603050405020304" pitchFamily="18" charset="0"/>
              </a:rPr>
              <a:t>жуда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майда</a:t>
            </a:r>
            <a:r>
              <a:rPr lang="ru-RU" sz="2000" dirty="0">
                <a:solidFill>
                  <a:schemeClr val="bg1"/>
                </a:solidFill>
                <a:latin typeface="Times New Roman" panose="02020603050405020304" pitchFamily="18" charset="0"/>
                <a:cs typeface="Times New Roman" panose="02020603050405020304" pitchFamily="18" charset="0"/>
              </a:rPr>
              <a:t> (6-9 мм) </a:t>
            </a:r>
            <a:r>
              <a:rPr lang="ru-RU" sz="2000" dirty="0" err="1">
                <a:solidFill>
                  <a:schemeClr val="bg1"/>
                </a:solidFill>
                <a:latin typeface="Times New Roman" panose="02020603050405020304" pitchFamily="18" charset="0"/>
                <a:cs typeface="Times New Roman" panose="02020603050405020304" pitchFamily="18" charset="0"/>
              </a:rPr>
              <a:t>уруғсиз</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қора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мевали</a:t>
            </a:r>
            <a:r>
              <a:rPr lang="ru-RU" sz="2000" dirty="0">
                <a:solidFill>
                  <a:schemeClr val="bg1"/>
                </a:solidFill>
                <a:latin typeface="Times New Roman" panose="02020603050405020304" pitchFamily="18" charset="0"/>
                <a:cs typeface="Times New Roman" panose="02020603050405020304" pitchFamily="18" charset="0"/>
              </a:rPr>
              <a:t> Коринка </a:t>
            </a:r>
            <a:r>
              <a:rPr lang="ru-RU" sz="2000" dirty="0" err="1">
                <a:solidFill>
                  <a:schemeClr val="bg1"/>
                </a:solidFill>
                <a:latin typeface="Times New Roman" panose="02020603050405020304" pitchFamily="18" charset="0"/>
                <a:cs typeface="Times New Roman" panose="02020603050405020304" pitchFamily="18" charset="0"/>
              </a:rPr>
              <a:t>нав</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қуритилган</a:t>
            </a:r>
            <a:r>
              <a:rPr lang="ru-RU" sz="2000" dirty="0">
                <a:solidFill>
                  <a:schemeClr val="bg1"/>
                </a:solidFill>
                <a:latin typeface="Times New Roman" panose="02020603050405020304" pitchFamily="18" charset="0"/>
                <a:cs typeface="Times New Roman" panose="02020603050405020304" pitchFamily="18" charset="0"/>
              </a:rPr>
              <a:t> коринка </a:t>
            </a:r>
            <a:r>
              <a:rPr lang="ru-RU" sz="2000" dirty="0" err="1">
                <a:solidFill>
                  <a:schemeClr val="bg1"/>
                </a:solidFill>
                <a:latin typeface="Times New Roman" panose="02020603050405020304" pitchFamily="18" charset="0"/>
                <a:cs typeface="Times New Roman" panose="02020603050405020304" pitchFamily="18" charset="0"/>
              </a:rPr>
              <a:t>олинади</a:t>
            </a:r>
            <a:r>
              <a:rPr lang="ru-RU" sz="20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Калорияси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юқори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бўлганлиги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узоқ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сақланиши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ташиш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учун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қулайлиги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туфайли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майиз</a:t>
            </a:r>
            <a:r>
              <a:rPr lang="ru-RU" sz="2000" dirty="0">
                <a:solidFill>
                  <a:schemeClr val="bg1"/>
                </a:solidFill>
                <a:latin typeface="Times New Roman" panose="02020603050405020304" pitchFamily="18" charset="0"/>
                <a:cs typeface="Times New Roman" panose="02020603050405020304" pitchFamily="18" charset="0"/>
              </a:rPr>
              <a:t> кондитер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кулинария </a:t>
            </a:r>
            <a:r>
              <a:rPr lang="ru-RU" sz="2000" dirty="0" err="1">
                <a:solidFill>
                  <a:schemeClr val="bg1"/>
                </a:solidFill>
                <a:latin typeface="Times New Roman" panose="02020603050405020304" pitchFamily="18" charset="0"/>
                <a:cs typeface="Times New Roman" panose="02020603050405020304" pitchFamily="18" charset="0"/>
              </a:rPr>
              <a:t>саноатида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ишлатиладиган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қимматбаҳо</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озиқ-овқат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маҳсулотига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айланади</a:t>
            </a:r>
            <a:r>
              <a:rPr lang="ru-RU" sz="20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ҳар</a:t>
            </a:r>
            <a:r>
              <a:rPr lang="ru-RU" sz="2000" dirty="0">
                <a:solidFill>
                  <a:schemeClr val="bg1"/>
                </a:solidFill>
                <a:latin typeface="Times New Roman" panose="02020603050405020304" pitchFamily="18" charset="0"/>
                <a:cs typeface="Times New Roman" panose="02020603050405020304" pitchFamily="18" charset="0"/>
              </a:rPr>
              <a:t> хил </a:t>
            </a:r>
            <a:r>
              <a:rPr lang="ru-RU" sz="2000" dirty="0" err="1">
                <a:solidFill>
                  <a:schemeClr val="bg1"/>
                </a:solidFill>
                <a:latin typeface="Times New Roman" panose="02020603050405020304" pitchFamily="18" charset="0"/>
                <a:cs typeface="Times New Roman" panose="02020603050405020304" pitchFamily="18" charset="0"/>
              </a:rPr>
              <a:t>винолар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шампан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виноси</a:t>
            </a:r>
            <a:r>
              <a:rPr lang="ru-RU" sz="2000" dirty="0">
                <a:solidFill>
                  <a:schemeClr val="bg1"/>
                </a:solidFill>
                <a:latin typeface="Times New Roman" panose="02020603050405020304" pitchFamily="18" charset="0"/>
                <a:cs typeface="Times New Roman" panose="02020603050405020304" pitchFamily="18" charset="0"/>
              </a:rPr>
              <a:t>, коньяк </a:t>
            </a:r>
            <a:r>
              <a:rPr lang="ru-RU" sz="2000" dirty="0" err="1">
                <a:solidFill>
                  <a:schemeClr val="bg1"/>
                </a:solidFill>
                <a:latin typeface="Times New Roman" panose="02020603050405020304" pitchFamily="18" charset="0"/>
                <a:cs typeface="Times New Roman" panose="02020603050405020304" pitchFamily="18" charset="0"/>
              </a:rPr>
              <a:t>тайёрланади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Истеъмол</a:t>
            </a:r>
            <a:r>
              <a:rPr lang="ru-RU" sz="2000" dirty="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қилин</a:t>
            </a:r>
            <a:r>
              <a:rPr lang="ru-RU" sz="2000" dirty="0" err="1">
                <a:solidFill>
                  <a:schemeClr val="bg1"/>
                </a:solidFill>
                <a:latin typeface="Times New Roman" panose="02020603050405020304" pitchFamily="18" charset="0"/>
                <a:cs typeface="Times New Roman" panose="02020603050405020304" pitchFamily="18" charset="0"/>
              </a:rPr>
              <a:t>адиган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винолардан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сиркаси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тайёрланади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турпидан</a:t>
            </a:r>
            <a:r>
              <a:rPr lang="ru-RU" sz="2000" dirty="0">
                <a:solidFill>
                  <a:schemeClr val="bg1"/>
                </a:solidFill>
                <a:latin typeface="Times New Roman" panose="02020603050405020304" pitchFamily="18" charset="0"/>
                <a:cs typeface="Times New Roman" panose="02020603050405020304" pitchFamily="18" charset="0"/>
              </a:rPr>
              <a:t> спирт, вино кислота, танин </a:t>
            </a:r>
            <a:r>
              <a:rPr lang="ru-RU" sz="2000" dirty="0" err="1">
                <a:solidFill>
                  <a:schemeClr val="bg1"/>
                </a:solidFill>
                <a:latin typeface="Times New Roman" panose="02020603050405020304" pitchFamily="18" charset="0"/>
                <a:cs typeface="Times New Roman" panose="02020603050405020304" pitchFamily="18" charset="0"/>
              </a:rPr>
              <a:t>моддаси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мойи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бўёқлар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ёриткич</a:t>
            </a:r>
            <a:r>
              <a:rPr lang="ru-RU" sz="2000" dirty="0">
                <a:solidFill>
                  <a:schemeClr val="bg1"/>
                </a:solidFill>
                <a:latin typeface="Times New Roman" panose="02020603050405020304" pitchFamily="18" charset="0"/>
                <a:cs typeface="Times New Roman" panose="02020603050405020304" pitchFamily="18" charset="0"/>
              </a:rPr>
              <a:t> газ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бошқалар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олинади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Турп</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компости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билан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боғ</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токзорлар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ўғитланади</a:t>
            </a:r>
            <a:r>
              <a:rPr lang="ru-RU" sz="2000" dirty="0">
                <a:solidFill>
                  <a:schemeClr val="bg1"/>
                </a:solidFill>
                <a:latin typeface="Times New Roman" panose="02020603050405020304" pitchFamily="18" charset="0"/>
                <a:cs typeface="Times New Roman" panose="02020603050405020304" pitchFamily="18" charset="0"/>
              </a:rPr>
              <a:t>.</a:t>
            </a:r>
          </a:p>
          <a:p>
            <a:pPr marL="0" indent="0">
              <a:buNone/>
            </a:pPr>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08959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663575" y="76200"/>
            <a:ext cx="8229600" cy="549275"/>
          </a:xfrm>
        </p:spPr>
        <p:txBody>
          <a:bodyPr/>
          <a:lstStyle/>
          <a:p>
            <a:pPr algn="ctr"/>
            <a:r>
              <a:rPr lang="uz-Cyrl-UZ" altLang="ru-RU" sz="1700" b="1" dirty="0">
                <a:solidFill>
                  <a:schemeClr val="bg1">
                    <a:lumMod val="95000"/>
                    <a:lumOff val="5000"/>
                  </a:schemeClr>
                </a:solidFill>
              </a:rPr>
              <a:t>ДЕСЕРТ ВА ХЎРАКИ ШАРОБ УЧУН УЗУМ НАВЛАРИДАН ТАЙЁРЛАНАДИГАНН ШАРОБ ТУРЛАРИ</a:t>
            </a:r>
            <a:endParaRPr lang="ru-RU" altLang="ru-RU" sz="1700" b="1" dirty="0">
              <a:solidFill>
                <a:schemeClr val="bg1">
                  <a:lumMod val="95000"/>
                  <a:lumOff val="5000"/>
                </a:schemeClr>
              </a:solidFill>
            </a:endParaRPr>
          </a:p>
        </p:txBody>
      </p:sp>
      <p:sp>
        <p:nvSpPr>
          <p:cNvPr id="61458" name="Rectangle 18"/>
          <p:cNvSpPr>
            <a:spLocks noChangeArrowheads="1"/>
          </p:cNvSpPr>
          <p:nvPr/>
        </p:nvSpPr>
        <p:spPr bwMode="auto">
          <a:xfrm>
            <a:off x="2819400" y="609600"/>
            <a:ext cx="39624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defTabSz="290513">
              <a:defRPr>
                <a:solidFill>
                  <a:schemeClr val="tx1"/>
                </a:solidFill>
                <a:latin typeface="Arial" panose="020B0604020202020204" pitchFamily="34" charset="0"/>
              </a:defRPr>
            </a:lvl1pPr>
            <a:lvl2pPr marL="144463" defTabSz="290513">
              <a:defRPr>
                <a:solidFill>
                  <a:schemeClr val="tx1"/>
                </a:solidFill>
                <a:latin typeface="Arial" panose="020B0604020202020204" pitchFamily="34" charset="0"/>
              </a:defRPr>
            </a:lvl2pPr>
            <a:lvl3pPr marL="290513" defTabSz="290513">
              <a:defRPr>
                <a:solidFill>
                  <a:schemeClr val="tx1"/>
                </a:solidFill>
                <a:latin typeface="Arial" panose="020B0604020202020204" pitchFamily="34" charset="0"/>
              </a:defRPr>
            </a:lvl3pPr>
            <a:lvl4pPr marL="434975" defTabSz="290513">
              <a:defRPr>
                <a:solidFill>
                  <a:schemeClr val="tx1"/>
                </a:solidFill>
                <a:latin typeface="Arial" panose="020B0604020202020204" pitchFamily="34" charset="0"/>
              </a:defRPr>
            </a:lvl4pPr>
            <a:lvl5pPr marL="581025" defTabSz="290513">
              <a:defRPr>
                <a:solidFill>
                  <a:schemeClr val="tx1"/>
                </a:solidFill>
                <a:latin typeface="Arial" panose="020B0604020202020204" pitchFamily="34" charset="0"/>
              </a:defRPr>
            </a:lvl5pPr>
            <a:lvl6pPr marL="1038225" defTabSz="290513" fontAlgn="base">
              <a:spcBef>
                <a:spcPct val="0"/>
              </a:spcBef>
              <a:spcAft>
                <a:spcPct val="0"/>
              </a:spcAft>
              <a:defRPr>
                <a:solidFill>
                  <a:schemeClr val="tx1"/>
                </a:solidFill>
                <a:latin typeface="Arial" panose="020B0604020202020204" pitchFamily="34" charset="0"/>
              </a:defRPr>
            </a:lvl6pPr>
            <a:lvl7pPr marL="1495425" defTabSz="290513" fontAlgn="base">
              <a:spcBef>
                <a:spcPct val="0"/>
              </a:spcBef>
              <a:spcAft>
                <a:spcPct val="0"/>
              </a:spcAft>
              <a:defRPr>
                <a:solidFill>
                  <a:schemeClr val="tx1"/>
                </a:solidFill>
                <a:latin typeface="Arial" panose="020B0604020202020204" pitchFamily="34" charset="0"/>
              </a:defRPr>
            </a:lvl7pPr>
            <a:lvl8pPr marL="1952625" defTabSz="290513" fontAlgn="base">
              <a:spcBef>
                <a:spcPct val="0"/>
              </a:spcBef>
              <a:spcAft>
                <a:spcPct val="0"/>
              </a:spcAft>
              <a:defRPr>
                <a:solidFill>
                  <a:schemeClr val="tx1"/>
                </a:solidFill>
                <a:latin typeface="Arial" panose="020B0604020202020204" pitchFamily="34" charset="0"/>
              </a:defRPr>
            </a:lvl8pPr>
            <a:lvl9pPr marL="2409825" defTabSz="290513" fontAlgn="base">
              <a:spcBef>
                <a:spcPct val="0"/>
              </a:spcBef>
              <a:spcAft>
                <a:spcPct val="0"/>
              </a:spcAft>
              <a:defRPr>
                <a:solidFill>
                  <a:schemeClr val="tx1"/>
                </a:solidFill>
                <a:latin typeface="Arial" panose="020B0604020202020204" pitchFamily="34" charset="0"/>
              </a:defRPr>
            </a:lvl9pPr>
          </a:lstStyle>
          <a:p>
            <a:pPr algn="ctr"/>
            <a:r>
              <a:rPr lang="uz-Cyrl-UZ" altLang="ru-RU" sz="2500" b="1" dirty="0">
                <a:solidFill>
                  <a:schemeClr val="bg1">
                    <a:lumMod val="95000"/>
                    <a:lumOff val="5000"/>
                  </a:schemeClr>
                </a:solidFill>
              </a:rPr>
              <a:t>Мускат десерт шароблар</a:t>
            </a:r>
            <a:endParaRPr lang="ru-RU" altLang="ru-RU" sz="2500" dirty="0">
              <a:solidFill>
                <a:schemeClr val="bg1">
                  <a:lumMod val="95000"/>
                  <a:lumOff val="5000"/>
                </a:schemeClr>
              </a:solidFill>
            </a:endParaRPr>
          </a:p>
        </p:txBody>
      </p:sp>
      <p:pic>
        <p:nvPicPr>
          <p:cNvPr id="61459" name="Picture 19" descr="бУКЛЕТ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295400"/>
            <a:ext cx="1128713"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1460" name="Picture 20" descr="бУКЛЕТ4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1066800"/>
            <a:ext cx="19304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1461" name="Picture 21" descr="бУКЛЕТ4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5363" y="3886200"/>
            <a:ext cx="1316037"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1462" name="Picture 22" descr="бУКЛЕТ4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990600"/>
            <a:ext cx="2065338"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1463" name="Picture 23" descr="бУКЛЕТ44-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0" y="3886200"/>
            <a:ext cx="1058863"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1464" name="Picture 24" descr="бУКЛЕТ44-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38800" y="3886200"/>
            <a:ext cx="107315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20342483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75" name="Rectangle 11"/>
          <p:cNvSpPr>
            <a:spLocks noChangeArrowheads="1"/>
          </p:cNvSpPr>
          <p:nvPr/>
        </p:nvSpPr>
        <p:spPr bwMode="auto">
          <a:xfrm>
            <a:off x="762000" y="914400"/>
            <a:ext cx="8077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defTabSz="290513">
              <a:defRPr>
                <a:solidFill>
                  <a:schemeClr val="tx1"/>
                </a:solidFill>
                <a:latin typeface="Arial" panose="020B0604020202020204" pitchFamily="34" charset="0"/>
              </a:defRPr>
            </a:lvl1pPr>
            <a:lvl2pPr marL="144463" defTabSz="290513">
              <a:defRPr>
                <a:solidFill>
                  <a:schemeClr val="tx1"/>
                </a:solidFill>
                <a:latin typeface="Arial" panose="020B0604020202020204" pitchFamily="34" charset="0"/>
              </a:defRPr>
            </a:lvl2pPr>
            <a:lvl3pPr marL="290513" defTabSz="290513">
              <a:defRPr>
                <a:solidFill>
                  <a:schemeClr val="tx1"/>
                </a:solidFill>
                <a:latin typeface="Arial" panose="020B0604020202020204" pitchFamily="34" charset="0"/>
              </a:defRPr>
            </a:lvl3pPr>
            <a:lvl4pPr marL="434975" defTabSz="290513">
              <a:defRPr>
                <a:solidFill>
                  <a:schemeClr val="tx1"/>
                </a:solidFill>
                <a:latin typeface="Arial" panose="020B0604020202020204" pitchFamily="34" charset="0"/>
              </a:defRPr>
            </a:lvl4pPr>
            <a:lvl5pPr marL="581025" defTabSz="290513">
              <a:defRPr>
                <a:solidFill>
                  <a:schemeClr val="tx1"/>
                </a:solidFill>
                <a:latin typeface="Arial" panose="020B0604020202020204" pitchFamily="34" charset="0"/>
              </a:defRPr>
            </a:lvl5pPr>
            <a:lvl6pPr marL="1038225" defTabSz="290513" fontAlgn="base">
              <a:spcBef>
                <a:spcPct val="0"/>
              </a:spcBef>
              <a:spcAft>
                <a:spcPct val="0"/>
              </a:spcAft>
              <a:defRPr>
                <a:solidFill>
                  <a:schemeClr val="tx1"/>
                </a:solidFill>
                <a:latin typeface="Arial" panose="020B0604020202020204" pitchFamily="34" charset="0"/>
              </a:defRPr>
            </a:lvl6pPr>
            <a:lvl7pPr marL="1495425" defTabSz="290513" fontAlgn="base">
              <a:spcBef>
                <a:spcPct val="0"/>
              </a:spcBef>
              <a:spcAft>
                <a:spcPct val="0"/>
              </a:spcAft>
              <a:defRPr>
                <a:solidFill>
                  <a:schemeClr val="tx1"/>
                </a:solidFill>
                <a:latin typeface="Arial" panose="020B0604020202020204" pitchFamily="34" charset="0"/>
              </a:defRPr>
            </a:lvl7pPr>
            <a:lvl8pPr marL="1952625" defTabSz="290513" fontAlgn="base">
              <a:spcBef>
                <a:spcPct val="0"/>
              </a:spcBef>
              <a:spcAft>
                <a:spcPct val="0"/>
              </a:spcAft>
              <a:defRPr>
                <a:solidFill>
                  <a:schemeClr val="tx1"/>
                </a:solidFill>
                <a:latin typeface="Arial" panose="020B0604020202020204" pitchFamily="34" charset="0"/>
              </a:defRPr>
            </a:lvl8pPr>
            <a:lvl9pPr marL="2409825" defTabSz="290513" fontAlgn="base">
              <a:spcBef>
                <a:spcPct val="0"/>
              </a:spcBef>
              <a:spcAft>
                <a:spcPct val="0"/>
              </a:spcAft>
              <a:defRPr>
                <a:solidFill>
                  <a:schemeClr val="tx1"/>
                </a:solidFill>
                <a:latin typeface="Arial" panose="020B0604020202020204" pitchFamily="34" charset="0"/>
              </a:defRPr>
            </a:lvl9pPr>
          </a:lstStyle>
          <a:p>
            <a:pPr algn="ctr"/>
            <a:r>
              <a:rPr lang="uz-Cyrl-UZ" altLang="ru-RU" sz="2000" b="1" dirty="0">
                <a:solidFill>
                  <a:schemeClr val="bg1">
                    <a:lumMod val="95000"/>
                    <a:lumOff val="5000"/>
                  </a:schemeClr>
                </a:solidFill>
              </a:rPr>
              <a:t>Ркацители навидан тайёрланган хўраки шароблар</a:t>
            </a:r>
            <a:endParaRPr lang="uz-Cyrl-UZ" altLang="ru-RU" sz="2000" dirty="0">
              <a:solidFill>
                <a:schemeClr val="bg1">
                  <a:lumMod val="95000"/>
                  <a:lumOff val="5000"/>
                </a:schemeClr>
              </a:solidFill>
            </a:endParaRPr>
          </a:p>
        </p:txBody>
      </p:sp>
      <p:pic>
        <p:nvPicPr>
          <p:cNvPr id="62476"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4863" y="1524000"/>
            <a:ext cx="2370137"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2477"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600200"/>
            <a:ext cx="2468563"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2478"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4600" y="1600200"/>
            <a:ext cx="16764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7413961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503" name="Rectangle 15"/>
          <p:cNvSpPr>
            <a:spLocks noChangeArrowheads="1"/>
          </p:cNvSpPr>
          <p:nvPr/>
        </p:nvSpPr>
        <p:spPr bwMode="auto">
          <a:xfrm>
            <a:off x="1752600" y="152400"/>
            <a:ext cx="6172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defTabSz="290513">
              <a:defRPr>
                <a:solidFill>
                  <a:schemeClr val="tx1"/>
                </a:solidFill>
                <a:latin typeface="Arial" panose="020B0604020202020204" pitchFamily="34" charset="0"/>
              </a:defRPr>
            </a:lvl1pPr>
            <a:lvl2pPr marL="144463" defTabSz="290513">
              <a:defRPr>
                <a:solidFill>
                  <a:schemeClr val="tx1"/>
                </a:solidFill>
                <a:latin typeface="Arial" panose="020B0604020202020204" pitchFamily="34" charset="0"/>
              </a:defRPr>
            </a:lvl2pPr>
            <a:lvl3pPr marL="290513" defTabSz="290513">
              <a:defRPr>
                <a:solidFill>
                  <a:schemeClr val="tx1"/>
                </a:solidFill>
                <a:latin typeface="Arial" panose="020B0604020202020204" pitchFamily="34" charset="0"/>
              </a:defRPr>
            </a:lvl3pPr>
            <a:lvl4pPr marL="434975" defTabSz="290513">
              <a:defRPr>
                <a:solidFill>
                  <a:schemeClr val="tx1"/>
                </a:solidFill>
                <a:latin typeface="Arial" panose="020B0604020202020204" pitchFamily="34" charset="0"/>
              </a:defRPr>
            </a:lvl4pPr>
            <a:lvl5pPr marL="581025" defTabSz="290513">
              <a:defRPr>
                <a:solidFill>
                  <a:schemeClr val="tx1"/>
                </a:solidFill>
                <a:latin typeface="Arial" panose="020B0604020202020204" pitchFamily="34" charset="0"/>
              </a:defRPr>
            </a:lvl5pPr>
            <a:lvl6pPr marL="1038225" defTabSz="290513" fontAlgn="base">
              <a:spcBef>
                <a:spcPct val="0"/>
              </a:spcBef>
              <a:spcAft>
                <a:spcPct val="0"/>
              </a:spcAft>
              <a:defRPr>
                <a:solidFill>
                  <a:schemeClr val="tx1"/>
                </a:solidFill>
                <a:latin typeface="Arial" panose="020B0604020202020204" pitchFamily="34" charset="0"/>
              </a:defRPr>
            </a:lvl6pPr>
            <a:lvl7pPr marL="1495425" defTabSz="290513" fontAlgn="base">
              <a:spcBef>
                <a:spcPct val="0"/>
              </a:spcBef>
              <a:spcAft>
                <a:spcPct val="0"/>
              </a:spcAft>
              <a:defRPr>
                <a:solidFill>
                  <a:schemeClr val="tx1"/>
                </a:solidFill>
                <a:latin typeface="Arial" panose="020B0604020202020204" pitchFamily="34" charset="0"/>
              </a:defRPr>
            </a:lvl7pPr>
            <a:lvl8pPr marL="1952625" defTabSz="290513" fontAlgn="base">
              <a:spcBef>
                <a:spcPct val="0"/>
              </a:spcBef>
              <a:spcAft>
                <a:spcPct val="0"/>
              </a:spcAft>
              <a:defRPr>
                <a:solidFill>
                  <a:schemeClr val="tx1"/>
                </a:solidFill>
                <a:latin typeface="Arial" panose="020B0604020202020204" pitchFamily="34" charset="0"/>
              </a:defRPr>
            </a:lvl8pPr>
            <a:lvl9pPr marL="2409825" defTabSz="290513" fontAlgn="base">
              <a:spcBef>
                <a:spcPct val="0"/>
              </a:spcBef>
              <a:spcAft>
                <a:spcPct val="0"/>
              </a:spcAft>
              <a:defRPr>
                <a:solidFill>
                  <a:schemeClr val="tx1"/>
                </a:solidFill>
                <a:latin typeface="Arial" panose="020B0604020202020204" pitchFamily="34" charset="0"/>
              </a:defRPr>
            </a:lvl9pPr>
          </a:lstStyle>
          <a:p>
            <a:pPr algn="ctr"/>
            <a:r>
              <a:rPr lang="uz-Cyrl-UZ" altLang="ru-RU" sz="2000" b="1" dirty="0">
                <a:solidFill>
                  <a:schemeClr val="bg1">
                    <a:lumMod val="95000"/>
                    <a:lumOff val="5000"/>
                  </a:schemeClr>
                </a:solidFill>
              </a:rPr>
              <a:t>Рислинг навидан тайёрланган хўраки шароблар</a:t>
            </a:r>
            <a:endParaRPr lang="ru-RU" altLang="ru-RU" sz="2000" dirty="0">
              <a:solidFill>
                <a:schemeClr val="bg1">
                  <a:lumMod val="95000"/>
                  <a:lumOff val="5000"/>
                </a:schemeClr>
              </a:solidFill>
            </a:endParaRPr>
          </a:p>
        </p:txBody>
      </p:sp>
      <p:pic>
        <p:nvPicPr>
          <p:cNvPr id="63504" name="Picture 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457200"/>
            <a:ext cx="14478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3505"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533400"/>
            <a:ext cx="16891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3506"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81800" y="457200"/>
            <a:ext cx="16002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3507"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3657600"/>
            <a:ext cx="15240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3508" name="Picture 2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34200" y="3429000"/>
            <a:ext cx="16764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3509" name="Picture 2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33800" y="3352800"/>
            <a:ext cx="1600200"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34230315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sz="quarter" idx="13"/>
          </p:nvPr>
        </p:nvSpPr>
        <p:spPr bwMode="auto">
          <a:xfrm>
            <a:off x="755576" y="476672"/>
            <a:ext cx="7704856" cy="5198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бошқа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мевали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ўсимликларга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нисбатан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афзаллиги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яна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шундаки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кўпайтириш</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қулай</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кўчати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ўтқазилгач</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2 - 3 -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йили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ҳосилга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киради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қулай</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яхши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парвариш</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қилинса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100,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ҳатто</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ундан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йил</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яшаб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бериши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Ток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илдиз</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тизими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бақувват</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у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қурғоқчилик</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анча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чидамли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Ундан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тоғ</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тоғ</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олди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ерларини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ўзлашти-риш</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қумли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ерлар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жар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ёқаларини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мустаҳкамлашда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фой-даланиш</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бошқа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мевали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дарахтлар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ўсиши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анча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қийин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шўрланган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тошлоқ</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ер ости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суви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яқин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(1-1,5 м)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ерларда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ўстириб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ҳосил</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етиштириш</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0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Узумчилик</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аслида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сердаромад</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соҳа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Районлаштирилган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навлари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жойнинг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тупроқ-иқлими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шароитларига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тўғри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танланиб</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жойлаштирилса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тупроққа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ишлов</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бериш</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парвариши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билан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боғлиқ</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барча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агротехника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ишлари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ўз</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вақтида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сифатли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бажарилса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узумчилик</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ўсимликшунос-ликнинг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юқори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рентабелли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иқтисодий</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кўрсаткичлари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юксак</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тармоғига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айланади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0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84329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620688"/>
            <a:ext cx="8424936" cy="5688632"/>
          </a:xfrm>
        </p:spPr>
        <p:txBody>
          <a:bodyPr>
            <a:noAutofit/>
          </a:bodyPr>
          <a:lstStyle/>
          <a:p>
            <a:pPr marL="0" indent="0" algn="just">
              <a:buNone/>
            </a:pPr>
            <a:r>
              <a:rPr lang="ru-RU" sz="1900" dirty="0">
                <a:solidFill>
                  <a:schemeClr val="bg1"/>
                </a:solidFill>
                <a:latin typeface="Times New Roman" pitchFamily="18" charset="0"/>
                <a:cs typeface="Times New Roman" pitchFamily="18" charset="0"/>
              </a:rPr>
              <a:t>Ток </a:t>
            </a:r>
            <a:r>
              <a:rPr lang="ru-RU" sz="1900" dirty="0" err="1">
                <a:solidFill>
                  <a:schemeClr val="bg1"/>
                </a:solidFill>
                <a:latin typeface="Times New Roman" pitchFamily="18" charset="0"/>
                <a:cs typeface="Times New Roman" pitchFamily="18" charset="0"/>
              </a:rPr>
              <a:t>яна</a:t>
            </a:r>
            <a:r>
              <a:rPr lang="ru-RU" sz="1900" dirty="0">
                <a:solidFill>
                  <a:schemeClr val="bg1"/>
                </a:solidFill>
                <a:latin typeface="Times New Roman" pitchFamily="18" charset="0"/>
                <a:cs typeface="Times New Roman" pitchFamily="18" charset="0"/>
              </a:rPr>
              <a:t> шу </a:t>
            </a:r>
            <a:r>
              <a:rPr lang="ru-RU" sz="1900" dirty="0" err="1">
                <a:solidFill>
                  <a:schemeClr val="bg1"/>
                </a:solidFill>
                <a:latin typeface="Times New Roman" pitchFamily="18" charset="0"/>
                <a:cs typeface="Times New Roman" pitchFamily="18" charset="0"/>
              </a:rPr>
              <a:t>билан</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қимматлики</a:t>
            </a:r>
            <a:r>
              <a:rPr lang="ru-RU" sz="1900" dirty="0">
                <a:solidFill>
                  <a:schemeClr val="bg1"/>
                </a:solidFill>
                <a:latin typeface="Times New Roman" pitchFamily="18" charset="0"/>
                <a:cs typeface="Times New Roman" pitchFamily="18" charset="0"/>
              </a:rPr>
              <a:t> у </a:t>
            </a:r>
            <a:r>
              <a:rPr lang="ru-RU" sz="1900" dirty="0" err="1">
                <a:solidFill>
                  <a:schemeClr val="bg1"/>
                </a:solidFill>
                <a:latin typeface="Times New Roman" pitchFamily="18" charset="0"/>
                <a:cs typeface="Times New Roman" pitchFamily="18" charset="0"/>
              </a:rPr>
              <a:t>эрта</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ўтқазилгандан</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сўнг</a:t>
            </a:r>
            <a:r>
              <a:rPr lang="ru-RU" sz="1900" dirty="0">
                <a:solidFill>
                  <a:schemeClr val="bg1"/>
                </a:solidFill>
                <a:latin typeface="Times New Roman" pitchFamily="18" charset="0"/>
                <a:cs typeface="Times New Roman" pitchFamily="18" charset="0"/>
              </a:rPr>
              <a:t> 2-3 </a:t>
            </a:r>
            <a:r>
              <a:rPr lang="ru-RU" sz="1900" dirty="0" err="1">
                <a:solidFill>
                  <a:schemeClr val="bg1"/>
                </a:solidFill>
                <a:latin typeface="Times New Roman" pitchFamily="18" charset="0"/>
                <a:cs typeface="Times New Roman" pitchFamily="18" charset="0"/>
              </a:rPr>
              <a:t>йили</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ҳосилга</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киради,узоқ</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яшайди,яхши</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парвариш</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қилинса</a:t>
            </a:r>
            <a:r>
              <a:rPr lang="uz-Cyrl-UZ" sz="1900" dirty="0">
                <a:solidFill>
                  <a:schemeClr val="bg1"/>
                </a:solidFill>
                <a:latin typeface="Times New Roman" pitchFamily="18" charset="0"/>
                <a:cs typeface="Times New Roman" pitchFamily="18" charset="0"/>
              </a:rPr>
              <a:t>,</a:t>
            </a:r>
            <a:r>
              <a:rPr lang="ru-RU" sz="1900" dirty="0">
                <a:solidFill>
                  <a:schemeClr val="bg1"/>
                </a:solidFill>
                <a:latin typeface="Times New Roman" pitchFamily="18" charset="0"/>
                <a:cs typeface="Times New Roman" pitchFamily="18" charset="0"/>
              </a:rPr>
              <a:t> 80-100 </a:t>
            </a:r>
            <a:r>
              <a:rPr lang="ru-RU" sz="1900" dirty="0" err="1">
                <a:solidFill>
                  <a:schemeClr val="bg1"/>
                </a:solidFill>
                <a:latin typeface="Times New Roman" pitchFamily="18" charset="0"/>
                <a:cs typeface="Times New Roman" pitchFamily="18" charset="0"/>
              </a:rPr>
              <a:t>йилгача</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ҳосил</a:t>
            </a:r>
            <a:r>
              <a:rPr lang="ru-RU" sz="1900" dirty="0">
                <a:solidFill>
                  <a:schemeClr val="bg1"/>
                </a:solidFill>
                <a:latin typeface="Times New Roman" pitchFamily="18" charset="0"/>
                <a:cs typeface="Times New Roman" pitchFamily="18" charset="0"/>
              </a:rPr>
              <a:t> </a:t>
            </a:r>
            <a:r>
              <a:rPr lang="ru-RU" sz="1900" dirty="0" err="1">
                <a:solidFill>
                  <a:schemeClr val="bg1"/>
                </a:solidFill>
                <a:latin typeface="Times New Roman" pitchFamily="18" charset="0"/>
                <a:cs typeface="Times New Roman" pitchFamily="18" charset="0"/>
              </a:rPr>
              <a:t>беради</a:t>
            </a:r>
            <a:r>
              <a:rPr lang="ru-RU" sz="1900" dirty="0">
                <a:solidFill>
                  <a:schemeClr val="bg1"/>
                </a:solidFill>
                <a:latin typeface="Times New Roman" pitchFamily="18" charset="0"/>
                <a:cs typeface="Times New Roman" pitchFamily="18" charset="0"/>
              </a:rPr>
              <a:t>.</a:t>
            </a:r>
            <a:r>
              <a:rPr lang="uz-Cyrl-UZ" sz="1900" dirty="0">
                <a:solidFill>
                  <a:schemeClr val="bg1"/>
                </a:solidFill>
                <a:latin typeface="Times New Roman" pitchFamily="18" charset="0"/>
                <a:cs typeface="Times New Roman" pitchFamily="18" charset="0"/>
              </a:rPr>
              <a:t> Токнинг илдиз тизими бақувват ва кучли ривожланганлигидан у қурғоқчиликка нисбатан чидамли бўлади ва ундан мелиорация мақсадларида тоғларни, тоғ этакларини ўзлаштиришда, қум ва жарлар ҳам шунга ўхшашларни мустаҳкамлашда фойдаланиш мумкин. У бошқа экинларни ўстириш учун яроқсиз бўлган ерларда шағал тошли шўрхок сизот сувлари ер юзига яқин (1-1,5 м) бўлган ўтлоқ-ботқоқ тупроқли ерларда муваффақиятли равишда ўстирилади.</a:t>
            </a:r>
            <a:endParaRPr lang="ru-RU" sz="1900" dirty="0">
              <a:solidFill>
                <a:schemeClr val="bg1"/>
              </a:solidFill>
              <a:latin typeface="Times New Roman" pitchFamily="18" charset="0"/>
              <a:cs typeface="Times New Roman" pitchFamily="18" charset="0"/>
            </a:endParaRPr>
          </a:p>
          <a:p>
            <a:pPr marL="0" indent="0" algn="just">
              <a:buNone/>
            </a:pPr>
            <a:r>
              <a:rPr lang="uz-Cyrl-UZ" sz="1900" dirty="0">
                <a:solidFill>
                  <a:schemeClr val="bg1"/>
                </a:solidFill>
                <a:latin typeface="Times New Roman" pitchFamily="18" charset="0"/>
                <a:cs typeface="Times New Roman" pitchFamily="18" charset="0"/>
              </a:rPr>
              <a:t> Бундан ташқари ток экинида бошқа дарахтларда учрайдиган даврийлик ходисаси йўқлиги туфайли ҳар йили барқарор юқори ҳосил олиш мумкин. Шунинг учун, узумчилик даромадли тармоқ ҳам ҳисобланади. Ўзбекистоннинг узумчиликка ихтисослашган хўжаликларда узумчиликдан олган даромади хўжаликдаги барча даромаднинг 58-65% ни ташкил этади.</a:t>
            </a:r>
            <a:endParaRPr lang="ru-RU" sz="1900" dirty="0">
              <a:solidFill>
                <a:schemeClr val="bg1"/>
              </a:solidFill>
              <a:latin typeface="Times New Roman" pitchFamily="18" charset="0"/>
              <a:cs typeface="Times New Roman" pitchFamily="18" charset="0"/>
            </a:endParaRPr>
          </a:p>
          <a:p>
            <a:endParaRPr lang="ru-RU" sz="1900"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2251518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3" y="980728"/>
            <a:ext cx="8663748" cy="5544616"/>
          </a:xfrm>
        </p:spPr>
        <p:txBody>
          <a:bodyPr>
            <a:noAutofit/>
          </a:bodyPr>
          <a:lstStyle/>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Ўрта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Осиё</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хусусан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Ўзбекистон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узумчилигининг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тарихи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йилларни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a:t>
            </a:r>
            <a:r>
              <a:rPr lang="ru-RU" sz="1800" dirty="0">
                <a:solidFill>
                  <a:schemeClr val="bg1"/>
                </a:solidFill>
                <a:latin typeface="Times New Roman" panose="02020603050405020304" pitchFamily="18" charset="0"/>
                <a:cs typeface="Times New Roman" panose="02020603050405020304" pitchFamily="18" charset="0"/>
              </a:rPr>
              <a:t> ичига </a:t>
            </a:r>
            <a:r>
              <a:rPr lang="ru-RU" sz="1800" dirty="0" err="1">
                <a:solidFill>
                  <a:schemeClr val="bg1"/>
                </a:solidFill>
                <a:latin typeface="Times New Roman" panose="02020603050405020304" pitchFamily="18" charset="0"/>
                <a:cs typeface="Times New Roman" panose="02020603050405020304" pitchFamily="18" charset="0"/>
              </a:rPr>
              <a:t>олади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ерларда</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Искандар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Зулқарнайн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бостириб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киришидан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анча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илгари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эрамизгача</a:t>
            </a:r>
            <a:r>
              <a:rPr lang="ru-RU" sz="1800" dirty="0">
                <a:solidFill>
                  <a:schemeClr val="bg1"/>
                </a:solidFill>
                <a:latin typeface="Times New Roman" panose="02020603050405020304" pitchFamily="18" charset="0"/>
                <a:cs typeface="Times New Roman" panose="02020603050405020304" pitchFamily="18" charset="0"/>
              </a:rPr>
              <a:t> IV </a:t>
            </a:r>
            <a:r>
              <a:rPr lang="ru-RU" sz="1800" dirty="0" err="1">
                <a:solidFill>
                  <a:schemeClr val="bg1"/>
                </a:solidFill>
                <a:latin typeface="Times New Roman" panose="02020603050405020304" pitchFamily="18" charset="0"/>
                <a:cs typeface="Times New Roman" panose="02020603050405020304" pitchFamily="18" charset="0"/>
              </a:rPr>
              <a:t>асрларда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экилгани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маълум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Эрамиз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бошларида</a:t>
            </a:r>
            <a:r>
              <a:rPr lang="ru-RU" sz="1800" dirty="0">
                <a:solidFill>
                  <a:schemeClr val="bg1"/>
                </a:solidFill>
                <a:latin typeface="Times New Roman" panose="02020603050405020304" pitchFamily="18" charset="0"/>
                <a:cs typeface="Times New Roman" panose="02020603050405020304" pitchFamily="18" charset="0"/>
              </a:rPr>
              <a:t> (I </a:t>
            </a:r>
            <a:r>
              <a:rPr lang="ru-RU" sz="1800" dirty="0" err="1">
                <a:solidFill>
                  <a:schemeClr val="bg1"/>
                </a:solidFill>
                <a:latin typeface="Times New Roman" panose="02020603050405020304" pitchFamily="18" charset="0"/>
                <a:cs typeface="Times New Roman" panose="02020603050405020304" pitchFamily="18" charset="0"/>
              </a:rPr>
              <a:t>аср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юнонликлар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Осиёга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келишларидан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аввал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виночилик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ривожлангани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маълум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Айниқса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Фарғона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водийсида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йирик</a:t>
            </a:r>
            <a:r>
              <a:rPr lang="ru-RU" sz="1800" dirty="0">
                <a:solidFill>
                  <a:schemeClr val="bg1"/>
                </a:solidFill>
                <a:latin typeface="Times New Roman" panose="02020603050405020304" pitchFamily="18" charset="0"/>
                <a:cs typeface="Times New Roman" panose="02020603050405020304" pitchFamily="18" charset="0"/>
              </a:rPr>
              <a:t> ер </a:t>
            </a:r>
            <a:r>
              <a:rPr lang="ru-RU" sz="1800" dirty="0" err="1">
                <a:solidFill>
                  <a:schemeClr val="bg1"/>
                </a:solidFill>
                <a:latin typeface="Times New Roman" panose="02020603050405020304" pitchFamily="18" charset="0"/>
                <a:cs typeface="Times New Roman" panose="02020603050405020304" pitchFamily="18" charset="0"/>
              </a:rPr>
              <a:t>эгалари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қўлида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катта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майдонларда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токзорлар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вино </a:t>
            </a:r>
            <a:r>
              <a:rPr lang="ru-RU" sz="1800" dirty="0" err="1">
                <a:solidFill>
                  <a:schemeClr val="bg1"/>
                </a:solidFill>
                <a:latin typeface="Times New Roman" panose="02020603050405020304" pitchFamily="18" charset="0"/>
                <a:cs typeface="Times New Roman" panose="02020603050405020304" pitchFamily="18" charset="0"/>
              </a:rPr>
              <a:t>тайёрлаш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орқали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яхши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даромад</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қилинган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Араблар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истилоси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даврида</a:t>
            </a:r>
            <a:r>
              <a:rPr lang="ru-RU" sz="1800" dirty="0">
                <a:solidFill>
                  <a:schemeClr val="bg1"/>
                </a:solidFill>
                <a:latin typeface="Times New Roman" panose="02020603050405020304" pitchFamily="18" charset="0"/>
                <a:cs typeface="Times New Roman" panose="02020603050405020304" pitchFamily="18" charset="0"/>
              </a:rPr>
              <a:t> (VII</a:t>
            </a:r>
            <a:r>
              <a:rPr lang="en-US" sz="1800" dirty="0">
                <a:solidFill>
                  <a:schemeClr val="bg1"/>
                </a:solidFill>
                <a:latin typeface="Times New Roman" panose="02020603050405020304" pitchFamily="18" charset="0"/>
                <a:cs typeface="Times New Roman" panose="02020603050405020304" pitchFamily="18" charset="0"/>
              </a:rPr>
              <a:t>I</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халқаро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алоқалар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савдо-сотиқ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ишлари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анча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узумчиликка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эътибор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кучая</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борган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Осиё</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жумладан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мамлакатимизга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Ҳиндистон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Афғонистон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шунигдек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айрим</a:t>
            </a:r>
            <a:r>
              <a:rPr lang="ru-RU" sz="1800" dirty="0">
                <a:solidFill>
                  <a:schemeClr val="bg1"/>
                </a:solidFill>
                <a:latin typeface="Times New Roman" panose="02020603050405020304" pitchFamily="18" charset="0"/>
                <a:cs typeface="Times New Roman" panose="02020603050405020304" pitchFamily="18" charset="0"/>
              </a:rPr>
              <a:t> араб </a:t>
            </a:r>
            <a:r>
              <a:rPr lang="ru-RU" sz="1800" dirty="0" err="1">
                <a:solidFill>
                  <a:schemeClr val="bg1"/>
                </a:solidFill>
                <a:latin typeface="Times New Roman" panose="02020603050405020304" pitchFamily="18" charset="0"/>
                <a:cs typeface="Times New Roman" panose="02020603050405020304" pitchFamily="18" charset="0"/>
              </a:rPr>
              <a:t>мамлакатларидан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янги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айниқса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хўраки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майизбоп</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келтирилган</a:t>
            </a:r>
            <a:r>
              <a:rPr lang="ru-RU" sz="1800" dirty="0" smtClean="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a:solidFill>
                  <a:schemeClr val="bg1"/>
                </a:solidFill>
                <a:latin typeface="Times New Roman" panose="02020603050405020304" pitchFamily="18" charset="0"/>
                <a:cs typeface="Times New Roman" panose="02020603050405020304" pitchFamily="18" charset="0"/>
              </a:rPr>
              <a:t>Ток </a:t>
            </a:r>
            <a:r>
              <a:rPr lang="ru-RU" sz="1800" dirty="0" err="1">
                <a:solidFill>
                  <a:schemeClr val="bg1"/>
                </a:solidFill>
                <a:latin typeface="Times New Roman" panose="02020603050405020304" pitchFamily="18" charset="0"/>
                <a:cs typeface="Times New Roman" panose="02020603050405020304" pitchFamily="18" charset="0"/>
              </a:rPr>
              <a:t>Ўрта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Осиёнинг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деярли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деҳқончилик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районларида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айниқса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Фарғона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Зарафшон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водийлари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Тошкент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Хоразм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Қашқадарё</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воҳалари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Амударёнинг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сўл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соҳил-ларида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кўп</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экилган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саноат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аҳамияти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даражасига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кўтарилгач</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маҳсулотлари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майиз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атрофдаги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яқин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шарқ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мамлакатлари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шунингдек</a:t>
            </a:r>
            <a:r>
              <a:rPr lang="ru-RU" sz="1800" dirty="0">
                <a:solidFill>
                  <a:schemeClr val="bg1"/>
                </a:solidFill>
                <a:latin typeface="Times New Roman" panose="02020603050405020304" pitchFamily="18" charset="0"/>
                <a:cs typeface="Times New Roman" panose="02020603050405020304" pitchFamily="18" charset="0"/>
              </a:rPr>
              <a:t>, Волга </a:t>
            </a:r>
            <a:r>
              <a:rPr lang="ru-RU" sz="1800" dirty="0" err="1">
                <a:solidFill>
                  <a:schemeClr val="bg1"/>
                </a:solidFill>
                <a:latin typeface="Times New Roman" panose="02020603050405020304" pitchFamily="18" charset="0"/>
                <a:cs typeface="Times New Roman" panose="02020603050405020304" pitchFamily="18" charset="0"/>
              </a:rPr>
              <a:t>бўйи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соҳиллари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бозорларига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борилган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Ўша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экилган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навларининг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хилма</a:t>
            </a:r>
            <a:r>
              <a:rPr lang="ru-RU" sz="1800" dirty="0">
                <a:solidFill>
                  <a:schemeClr val="bg1"/>
                </a:solidFill>
                <a:latin typeface="Times New Roman" panose="02020603050405020304" pitchFamily="18" charset="0"/>
                <a:cs typeface="Times New Roman" panose="02020603050405020304" pitchFamily="18" charset="0"/>
              </a:rPr>
              <a:t> - </a:t>
            </a:r>
            <a:r>
              <a:rPr lang="ru-RU" sz="1800" dirty="0" err="1">
                <a:solidFill>
                  <a:schemeClr val="bg1"/>
                </a:solidFill>
                <a:latin typeface="Times New Roman" panose="02020603050405020304" pitchFamily="18" charset="0"/>
                <a:cs typeface="Times New Roman" panose="02020603050405020304" pitchFamily="18" charset="0"/>
              </a:rPr>
              <a:t>хиллиги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токзорларга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ишлов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тупларни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парвариш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қилишнинг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самарали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усуллари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баҳорда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ҳайдаш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пайвандлаш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пархиш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кесиш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касаллик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зараркунандаларга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турли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эритмаларни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пуркаш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токчиликнинг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ривожланганлигидан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далолат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endParaRPr lang="ru-RU" sz="1800" dirty="0">
              <a:solidFill>
                <a:schemeClr val="bg1"/>
              </a:solidFill>
              <a:latin typeface="Times New Roman" panose="02020603050405020304" pitchFamily="18" charset="0"/>
              <a:cs typeface="Times New Roman" panose="02020603050405020304" pitchFamily="18" charset="0"/>
            </a:endParaRPr>
          </a:p>
        </p:txBody>
      </p:sp>
      <p:sp>
        <p:nvSpPr>
          <p:cNvPr id="4" name="Заголовок 1"/>
          <p:cNvSpPr>
            <a:spLocks noGrp="1"/>
          </p:cNvSpPr>
          <p:nvPr>
            <p:ph type="title"/>
          </p:nvPr>
        </p:nvSpPr>
        <p:spPr>
          <a:xfrm>
            <a:off x="179512" y="-27384"/>
            <a:ext cx="8663749" cy="936104"/>
          </a:xfrm>
        </p:spPr>
        <p:txBody>
          <a:bodyPr/>
          <a:lstStyle/>
          <a:p>
            <a:pPr lvl="0" algn="ctr"/>
            <a:r>
              <a:rPr lang="uz-Cyrl-UZ" sz="2200" b="1" dirty="0">
                <a:solidFill>
                  <a:schemeClr val="bg1"/>
                </a:solidFill>
                <a:latin typeface="Times New Roman" pitchFamily="18" charset="0"/>
                <a:cs typeface="Times New Roman" pitchFamily="18" charset="0"/>
              </a:rPr>
              <a:t>3.Ўзбекистонда узумчиликнинг тарихи, ҳозирги аҳволи ва ривожлантириш истиқболлари.</a:t>
            </a:r>
            <a:endParaRPr lang="ru-RU" sz="2200" b="1" dirty="0">
              <a:solidFill>
                <a:schemeClr val="bg1"/>
              </a:solidFill>
            </a:endParaRPr>
          </a:p>
        </p:txBody>
      </p:sp>
    </p:spTree>
    <p:extLst>
      <p:ext uri="{BB962C8B-B14F-4D97-AF65-F5344CB8AC3E}">
        <p14:creationId xmlns:p14="http://schemas.microsoft.com/office/powerpoint/2010/main" val="3242999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404664"/>
            <a:ext cx="8280920" cy="6264696"/>
          </a:xfrm>
        </p:spPr>
        <p:txBody>
          <a:bodyPr>
            <a:normAutofit lnSpcReduction="10000"/>
          </a:bodyPr>
          <a:lstStyle/>
          <a:p>
            <a:pPr marL="0" indent="0" algn="just">
              <a:buNone/>
            </a:pPr>
            <a:r>
              <a:rPr lang="ru-RU" sz="2000" dirty="0" err="1">
                <a:solidFill>
                  <a:schemeClr val="bg1"/>
                </a:solidFill>
                <a:latin typeface="Times New Roman" panose="02020603050405020304" pitchFamily="18" charset="0"/>
                <a:cs typeface="Times New Roman" panose="02020603050405020304" pitchFamily="18" charset="0"/>
              </a:rPr>
              <a:t>Мўғулларнинг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Ўрта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Осиёга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ҳужуми</a:t>
            </a:r>
            <a:r>
              <a:rPr lang="ru-RU" sz="2000" dirty="0">
                <a:solidFill>
                  <a:schemeClr val="bg1"/>
                </a:solidFill>
                <a:latin typeface="Times New Roman" panose="02020603050405020304" pitchFamily="18" charset="0"/>
                <a:cs typeface="Times New Roman" panose="02020603050405020304" pitchFamily="18" charset="0"/>
              </a:rPr>
              <a:t> (XIII </a:t>
            </a:r>
            <a:r>
              <a:rPr lang="ru-RU" sz="2000" dirty="0" err="1">
                <a:solidFill>
                  <a:schemeClr val="bg1"/>
                </a:solidFill>
                <a:latin typeface="Times New Roman" panose="02020603050405020304" pitchFamily="18" charset="0"/>
                <a:cs typeface="Times New Roman" panose="02020603050405020304" pitchFamily="18" charset="0"/>
              </a:rPr>
              <a:t>аср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қишлоқ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хў-жалигига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катта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талофат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етказди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Айниқса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Зарафшон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Марв</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Хоразм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воҳаларида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суғориш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тармоқари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бузиб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ташланди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деҳ-қончилик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ерлари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боғ</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токзорлар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пайҳон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қилинди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Бунинг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таъсири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анча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йил</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давом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этди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Фақат</a:t>
            </a:r>
            <a:r>
              <a:rPr lang="ru-RU" sz="2000" dirty="0">
                <a:solidFill>
                  <a:schemeClr val="bg1"/>
                </a:solidFill>
                <a:latin typeface="Times New Roman" panose="02020603050405020304" pitchFamily="18" charset="0"/>
                <a:cs typeface="Times New Roman" panose="02020603050405020304" pitchFamily="18" charset="0"/>
              </a:rPr>
              <a:t> XV </a:t>
            </a:r>
            <a:r>
              <a:rPr lang="ru-RU" sz="2000" dirty="0" err="1">
                <a:solidFill>
                  <a:schemeClr val="bg1"/>
                </a:solidFill>
                <a:latin typeface="Times New Roman" panose="02020603050405020304" pitchFamily="18" charset="0"/>
                <a:cs typeface="Times New Roman" panose="02020603050405020304" pitchFamily="18" charset="0"/>
              </a:rPr>
              <a:t>асрга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келиб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токчиликка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эътибор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кучая</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бошлади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Кейинчалик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ислом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дини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айниқса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Бухоро</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амирлиги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Хоразм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Қўқон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хонликлари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даврида</a:t>
            </a:r>
            <a:r>
              <a:rPr lang="ru-RU" sz="2000" dirty="0">
                <a:solidFill>
                  <a:schemeClr val="bg1"/>
                </a:solidFill>
                <a:latin typeface="Times New Roman" panose="02020603050405020304" pitchFamily="18" charset="0"/>
                <a:cs typeface="Times New Roman" panose="02020603050405020304" pitchFamily="18" charset="0"/>
              </a:rPr>
              <a:t>), шариат </a:t>
            </a:r>
            <a:r>
              <a:rPr lang="ru-RU" sz="2000" dirty="0" err="1">
                <a:solidFill>
                  <a:schemeClr val="bg1"/>
                </a:solidFill>
                <a:latin typeface="Times New Roman" panose="02020603050405020304" pitchFamily="18" charset="0"/>
                <a:cs typeface="Times New Roman" panose="02020603050405020304" pitchFamily="18" charset="0"/>
              </a:rPr>
              <a:t>ҳукми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талабларига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кўра</a:t>
            </a:r>
            <a:r>
              <a:rPr lang="ru-RU" sz="2000" dirty="0">
                <a:solidFill>
                  <a:schemeClr val="bg1"/>
                </a:solidFill>
                <a:latin typeface="Times New Roman" panose="02020603050405020304" pitchFamily="18" charset="0"/>
                <a:cs typeface="Times New Roman" panose="02020603050405020304" pitchFamily="18" charset="0"/>
              </a:rPr>
              <a:t> вино </a:t>
            </a:r>
            <a:r>
              <a:rPr lang="ru-RU" sz="2000" dirty="0" err="1">
                <a:solidFill>
                  <a:schemeClr val="bg1"/>
                </a:solidFill>
                <a:latin typeface="Times New Roman" panose="02020603050405020304" pitchFamily="18" charset="0"/>
                <a:cs typeface="Times New Roman" panose="02020603050405020304" pitchFamily="18" charset="0"/>
              </a:rPr>
              <a:t>тайёрлаш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ичиш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тақиқланган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фақат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хўраки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майизбоп</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нав-ларини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кўпайтиришга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аҳамият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берилди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Шундай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бўлсада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фақат</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Бахтиёрий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Обаки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Буваки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Вассарға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каби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истеъмол</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учун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яхши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ҳисобланган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навлари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сақлаб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қолин-ган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Мусалас</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тайёрлаш</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эса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анча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чекланган</a:t>
            </a:r>
            <a:r>
              <a:rPr lang="ru-RU" sz="20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2000" dirty="0" err="1">
                <a:solidFill>
                  <a:schemeClr val="bg1"/>
                </a:solidFill>
                <a:latin typeface="Times New Roman" panose="02020603050405020304" pitchFamily="18" charset="0"/>
                <a:cs typeface="Times New Roman" panose="02020603050405020304" pitchFamily="18" charset="0"/>
              </a:rPr>
              <a:t>Ўрта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Осиёнинг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чор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Россияси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томонидан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босиб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олиниши</a:t>
            </a:r>
            <a:r>
              <a:rPr lang="ru-RU" sz="2000" dirty="0">
                <a:solidFill>
                  <a:schemeClr val="bg1"/>
                </a:solidFill>
                <a:latin typeface="Times New Roman" panose="02020603050405020304" pitchFamily="18" charset="0"/>
                <a:cs typeface="Times New Roman" panose="02020603050405020304" pitchFamily="18" charset="0"/>
              </a:rPr>
              <a:t>, рус </a:t>
            </a:r>
            <a:r>
              <a:rPr lang="ru-RU" sz="2000" dirty="0" err="1">
                <a:solidFill>
                  <a:schemeClr val="bg1"/>
                </a:solidFill>
                <a:latin typeface="Times New Roman" panose="02020603050405020304" pitchFamily="18" charset="0"/>
                <a:cs typeface="Times New Roman" panose="02020603050405020304" pitchFamily="18" charset="0"/>
              </a:rPr>
              <a:t>давлати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билан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савдо-сотиқ</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алоқаларининг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ривожланиши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натижасида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юртимиздан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Россиянинг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марказий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бозорларида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хўраки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майиз</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шини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каби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маҳсулотларга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бўлган</a:t>
            </a:r>
            <a:r>
              <a:rPr lang="ru-RU" sz="2000" dirty="0">
                <a:solidFill>
                  <a:schemeClr val="bg1"/>
                </a:solidFill>
                <a:latin typeface="Times New Roman" panose="02020603050405020304" pitchFamily="18" charset="0"/>
                <a:cs typeface="Times New Roman" panose="02020603050405020304" pitchFamily="18" charset="0"/>
              </a:rPr>
              <a:t> та-</a:t>
            </a:r>
            <a:r>
              <a:rPr lang="ru-RU" sz="2000" dirty="0" err="1">
                <a:solidFill>
                  <a:schemeClr val="bg1"/>
                </a:solidFill>
                <a:latin typeface="Times New Roman" panose="02020603050405020304" pitchFamily="18" charset="0"/>
                <a:cs typeface="Times New Roman" panose="02020603050405020304" pitchFamily="18" charset="0"/>
              </a:rPr>
              <a:t>лаб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ошди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узумчилик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ҳамда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виночилик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аста-секин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ривожлана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бошлади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Узумнинг</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винобоп</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навлари</a:t>
            </a:r>
            <a:r>
              <a:rPr lang="ru-RU" sz="2000" dirty="0">
                <a:solidFill>
                  <a:schemeClr val="bg1"/>
                </a:solidFill>
                <a:latin typeface="Times New Roman" panose="02020603050405020304" pitchFamily="18" charset="0"/>
                <a:cs typeface="Times New Roman" panose="02020603050405020304" pitchFamily="18" charset="0"/>
              </a:rPr>
              <a:t> Украина (</a:t>
            </a:r>
            <a:r>
              <a:rPr lang="ru-RU" sz="2000" dirty="0" err="1">
                <a:solidFill>
                  <a:schemeClr val="bg1"/>
                </a:solidFill>
                <a:latin typeface="Times New Roman" panose="02020603050405020304" pitchFamily="18" charset="0"/>
                <a:cs typeface="Times New Roman" panose="02020603050405020304" pitchFamily="18" charset="0"/>
              </a:rPr>
              <a:t>асосан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Қрим</a:t>
            </a:r>
            <a:r>
              <a:rPr lang="ru-RU" sz="2000" dirty="0">
                <a:solidFill>
                  <a:schemeClr val="bg1"/>
                </a:solidFill>
                <a:latin typeface="Times New Roman" panose="02020603050405020304" pitchFamily="18" charset="0"/>
                <a:cs typeface="Times New Roman" panose="02020603050405020304" pitchFamily="18" charset="0"/>
              </a:rPr>
              <a:t>), Молдова, </a:t>
            </a:r>
            <a:r>
              <a:rPr lang="ru-RU" sz="2000" dirty="0" err="1">
                <a:solidFill>
                  <a:schemeClr val="bg1"/>
                </a:solidFill>
                <a:latin typeface="Times New Roman" panose="02020603050405020304" pitchFamily="18" charset="0"/>
                <a:cs typeface="Times New Roman" panose="02020603050405020304" pitchFamily="18" charset="0"/>
              </a:rPr>
              <a:t>Кавказорти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бошқа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жойлардан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келтирилиб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экилди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Туркистонга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Россиядан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узумчилик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виночилик</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соҳалари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бўйича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олим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ва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мутахассислар</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кела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бошлади</a:t>
            </a:r>
            <a:r>
              <a:rPr lang="ru-RU" sz="2000" dirty="0" smtClean="0">
                <a:solidFill>
                  <a:schemeClr val="bg1"/>
                </a:solidFill>
                <a:latin typeface="Times New Roman" panose="02020603050405020304" pitchFamily="18" charset="0"/>
                <a:cs typeface="Times New Roman" panose="02020603050405020304" pitchFamily="18" charset="0"/>
              </a:rPr>
              <a:t>.</a:t>
            </a:r>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45751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260648"/>
            <a:ext cx="8712968" cy="6336704"/>
          </a:xfrm>
        </p:spPr>
        <p:txBody>
          <a:bodyPr>
            <a:noAutofit/>
          </a:bodyPr>
          <a:lstStyle/>
          <a:p>
            <a:pPr marL="0" indent="0" algn="just">
              <a:spcBef>
                <a:spcPts val="0"/>
              </a:spcBef>
              <a:spcAft>
                <a:spcPts val="0"/>
              </a:spcAft>
              <a:buNone/>
            </a:pPr>
            <a:r>
              <a:rPr lang="ru-RU" sz="1800" dirty="0" err="1">
                <a:solidFill>
                  <a:schemeClr val="bg1"/>
                </a:solidFill>
                <a:latin typeface="Times New Roman" panose="02020603050405020304" pitchFamily="18" charset="0"/>
                <a:cs typeface="Times New Roman" panose="02020603050405020304" pitchFamily="18" charset="0"/>
              </a:rPr>
              <a:t>Ўзбекистонда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ривожланишида</a:t>
            </a:r>
            <a:r>
              <a:rPr lang="ru-RU" sz="1800" dirty="0">
                <a:solidFill>
                  <a:schemeClr val="bg1"/>
                </a:solidFill>
                <a:latin typeface="Times New Roman" panose="02020603050405020304" pitchFamily="18" charset="0"/>
                <a:cs typeface="Times New Roman" panose="02020603050405020304" pitchFamily="18" charset="0"/>
              </a:rPr>
              <a:t> Россия </a:t>
            </a:r>
            <a:r>
              <a:rPr lang="ru-RU" sz="1800" dirty="0" err="1">
                <a:solidFill>
                  <a:schemeClr val="bg1"/>
                </a:solidFill>
                <a:latin typeface="Times New Roman" panose="02020603050405020304" pitchFamily="18" charset="0"/>
                <a:cs typeface="Times New Roman" panose="02020603050405020304" pitchFamily="18" charset="0"/>
              </a:rPr>
              <a:t>боғдорчилик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жамиятининг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Туркистон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бўлими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муҳим</a:t>
            </a:r>
            <a:r>
              <a:rPr lang="ru-RU" sz="1800" dirty="0">
                <a:solidFill>
                  <a:schemeClr val="bg1"/>
                </a:solidFill>
                <a:latin typeface="Times New Roman" panose="02020603050405020304" pitchFamily="18" charset="0"/>
                <a:cs typeface="Times New Roman" panose="02020603050405020304" pitchFamily="18" charset="0"/>
              </a:rPr>
              <a:t> рол </a:t>
            </a:r>
            <a:r>
              <a:rPr lang="ru-RU" sz="1800" dirty="0" err="1">
                <a:solidFill>
                  <a:schemeClr val="bg1"/>
                </a:solidFill>
                <a:latin typeface="Times New Roman" panose="02020603050405020304" pitchFamily="18" charset="0"/>
                <a:cs typeface="Times New Roman" panose="02020603050405020304" pitchFamily="18" charset="0"/>
              </a:rPr>
              <a:t>ўй-наб</a:t>
            </a:r>
            <a:r>
              <a:rPr lang="ru-RU" sz="1800" dirty="0">
                <a:solidFill>
                  <a:schemeClr val="bg1"/>
                </a:solidFill>
                <a:latin typeface="Times New Roman" panose="02020603050405020304" pitchFamily="18" charset="0"/>
                <a:cs typeface="Times New Roman" panose="02020603050405020304" pitchFamily="18" charset="0"/>
              </a:rPr>
              <a:t>, у </a:t>
            </a:r>
            <a:r>
              <a:rPr lang="ru-RU" sz="1800" dirty="0" err="1">
                <a:solidFill>
                  <a:schemeClr val="bg1"/>
                </a:solidFill>
                <a:latin typeface="Times New Roman" panose="02020603050405020304" pitchFamily="18" charset="0"/>
                <a:cs typeface="Times New Roman" panose="02020603050405020304" pitchFamily="18" charset="0"/>
              </a:rPr>
              <a:t>узумнинг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маҳаллий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шароитга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мос</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келадиган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яхши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навларини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ўрганиб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тавсия</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этиш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тегишли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минтақалардан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келиш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ишларини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ташкил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этди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Кейинчалик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Туркистон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виночилик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қўми-таси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ташкил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этилди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Қўмита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виночиликни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илмий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хавфли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зараркунанда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филлоксерадан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ҳимоя</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қилиш</a:t>
            </a:r>
            <a:r>
              <a:rPr lang="ru-RU" sz="1800" dirty="0">
                <a:solidFill>
                  <a:schemeClr val="bg1"/>
                </a:solidFill>
                <a:latin typeface="Times New Roman" panose="02020603050405020304" pitchFamily="18" charset="0"/>
                <a:cs typeface="Times New Roman" panose="02020603050405020304" pitchFamily="18" charset="0"/>
              </a:rPr>
              <a:t>, оидиум (</a:t>
            </a:r>
            <a:r>
              <a:rPr lang="ru-RU" sz="1800" dirty="0" err="1">
                <a:solidFill>
                  <a:schemeClr val="bg1"/>
                </a:solidFill>
                <a:latin typeface="Times New Roman" panose="02020603050405020304" pitchFamily="18" charset="0"/>
                <a:cs typeface="Times New Roman" panose="02020603050405020304" pitchFamily="18" charset="0"/>
              </a:rPr>
              <a:t>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шудринг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касаллигига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курашиш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ҳамда</a:t>
            </a:r>
            <a:r>
              <a:rPr lang="ru-RU" sz="1800" dirty="0">
                <a:solidFill>
                  <a:schemeClr val="bg1"/>
                </a:solidFill>
                <a:latin typeface="Times New Roman" panose="02020603050405020304" pitchFamily="18" charset="0"/>
                <a:cs typeface="Times New Roman" panose="02020603050405020304" pitchFamily="18" charset="0"/>
              </a:rPr>
              <a:t> агротехника </a:t>
            </a:r>
            <a:r>
              <a:rPr lang="ru-RU" sz="1800" dirty="0" err="1">
                <a:solidFill>
                  <a:schemeClr val="bg1"/>
                </a:solidFill>
                <a:latin typeface="Times New Roman" panose="02020603050405020304" pitchFamily="18" charset="0"/>
                <a:cs typeface="Times New Roman" panose="02020603050405020304" pitchFamily="18" charset="0"/>
              </a:rPr>
              <a:t>усуларини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ишлаб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чиқиш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мевали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ўсимликлар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кўчатларини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етиштирадиган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махсус</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кўчатзорларни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барпо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этиш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каби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ишларни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такомиллаштиришда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алоҳида</a:t>
            </a:r>
            <a:r>
              <a:rPr lang="ru-RU" sz="1800" dirty="0">
                <a:solidFill>
                  <a:schemeClr val="bg1"/>
                </a:solidFill>
                <a:latin typeface="Times New Roman" panose="02020603050405020304" pitchFamily="18" charset="0"/>
                <a:cs typeface="Times New Roman" panose="02020603050405020304" pitchFamily="18" charset="0"/>
              </a:rPr>
              <a:t> рол </a:t>
            </a:r>
            <a:r>
              <a:rPr lang="ru-RU" sz="1800" dirty="0" err="1">
                <a:solidFill>
                  <a:schemeClr val="bg1"/>
                </a:solidFill>
                <a:latin typeface="Times New Roman" panose="02020603050405020304" pitchFamily="18" charset="0"/>
                <a:cs typeface="Times New Roman" panose="02020603050405020304" pitchFamily="18" charset="0"/>
              </a:rPr>
              <a:t>ўйнади</a:t>
            </a:r>
            <a:r>
              <a:rPr lang="ru-RU" sz="1800" dirty="0">
                <a:solidFill>
                  <a:schemeClr val="bg1"/>
                </a:solidFill>
                <a:latin typeface="Times New Roman" panose="02020603050405020304" pitchFamily="18" charset="0"/>
                <a:cs typeface="Times New Roman" panose="02020603050405020304" pitchFamily="18" charset="0"/>
              </a:rPr>
              <a:t>. </a:t>
            </a:r>
          </a:p>
          <a:p>
            <a:pPr marL="0" indent="0" algn="just">
              <a:spcBef>
                <a:spcPts val="0"/>
              </a:spcBef>
              <a:spcAft>
                <a:spcPts val="0"/>
              </a:spcAft>
              <a:buNone/>
            </a:pPr>
            <a:r>
              <a:rPr lang="ru-RU" sz="1800" dirty="0">
                <a:solidFill>
                  <a:schemeClr val="bg1"/>
                </a:solidFill>
                <a:latin typeface="Times New Roman" panose="02020603050405020304" pitchFamily="18" charset="0"/>
                <a:cs typeface="Times New Roman" panose="02020603050405020304" pitchFamily="18" charset="0"/>
              </a:rPr>
              <a:t>1924 </a:t>
            </a:r>
            <a:r>
              <a:rPr lang="ru-RU" sz="1800" dirty="0" err="1">
                <a:solidFill>
                  <a:schemeClr val="bg1"/>
                </a:solidFill>
                <a:latin typeface="Times New Roman" panose="02020603050405020304" pitchFamily="18" charset="0"/>
                <a:cs typeface="Times New Roman" panose="02020603050405020304" pitchFamily="18" charset="0"/>
              </a:rPr>
              <a:t>йилдан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бошлаб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виночиликни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ривожлантиришга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эътибор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янада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кучайди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Боғдорчилик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хўжаликлари</a:t>
            </a:r>
            <a:r>
              <a:rPr lang="ru-RU" sz="1800" dirty="0">
                <a:solidFill>
                  <a:schemeClr val="bg1"/>
                </a:solidFill>
                <a:latin typeface="Times New Roman" panose="02020603050405020304" pitchFamily="18" charset="0"/>
                <a:cs typeface="Times New Roman" panose="02020603050405020304" pitchFamily="18" charset="0"/>
              </a:rPr>
              <a:t> сони </a:t>
            </a:r>
            <a:r>
              <a:rPr lang="ru-RU" sz="1800" dirty="0" err="1">
                <a:solidFill>
                  <a:schemeClr val="bg1"/>
                </a:solidFill>
                <a:latin typeface="Times New Roman" panose="02020603050405020304" pitchFamily="18" charset="0"/>
                <a:cs typeface="Times New Roman" panose="02020603050405020304" pitchFamily="18" charset="0"/>
              </a:rPr>
              <a:t>кўпайди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виночилик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саноати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хом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ашё</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сифатида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винобоп</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навларининг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салмоғи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ошди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таркиби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тартибга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солина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токзорлар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сўрилар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симбағазлар</a:t>
            </a:r>
            <a:r>
              <a:rPr lang="ru-RU" sz="1800" dirty="0">
                <a:solidFill>
                  <a:schemeClr val="bg1"/>
                </a:solidFill>
                <a:latin typeface="Times New Roman" panose="02020603050405020304" pitchFamily="18" charset="0"/>
                <a:cs typeface="Times New Roman" panose="02020603050405020304" pitchFamily="18" charset="0"/>
              </a:rPr>
              <a:t>)га </a:t>
            </a:r>
            <a:r>
              <a:rPr lang="ru-RU" sz="1800" dirty="0" err="1">
                <a:solidFill>
                  <a:schemeClr val="bg1"/>
                </a:solidFill>
                <a:latin typeface="Times New Roman" panose="02020603050405020304" pitchFamily="18" charset="0"/>
                <a:cs typeface="Times New Roman" panose="02020603050405020304" pitchFamily="18" charset="0"/>
              </a:rPr>
              <a:t>кўтарилиб</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қатор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ораларини</a:t>
            </a:r>
            <a:r>
              <a:rPr lang="ru-RU" sz="1800" dirty="0">
                <a:solidFill>
                  <a:schemeClr val="bg1"/>
                </a:solidFill>
                <a:latin typeface="Times New Roman" panose="02020603050405020304" pitchFamily="18" charset="0"/>
                <a:cs typeface="Times New Roman" panose="02020603050405020304" pitchFamily="18" charset="0"/>
              </a:rPr>
              <a:t> механизация </a:t>
            </a:r>
            <a:r>
              <a:rPr lang="ru-RU" sz="1800" dirty="0" err="1">
                <a:solidFill>
                  <a:schemeClr val="bg1"/>
                </a:solidFill>
                <a:latin typeface="Times New Roman" panose="02020603050405020304" pitchFamily="18" charset="0"/>
                <a:cs typeface="Times New Roman" panose="02020603050405020304" pitchFamily="18" charset="0"/>
              </a:rPr>
              <a:t>ёрдамида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ишлаш</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парваришини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яхшилаш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ҳосилдорликни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кўпайтириш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имкониятлари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пайдо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бўлди</a:t>
            </a:r>
            <a:r>
              <a:rPr lang="ru-RU" sz="1800" dirty="0" smtClean="0">
                <a:solidFill>
                  <a:schemeClr val="bg1"/>
                </a:solidFill>
                <a:latin typeface="Times New Roman" panose="02020603050405020304" pitchFamily="18" charset="0"/>
                <a:cs typeface="Times New Roman" panose="02020603050405020304" pitchFamily="18" charset="0"/>
              </a:rPr>
              <a:t>.</a:t>
            </a:r>
          </a:p>
          <a:p>
            <a:pPr marL="0" indent="0" algn="just">
              <a:spcBef>
                <a:spcPts val="0"/>
              </a:spcBef>
              <a:spcAft>
                <a:spcPts val="0"/>
              </a:spcAft>
              <a:buNone/>
            </a:pPr>
            <a:r>
              <a:rPr lang="ru-RU" sz="1800" dirty="0" err="1">
                <a:solidFill>
                  <a:schemeClr val="bg1"/>
                </a:solidFill>
                <a:latin typeface="Times New Roman" panose="02020603050405020304" pitchFamily="18" charset="0"/>
                <a:cs typeface="Times New Roman" panose="02020603050405020304" pitchFamily="18" charset="0"/>
              </a:rPr>
              <a:t>Кейинчалик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Ўзбекистонда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токчиликни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ихтисослаштиришга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аҳамият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берилиб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хўжаликлараро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бирлашмалар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махсус</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хўжаликлари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тузишга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хўраки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кишмишбоп</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винобоп</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алоҳида</a:t>
            </a:r>
            <a:r>
              <a:rPr lang="ru-RU" sz="1800" dirty="0">
                <a:solidFill>
                  <a:schemeClr val="bg1"/>
                </a:solidFill>
                <a:latin typeface="Times New Roman" panose="02020603050405020304" pitchFamily="18" charset="0"/>
                <a:cs typeface="Times New Roman" panose="02020603050405020304" pitchFamily="18" charset="0"/>
              </a:rPr>
              <a:t> технология </a:t>
            </a:r>
            <a:r>
              <a:rPr lang="ru-RU" sz="1800" dirty="0" err="1">
                <a:solidFill>
                  <a:schemeClr val="bg1"/>
                </a:solidFill>
                <a:latin typeface="Times New Roman" panose="02020603050405020304" pitchFamily="18" charset="0"/>
                <a:cs typeface="Times New Roman" panose="02020603050405020304" pitchFamily="18" charset="0"/>
              </a:rPr>
              <a:t>асосида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етиштиришга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қайта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ишлаш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қувватини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оширишга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эътибор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қаратилди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Аммо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шунга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қарамасдан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республикада</a:t>
            </a:r>
            <a:r>
              <a:rPr lang="ru-RU" sz="1800" dirty="0">
                <a:solidFill>
                  <a:schemeClr val="bg1"/>
                </a:solidFill>
                <a:latin typeface="Times New Roman" panose="02020603050405020304" pitchFamily="18" charset="0"/>
                <a:cs typeface="Times New Roman" panose="02020603050405020304" pitchFamily="18" charset="0"/>
              </a:rPr>
              <a:t> пахта </a:t>
            </a:r>
            <a:r>
              <a:rPr lang="ru-RU" sz="1800" dirty="0" err="1">
                <a:solidFill>
                  <a:schemeClr val="bg1"/>
                </a:solidFill>
                <a:latin typeface="Times New Roman" panose="02020603050405020304" pitchFamily="18" charset="0"/>
                <a:cs typeface="Times New Roman" panose="02020603050405020304" pitchFamily="18" charset="0"/>
              </a:rPr>
              <a:t>якка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ҳокимлиги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жадал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ривожланишига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салбий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cs typeface="Times New Roman" panose="02020603050405020304" pitchFamily="18" charset="0"/>
              </a:rPr>
              <a:t>таъсир</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кўрсатди</a:t>
            </a:r>
            <a:r>
              <a:rPr lang="ru-RU" sz="1800"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120903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116632"/>
            <a:ext cx="8568952" cy="6408712"/>
          </a:xfrm>
        </p:spPr>
        <p:txBody>
          <a:bodyPr>
            <a:noAutofit/>
          </a:bodyPr>
          <a:lstStyle/>
          <a:p>
            <a:pPr marL="0" indent="0" algn="just">
              <a:buNone/>
            </a:pPr>
            <a:r>
              <a:rPr lang="ru-RU" sz="1900" dirty="0" err="1" smtClean="0">
                <a:solidFill>
                  <a:schemeClr val="bg1"/>
                </a:solidFill>
                <a:latin typeface="Times New Roman" panose="02020603050405020304" pitchFamily="18" charset="0"/>
                <a:cs typeface="Times New Roman" panose="02020603050405020304" pitchFamily="18" charset="0"/>
              </a:rPr>
              <a:t>Айниқса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собиқ</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иттифоқ</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даврида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ичкиликбоз-ликка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қарши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кураш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бошланган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йилларда</a:t>
            </a:r>
            <a:r>
              <a:rPr lang="ru-RU" sz="1900" dirty="0">
                <a:solidFill>
                  <a:schemeClr val="bg1"/>
                </a:solidFill>
                <a:latin typeface="Times New Roman" panose="02020603050405020304" pitchFamily="18" charset="0"/>
                <a:cs typeface="Times New Roman" panose="02020603050405020304" pitchFamily="18" charset="0"/>
              </a:rPr>
              <a:t> (1985-1986) </a:t>
            </a:r>
            <a:r>
              <a:rPr lang="ru-RU" sz="1900" dirty="0" err="1">
                <a:solidFill>
                  <a:schemeClr val="bg1"/>
                </a:solidFill>
                <a:latin typeface="Times New Roman" panose="02020603050405020304" pitchFamily="18" charset="0"/>
                <a:cs typeface="Times New Roman" panose="02020603050405020304" pitchFamily="18" charset="0"/>
              </a:rPr>
              <a:t>Ўзбекис-тонда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ҳам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винобоп</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навлар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экилган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кўплаб</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токзорлар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йўқ</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қи</a:t>
            </a:r>
            <a:r>
              <a:rPr lang="ru-RU" sz="1900" dirty="0">
                <a:solidFill>
                  <a:schemeClr val="bg1"/>
                </a:solidFill>
                <a:latin typeface="Times New Roman" panose="02020603050405020304" pitchFamily="18" charset="0"/>
                <a:cs typeface="Times New Roman" panose="02020603050405020304" pitchFamily="18" charset="0"/>
              </a:rPr>
              <a:t>-линди, </a:t>
            </a:r>
            <a:r>
              <a:rPr lang="ru-RU" sz="1900" dirty="0" err="1">
                <a:solidFill>
                  <a:schemeClr val="bg1"/>
                </a:solidFill>
                <a:latin typeface="Times New Roman" panose="02020603050405020304" pitchFamily="18" charset="0"/>
                <a:cs typeface="Times New Roman" panose="02020603050405020304" pitchFamily="18" charset="0"/>
              </a:rPr>
              <a:t>узумни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қайта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ишлаш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пунктлари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барҳам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топди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Нати-жада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республиканинг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қатор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районларида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саноат</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аҳамиятига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эга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бўлган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узумчилик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виночилик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тармоқлари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жиддий</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зарар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кўрди</a:t>
            </a:r>
            <a:r>
              <a:rPr lang="ru-RU" sz="19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900" dirty="0" err="1">
                <a:solidFill>
                  <a:schemeClr val="bg1"/>
                </a:solidFill>
                <a:latin typeface="Times New Roman" panose="02020603050405020304" pitchFamily="18" charset="0"/>
                <a:cs typeface="Times New Roman" panose="02020603050405020304" pitchFamily="18" charset="0"/>
              </a:rPr>
              <a:t>Ҳозирги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даврда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республикамизда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токзорлар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майдонини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кўпайтириш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ҳосилдорликни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ошириш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узумни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қайта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ишлаш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қувватини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кўтариш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жаҳон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бозори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талабларига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жавоб</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берадиган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маҳсулотларни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етиштириш</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каби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масалаларга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катта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эътибор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берилмоқда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Ўзмевасабзавотузумсаноат</a:t>
            </a:r>
            <a:r>
              <a:rPr lang="ru-RU" sz="1900" dirty="0">
                <a:solidFill>
                  <a:schemeClr val="bg1"/>
                </a:solidFill>
                <a:latin typeface="Times New Roman" panose="02020603050405020304" pitchFamily="18" charset="0"/>
                <a:cs typeface="Times New Roman" panose="02020603050405020304" pitchFamily="18" charset="0"/>
              </a:rPr>
              <a:t>» холдинг </a:t>
            </a:r>
            <a:r>
              <a:rPr lang="ru-RU" sz="1900" dirty="0" err="1">
                <a:solidFill>
                  <a:schemeClr val="bg1"/>
                </a:solidFill>
                <a:latin typeface="Times New Roman" panose="02020603050405020304" pitchFamily="18" charset="0"/>
                <a:cs typeface="Times New Roman" panose="02020603050405020304" pitchFamily="18" charset="0"/>
              </a:rPr>
              <a:t>компанияси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Мевасабзавот</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уюшмаси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каби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соҳа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ташкилотларининг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тузилиб</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фаолият</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кўрсатиб</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келаётгани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жаҳон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бозорига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узум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маҳсулотларининг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чиқа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бошлагани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бунга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мисол</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бўла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олади</a:t>
            </a:r>
            <a:r>
              <a:rPr lang="ru-RU" sz="19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900" dirty="0" err="1">
                <a:solidFill>
                  <a:schemeClr val="bg1"/>
                </a:solidFill>
                <a:latin typeface="Times New Roman" panose="02020603050405020304" pitchFamily="18" charset="0"/>
                <a:cs typeface="Times New Roman" panose="02020603050405020304" pitchFamily="18" charset="0"/>
              </a:rPr>
              <a:t>Ўзбекистонда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токзорларнинг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умумий</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майдони</a:t>
            </a:r>
            <a:r>
              <a:rPr lang="ru-RU" sz="1900" dirty="0">
                <a:solidFill>
                  <a:schemeClr val="bg1"/>
                </a:solidFill>
                <a:latin typeface="Times New Roman" panose="02020603050405020304" pitchFamily="18" charset="0"/>
                <a:cs typeface="Times New Roman" panose="02020603050405020304" pitchFamily="18" charset="0"/>
              </a:rPr>
              <a:t> 120 </a:t>
            </a:r>
            <a:r>
              <a:rPr lang="ru-RU" sz="1900" dirty="0" err="1">
                <a:solidFill>
                  <a:schemeClr val="bg1"/>
                </a:solidFill>
                <a:latin typeface="Times New Roman" panose="02020603050405020304" pitchFamily="18" charset="0"/>
                <a:cs typeface="Times New Roman" panose="02020603050405020304" pitchFamily="18" charset="0"/>
              </a:rPr>
              <a:t>минг</a:t>
            </a:r>
            <a:r>
              <a:rPr lang="ru-RU" sz="1900" dirty="0">
                <a:solidFill>
                  <a:schemeClr val="bg1"/>
                </a:solidFill>
                <a:latin typeface="Times New Roman" panose="02020603050405020304" pitchFamily="18" charset="0"/>
                <a:cs typeface="Times New Roman" panose="02020603050405020304" pitchFamily="18" charset="0"/>
              </a:rPr>
              <a:t> га, </a:t>
            </a:r>
            <a:r>
              <a:rPr lang="ru-RU" sz="1900" dirty="0" err="1">
                <a:solidFill>
                  <a:schemeClr val="bg1"/>
                </a:solidFill>
                <a:latin typeface="Times New Roman" panose="02020603050405020304" pitchFamily="18" charset="0"/>
                <a:cs typeface="Times New Roman" panose="02020603050405020304" pitchFamily="18" charset="0"/>
              </a:rPr>
              <a:t>жумладан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ҳосил</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берадиганлари</a:t>
            </a:r>
            <a:r>
              <a:rPr lang="ru-RU" sz="1900" dirty="0">
                <a:solidFill>
                  <a:schemeClr val="bg1"/>
                </a:solidFill>
                <a:latin typeface="Times New Roman" panose="02020603050405020304" pitchFamily="18" charset="0"/>
                <a:cs typeface="Times New Roman" panose="02020603050405020304" pitchFamily="18" charset="0"/>
              </a:rPr>
              <a:t> 98,8 </a:t>
            </a:r>
            <a:r>
              <a:rPr lang="ru-RU" sz="1900" dirty="0" err="1">
                <a:solidFill>
                  <a:schemeClr val="bg1"/>
                </a:solidFill>
                <a:latin typeface="Times New Roman" panose="02020603050405020304" pitchFamily="18" charset="0"/>
                <a:cs typeface="Times New Roman" panose="02020603050405020304" pitchFamily="18" charset="0"/>
              </a:rPr>
              <a:t>минг</a:t>
            </a:r>
            <a:r>
              <a:rPr lang="ru-RU" sz="1900" dirty="0">
                <a:solidFill>
                  <a:schemeClr val="bg1"/>
                </a:solidFill>
                <a:latin typeface="Times New Roman" panose="02020603050405020304" pitchFamily="18" charset="0"/>
                <a:cs typeface="Times New Roman" panose="02020603050405020304" pitchFamily="18" charset="0"/>
              </a:rPr>
              <a:t> га, </a:t>
            </a:r>
            <a:r>
              <a:rPr lang="ru-RU" sz="1900" dirty="0" err="1">
                <a:solidFill>
                  <a:schemeClr val="bg1"/>
                </a:solidFill>
                <a:latin typeface="Times New Roman" panose="02020603050405020304" pitchFamily="18" charset="0"/>
                <a:cs typeface="Times New Roman" panose="02020603050405020304" pitchFamily="18" charset="0"/>
              </a:rPr>
              <a:t>ўртача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ҳосил-дорлик</a:t>
            </a:r>
            <a:r>
              <a:rPr lang="ru-RU" sz="1900" dirty="0">
                <a:solidFill>
                  <a:schemeClr val="bg1"/>
                </a:solidFill>
                <a:latin typeface="Times New Roman" panose="02020603050405020304" pitchFamily="18" charset="0"/>
                <a:cs typeface="Times New Roman" panose="02020603050405020304" pitchFamily="18" charset="0"/>
              </a:rPr>
              <a:t> 63,1 ц/га (2001.01 </a:t>
            </a:r>
            <a:r>
              <a:rPr lang="ru-RU" sz="1900" dirty="0" err="1">
                <a:solidFill>
                  <a:schemeClr val="bg1"/>
                </a:solidFill>
                <a:latin typeface="Times New Roman" panose="02020603050405020304" pitchFamily="18" charset="0"/>
                <a:cs typeface="Times New Roman" panose="02020603050405020304" pitchFamily="18" charset="0"/>
              </a:rPr>
              <a:t>гача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бўлган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маълумот</a:t>
            </a:r>
            <a:r>
              <a:rPr lang="ru-RU" sz="1900" dirty="0">
                <a:solidFill>
                  <a:schemeClr val="bg1"/>
                </a:solidFill>
                <a:latin typeface="Times New Roman" panose="02020603050405020304" pitchFamily="18" charset="0"/>
                <a:cs typeface="Times New Roman" panose="02020603050405020304" pitchFamily="18" charset="0"/>
              </a:rPr>
              <a:t>). 2000 </a:t>
            </a:r>
            <a:r>
              <a:rPr lang="ru-RU" sz="1900" dirty="0" err="1">
                <a:solidFill>
                  <a:schemeClr val="bg1"/>
                </a:solidFill>
                <a:latin typeface="Times New Roman" panose="02020603050405020304" pitchFamily="18" charset="0"/>
                <a:cs typeface="Times New Roman" panose="02020603050405020304" pitchFamily="18" charset="0"/>
              </a:rPr>
              <a:t>йилда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республикада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жаъми</a:t>
            </a:r>
            <a:r>
              <a:rPr lang="ru-RU" sz="1900" dirty="0">
                <a:solidFill>
                  <a:schemeClr val="bg1"/>
                </a:solidFill>
                <a:latin typeface="Times New Roman" panose="02020603050405020304" pitchFamily="18" charset="0"/>
                <a:cs typeface="Times New Roman" panose="02020603050405020304" pitchFamily="18" charset="0"/>
              </a:rPr>
              <a:t> 623,8 </a:t>
            </a:r>
            <a:r>
              <a:rPr lang="ru-RU" sz="1900" dirty="0" err="1">
                <a:solidFill>
                  <a:schemeClr val="bg1"/>
                </a:solidFill>
                <a:latin typeface="Times New Roman" panose="02020603050405020304" pitchFamily="18" charset="0"/>
                <a:cs typeface="Times New Roman" panose="02020603050405020304" pitchFamily="18" charset="0"/>
              </a:rPr>
              <a:t>минг</a:t>
            </a:r>
            <a:r>
              <a:rPr lang="ru-RU" sz="1900" dirty="0">
                <a:solidFill>
                  <a:schemeClr val="bg1"/>
                </a:solidFill>
                <a:latin typeface="Times New Roman" panose="02020603050405020304" pitchFamily="18" charset="0"/>
                <a:cs typeface="Times New Roman" panose="02020603050405020304" pitchFamily="18" charset="0"/>
              </a:rPr>
              <a:t> т. </a:t>
            </a:r>
            <a:r>
              <a:rPr lang="ru-RU" sz="1900" dirty="0" err="1">
                <a:solidFill>
                  <a:schemeClr val="bg1"/>
                </a:solidFill>
                <a:latin typeface="Times New Roman" panose="02020603050405020304" pitchFamily="18" charset="0"/>
                <a:cs typeface="Times New Roman" panose="02020603050405020304" pitchFamily="18" charset="0"/>
              </a:rPr>
              <a:t>жумладан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Ўзмевасабзавот-узумсаноат</a:t>
            </a:r>
            <a:r>
              <a:rPr lang="ru-RU" sz="1900" dirty="0">
                <a:solidFill>
                  <a:schemeClr val="bg1"/>
                </a:solidFill>
                <a:latin typeface="Times New Roman" panose="02020603050405020304" pitchFamily="18" charset="0"/>
                <a:cs typeface="Times New Roman" panose="02020603050405020304" pitchFamily="18" charset="0"/>
              </a:rPr>
              <a:t>» холдинг </a:t>
            </a:r>
            <a:r>
              <a:rPr lang="ru-RU" sz="1900" dirty="0" err="1">
                <a:solidFill>
                  <a:schemeClr val="bg1"/>
                </a:solidFill>
                <a:latin typeface="Times New Roman" panose="02020603050405020304" pitchFamily="18" charset="0"/>
                <a:cs typeface="Times New Roman" panose="02020603050405020304" pitchFamily="18" charset="0"/>
              </a:rPr>
              <a:t>компанияси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хўжаликларида</a:t>
            </a:r>
            <a:r>
              <a:rPr lang="ru-RU" sz="1900" dirty="0">
                <a:solidFill>
                  <a:schemeClr val="bg1"/>
                </a:solidFill>
                <a:latin typeface="Times New Roman" panose="02020603050405020304" pitchFamily="18" charset="0"/>
                <a:cs typeface="Times New Roman" panose="02020603050405020304" pitchFamily="18" charset="0"/>
              </a:rPr>
              <a:t> 155,7 </a:t>
            </a:r>
            <a:r>
              <a:rPr lang="ru-RU" sz="1900" dirty="0" err="1">
                <a:solidFill>
                  <a:schemeClr val="bg1"/>
                </a:solidFill>
                <a:latin typeface="Times New Roman" panose="02020603050405020304" pitchFamily="18" charset="0"/>
                <a:cs typeface="Times New Roman" panose="02020603050405020304" pitchFamily="18" charset="0"/>
              </a:rPr>
              <a:t>минг</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smtClean="0">
                <a:solidFill>
                  <a:schemeClr val="bg1"/>
                </a:solidFill>
                <a:latin typeface="Times New Roman" panose="02020603050405020304" pitchFamily="18" charset="0"/>
                <a:cs typeface="Times New Roman" panose="02020603050405020304" pitchFamily="18" charset="0"/>
              </a:rPr>
              <a:t>тонна </a:t>
            </a:r>
            <a:r>
              <a:rPr lang="ru-RU" sz="1900" dirty="0" err="1">
                <a:solidFill>
                  <a:schemeClr val="bg1"/>
                </a:solidFill>
                <a:latin typeface="Times New Roman" panose="02020603050405020304" pitchFamily="18" charset="0"/>
                <a:cs typeface="Times New Roman" panose="02020603050405020304" pitchFamily="18" charset="0"/>
              </a:rPr>
              <a:t>узум</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ҳосили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етиштирилди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Қорақалпоғистон</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Республикаси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вилоятлар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бўйича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токзорлар</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майдони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ҳосилдорлик</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ва</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ялпи</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ҳосил</a:t>
            </a:r>
            <a:r>
              <a:rPr lang="ru-RU" sz="1900" dirty="0">
                <a:solidFill>
                  <a:schemeClr val="bg1"/>
                </a:solidFill>
                <a:latin typeface="Times New Roman" panose="02020603050405020304" pitchFamily="18" charset="0"/>
                <a:cs typeface="Times New Roman" panose="02020603050405020304" pitchFamily="18" charset="0"/>
              </a:rPr>
              <a:t> </a:t>
            </a:r>
            <a:r>
              <a:rPr lang="ru-RU" sz="1900" dirty="0" err="1">
                <a:solidFill>
                  <a:schemeClr val="bg1"/>
                </a:solidFill>
                <a:latin typeface="Times New Roman" panose="02020603050405020304" pitchFamily="18" charset="0"/>
                <a:cs typeface="Times New Roman" panose="02020603050405020304" pitchFamily="18" charset="0"/>
              </a:rPr>
              <a:t>кўрсаткичлари</a:t>
            </a:r>
            <a:r>
              <a:rPr lang="ru-RU" sz="1900" dirty="0">
                <a:solidFill>
                  <a:schemeClr val="bg1"/>
                </a:solidFill>
                <a:latin typeface="Times New Roman" panose="02020603050405020304" pitchFamily="18" charset="0"/>
                <a:cs typeface="Times New Roman" panose="02020603050405020304" pitchFamily="18" charset="0"/>
              </a:rPr>
              <a:t> 1-жадвалда </a:t>
            </a:r>
            <a:r>
              <a:rPr lang="ru-RU" sz="1900" dirty="0" err="1">
                <a:solidFill>
                  <a:schemeClr val="bg1"/>
                </a:solidFill>
                <a:latin typeface="Times New Roman" panose="02020603050405020304" pitchFamily="18" charset="0"/>
                <a:cs typeface="Times New Roman" panose="02020603050405020304" pitchFamily="18" charset="0"/>
              </a:rPr>
              <a:t>келтирилган</a:t>
            </a:r>
            <a:r>
              <a:rPr lang="ru-RU" sz="1900" dirty="0" smtClean="0">
                <a:solidFill>
                  <a:schemeClr val="bg1"/>
                </a:solidFill>
                <a:latin typeface="Times New Roman" panose="02020603050405020304" pitchFamily="18" charset="0"/>
                <a:cs typeface="Times New Roman" panose="02020603050405020304" pitchFamily="18" charset="0"/>
              </a:rPr>
              <a:t>.</a:t>
            </a:r>
            <a:endParaRPr lang="ru-RU" sz="19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4745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8552" y="32048"/>
            <a:ext cx="8282880" cy="1066130"/>
          </a:xfrm>
        </p:spPr>
        <p:txBody>
          <a:bodyPr/>
          <a:lstStyle/>
          <a:p>
            <a:pPr algn="ctr"/>
            <a:r>
              <a:rPr lang="ru-RU" sz="2000" b="1" dirty="0" err="1">
                <a:solidFill>
                  <a:schemeClr val="bg1"/>
                </a:solidFill>
                <a:latin typeface="Times New Roman" panose="02020603050405020304" pitchFamily="18" charset="0"/>
                <a:cs typeface="Times New Roman" panose="02020603050405020304" pitchFamily="18" charset="0"/>
              </a:rPr>
              <a:t>Ўзбекистон</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Республикасида</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токзорлар</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майдони</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smtClean="0">
                <a:solidFill>
                  <a:schemeClr val="bg1"/>
                </a:solidFill>
                <a:latin typeface="Times New Roman" panose="02020603050405020304" pitchFamily="18" charset="0"/>
                <a:cs typeface="Times New Roman" panose="02020603050405020304" pitchFamily="18" charset="0"/>
              </a:rPr>
              <a:t>ҳосилдорлик</a:t>
            </a:r>
            <a:r>
              <a:rPr lang="ru-RU" sz="2000" b="1" dirty="0" smtClean="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ва</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ялпи</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ҳосил</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барча</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тоифадаги</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хўжаликлар</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smtClean="0">
                <a:solidFill>
                  <a:schemeClr val="bg1"/>
                </a:solidFill>
                <a:latin typeface="Times New Roman" panose="02020603050405020304" pitchFamily="18" charset="0"/>
                <a:cs typeface="Times New Roman" panose="02020603050405020304" pitchFamily="18" charset="0"/>
              </a:rPr>
              <a:t>2001.01 </a:t>
            </a:r>
            <a:r>
              <a:rPr lang="ru-RU" sz="2000" b="1" dirty="0" err="1">
                <a:solidFill>
                  <a:schemeClr val="bg1"/>
                </a:solidFill>
                <a:latin typeface="Times New Roman" panose="02020603050405020304" pitchFamily="18" charset="0"/>
                <a:cs typeface="Times New Roman" panose="02020603050405020304" pitchFamily="18" charset="0"/>
              </a:rPr>
              <a:t>гача</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бўлган</a:t>
            </a:r>
            <a:r>
              <a:rPr lang="ru-RU" sz="2000" b="1" dirty="0">
                <a:solidFill>
                  <a:schemeClr val="bg1"/>
                </a:solidFill>
                <a:latin typeface="Times New Roman" panose="02020603050405020304" pitchFamily="18" charset="0"/>
                <a:cs typeface="Times New Roman" panose="02020603050405020304" pitchFamily="18" charset="0"/>
              </a:rPr>
              <a:t> </a:t>
            </a:r>
            <a:r>
              <a:rPr lang="ru-RU" sz="2000" b="1" dirty="0" err="1">
                <a:solidFill>
                  <a:schemeClr val="bg1"/>
                </a:solidFill>
                <a:latin typeface="Times New Roman" panose="02020603050405020304" pitchFamily="18" charset="0"/>
                <a:cs typeface="Times New Roman" panose="02020603050405020304" pitchFamily="18" charset="0"/>
              </a:rPr>
              <a:t>маълумот</a:t>
            </a:r>
            <a:r>
              <a:rPr lang="ru-RU" sz="2000" b="1" dirty="0" smtClean="0">
                <a:solidFill>
                  <a:schemeClr val="bg1"/>
                </a:solidFill>
                <a:latin typeface="Times New Roman" panose="02020603050405020304" pitchFamily="18" charset="0"/>
                <a:cs typeface="Times New Roman" panose="02020603050405020304" pitchFamily="18" charset="0"/>
              </a:rPr>
              <a:t>)</a:t>
            </a:r>
            <a:endParaRPr lang="ru-RU" sz="2000" dirty="0">
              <a:solidFill>
                <a:schemeClr val="bg1"/>
              </a:solidFill>
              <a:latin typeface="Times New Roman" panose="02020603050405020304" pitchFamily="18"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2741245206"/>
              </p:ext>
            </p:extLst>
          </p:nvPr>
        </p:nvGraphicFramePr>
        <p:xfrm>
          <a:off x="251520" y="1324312"/>
          <a:ext cx="8496944" cy="5273040"/>
        </p:xfrm>
        <a:graphic>
          <a:graphicData uri="http://schemas.openxmlformats.org/drawingml/2006/table">
            <a:tbl>
              <a:tblPr>
                <a:tableStyleId>{D7AC3CCA-C797-4891-BE02-D94E43425B78}</a:tableStyleId>
              </a:tblPr>
              <a:tblGrid>
                <a:gridCol w="1898348">
                  <a:extLst>
                    <a:ext uri="{9D8B030D-6E8A-4147-A177-3AD203B41FA5}">
                      <a16:colId xmlns:a16="http://schemas.microsoft.com/office/drawing/2014/main" val="1199032432"/>
                    </a:ext>
                  </a:extLst>
                </a:gridCol>
                <a:gridCol w="1867664">
                  <a:extLst>
                    <a:ext uri="{9D8B030D-6E8A-4147-A177-3AD203B41FA5}">
                      <a16:colId xmlns:a16="http://schemas.microsoft.com/office/drawing/2014/main" val="622050425"/>
                    </a:ext>
                  </a:extLst>
                </a:gridCol>
                <a:gridCol w="1867664">
                  <a:extLst>
                    <a:ext uri="{9D8B030D-6E8A-4147-A177-3AD203B41FA5}">
                      <a16:colId xmlns:a16="http://schemas.microsoft.com/office/drawing/2014/main" val="3693725615"/>
                    </a:ext>
                  </a:extLst>
                </a:gridCol>
                <a:gridCol w="1476045">
                  <a:extLst>
                    <a:ext uri="{9D8B030D-6E8A-4147-A177-3AD203B41FA5}">
                      <a16:colId xmlns:a16="http://schemas.microsoft.com/office/drawing/2014/main" val="792415999"/>
                    </a:ext>
                  </a:extLst>
                </a:gridCol>
                <a:gridCol w="1387223">
                  <a:extLst>
                    <a:ext uri="{9D8B030D-6E8A-4147-A177-3AD203B41FA5}">
                      <a16:colId xmlns:a16="http://schemas.microsoft.com/office/drawing/2014/main" val="1714971678"/>
                    </a:ext>
                  </a:extLst>
                </a:gridCol>
              </a:tblGrid>
              <a:tr h="259065">
                <a:tc rowSpan="2">
                  <a:txBody>
                    <a:bodyPr/>
                    <a:lstStyle/>
                    <a:p>
                      <a:pPr algn="ctr">
                        <a:spcAft>
                          <a:spcPts val="0"/>
                        </a:spcAft>
                      </a:pPr>
                      <a:r>
                        <a:rPr lang="ru-RU" sz="1400" dirty="0" err="1">
                          <a:effectLst/>
                          <a:latin typeface="Times New Roman" panose="02020603050405020304" pitchFamily="18" charset="0"/>
                          <a:cs typeface="Times New Roman" panose="02020603050405020304" pitchFamily="18" charset="0"/>
                        </a:rPr>
                        <a:t>Вилоятлар</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gridSpan="2">
                  <a:txBody>
                    <a:bodyPr/>
                    <a:lstStyle/>
                    <a:p>
                      <a:pPr algn="ctr">
                        <a:spcAft>
                          <a:spcPts val="0"/>
                        </a:spcAft>
                      </a:pPr>
                      <a:r>
                        <a:rPr lang="ru-RU" sz="1200">
                          <a:effectLst/>
                        </a:rPr>
                        <a:t>Токзорлар майдони, минг га</a:t>
                      </a:r>
                      <a:endParaRPr lang="ru-RU" sz="900">
                        <a:effectLst/>
                        <a:latin typeface="Times New Roman" panose="02020603050405020304" pitchFamily="18" charset="0"/>
                        <a:ea typeface="Times New Roman" panose="02020603050405020304" pitchFamily="18" charset="0"/>
                      </a:endParaRPr>
                    </a:p>
                  </a:txBody>
                  <a:tcPr anchor="ctr">
                    <a:solidFill>
                      <a:srgbClr val="FFFF00"/>
                    </a:solidFill>
                  </a:tcPr>
                </a:tc>
                <a:tc hMerge="1">
                  <a:txBody>
                    <a:bodyPr/>
                    <a:lstStyle/>
                    <a:p>
                      <a:endParaRPr lang="ru-RU"/>
                    </a:p>
                  </a:txBody>
                  <a:tcPr/>
                </a:tc>
                <a:tc rowSpan="2">
                  <a:txBody>
                    <a:bodyPr/>
                    <a:lstStyle/>
                    <a:p>
                      <a:pPr algn="ctr">
                        <a:spcAft>
                          <a:spcPts val="0"/>
                        </a:spcAft>
                      </a:pPr>
                      <a:r>
                        <a:rPr lang="ru-RU" sz="1400" dirty="0" err="1">
                          <a:effectLst/>
                          <a:latin typeface="Times New Roman" panose="02020603050405020304" pitchFamily="18" charset="0"/>
                          <a:cs typeface="Times New Roman" panose="02020603050405020304" pitchFamily="18" charset="0"/>
                        </a:rPr>
                        <a:t>Ҳосилдорлик</a:t>
                      </a:r>
                      <a:r>
                        <a:rPr lang="uz-Cyrl-UZ" sz="1400" dirty="0">
                          <a:effectLst/>
                          <a:latin typeface="Times New Roman" panose="02020603050405020304" pitchFamily="18" charset="0"/>
                          <a:cs typeface="Times New Roman" panose="02020603050405020304" pitchFamily="18" charset="0"/>
                        </a:rPr>
                        <a:t>, </a:t>
                      </a:r>
                      <a:r>
                        <a:rPr lang="ru-RU" sz="1400" dirty="0">
                          <a:effectLst/>
                          <a:latin typeface="Times New Roman" panose="02020603050405020304" pitchFamily="18" charset="0"/>
                          <a:cs typeface="Times New Roman" panose="02020603050405020304" pitchFamily="18" charset="0"/>
                        </a:rPr>
                        <a:t>ц/га</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rowSpan="2">
                  <a:txBody>
                    <a:bodyPr/>
                    <a:lstStyle/>
                    <a:p>
                      <a:pPr algn="ctr">
                        <a:spcAft>
                          <a:spcPts val="0"/>
                        </a:spcAft>
                      </a:pPr>
                      <a:r>
                        <a:rPr lang="ru-RU" sz="1400">
                          <a:effectLst/>
                          <a:latin typeface="Times New Roman" panose="02020603050405020304" pitchFamily="18" charset="0"/>
                          <a:cs typeface="Times New Roman" panose="02020603050405020304" pitchFamily="18" charset="0"/>
                        </a:rPr>
                        <a:t>Ялпи ҳосил</a:t>
                      </a:r>
                      <a:r>
                        <a:rPr lang="uz-Cyrl-UZ" sz="1400">
                          <a:effectLst/>
                          <a:latin typeface="Times New Roman" panose="02020603050405020304" pitchFamily="18" charset="0"/>
                          <a:cs typeface="Times New Roman" panose="02020603050405020304" pitchFamily="18" charset="0"/>
                        </a:rPr>
                        <a:t>,</a:t>
                      </a:r>
                      <a:endParaRPr lang="ru-RU" sz="1000">
                        <a:effectLst/>
                        <a:latin typeface="Times New Roman" panose="02020603050405020304" pitchFamily="18" charset="0"/>
                        <a:cs typeface="Times New Roman" panose="02020603050405020304" pitchFamily="18" charset="0"/>
                      </a:endParaRPr>
                    </a:p>
                    <a:p>
                      <a:pPr algn="ctr">
                        <a:spcAft>
                          <a:spcPts val="0"/>
                        </a:spcAft>
                      </a:pPr>
                      <a:r>
                        <a:rPr lang="ru-RU" sz="1400">
                          <a:effectLst/>
                          <a:latin typeface="Times New Roman" panose="02020603050405020304" pitchFamily="18" charset="0"/>
                          <a:cs typeface="Times New Roman" panose="02020603050405020304" pitchFamily="18" charset="0"/>
                        </a:rPr>
                        <a:t>минг т.</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1793261744"/>
                  </a:ext>
                </a:extLst>
              </a:tr>
              <a:tr h="259065">
                <a:tc vMerge="1">
                  <a:txBody>
                    <a:bodyPr/>
                    <a:lstStyle/>
                    <a:p>
                      <a:endParaRPr lang="ru-RU"/>
                    </a:p>
                  </a:txBody>
                  <a:tcPr/>
                </a:tc>
                <a:tc>
                  <a:txBody>
                    <a:bodyPr/>
                    <a:lstStyle/>
                    <a:p>
                      <a:pPr algn="ctr">
                        <a:spcAft>
                          <a:spcPts val="0"/>
                        </a:spcAft>
                      </a:pPr>
                      <a:r>
                        <a:rPr lang="ru-RU" sz="1400" dirty="0" err="1">
                          <a:effectLst/>
                          <a:latin typeface="Times New Roman" panose="02020603050405020304" pitchFamily="18" charset="0"/>
                          <a:cs typeface="Times New Roman" panose="02020603050405020304" pitchFamily="18" charset="0"/>
                        </a:rPr>
                        <a:t>Жами</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Ҳосилга киргани</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vMerge="1">
                  <a:txBody>
                    <a:bodyPr/>
                    <a:lstStyle/>
                    <a:p>
                      <a:endParaRPr lang="ru-RU"/>
                    </a:p>
                  </a:txBody>
                  <a:tcPr/>
                </a:tc>
                <a:tc vMerge="1">
                  <a:txBody>
                    <a:bodyPr/>
                    <a:lstStyle/>
                    <a:p>
                      <a:endParaRPr lang="ru-RU"/>
                    </a:p>
                  </a:txBody>
                  <a:tcPr/>
                </a:tc>
                <a:extLst>
                  <a:ext uri="{0D108BD9-81ED-4DB2-BD59-A6C34878D82A}">
                    <a16:rowId xmlns:a16="http://schemas.microsoft.com/office/drawing/2014/main" val="2265160320"/>
                  </a:ext>
                </a:extLst>
              </a:tr>
              <a:tr h="440411">
                <a:tc>
                  <a:txBody>
                    <a:bodyPr/>
                    <a:lstStyle/>
                    <a:p>
                      <a:pPr algn="ctr">
                        <a:spcAft>
                          <a:spcPts val="0"/>
                        </a:spcAft>
                      </a:pPr>
                      <a:r>
                        <a:rPr lang="ru-RU" sz="1400" dirty="0" err="1">
                          <a:effectLst/>
                          <a:latin typeface="Times New Roman" panose="02020603050405020304" pitchFamily="18" charset="0"/>
                          <a:cs typeface="Times New Roman" panose="02020603050405020304" pitchFamily="18" charset="0"/>
                        </a:rPr>
                        <a:t>Қорақалпоғистон</a:t>
                      </a:r>
                      <a:endParaRPr lang="ru-RU" sz="1000" dirty="0">
                        <a:effectLst/>
                        <a:latin typeface="Times New Roman" panose="02020603050405020304" pitchFamily="18" charset="0"/>
                        <a:cs typeface="Times New Roman" panose="02020603050405020304" pitchFamily="18" charset="0"/>
                      </a:endParaRPr>
                    </a:p>
                    <a:p>
                      <a:pPr algn="ctr">
                        <a:spcAft>
                          <a:spcPts val="0"/>
                        </a:spcAft>
                      </a:pPr>
                      <a:r>
                        <a:rPr lang="ru-RU" sz="1400" dirty="0" err="1">
                          <a:effectLst/>
                          <a:latin typeface="Times New Roman" panose="02020603050405020304" pitchFamily="18" charset="0"/>
                          <a:cs typeface="Times New Roman" panose="02020603050405020304" pitchFamily="18" charset="0"/>
                        </a:rPr>
                        <a:t>Республикаси</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 </a:t>
                      </a:r>
                      <a:endParaRPr lang="ru-RU" sz="1000" dirty="0">
                        <a:effectLst/>
                        <a:latin typeface="Times New Roman" panose="02020603050405020304" pitchFamily="18" charset="0"/>
                        <a:cs typeface="Times New Roman" panose="02020603050405020304" pitchFamily="18" charset="0"/>
                      </a:endParaRPr>
                    </a:p>
                    <a:p>
                      <a:pPr algn="ctr">
                        <a:spcAft>
                          <a:spcPts val="0"/>
                        </a:spcAft>
                      </a:pPr>
                      <a:r>
                        <a:rPr lang="ru-RU" sz="1400" dirty="0">
                          <a:effectLst/>
                          <a:latin typeface="Times New Roman" panose="02020603050405020304" pitchFamily="18" charset="0"/>
                          <a:cs typeface="Times New Roman" panose="02020603050405020304" pitchFamily="18" charset="0"/>
                        </a:rPr>
                        <a:t>0,4</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 </a:t>
                      </a:r>
                      <a:endParaRPr lang="ru-RU" sz="1000" dirty="0">
                        <a:effectLst/>
                        <a:latin typeface="Times New Roman" panose="02020603050405020304" pitchFamily="18" charset="0"/>
                        <a:cs typeface="Times New Roman" panose="02020603050405020304" pitchFamily="18" charset="0"/>
                      </a:endParaRPr>
                    </a:p>
                    <a:p>
                      <a:pPr algn="ctr">
                        <a:spcAft>
                          <a:spcPts val="0"/>
                        </a:spcAft>
                      </a:pPr>
                      <a:r>
                        <a:rPr lang="ru-RU" sz="1400" dirty="0">
                          <a:effectLst/>
                          <a:latin typeface="Times New Roman" panose="02020603050405020304" pitchFamily="18" charset="0"/>
                          <a:cs typeface="Times New Roman" panose="02020603050405020304" pitchFamily="18" charset="0"/>
                        </a:rPr>
                        <a:t>0,8</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 </a:t>
                      </a:r>
                      <a:endParaRPr lang="ru-RU" sz="1000">
                        <a:effectLst/>
                        <a:latin typeface="Times New Roman" panose="02020603050405020304" pitchFamily="18" charset="0"/>
                        <a:cs typeface="Times New Roman" panose="02020603050405020304" pitchFamily="18" charset="0"/>
                      </a:endParaRPr>
                    </a:p>
                    <a:p>
                      <a:pPr algn="ctr">
                        <a:spcAft>
                          <a:spcPts val="0"/>
                        </a:spcAft>
                      </a:pPr>
                      <a:r>
                        <a:rPr lang="ru-RU" sz="1400">
                          <a:effectLst/>
                          <a:latin typeface="Times New Roman" panose="02020603050405020304" pitchFamily="18" charset="0"/>
                          <a:cs typeface="Times New Roman" panose="02020603050405020304" pitchFamily="18" charset="0"/>
                        </a:rPr>
                        <a:t>47,3</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 </a:t>
                      </a:r>
                      <a:endParaRPr lang="ru-RU" sz="1000">
                        <a:effectLst/>
                        <a:latin typeface="Times New Roman" panose="02020603050405020304" pitchFamily="18" charset="0"/>
                        <a:cs typeface="Times New Roman" panose="02020603050405020304" pitchFamily="18" charset="0"/>
                      </a:endParaRPr>
                    </a:p>
                    <a:p>
                      <a:pPr algn="ctr">
                        <a:spcAft>
                          <a:spcPts val="0"/>
                        </a:spcAft>
                      </a:pPr>
                      <a:r>
                        <a:rPr lang="ru-RU" sz="1400">
                          <a:effectLst/>
                          <a:latin typeface="Times New Roman" panose="02020603050405020304" pitchFamily="18" charset="0"/>
                          <a:cs typeface="Times New Roman" panose="02020603050405020304" pitchFamily="18" charset="0"/>
                        </a:rPr>
                        <a:t>1,4</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1805039578"/>
                  </a:ext>
                </a:extLst>
              </a:tr>
              <a:tr h="259065">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Андижон</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5,1</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3,6</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51,0</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16,7</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848098882"/>
                  </a:ext>
                </a:extLst>
              </a:tr>
              <a:tr h="259065">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Бухоро</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8,8</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7,9</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77,1</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61,2</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3746927931"/>
                  </a:ext>
                </a:extLst>
              </a:tr>
              <a:tr h="259065">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Жиззах</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5,8</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4,7</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22,3</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10,5</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2075445462"/>
                  </a:ext>
                </a:extLst>
              </a:tr>
              <a:tr h="259065">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Қашқадарё</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10,6</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8,5</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52,6</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44,5</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3719563262"/>
                  </a:ext>
                </a:extLst>
              </a:tr>
              <a:tr h="259065">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Навоий</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5,7</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4,8</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47,5</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22,6</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698115310"/>
                  </a:ext>
                </a:extLst>
              </a:tr>
              <a:tr h="259065">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Наманган</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12,7</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10,9</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52,8</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57,4</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194641872"/>
                  </a:ext>
                </a:extLst>
              </a:tr>
              <a:tr h="259065">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Самарқанд</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31,9</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27,1</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69,2</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187,5</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2407183257"/>
                  </a:ext>
                </a:extLst>
              </a:tr>
              <a:tr h="259065">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Сирдарё</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1,6</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1,1</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35,5</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3,8</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670307343"/>
                  </a:ext>
                </a:extLst>
              </a:tr>
              <a:tr h="259065">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Сурхондарё</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16,4</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12,6</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64,2</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81,0</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1904482944"/>
                  </a:ext>
                </a:extLst>
              </a:tr>
              <a:tr h="259065">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Тошкент</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13,4</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10,8</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87,4</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94,4</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1065826487"/>
                  </a:ext>
                </a:extLst>
              </a:tr>
              <a:tr h="259065">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Фарғона</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5,9</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5,2</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56,5</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29,6</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3606333147"/>
                  </a:ext>
                </a:extLst>
              </a:tr>
              <a:tr h="259065">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Хоразм</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1,7</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1,3</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85,7</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11,2</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1767620277"/>
                  </a:ext>
                </a:extLst>
              </a:tr>
              <a:tr h="440411">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Республика бўйича</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 </a:t>
                      </a:r>
                      <a:endParaRPr lang="ru-RU" sz="1000">
                        <a:effectLst/>
                        <a:latin typeface="Times New Roman" panose="02020603050405020304" pitchFamily="18" charset="0"/>
                        <a:cs typeface="Times New Roman" panose="02020603050405020304" pitchFamily="18" charset="0"/>
                      </a:endParaRPr>
                    </a:p>
                    <a:p>
                      <a:pPr algn="ctr">
                        <a:spcAft>
                          <a:spcPts val="0"/>
                        </a:spcAft>
                      </a:pPr>
                      <a:r>
                        <a:rPr lang="ru-RU" sz="1400">
                          <a:effectLst/>
                          <a:latin typeface="Times New Roman" panose="02020603050405020304" pitchFamily="18" charset="0"/>
                          <a:cs typeface="Times New Roman" panose="02020603050405020304" pitchFamily="18" charset="0"/>
                        </a:rPr>
                        <a:t>120,0</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 </a:t>
                      </a:r>
                      <a:endParaRPr lang="ru-RU" sz="1000">
                        <a:effectLst/>
                        <a:latin typeface="Times New Roman" panose="02020603050405020304" pitchFamily="18" charset="0"/>
                        <a:cs typeface="Times New Roman" panose="02020603050405020304" pitchFamily="18" charset="0"/>
                      </a:endParaRPr>
                    </a:p>
                    <a:p>
                      <a:pPr algn="ctr">
                        <a:spcAft>
                          <a:spcPts val="0"/>
                        </a:spcAft>
                      </a:pPr>
                      <a:r>
                        <a:rPr lang="ru-RU" sz="1400">
                          <a:effectLst/>
                          <a:latin typeface="Times New Roman" panose="02020603050405020304" pitchFamily="18" charset="0"/>
                          <a:cs typeface="Times New Roman" panose="02020603050405020304" pitchFamily="18" charset="0"/>
                        </a:rPr>
                        <a:t>98,8</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a:effectLst/>
                          <a:latin typeface="Times New Roman" panose="02020603050405020304" pitchFamily="18" charset="0"/>
                          <a:cs typeface="Times New Roman" panose="02020603050405020304" pitchFamily="18" charset="0"/>
                        </a:rPr>
                        <a:t> </a:t>
                      </a:r>
                      <a:endParaRPr lang="ru-RU" sz="1000">
                        <a:effectLst/>
                        <a:latin typeface="Times New Roman" panose="02020603050405020304" pitchFamily="18" charset="0"/>
                        <a:cs typeface="Times New Roman" panose="02020603050405020304" pitchFamily="18" charset="0"/>
                      </a:endParaRPr>
                    </a:p>
                    <a:p>
                      <a:pPr algn="ctr">
                        <a:spcAft>
                          <a:spcPts val="0"/>
                        </a:spcAft>
                      </a:pPr>
                      <a:r>
                        <a:rPr lang="ru-RU" sz="1400">
                          <a:effectLst/>
                          <a:latin typeface="Times New Roman" panose="02020603050405020304" pitchFamily="18" charset="0"/>
                          <a:cs typeface="Times New Roman" panose="02020603050405020304" pitchFamily="18" charset="0"/>
                        </a:rPr>
                        <a:t>63,1</a:t>
                      </a:r>
                      <a:endParaRPr lang="ru-RU" sz="10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tc>
                  <a:txBody>
                    <a:bodyPr/>
                    <a:lstStyle/>
                    <a:p>
                      <a:pPr algn="ctr">
                        <a:spcAft>
                          <a:spcPts val="0"/>
                        </a:spcAft>
                      </a:pPr>
                      <a:r>
                        <a:rPr lang="ru-RU" sz="1400" dirty="0">
                          <a:effectLst/>
                          <a:latin typeface="Times New Roman" panose="02020603050405020304" pitchFamily="18" charset="0"/>
                          <a:cs typeface="Times New Roman" panose="02020603050405020304" pitchFamily="18" charset="0"/>
                        </a:rPr>
                        <a:t> </a:t>
                      </a:r>
                      <a:endParaRPr lang="ru-RU" sz="1000" dirty="0">
                        <a:effectLst/>
                        <a:latin typeface="Times New Roman" panose="02020603050405020304" pitchFamily="18" charset="0"/>
                        <a:cs typeface="Times New Roman" panose="02020603050405020304" pitchFamily="18" charset="0"/>
                      </a:endParaRPr>
                    </a:p>
                    <a:p>
                      <a:pPr algn="ctr">
                        <a:spcAft>
                          <a:spcPts val="0"/>
                        </a:spcAft>
                      </a:pPr>
                      <a:r>
                        <a:rPr lang="ru-RU" sz="1400" dirty="0">
                          <a:effectLst/>
                          <a:latin typeface="Times New Roman" panose="02020603050405020304" pitchFamily="18" charset="0"/>
                          <a:cs typeface="Times New Roman" panose="02020603050405020304" pitchFamily="18" charset="0"/>
                        </a:rPr>
                        <a:t>623,8</a:t>
                      </a:r>
                      <a:endParaRPr lang="ru-RU" sz="1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nchor="ctr">
                    <a:solidFill>
                      <a:srgbClr val="FFFF00"/>
                    </a:solidFill>
                  </a:tcPr>
                </a:tc>
                <a:extLst>
                  <a:ext uri="{0D108BD9-81ED-4DB2-BD59-A6C34878D82A}">
                    <a16:rowId xmlns:a16="http://schemas.microsoft.com/office/drawing/2014/main" val="948871685"/>
                  </a:ext>
                </a:extLst>
              </a:tr>
            </a:tbl>
          </a:graphicData>
        </a:graphic>
      </p:graphicFrame>
    </p:spTree>
    <p:extLst>
      <p:ext uri="{BB962C8B-B14F-4D97-AF65-F5344CB8AC3E}">
        <p14:creationId xmlns:p14="http://schemas.microsoft.com/office/powerpoint/2010/main" val="19963496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55576" y="692696"/>
            <a:ext cx="7488832" cy="5327557"/>
          </a:xfrm>
        </p:spPr>
        <p:txBody>
          <a:bodyPr>
            <a:noAutofit/>
          </a:bodyPr>
          <a:lstStyle/>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Умумий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токзорларнинг</a:t>
            </a:r>
            <a:r>
              <a:rPr lang="ru-RU" sz="1800" dirty="0">
                <a:solidFill>
                  <a:schemeClr val="bg1"/>
                </a:solidFill>
                <a:latin typeface="Times New Roman" panose="02020603050405020304" pitchFamily="18" charset="0"/>
                <a:cs typeface="Times New Roman" panose="02020603050405020304" pitchFamily="18" charset="0"/>
              </a:rPr>
              <a:t> 70% дан </a:t>
            </a:r>
            <a:r>
              <a:rPr lang="ru-RU" sz="1800" dirty="0" err="1">
                <a:solidFill>
                  <a:schemeClr val="bg1"/>
                </a:solidFill>
                <a:latin typeface="Times New Roman" panose="02020603050405020304" pitchFamily="18" charset="0"/>
                <a:cs typeface="Times New Roman" panose="02020603050405020304" pitchFamily="18" charset="0"/>
              </a:rPr>
              <a:t>кўпроғи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Самарқанд</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Сурхондарё</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Тошкент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Хоразм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Бухоро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вилоятларида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жойлашган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Гарчанд</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ҳосилдорлик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Тошкент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Хоразм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Бухоро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вилоятларида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қадар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юқори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ҳисоблансада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вилоятларда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талаб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даражасидан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анча</a:t>
            </a:r>
            <a:r>
              <a:rPr lang="ru-RU" sz="1800" dirty="0">
                <a:solidFill>
                  <a:schemeClr val="bg1"/>
                </a:solidFill>
                <a:latin typeface="Times New Roman" panose="02020603050405020304" pitchFamily="18" charset="0"/>
                <a:cs typeface="Times New Roman" panose="02020603050405020304" pitchFamily="18" charset="0"/>
              </a:rPr>
              <a:t> паст. </a:t>
            </a:r>
            <a:r>
              <a:rPr lang="ru-RU" sz="1800" dirty="0" err="1">
                <a:solidFill>
                  <a:schemeClr val="bg1"/>
                </a:solidFill>
                <a:latin typeface="Times New Roman" panose="02020603050405020304" pitchFamily="18" charset="0"/>
                <a:cs typeface="Times New Roman" panose="02020603050405020304" pitchFamily="18" charset="0"/>
              </a:rPr>
              <a:t>Республикада</a:t>
            </a:r>
            <a:r>
              <a:rPr lang="ru-RU" sz="1800" dirty="0">
                <a:solidFill>
                  <a:schemeClr val="bg1"/>
                </a:solidFill>
                <a:latin typeface="Times New Roman" panose="02020603050405020304" pitchFamily="18" charset="0"/>
                <a:cs typeface="Times New Roman" panose="02020603050405020304" pitchFamily="18" charset="0"/>
              </a:rPr>
              <a:t> 2000 </a:t>
            </a:r>
            <a:r>
              <a:rPr lang="ru-RU" sz="1800" dirty="0" err="1">
                <a:solidFill>
                  <a:schemeClr val="bg1"/>
                </a:solidFill>
                <a:latin typeface="Times New Roman" panose="02020603050405020304" pitchFamily="18" charset="0"/>
                <a:cs typeface="Times New Roman" panose="02020603050405020304" pitchFamily="18" charset="0"/>
              </a:rPr>
              <a:t>йилда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ўртача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ҳосилдорлик</a:t>
            </a:r>
            <a:r>
              <a:rPr lang="ru-RU" sz="1800" dirty="0">
                <a:solidFill>
                  <a:schemeClr val="bg1"/>
                </a:solidFill>
                <a:latin typeface="Times New Roman" panose="02020603050405020304" pitchFamily="18" charset="0"/>
                <a:cs typeface="Times New Roman" panose="02020603050405020304" pitchFamily="18" charset="0"/>
              </a:rPr>
              <a:t> (63,1 ц/га) </a:t>
            </a:r>
            <a:r>
              <a:rPr lang="ru-RU" sz="1800" dirty="0" err="1">
                <a:solidFill>
                  <a:schemeClr val="bg1"/>
                </a:solidFill>
                <a:latin typeface="Times New Roman" panose="02020603050405020304" pitchFamily="18" charset="0"/>
                <a:cs typeface="Times New Roman" panose="02020603050405020304" pitchFamily="18" charset="0"/>
              </a:rPr>
              <a:t>ўтган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йиларникига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нисбатан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юқори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бўлсада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аммо</a:t>
            </a:r>
            <a:r>
              <a:rPr lang="ru-RU" sz="1800" dirty="0">
                <a:solidFill>
                  <a:schemeClr val="bg1"/>
                </a:solidFill>
                <a:latin typeface="Times New Roman" panose="02020603050405020304" pitchFamily="18" charset="0"/>
                <a:cs typeface="Times New Roman" panose="02020603050405020304" pitchFamily="18" charset="0"/>
              </a:rPr>
              <a:t> у </a:t>
            </a:r>
            <a:r>
              <a:rPr lang="ru-RU" sz="1800" dirty="0" err="1">
                <a:solidFill>
                  <a:schemeClr val="bg1"/>
                </a:solidFill>
                <a:latin typeface="Times New Roman" panose="02020603050405020304" pitchFamily="18" charset="0"/>
                <a:cs typeface="Times New Roman" panose="02020603050405020304" pitchFamily="18" charset="0"/>
              </a:rPr>
              <a:t>аҳолини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маҳсу-лотларига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эҳтиёжини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қондира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олмайди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Тиббиёт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нуқтаи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назаридан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аҳоли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етиштирилиши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лозим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ҳосилдорликка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эришиш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камида</a:t>
            </a:r>
            <a:r>
              <a:rPr lang="ru-RU" sz="1800" dirty="0">
                <a:solidFill>
                  <a:schemeClr val="bg1"/>
                </a:solidFill>
                <a:latin typeface="Times New Roman" panose="02020603050405020304" pitchFamily="18" charset="0"/>
                <a:cs typeface="Times New Roman" panose="02020603050405020304" pitchFamily="18" charset="0"/>
              </a:rPr>
              <a:t> 1,5-2 марта </a:t>
            </a:r>
            <a:r>
              <a:rPr lang="ru-RU" sz="1800" dirty="0" err="1">
                <a:solidFill>
                  <a:schemeClr val="bg1"/>
                </a:solidFill>
                <a:latin typeface="Times New Roman" panose="02020603050405020304" pitchFamily="18" charset="0"/>
                <a:cs typeface="Times New Roman" panose="02020603050405020304" pitchFamily="18" charset="0"/>
              </a:rPr>
              <a:t>ошириш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лозим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шуғулланувчи</a:t>
            </a:r>
            <a:r>
              <a:rPr lang="ru-RU" sz="1800" dirty="0">
                <a:solidFill>
                  <a:schemeClr val="bg1"/>
                </a:solidFill>
                <a:latin typeface="Times New Roman" panose="02020603050405020304" pitchFamily="18" charset="0"/>
                <a:cs typeface="Times New Roman" panose="02020603050405020304" pitchFamily="18" charset="0"/>
              </a:rPr>
              <a:t> туман, </a:t>
            </a:r>
            <a:r>
              <a:rPr lang="ru-RU" sz="1800" dirty="0" err="1">
                <a:solidFill>
                  <a:schemeClr val="bg1"/>
                </a:solidFill>
                <a:latin typeface="Times New Roman" panose="02020603050405020304" pitchFamily="18" charset="0"/>
                <a:cs typeface="Times New Roman" panose="02020603050405020304" pitchFamily="18" charset="0"/>
              </a:rPr>
              <a:t>хўжаликларнинг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тупроқ-иқлим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иқтисодий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шароитларига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тўғри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танлаш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жойлаштиришга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парвариш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усулларини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илмий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илғор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тажрибалар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каби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омилларга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шунингдек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соҳа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бўйича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доираси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кадрларга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боғлиқ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борада</a:t>
            </a:r>
            <a:r>
              <a:rPr lang="ru-RU" sz="1800" dirty="0">
                <a:solidFill>
                  <a:schemeClr val="bg1"/>
                </a:solidFill>
                <a:latin typeface="Times New Roman" panose="02020603050405020304" pitchFamily="18" charset="0"/>
                <a:cs typeface="Times New Roman" panose="02020603050405020304" pitchFamily="18" charset="0"/>
              </a:rPr>
              <a:t> дала </a:t>
            </a:r>
            <a:r>
              <a:rPr lang="ru-RU" sz="1800" dirty="0" err="1">
                <a:solidFill>
                  <a:schemeClr val="bg1"/>
                </a:solidFill>
                <a:latin typeface="Times New Roman" panose="02020603050405020304" pitchFamily="18" charset="0"/>
                <a:cs typeface="Times New Roman" panose="02020603050405020304" pitchFamily="18" charset="0"/>
              </a:rPr>
              <a:t>ҳовли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томорқа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ерларида</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ўстириш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шуғулланувчи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ижара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ишловчи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соҳибкорлар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ўзларининг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муносиб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ҳиссала-рини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қўшишлари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2922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332656"/>
            <a:ext cx="8208912" cy="6192688"/>
          </a:xfrm>
        </p:spPr>
        <p:txBody>
          <a:bodyPr>
            <a:normAutofit lnSpcReduction="10000"/>
          </a:bodyPr>
          <a:lstStyle/>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Ўзбекистонда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боғдорчилик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ривожлантиришда</a:t>
            </a:r>
            <a:r>
              <a:rPr lang="ru-RU" sz="1800" dirty="0">
                <a:solidFill>
                  <a:schemeClr val="bg1"/>
                </a:solidFill>
                <a:latin typeface="Times New Roman" panose="02020603050405020304" pitchFamily="18" charset="0"/>
                <a:cs typeface="Times New Roman" panose="02020603050405020304" pitchFamily="18" charset="0"/>
              </a:rPr>
              <a:t> академик </a:t>
            </a:r>
            <a:r>
              <a:rPr lang="ru-RU" sz="1800" dirty="0" err="1">
                <a:solidFill>
                  <a:schemeClr val="bg1"/>
                </a:solidFill>
                <a:latin typeface="Times New Roman" panose="02020603050405020304" pitchFamily="18" charset="0"/>
                <a:cs typeface="Times New Roman" panose="02020603050405020304" pitchFamily="18" charset="0"/>
              </a:rPr>
              <a:t>Р.Р.Шредер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номидаги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Боғдорчилик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виночилик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илмий-ишлаб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чиқариш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корпорацияси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вилоятлардаги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филиаллари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Ўзбекистон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ўсимликшунос</a:t>
            </a:r>
            <a:r>
              <a:rPr lang="ru-RU" sz="1800" dirty="0">
                <a:solidFill>
                  <a:schemeClr val="bg1"/>
                </a:solidFill>
                <a:latin typeface="Times New Roman" panose="02020603050405020304" pitchFamily="18" charset="0"/>
                <a:cs typeface="Times New Roman" panose="02020603050405020304" pitchFamily="18" charset="0"/>
              </a:rPr>
              <a:t>-лик </a:t>
            </a:r>
            <a:r>
              <a:rPr lang="ru-RU" sz="1800" dirty="0" err="1">
                <a:solidFill>
                  <a:schemeClr val="bg1"/>
                </a:solidFill>
                <a:latin typeface="Times New Roman" panose="02020603050405020304" pitchFamily="18" charset="0"/>
                <a:cs typeface="Times New Roman" panose="02020603050405020304" pitchFamily="18" charset="0"/>
              </a:rPr>
              <a:t>илмий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тадқиқот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институти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Тошкент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Самарқанд</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қишлоқ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хўжалиги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ўқув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юртларининг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соҳа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кафедралари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шунинг</a:t>
            </a:r>
            <a:r>
              <a:rPr lang="ru-RU" sz="1800" dirty="0">
                <a:solidFill>
                  <a:schemeClr val="bg1"/>
                </a:solidFill>
                <a:latin typeface="Times New Roman" panose="02020603050405020304" pitchFamily="18" charset="0"/>
                <a:cs typeface="Times New Roman" panose="02020603050405020304" pitchFamily="18" charset="0"/>
              </a:rPr>
              <a:t>-дек, </a:t>
            </a:r>
            <a:r>
              <a:rPr lang="ru-RU" sz="1800" dirty="0" err="1">
                <a:solidFill>
                  <a:schemeClr val="bg1"/>
                </a:solidFill>
                <a:latin typeface="Times New Roman" panose="02020603050405020304" pitchFamily="18" charset="0"/>
                <a:cs typeface="Times New Roman" panose="02020603050405020304" pitchFamily="18" charset="0"/>
              </a:rPr>
              <a:t>уларда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хизматлари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билан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шуҳрат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қозонган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олимлар</a:t>
            </a:r>
            <a:r>
              <a:rPr lang="ru-RU" sz="1800" dirty="0">
                <a:solidFill>
                  <a:schemeClr val="bg1"/>
                </a:solidFill>
                <a:latin typeface="Times New Roman" panose="02020603050405020304" pitchFamily="18" charset="0"/>
                <a:cs typeface="Times New Roman" panose="02020603050405020304" pitchFamily="18" charset="0"/>
              </a:rPr>
              <a:t> - </a:t>
            </a:r>
            <a:r>
              <a:rPr lang="ru-RU" sz="1800" dirty="0" err="1">
                <a:solidFill>
                  <a:schemeClr val="bg1"/>
                </a:solidFill>
                <a:latin typeface="Times New Roman" panose="02020603050405020304" pitchFamily="18" charset="0"/>
                <a:cs typeface="Times New Roman" panose="02020603050405020304" pitchFamily="18" charset="0"/>
              </a:rPr>
              <a:t>Ўзбекистон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Қишлоқ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хўжалиги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фанлар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академиясининг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академиги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Меҳнат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Қаҳрамони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Маҳмуд</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Мирзаевич</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Мирзаев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қиш-лоқ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хўжалиги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фанлари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докторлари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профессорлар</a:t>
            </a:r>
            <a:r>
              <a:rPr lang="ru-RU" sz="1800" dirty="0">
                <a:solidFill>
                  <a:schemeClr val="bg1"/>
                </a:solidFill>
                <a:latin typeface="Times New Roman" panose="02020603050405020304" pitchFamily="18" charset="0"/>
                <a:cs typeface="Times New Roman" panose="02020603050405020304" pitchFamily="18" charset="0"/>
              </a:rPr>
              <a:t> Александр </a:t>
            </a:r>
            <a:r>
              <a:rPr lang="ru-RU" sz="1800" dirty="0" err="1">
                <a:solidFill>
                  <a:schemeClr val="bg1"/>
                </a:solidFill>
                <a:latin typeface="Times New Roman" panose="02020603050405020304" pitchFamily="18" charset="0"/>
                <a:cs typeface="Times New Roman" panose="02020603050405020304" pitchFamily="18" charset="0"/>
              </a:rPr>
              <a:t>Михайилович</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Негруль</a:t>
            </a:r>
            <a:r>
              <a:rPr lang="ru-RU" sz="1800" dirty="0">
                <a:solidFill>
                  <a:schemeClr val="bg1"/>
                </a:solidFill>
                <a:latin typeface="Times New Roman" panose="02020603050405020304" pitchFamily="18" charset="0"/>
                <a:cs typeface="Times New Roman" panose="02020603050405020304" pitchFamily="18" charset="0"/>
              </a:rPr>
              <a:t>, Михаил Сергеевич Журавель, Аркадий Андреевич </a:t>
            </a:r>
            <a:r>
              <a:rPr lang="ru-RU" sz="1800" dirty="0" err="1">
                <a:solidFill>
                  <a:schemeClr val="bg1"/>
                </a:solidFill>
                <a:latin typeface="Times New Roman" panose="02020603050405020304" pitchFamily="18" charset="0"/>
                <a:cs typeface="Times New Roman" panose="02020603050405020304" pitchFamily="18" charset="0"/>
              </a:rPr>
              <a:t>Рибаков</a:t>
            </a:r>
            <a:r>
              <a:rPr lang="ru-RU" sz="1800" dirty="0">
                <a:solidFill>
                  <a:schemeClr val="bg1"/>
                </a:solidFill>
                <a:latin typeface="Times New Roman" panose="02020603050405020304" pitchFamily="18" charset="0"/>
                <a:cs typeface="Times New Roman" panose="02020603050405020304" pitchFamily="18" charset="0"/>
              </a:rPr>
              <a:t>, Михаил </a:t>
            </a:r>
            <a:r>
              <a:rPr lang="ru-RU" sz="1800" dirty="0" err="1">
                <a:solidFill>
                  <a:schemeClr val="bg1"/>
                </a:solidFill>
                <a:latin typeface="Times New Roman" panose="02020603050405020304" pitchFamily="18" charset="0"/>
                <a:cs typeface="Times New Roman" panose="02020603050405020304" pitchFamily="18" charset="0"/>
              </a:rPr>
              <a:t>Михаилович</a:t>
            </a:r>
            <a:r>
              <a:rPr lang="ru-RU" sz="1800" dirty="0">
                <a:solidFill>
                  <a:schemeClr val="bg1"/>
                </a:solidFill>
                <a:latin typeface="Times New Roman" panose="02020603050405020304" pitchFamily="18" charset="0"/>
                <a:cs typeface="Times New Roman" panose="02020603050405020304" pitchFamily="18" charset="0"/>
              </a:rPr>
              <a:t> Кузнецов, Кирилл Владимирович Смирнов, Серафима Андреевна Остроухова, </a:t>
            </a:r>
            <a:r>
              <a:rPr lang="ru-RU" sz="1800" dirty="0" err="1">
                <a:solidFill>
                  <a:schemeClr val="bg1"/>
                </a:solidFill>
                <a:latin typeface="Times New Roman" panose="02020603050405020304" pitchFamily="18" charset="0"/>
                <a:cs typeface="Times New Roman" panose="02020603050405020304" pitchFamily="18" charset="0"/>
              </a:rPr>
              <a:t>қишлоқ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хўжалиги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фанлари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номзоди</a:t>
            </a:r>
            <a:r>
              <a:rPr lang="ru-RU" sz="1800" dirty="0">
                <a:solidFill>
                  <a:schemeClr val="bg1"/>
                </a:solidFill>
                <a:latin typeface="Times New Roman" panose="02020603050405020304" pitchFamily="18" charset="0"/>
                <a:cs typeface="Times New Roman" panose="02020603050405020304" pitchFamily="18" charset="0"/>
              </a:rPr>
              <a:t> Владимир Ильич Горбач </a:t>
            </a:r>
            <a:r>
              <a:rPr lang="ru-RU" sz="1800" dirty="0" err="1">
                <a:solidFill>
                  <a:schemeClr val="bg1"/>
                </a:solidFill>
                <a:latin typeface="Times New Roman" panose="02020603050405020304" pitchFamily="18" charset="0"/>
                <a:cs typeface="Times New Roman" panose="02020603050405020304" pitchFamily="18" charset="0"/>
              </a:rPr>
              <a:t>кабиларнинг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хизматлари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катта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Ўзбекистон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қўшни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республикаларда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амалий</a:t>
            </a:r>
            <a:r>
              <a:rPr lang="ru-RU" sz="1800" dirty="0">
                <a:solidFill>
                  <a:schemeClr val="bg1"/>
                </a:solidFill>
                <a:latin typeface="Times New Roman" panose="02020603050405020304" pitchFamily="18" charset="0"/>
                <a:cs typeface="Times New Roman" panose="02020603050405020304" pitchFamily="18" charset="0"/>
              </a:rPr>
              <a:t> - </a:t>
            </a:r>
            <a:r>
              <a:rPr lang="ru-RU" sz="1800" dirty="0" err="1">
                <a:solidFill>
                  <a:schemeClr val="bg1"/>
                </a:solidFill>
                <a:latin typeface="Times New Roman" panose="02020603050405020304" pitchFamily="18" charset="0"/>
                <a:cs typeface="Times New Roman" panose="02020603050405020304" pitchFamily="18" charset="0"/>
              </a:rPr>
              <a:t>илмий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жиҳатидан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ривожлантиришга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улкан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ҳисса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қўшган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Ўзбекистонда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хизмат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кўрсатган</a:t>
            </a:r>
            <a:r>
              <a:rPr lang="ru-RU" sz="1800" dirty="0">
                <a:solidFill>
                  <a:schemeClr val="bg1"/>
                </a:solidFill>
                <a:latin typeface="Times New Roman" panose="02020603050405020304" pitchFamily="18" charset="0"/>
                <a:cs typeface="Times New Roman" panose="02020603050405020304" pitchFamily="18" charset="0"/>
              </a:rPr>
              <a:t> агроном, </a:t>
            </a:r>
            <a:r>
              <a:rPr lang="ru-RU" sz="1800" dirty="0" err="1">
                <a:solidFill>
                  <a:schemeClr val="bg1"/>
                </a:solidFill>
                <a:latin typeface="Times New Roman" panose="02020603050405020304" pitchFamily="18" charset="0"/>
                <a:cs typeface="Times New Roman" panose="02020603050405020304" pitchFamily="18" charset="0"/>
              </a:rPr>
              <a:t>Меҳнат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Қаҳрамони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машҳур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соҳибкор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Ризамат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Мусамуҳамедов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номини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алоҳида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тилга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 </a:t>
            </a:r>
          </a:p>
          <a:p>
            <a:pPr marL="0" indent="0" algn="just">
              <a:buNone/>
            </a:pPr>
            <a:r>
              <a:rPr lang="ru-RU" sz="1800" dirty="0">
                <a:solidFill>
                  <a:schemeClr val="bg1"/>
                </a:solidFill>
                <a:latin typeface="Times New Roman" panose="02020603050405020304" pitchFamily="18" charset="0"/>
                <a:cs typeface="Times New Roman" panose="02020603050405020304" pitchFamily="18" charset="0"/>
              </a:rPr>
              <a:t>Улар </a:t>
            </a:r>
            <a:r>
              <a:rPr lang="ru-RU" sz="1800" dirty="0" err="1">
                <a:solidFill>
                  <a:schemeClr val="bg1"/>
                </a:solidFill>
                <a:latin typeface="Times New Roman" panose="02020603050405020304" pitchFamily="18" charset="0"/>
                <a:cs typeface="Times New Roman" panose="02020603050405020304" pitchFamily="18" charset="0"/>
              </a:rPr>
              <a:t>томонидан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қанча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янги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яратилиб</a:t>
            </a:r>
            <a:r>
              <a:rPr lang="ru-RU" sz="1800" dirty="0">
                <a:solidFill>
                  <a:schemeClr val="bg1"/>
                </a:solidFill>
                <a:latin typeface="Times New Roman" panose="02020603050405020304" pitchFamily="18" charset="0"/>
                <a:cs typeface="Times New Roman" panose="02020603050405020304" pitchFamily="18" charset="0"/>
              </a:rPr>
              <a:t>, ток </a:t>
            </a:r>
            <a:r>
              <a:rPr lang="ru-RU" sz="1800" dirty="0" err="1">
                <a:solidFill>
                  <a:schemeClr val="bg1"/>
                </a:solidFill>
                <a:latin typeface="Times New Roman" panose="02020603050405020304" pitchFamily="18" charset="0"/>
                <a:cs typeface="Times New Roman" panose="02020603050405020304" pitchFamily="18" charset="0"/>
              </a:rPr>
              <a:t>ўстириш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парвариш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қилишнинг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илмий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ил-</a:t>
            </a:r>
            <a:r>
              <a:rPr lang="ru-RU" sz="1800" dirty="0" err="1">
                <a:solidFill>
                  <a:schemeClr val="bg1"/>
                </a:solidFill>
                <a:latin typeface="Times New Roman" panose="02020603050405020304" pitchFamily="18" charset="0"/>
                <a:cs typeface="Times New Roman" panose="02020603050405020304" pitchFamily="18" charset="0"/>
              </a:rPr>
              <a:t>ғор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тажрибалар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такомиллаштирилган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усуллари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ишлаб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чиқаришга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тадбиқ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этилган</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Ўзбекистон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Республикасида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кадрлар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сиёсати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моҳиятидан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чиққан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ҳолда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илғор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етук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замонавий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кадрларни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қишлоқ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хўжалик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ўқув</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юртлари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олдида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турган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биринчи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вазифалардан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биридир</a:t>
            </a:r>
            <a:r>
              <a:rPr lang="ru-RU" sz="1800" dirty="0" smtClean="0">
                <a:solidFill>
                  <a:schemeClr val="bg1"/>
                </a:solidFill>
                <a:latin typeface="Times New Roman" panose="02020603050405020304" pitchFamily="18" charset="0"/>
                <a:cs typeface="Times New Roman" panose="02020603050405020304" pitchFamily="18" charset="0"/>
              </a:rPr>
              <a:t>.</a:t>
            </a: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76026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lvl="0" algn="ctr"/>
            <a:r>
              <a:rPr lang="ru-RU" sz="2800" b="1" dirty="0">
                <a:solidFill>
                  <a:schemeClr val="bg1"/>
                </a:solidFill>
                <a:latin typeface="Times New Roman" panose="02020603050405020304" pitchFamily="18" charset="0"/>
                <a:cs typeface="Times New Roman" panose="02020603050405020304" pitchFamily="18" charset="0"/>
              </a:rPr>
              <a:t>4. </a:t>
            </a:r>
            <a:r>
              <a:rPr lang="ru-RU" sz="2800" b="1" dirty="0" err="1">
                <a:solidFill>
                  <a:schemeClr val="bg1"/>
                </a:solidFill>
                <a:latin typeface="Times New Roman" panose="02020603050405020304" pitchFamily="18" charset="0"/>
                <a:cs typeface="Times New Roman" panose="02020603050405020304" pitchFamily="18" charset="0"/>
              </a:rPr>
              <a:t>Дунё</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токчилиги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ҳақида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қисқача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маълумот</a:t>
            </a:r>
            <a:endParaRPr lang="ru-RU" sz="3200" b="1" dirty="0">
              <a:solidFill>
                <a:schemeClr val="bg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3"/>
          </p:nvPr>
        </p:nvSpPr>
        <p:spPr>
          <a:xfrm>
            <a:off x="251520" y="1600200"/>
            <a:ext cx="8496944" cy="4997152"/>
          </a:xfrm>
        </p:spPr>
        <p:txBody>
          <a:bodyPr>
            <a:normAutofit/>
          </a:bodyPr>
          <a:lstStyle/>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Ҳозирда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дунё</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бўйича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етиштириладиган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тахминан</a:t>
            </a:r>
            <a:r>
              <a:rPr lang="ru-RU" sz="1800" dirty="0">
                <a:solidFill>
                  <a:schemeClr val="bg1"/>
                </a:solidFill>
                <a:latin typeface="Times New Roman" panose="02020603050405020304" pitchFamily="18" charset="0"/>
                <a:cs typeface="Times New Roman" panose="02020603050405020304" pitchFamily="18" charset="0"/>
              </a:rPr>
              <a:t> 50-52 млн т) </a:t>
            </a:r>
            <a:r>
              <a:rPr lang="ru-RU" sz="1800" dirty="0" err="1">
                <a:solidFill>
                  <a:schemeClr val="bg1"/>
                </a:solidFill>
                <a:latin typeface="Times New Roman" panose="02020603050405020304" pitchFamily="18" charset="0"/>
                <a:cs typeface="Times New Roman" panose="02020603050405020304" pitchFamily="18" charset="0"/>
              </a:rPr>
              <a:t>ёки</a:t>
            </a:r>
            <a:r>
              <a:rPr lang="ru-RU" sz="1800" dirty="0">
                <a:solidFill>
                  <a:schemeClr val="bg1"/>
                </a:solidFill>
                <a:latin typeface="Times New Roman" panose="02020603050405020304" pitchFamily="18" charset="0"/>
                <a:cs typeface="Times New Roman" panose="02020603050405020304" pitchFamily="18" charset="0"/>
              </a:rPr>
              <a:t> 83% вино </a:t>
            </a:r>
            <a:r>
              <a:rPr lang="ru-RU" sz="1800" dirty="0" err="1">
                <a:solidFill>
                  <a:schemeClr val="bg1"/>
                </a:solidFill>
                <a:latin typeface="Times New Roman" panose="02020603050405020304" pitchFamily="18" charset="0"/>
                <a:cs typeface="Times New Roman" panose="02020603050405020304" pitchFamily="18" charset="0"/>
              </a:rPr>
              <a:t>тайёрлаш</a:t>
            </a:r>
            <a:r>
              <a:rPr lang="ru-RU" sz="1800" dirty="0">
                <a:solidFill>
                  <a:schemeClr val="bg1"/>
                </a:solidFill>
                <a:latin typeface="Times New Roman" panose="02020603050405020304" pitchFamily="18" charset="0"/>
                <a:cs typeface="Times New Roman" panose="02020603050405020304" pitchFamily="18" charset="0"/>
              </a:rPr>
              <a:t>, 12% га </a:t>
            </a:r>
            <a:r>
              <a:rPr lang="ru-RU" sz="1800" dirty="0" err="1">
                <a:solidFill>
                  <a:schemeClr val="bg1"/>
                </a:solidFill>
                <a:latin typeface="Times New Roman" panose="02020603050405020304" pitchFamily="18" charset="0"/>
                <a:cs typeface="Times New Roman" panose="02020603050405020304" pitchFamily="18" charset="0"/>
              </a:rPr>
              <a:t>яқини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хўраки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навлар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янгилигида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ейиш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фақат</a:t>
            </a:r>
            <a:r>
              <a:rPr lang="ru-RU" sz="1800" dirty="0">
                <a:solidFill>
                  <a:schemeClr val="bg1"/>
                </a:solidFill>
                <a:latin typeface="Times New Roman" panose="02020603050405020304" pitchFamily="18" charset="0"/>
                <a:cs typeface="Times New Roman" panose="02020603050405020304" pitchFamily="18" charset="0"/>
              </a:rPr>
              <a:t> 5% </a:t>
            </a:r>
            <a:r>
              <a:rPr lang="ru-RU" sz="1800" dirty="0" err="1">
                <a:solidFill>
                  <a:schemeClr val="bg1"/>
                </a:solidFill>
                <a:latin typeface="Times New Roman" panose="02020603050405020304" pitchFamily="18" charset="0"/>
                <a:cs typeface="Times New Roman" panose="02020603050405020304" pitchFamily="18" charset="0"/>
              </a:rPr>
              <a:t>қуритиш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майиз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ишлатилади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Агар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кўрсаткичлар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минтақалар-аро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давлатлараро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кўриб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чиқиладиган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Осиё</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мамлакат-ларининг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аксарият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етиштириладиган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янгилигича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ейиш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майиз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қилиш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алкоголсиз</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ичим-ликлар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консерва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маҳсулотлари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тайёрлаш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Европа мам-</a:t>
            </a:r>
            <a:r>
              <a:rPr lang="ru-RU" sz="1800" dirty="0" err="1">
                <a:solidFill>
                  <a:schemeClr val="bg1"/>
                </a:solidFill>
                <a:latin typeface="Times New Roman" panose="02020603050405020304" pitchFamily="18" charset="0"/>
                <a:cs typeface="Times New Roman" panose="02020603050405020304" pitchFamily="18" charset="0"/>
              </a:rPr>
              <a:t>лакатларида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эса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ҳосилнинг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a:t>
            </a:r>
            <a:r>
              <a:rPr lang="ru-RU" sz="1800" dirty="0">
                <a:solidFill>
                  <a:schemeClr val="bg1"/>
                </a:solidFill>
                <a:latin typeface="Times New Roman" panose="02020603050405020304" pitchFamily="18" charset="0"/>
                <a:cs typeface="Times New Roman" panose="02020603050405020304" pitchFamily="18" charset="0"/>
              </a:rPr>
              <a:t> вино </a:t>
            </a:r>
            <a:r>
              <a:rPr lang="ru-RU" sz="1800" dirty="0" err="1">
                <a:solidFill>
                  <a:schemeClr val="bg1"/>
                </a:solidFill>
                <a:latin typeface="Times New Roman" panose="02020603050405020304" pitchFamily="18" charset="0"/>
                <a:cs typeface="Times New Roman" panose="02020603050405020304" pitchFamily="18" charset="0"/>
              </a:rPr>
              <a:t>тайёрлаш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учун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ишлатилади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Дунё</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бўйича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кўп</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токзорлар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майдони</a:t>
            </a:r>
            <a:r>
              <a:rPr lang="ru-RU" sz="1800" dirty="0">
                <a:solidFill>
                  <a:schemeClr val="bg1"/>
                </a:solidFill>
                <a:latin typeface="Times New Roman" panose="02020603050405020304" pitchFamily="18" charset="0"/>
                <a:cs typeface="Times New Roman" panose="02020603050405020304" pitchFamily="18" charset="0"/>
              </a:rPr>
              <a:t> Европа-</a:t>
            </a:r>
            <a:r>
              <a:rPr lang="ru-RU" sz="1800" dirty="0" err="1">
                <a:solidFill>
                  <a:schemeClr val="bg1"/>
                </a:solidFill>
                <a:latin typeface="Times New Roman" panose="02020603050405020304" pitchFamily="18" charset="0"/>
                <a:cs typeface="Times New Roman" panose="02020603050405020304" pitchFamily="18" charset="0"/>
              </a:rPr>
              <a:t>Осиё</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хусусан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Ўрта</a:t>
            </a:r>
            <a:r>
              <a:rPr lang="ru-RU" sz="1800" dirty="0">
                <a:solidFill>
                  <a:schemeClr val="bg1"/>
                </a:solidFill>
                <a:latin typeface="Times New Roman" panose="02020603050405020304" pitchFamily="18" charset="0"/>
                <a:cs typeface="Times New Roman" panose="02020603050405020304" pitchFamily="18" charset="0"/>
              </a:rPr>
              <a:t> Ер, </a:t>
            </a:r>
            <a:r>
              <a:rPr lang="ru-RU" sz="1800" dirty="0" err="1">
                <a:solidFill>
                  <a:schemeClr val="bg1"/>
                </a:solidFill>
                <a:latin typeface="Times New Roman" panose="02020603050405020304" pitchFamily="18" charset="0"/>
                <a:cs typeface="Times New Roman" panose="02020603050405020304" pitchFamily="18" charset="0"/>
              </a:rPr>
              <a:t>Адреатика</a:t>
            </a:r>
            <a:r>
              <a:rPr lang="ru-RU" sz="1800" dirty="0">
                <a:solidFill>
                  <a:schemeClr val="bg1"/>
                </a:solidFill>
                <a:latin typeface="Times New Roman" panose="02020603050405020304" pitchFamily="18" charset="0"/>
                <a:cs typeface="Times New Roman" panose="02020603050405020304" pitchFamily="18" charset="0"/>
              </a:rPr>
              <a:t>, Эгей, </a:t>
            </a:r>
            <a:r>
              <a:rPr lang="ru-RU" sz="1800" dirty="0" err="1">
                <a:solidFill>
                  <a:schemeClr val="bg1"/>
                </a:solidFill>
                <a:latin typeface="Times New Roman" panose="02020603050405020304" pitchFamily="18" charset="0"/>
                <a:cs typeface="Times New Roman" panose="02020603050405020304" pitchFamily="18" charset="0"/>
              </a:rPr>
              <a:t>Қора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Азов </a:t>
            </a:r>
            <a:r>
              <a:rPr lang="ru-RU" sz="1800" dirty="0" err="1">
                <a:solidFill>
                  <a:schemeClr val="bg1"/>
                </a:solidFill>
                <a:latin typeface="Times New Roman" panose="02020603050405020304" pitchFamily="18" charset="0"/>
                <a:cs typeface="Times New Roman" panose="02020603050405020304" pitchFamily="18" charset="0"/>
              </a:rPr>
              <a:t>денгизлари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соҳиллари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мамлакатлари</a:t>
            </a:r>
            <a:r>
              <a:rPr lang="ru-RU" sz="1800" dirty="0">
                <a:solidFill>
                  <a:schemeClr val="bg1"/>
                </a:solidFill>
                <a:latin typeface="Times New Roman" panose="02020603050405020304" pitchFamily="18" charset="0"/>
                <a:cs typeface="Times New Roman" panose="02020603050405020304" pitchFamily="18" charset="0"/>
              </a:rPr>
              <a:t> (Испания, Италия, Франция, </a:t>
            </a:r>
            <a:r>
              <a:rPr lang="ru-RU" sz="1800" dirty="0" err="1">
                <a:solidFill>
                  <a:schemeClr val="bg1"/>
                </a:solidFill>
                <a:latin typeface="Times New Roman" panose="02020603050405020304" pitchFamily="18" charset="0"/>
                <a:cs typeface="Times New Roman" panose="02020603050405020304" pitchFamily="18" charset="0"/>
              </a:rPr>
              <a:t>Партугалия</a:t>
            </a:r>
            <a:r>
              <a:rPr lang="ru-RU" sz="1800" dirty="0">
                <a:solidFill>
                  <a:schemeClr val="bg1"/>
                </a:solidFill>
                <a:latin typeface="Times New Roman" panose="02020603050405020304" pitchFamily="18" charset="0"/>
                <a:cs typeface="Times New Roman" panose="02020603050405020304" pitchFamily="18" charset="0"/>
              </a:rPr>
              <a:t>, Греция, Болгария, Германия, Венгрия, </a:t>
            </a:r>
            <a:r>
              <a:rPr lang="ru-RU" sz="1800" dirty="0" err="1">
                <a:solidFill>
                  <a:schemeClr val="bg1"/>
                </a:solidFill>
                <a:latin typeface="Times New Roman" panose="02020603050405020304" pitchFamily="18" charset="0"/>
                <a:cs typeface="Times New Roman" panose="02020603050405020304" pitchFamily="18" charset="0"/>
              </a:rPr>
              <a:t>Руминия</a:t>
            </a:r>
            <a:r>
              <a:rPr lang="ru-RU" sz="1800" dirty="0">
                <a:solidFill>
                  <a:schemeClr val="bg1"/>
                </a:solidFill>
                <a:latin typeface="Times New Roman" panose="02020603050405020304" pitchFamily="18" charset="0"/>
                <a:cs typeface="Times New Roman" panose="02020603050405020304" pitchFamily="18" charset="0"/>
              </a:rPr>
              <a:t>, Югославия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ҳ.к</a:t>
            </a:r>
            <a:r>
              <a:rPr lang="ru-RU" sz="1800" dirty="0">
                <a:solidFill>
                  <a:schemeClr val="bg1"/>
                </a:solidFill>
                <a:latin typeface="Times New Roman" panose="02020603050405020304" pitchFamily="18" charset="0"/>
                <a:cs typeface="Times New Roman" panose="02020603050405020304" pitchFamily="18" charset="0"/>
              </a:rPr>
              <a:t>.) га </a:t>
            </a:r>
            <a:r>
              <a:rPr lang="ru-RU" sz="1800" dirty="0" err="1">
                <a:solidFill>
                  <a:schemeClr val="bg1"/>
                </a:solidFill>
                <a:latin typeface="Times New Roman" panose="02020603050405020304" pitchFamily="18" charset="0"/>
                <a:cs typeface="Times New Roman" panose="02020603050405020304" pitchFamily="18" charset="0"/>
              </a:rPr>
              <a:t>тўғри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келиб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етиштириш</a:t>
            </a:r>
            <a:r>
              <a:rPr lang="ru-RU" sz="1800" dirty="0">
                <a:solidFill>
                  <a:schemeClr val="bg1"/>
                </a:solidFill>
                <a:latin typeface="Times New Roman" panose="02020603050405020304" pitchFamily="18" charset="0"/>
                <a:cs typeface="Times New Roman" panose="02020603050405020304" pitchFamily="18" charset="0"/>
              </a:rPr>
              <a:t>, вино </a:t>
            </a:r>
            <a:r>
              <a:rPr lang="ru-RU" sz="1800" dirty="0" err="1">
                <a:solidFill>
                  <a:schemeClr val="bg1"/>
                </a:solidFill>
                <a:latin typeface="Times New Roman" panose="02020603050405020304" pitchFamily="18" charset="0"/>
                <a:cs typeface="Times New Roman" panose="02020603050405020304" pitchFamily="18" charset="0"/>
              </a:rPr>
              <a:t>тайёрлаш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бўйича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етакчи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ўринни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эгаллайди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Табиий-иқлим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шароитларининг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ўхшашлиги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жиҳатидан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Россиянинг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жанубий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районлари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Украинанинг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Қрим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Одесса </a:t>
            </a:r>
            <a:r>
              <a:rPr lang="ru-RU" sz="1800" dirty="0" err="1">
                <a:solidFill>
                  <a:schemeClr val="bg1"/>
                </a:solidFill>
                <a:latin typeface="Times New Roman" panose="02020603050405020304" pitchFamily="18" charset="0"/>
                <a:cs typeface="Times New Roman" panose="02020603050405020304" pitchFamily="18" charset="0"/>
              </a:rPr>
              <a:t>вилоятлари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Молдовани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шулар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қаторига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қўшиш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 2000 </a:t>
            </a:r>
            <a:r>
              <a:rPr lang="ru-RU" sz="1800" dirty="0" err="1">
                <a:solidFill>
                  <a:schemeClr val="bg1"/>
                </a:solidFill>
                <a:latin typeface="Times New Roman" panose="02020603050405020304" pitchFamily="18" charset="0"/>
                <a:cs typeface="Times New Roman" panose="02020603050405020304" pitchFamily="18" charset="0"/>
              </a:rPr>
              <a:t>йил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маълумотига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кўра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Россияда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токзорлар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майдони</a:t>
            </a:r>
            <a:r>
              <a:rPr lang="ru-RU" sz="1800" dirty="0">
                <a:solidFill>
                  <a:schemeClr val="bg1"/>
                </a:solidFill>
                <a:latin typeface="Times New Roman" panose="02020603050405020304" pitchFamily="18" charset="0"/>
                <a:cs typeface="Times New Roman" panose="02020603050405020304" pitchFamily="18" charset="0"/>
              </a:rPr>
              <a:t> 192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дан (1985), 72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a:t>
            </a:r>
            <a:r>
              <a:rPr lang="ru-RU" sz="1800" dirty="0" err="1">
                <a:solidFill>
                  <a:schemeClr val="bg1"/>
                </a:solidFill>
                <a:latin typeface="Times New Roman" panose="02020603050405020304" pitchFamily="18" charset="0"/>
                <a:cs typeface="Times New Roman" panose="02020603050405020304" pitchFamily="18" charset="0"/>
              </a:rPr>
              <a:t>қисқарган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ичкиликбозликка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қарши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кураш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бошқа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сабаблар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таъсирида</a:t>
            </a:r>
            <a:r>
              <a:rPr lang="ru-RU" sz="1800" dirty="0">
                <a:solidFill>
                  <a:schemeClr val="bg1"/>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9087812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404664"/>
            <a:ext cx="8352928" cy="6048672"/>
          </a:xfrm>
        </p:spPr>
        <p:txBody>
          <a:bodyPr>
            <a:noAutofit/>
          </a:bodyPr>
          <a:lstStyle/>
          <a:p>
            <a:pPr marL="0" indent="0" algn="just">
              <a:buNone/>
            </a:pPr>
            <a:r>
              <a:rPr lang="ru-RU" sz="1800" dirty="0" err="1">
                <a:solidFill>
                  <a:schemeClr val="bg1"/>
                </a:solidFill>
                <a:latin typeface="Times New Roman" panose="02020603050405020304" pitchFamily="18" charset="0"/>
                <a:cs typeface="Times New Roman" panose="02020603050405020304" pitchFamily="18" charset="0"/>
              </a:rPr>
              <a:t>Ҳозирги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ҳамдўстлик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мамлакатлари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ҳудудида</a:t>
            </a:r>
            <a:r>
              <a:rPr lang="ru-RU" sz="1800" dirty="0">
                <a:solidFill>
                  <a:schemeClr val="bg1"/>
                </a:solidFill>
                <a:latin typeface="Times New Roman" panose="02020603050405020304" pitchFamily="18" charset="0"/>
                <a:cs typeface="Times New Roman" panose="02020603050405020304" pitchFamily="18" charset="0"/>
              </a:rPr>
              <a:t> Грузия, </a:t>
            </a:r>
            <a:r>
              <a:rPr lang="ru-RU" sz="1800" dirty="0" err="1">
                <a:solidFill>
                  <a:schemeClr val="bg1"/>
                </a:solidFill>
                <a:latin typeface="Times New Roman" panose="02020603050405020304" pitchFamily="18" charset="0"/>
                <a:cs typeface="Times New Roman" panose="02020603050405020304" pitchFamily="18" charset="0"/>
              </a:rPr>
              <a:t>Озарбайжон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Арманистон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Марказий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Осиё</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давлатлари</a:t>
            </a:r>
            <a:r>
              <a:rPr lang="ru-RU" sz="1800" dirty="0">
                <a:solidFill>
                  <a:schemeClr val="bg1"/>
                </a:solidFill>
                <a:latin typeface="Times New Roman" panose="02020603050405020304" pitchFamily="18" charset="0"/>
                <a:cs typeface="Times New Roman" panose="02020603050405020304" pitchFamily="18" charset="0"/>
              </a:rPr>
              <a:t> ­ </a:t>
            </a:r>
            <a:r>
              <a:rPr lang="ru-RU" sz="1800" dirty="0" err="1">
                <a:solidFill>
                  <a:schemeClr val="bg1"/>
                </a:solidFill>
                <a:latin typeface="Times New Roman" panose="02020603050405020304" pitchFamily="18" charset="0"/>
                <a:cs typeface="Times New Roman" panose="02020603050405020304" pitchFamily="18" charset="0"/>
              </a:rPr>
              <a:t>Ўзбекистон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Тожикистон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Туркманистон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Қозоғистон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Қирғизистоннинг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жанубий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қисми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саноат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аҳамиятига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ўчоқлари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ҳисобланади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Токзорлар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майдони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етиштириладиган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миқдори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бўйича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Осиёда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Туркия</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Эрон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Хитой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Сурия</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каби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давлатлар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етакчи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ўринни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эгалайди</a:t>
            </a:r>
            <a:r>
              <a:rPr lang="ru-RU" sz="1800" dirty="0">
                <a:solidFill>
                  <a:schemeClr val="bg1"/>
                </a:solidFill>
                <a:latin typeface="Times New Roman" panose="02020603050405020304" pitchFamily="18" charset="0"/>
                <a:cs typeface="Times New Roman" panose="02020603050405020304" pitchFamily="18" charset="0"/>
              </a:rPr>
              <a:t>. Америка </a:t>
            </a:r>
            <a:r>
              <a:rPr lang="ru-RU" sz="1800" dirty="0" err="1">
                <a:solidFill>
                  <a:schemeClr val="bg1"/>
                </a:solidFill>
                <a:latin typeface="Times New Roman" panose="02020603050405020304" pitchFamily="18" charset="0"/>
                <a:cs typeface="Times New Roman" panose="02020603050405020304" pitchFamily="18" charset="0"/>
              </a:rPr>
              <a:t>минтақасида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узумчилик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асосан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Шимолий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Жанубий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Америкада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ривожланган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катта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токзорлар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майдони</a:t>
            </a:r>
            <a:r>
              <a:rPr lang="ru-RU" sz="1800" dirty="0">
                <a:solidFill>
                  <a:schemeClr val="bg1"/>
                </a:solidFill>
                <a:latin typeface="Times New Roman" panose="02020603050405020304" pitchFamily="18" charset="0"/>
                <a:cs typeface="Times New Roman" panose="02020603050405020304" pitchFamily="18" charset="0"/>
              </a:rPr>
              <a:t> АҚШ (</a:t>
            </a:r>
            <a:r>
              <a:rPr lang="ru-RU" sz="1800" dirty="0" err="1">
                <a:solidFill>
                  <a:schemeClr val="bg1"/>
                </a:solidFill>
                <a:latin typeface="Times New Roman" panose="02020603050405020304" pitchFamily="18" charset="0"/>
                <a:cs typeface="Times New Roman" panose="02020603050405020304" pitchFamily="18" charset="0"/>
              </a:rPr>
              <a:t>асосан</a:t>
            </a:r>
            <a:r>
              <a:rPr lang="ru-RU" sz="1800" dirty="0">
                <a:solidFill>
                  <a:schemeClr val="bg1"/>
                </a:solidFill>
                <a:latin typeface="Times New Roman" panose="02020603050405020304" pitchFamily="18" charset="0"/>
                <a:cs typeface="Times New Roman" panose="02020603050405020304" pitchFamily="18" charset="0"/>
              </a:rPr>
              <a:t> Калифорния </a:t>
            </a:r>
            <a:r>
              <a:rPr lang="ru-RU" sz="1800" dirty="0" err="1">
                <a:solidFill>
                  <a:schemeClr val="bg1"/>
                </a:solidFill>
                <a:latin typeface="Times New Roman" panose="02020603050405020304" pitchFamily="18" charset="0"/>
                <a:cs typeface="Times New Roman" panose="02020603050405020304" pitchFamily="18" charset="0"/>
              </a:rPr>
              <a:t>штати</a:t>
            </a:r>
            <a:r>
              <a:rPr lang="ru-RU" sz="1800" dirty="0">
                <a:solidFill>
                  <a:schemeClr val="bg1"/>
                </a:solidFill>
                <a:latin typeface="Times New Roman" panose="02020603050405020304" pitchFamily="18" charset="0"/>
                <a:cs typeface="Times New Roman" panose="02020603050405020304" pitchFamily="18" charset="0"/>
              </a:rPr>
              <a:t>)да </a:t>
            </a:r>
            <a:r>
              <a:rPr lang="ru-RU" sz="1800" dirty="0" err="1">
                <a:solidFill>
                  <a:schemeClr val="bg1"/>
                </a:solidFill>
                <a:latin typeface="Times New Roman" panose="02020603050405020304" pitchFamily="18" charset="0"/>
                <a:cs typeface="Times New Roman" panose="02020603050405020304" pitchFamily="18" charset="0"/>
              </a:rPr>
              <a:t>ҳамда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Мексикада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Жанубий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Американинг</a:t>
            </a:r>
            <a:r>
              <a:rPr lang="ru-RU" sz="1800" dirty="0">
                <a:solidFill>
                  <a:schemeClr val="bg1"/>
                </a:solidFill>
                <a:latin typeface="Times New Roman" panose="02020603050405020304" pitchFamily="18" charset="0"/>
                <a:cs typeface="Times New Roman" panose="02020603050405020304" pitchFamily="18" charset="0"/>
              </a:rPr>
              <a:t> Аргентина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Чили </a:t>
            </a:r>
            <a:r>
              <a:rPr lang="ru-RU" sz="1800" dirty="0" err="1">
                <a:solidFill>
                  <a:schemeClr val="bg1"/>
                </a:solidFill>
                <a:latin typeface="Times New Roman" panose="02020603050405020304" pitchFamily="18" charset="0"/>
                <a:cs typeface="Times New Roman" panose="02020603050405020304" pitchFamily="18" charset="0"/>
              </a:rPr>
              <a:t>мамлакатларида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жойлашган</a:t>
            </a:r>
            <a:r>
              <a:rPr lang="ru-RU" sz="1800" dirty="0">
                <a:solidFill>
                  <a:schemeClr val="bg1"/>
                </a:solidFill>
                <a:latin typeface="Times New Roman" panose="02020603050405020304" pitchFamily="18" charset="0"/>
                <a:cs typeface="Times New Roman" panose="02020603050405020304" pitchFamily="18" charset="0"/>
              </a:rPr>
              <a:t>. Африка </a:t>
            </a:r>
            <a:r>
              <a:rPr lang="ru-RU" sz="1800" dirty="0" err="1">
                <a:solidFill>
                  <a:schemeClr val="bg1"/>
                </a:solidFill>
                <a:latin typeface="Times New Roman" panose="02020603050405020304" pitchFamily="18" charset="0"/>
                <a:cs typeface="Times New Roman" panose="02020603050405020304" pitchFamily="18" charset="0"/>
              </a:rPr>
              <a:t>минта-қасида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Жазоир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Жанубий</a:t>
            </a:r>
            <a:r>
              <a:rPr lang="ru-RU" sz="1800" dirty="0">
                <a:solidFill>
                  <a:schemeClr val="bg1"/>
                </a:solidFill>
                <a:latin typeface="Times New Roman" panose="02020603050405020304" pitchFamily="18" charset="0"/>
                <a:cs typeface="Times New Roman" panose="02020603050405020304" pitchFamily="18" charset="0"/>
              </a:rPr>
              <a:t> Африка, </a:t>
            </a:r>
            <a:r>
              <a:rPr lang="ru-RU" sz="1800" dirty="0" err="1">
                <a:solidFill>
                  <a:schemeClr val="bg1"/>
                </a:solidFill>
                <a:latin typeface="Times New Roman" panose="02020603050405020304" pitchFamily="18" charset="0"/>
                <a:cs typeface="Times New Roman" panose="02020603050405020304" pitchFamily="18" charset="0"/>
              </a:rPr>
              <a:t>Морроко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Миср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Республикаси</a:t>
            </a:r>
            <a:r>
              <a:rPr lang="ru-RU" sz="1800" dirty="0">
                <a:solidFill>
                  <a:schemeClr val="bg1"/>
                </a:solidFill>
                <a:latin typeface="Times New Roman" panose="02020603050405020304" pitchFamily="18" charset="0"/>
                <a:cs typeface="Times New Roman" panose="02020603050405020304" pitchFamily="18" charset="0"/>
              </a:rPr>
              <a:t>, Тунис, </a:t>
            </a:r>
            <a:r>
              <a:rPr lang="ru-RU" sz="1800" dirty="0" err="1">
                <a:solidFill>
                  <a:schemeClr val="bg1"/>
                </a:solidFill>
                <a:latin typeface="Times New Roman" panose="02020603050405020304" pitchFamily="18" charset="0"/>
                <a:cs typeface="Times New Roman" panose="02020603050405020304" pitchFamily="18" charset="0"/>
              </a:rPr>
              <a:t>Океанияда</a:t>
            </a:r>
            <a:r>
              <a:rPr lang="ru-RU" sz="1800" dirty="0">
                <a:solidFill>
                  <a:schemeClr val="bg1"/>
                </a:solidFill>
                <a:latin typeface="Times New Roman" panose="02020603050405020304" pitchFamily="18" charset="0"/>
                <a:cs typeface="Times New Roman" panose="02020603050405020304" pitchFamily="18" charset="0"/>
              </a:rPr>
              <a:t> Австралия </a:t>
            </a:r>
            <a:r>
              <a:rPr lang="ru-RU" sz="1800" dirty="0" err="1">
                <a:solidFill>
                  <a:schemeClr val="bg1"/>
                </a:solidFill>
                <a:latin typeface="Times New Roman" panose="02020603050405020304" pitchFamily="18" charset="0"/>
                <a:cs typeface="Times New Roman" panose="02020603050405020304" pitchFamily="18" charset="0"/>
              </a:rPr>
              <a:t>узум</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етиштириш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вино </a:t>
            </a:r>
            <a:r>
              <a:rPr lang="ru-RU" sz="1800" dirty="0" err="1">
                <a:solidFill>
                  <a:schemeClr val="bg1"/>
                </a:solidFill>
                <a:latin typeface="Times New Roman" panose="02020603050405020304" pitchFamily="18" charset="0"/>
                <a:cs typeface="Times New Roman" panose="02020603050405020304" pitchFamily="18" charset="0"/>
              </a:rPr>
              <a:t>тайёрлаш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бўйича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ўзларига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хос</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ўринни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эгаллайди</a:t>
            </a:r>
            <a:r>
              <a:rPr lang="ru-RU" sz="1800" dirty="0">
                <a:solidFill>
                  <a:schemeClr val="bg1"/>
                </a:solidFill>
                <a:latin typeface="Times New Roman" panose="02020603050405020304" pitchFamily="18" charset="0"/>
                <a:cs typeface="Times New Roman" panose="02020603050405020304" pitchFamily="18" charset="0"/>
              </a:rPr>
              <a:t>.</a:t>
            </a:r>
          </a:p>
          <a:p>
            <a:pPr marL="0" indent="0" algn="just">
              <a:buNone/>
            </a:pPr>
            <a:r>
              <a:rPr lang="ru-RU" sz="1800" dirty="0">
                <a:solidFill>
                  <a:schemeClr val="bg1"/>
                </a:solidFill>
                <a:latin typeface="Times New Roman" panose="02020603050405020304" pitchFamily="18" charset="0"/>
                <a:cs typeface="Times New Roman" panose="02020603050405020304" pitchFamily="18" charset="0"/>
              </a:rPr>
              <a:t>БМТ </a:t>
            </a:r>
            <a:r>
              <a:rPr lang="ru-RU" sz="1800" dirty="0" err="1">
                <a:solidFill>
                  <a:schemeClr val="bg1"/>
                </a:solidFill>
                <a:latin typeface="Times New Roman" panose="02020603050405020304" pitchFamily="18" charset="0"/>
                <a:cs typeface="Times New Roman" panose="02020603050405020304" pitchFamily="18" charset="0"/>
              </a:rPr>
              <a:t>Озиқ-овқат</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қишлоқ</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хўжалиги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ташкилоти</a:t>
            </a:r>
            <a:r>
              <a:rPr lang="ru-RU" sz="1800" dirty="0">
                <a:solidFill>
                  <a:schemeClr val="bg1"/>
                </a:solidFill>
                <a:latin typeface="Times New Roman" panose="02020603050405020304" pitchFamily="18" charset="0"/>
                <a:cs typeface="Times New Roman" panose="02020603050405020304" pitchFamily="18" charset="0"/>
              </a:rPr>
              <a:t> (ФАО) </a:t>
            </a:r>
            <a:r>
              <a:rPr lang="ru-RU" sz="1800" dirty="0" err="1">
                <a:solidFill>
                  <a:schemeClr val="bg1"/>
                </a:solidFill>
                <a:latin typeface="Times New Roman" panose="02020603050405020304" pitchFamily="18" charset="0"/>
                <a:cs typeface="Times New Roman" panose="02020603050405020304" pitchFamily="18" charset="0"/>
              </a:rPr>
              <a:t>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маълумотларига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кўра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дунё</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бўйича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токзорларнинг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умумий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майдони</a:t>
            </a:r>
            <a:r>
              <a:rPr lang="ru-RU" sz="1800" dirty="0">
                <a:solidFill>
                  <a:schemeClr val="bg1"/>
                </a:solidFill>
                <a:latin typeface="Times New Roman" panose="02020603050405020304" pitchFamily="18" charset="0"/>
                <a:cs typeface="Times New Roman" panose="02020603050405020304" pitchFamily="18" charset="0"/>
              </a:rPr>
              <a:t> 7 млн 546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ни </a:t>
            </a:r>
            <a:r>
              <a:rPr lang="ru-RU" sz="1800" dirty="0" err="1">
                <a:solidFill>
                  <a:schemeClr val="bg1"/>
                </a:solidFill>
                <a:latin typeface="Times New Roman" panose="02020603050405020304" pitchFamily="18" charset="0"/>
                <a:cs typeface="Times New Roman" panose="02020603050405020304" pitchFamily="18" charset="0"/>
              </a:rPr>
              <a:t>ташкил</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этади</a:t>
            </a:r>
            <a:r>
              <a:rPr lang="ru-RU" sz="1800" dirty="0">
                <a:solidFill>
                  <a:schemeClr val="bg1"/>
                </a:solidFill>
                <a:latin typeface="Times New Roman" panose="02020603050405020304" pitchFamily="18" charset="0"/>
                <a:cs typeface="Times New Roman" panose="02020603050405020304" pitchFamily="18" charset="0"/>
              </a:rPr>
              <a:t> (2000). </a:t>
            </a:r>
            <a:r>
              <a:rPr lang="ru-RU" sz="1800" dirty="0" err="1">
                <a:solidFill>
                  <a:schemeClr val="bg1"/>
                </a:solidFill>
                <a:latin typeface="Times New Roman" panose="02020603050405020304" pitchFamily="18" charset="0"/>
                <a:cs typeface="Times New Roman" panose="02020603050405020304" pitchFamily="18" charset="0"/>
              </a:rPr>
              <a:t>Қитъалараро</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токзорларнинг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умумий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майдонини</a:t>
            </a:r>
            <a:r>
              <a:rPr lang="ru-RU" sz="1800" dirty="0">
                <a:solidFill>
                  <a:schemeClr val="bg1"/>
                </a:solidFill>
                <a:latin typeface="Times New Roman" panose="02020603050405020304" pitchFamily="18" charset="0"/>
                <a:cs typeface="Times New Roman" panose="02020603050405020304" pitchFamily="18" charset="0"/>
              </a:rPr>
              <a:t> 2-жадвалда </a:t>
            </a:r>
            <a:r>
              <a:rPr lang="ru-RU" sz="1800" dirty="0" err="1">
                <a:solidFill>
                  <a:schemeClr val="bg1"/>
                </a:solidFill>
                <a:latin typeface="Times New Roman" panose="02020603050405020304" pitchFamily="18" charset="0"/>
                <a:cs typeface="Times New Roman" panose="02020603050405020304" pitchFamily="18" charset="0"/>
              </a:rPr>
              <a:t>келтирилган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маълумотлардан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кўриш</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мумкин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Дунёда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токзорлар</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майдони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бўйича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энг</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олдинги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ўринда</a:t>
            </a:r>
            <a:r>
              <a:rPr lang="ru-RU" sz="1800" dirty="0">
                <a:solidFill>
                  <a:schemeClr val="bg1"/>
                </a:solidFill>
                <a:latin typeface="Times New Roman" panose="02020603050405020304" pitchFamily="18" charset="0"/>
                <a:cs typeface="Times New Roman" panose="02020603050405020304" pitchFamily="18" charset="0"/>
              </a:rPr>
              <a:t> Испания (1млн 200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a:t>
            </a:r>
            <a:r>
              <a:rPr lang="ru-RU" sz="1800" dirty="0" err="1">
                <a:solidFill>
                  <a:schemeClr val="bg1"/>
                </a:solidFill>
                <a:latin typeface="Times New Roman" panose="02020603050405020304" pitchFamily="18" charset="0"/>
                <a:cs typeface="Times New Roman" panose="02020603050405020304" pitchFamily="18" charset="0"/>
              </a:rPr>
              <a:t>кейин</a:t>
            </a:r>
            <a:r>
              <a:rPr lang="ru-RU" sz="1800" dirty="0">
                <a:solidFill>
                  <a:schemeClr val="bg1"/>
                </a:solidFill>
                <a:latin typeface="Times New Roman" panose="02020603050405020304" pitchFamily="18" charset="0"/>
                <a:cs typeface="Times New Roman" panose="02020603050405020304" pitchFamily="18" charset="0"/>
              </a:rPr>
              <a:t> Италия (871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Франция (870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a:t>
            </a:r>
            <a:r>
              <a:rPr lang="ru-RU" sz="1800" dirty="0" err="1">
                <a:solidFill>
                  <a:schemeClr val="bg1"/>
                </a:solidFill>
                <a:latin typeface="Times New Roman" panose="02020603050405020304" pitchFamily="18" charset="0"/>
                <a:cs typeface="Times New Roman" panose="02020603050405020304" pitchFamily="18" charset="0"/>
              </a:rPr>
              <a:t>Туркия</a:t>
            </a:r>
            <a:r>
              <a:rPr lang="ru-RU" sz="1800" dirty="0">
                <a:solidFill>
                  <a:schemeClr val="bg1"/>
                </a:solidFill>
                <a:latin typeface="Times New Roman" panose="02020603050405020304" pitchFamily="18" charset="0"/>
                <a:cs typeface="Times New Roman" panose="02020603050405020304" pitchFamily="18" charset="0"/>
              </a:rPr>
              <a:t> (560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Португалия (252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АҚШ (Калифорния </a:t>
            </a:r>
            <a:r>
              <a:rPr lang="ru-RU" sz="1800" dirty="0" err="1">
                <a:solidFill>
                  <a:schemeClr val="bg1"/>
                </a:solidFill>
                <a:latin typeface="Times New Roman" panose="02020603050405020304" pitchFamily="18" charset="0"/>
                <a:cs typeface="Times New Roman" panose="02020603050405020304" pitchFamily="18" charset="0"/>
              </a:rPr>
              <a:t>штати</a:t>
            </a:r>
            <a:r>
              <a:rPr lang="ru-RU" sz="1800" dirty="0">
                <a:solidFill>
                  <a:schemeClr val="bg1"/>
                </a:solidFill>
                <a:latin typeface="Times New Roman" panose="02020603050405020304" pitchFamily="18" charset="0"/>
                <a:cs typeface="Times New Roman" panose="02020603050405020304" pitchFamily="18" charset="0"/>
              </a:rPr>
              <a:t>, 357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a:t>
            </a:r>
            <a:r>
              <a:rPr lang="ru-RU" sz="1800" dirty="0" err="1">
                <a:solidFill>
                  <a:schemeClr val="bg1"/>
                </a:solidFill>
                <a:latin typeface="Times New Roman" panose="02020603050405020304" pitchFamily="18" charset="0"/>
                <a:cs typeface="Times New Roman" panose="02020603050405020304" pitchFamily="18" charset="0"/>
              </a:rPr>
              <a:t>Руминия</a:t>
            </a:r>
            <a:r>
              <a:rPr lang="ru-RU" sz="1800" dirty="0">
                <a:solidFill>
                  <a:schemeClr val="bg1"/>
                </a:solidFill>
                <a:latin typeface="Times New Roman" panose="02020603050405020304" pitchFamily="18" charset="0"/>
                <a:cs typeface="Times New Roman" panose="02020603050405020304" pitchFamily="18" charset="0"/>
              </a:rPr>
              <a:t> (250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a:t>
            </a:r>
            <a:r>
              <a:rPr lang="ru-RU" sz="1800" dirty="0" err="1">
                <a:solidFill>
                  <a:schemeClr val="bg1"/>
                </a:solidFill>
                <a:latin typeface="Times New Roman" panose="02020603050405020304" pitchFamily="18" charset="0"/>
                <a:cs typeface="Times New Roman" panose="02020603050405020304" pitchFamily="18" charset="0"/>
              </a:rPr>
              <a:t>Эрон</a:t>
            </a:r>
            <a:r>
              <a:rPr lang="ru-RU" sz="1800" dirty="0">
                <a:solidFill>
                  <a:schemeClr val="bg1"/>
                </a:solidFill>
                <a:latin typeface="Times New Roman" panose="02020603050405020304" pitchFamily="18" charset="0"/>
                <a:cs typeface="Times New Roman" panose="02020603050405020304" pitchFamily="18" charset="0"/>
              </a:rPr>
              <a:t> (260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a:t>
            </a:r>
            <a:r>
              <a:rPr lang="ru-RU" sz="1800" dirty="0" err="1">
                <a:solidFill>
                  <a:schemeClr val="bg1"/>
                </a:solidFill>
                <a:latin typeface="Times New Roman" panose="02020603050405020304" pitchFamily="18" charset="0"/>
                <a:cs typeface="Times New Roman" panose="02020603050405020304" pitchFamily="18" charset="0"/>
              </a:rPr>
              <a:t>Хитой</a:t>
            </a:r>
            <a:r>
              <a:rPr lang="ru-RU" sz="1800" dirty="0">
                <a:solidFill>
                  <a:schemeClr val="bg1"/>
                </a:solidFill>
                <a:latin typeface="Times New Roman" panose="02020603050405020304" pitchFamily="18" charset="0"/>
                <a:cs typeface="Times New Roman" panose="02020603050405020304" pitchFamily="18" charset="0"/>
              </a:rPr>
              <a:t> (243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a:t>
            </a:r>
            <a:r>
              <a:rPr lang="ru-RU" sz="1800" dirty="0" err="1">
                <a:solidFill>
                  <a:schemeClr val="bg1"/>
                </a:solidFill>
                <a:latin typeface="Times New Roman" panose="02020603050405020304" pitchFamily="18" charset="0"/>
                <a:cs typeface="Times New Roman" panose="02020603050405020304" pitchFamily="18" charset="0"/>
              </a:rPr>
              <a:t>туради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Ҳамдўстлик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мамлакатлари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ичида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эса</a:t>
            </a:r>
            <a:r>
              <a:rPr lang="ru-RU" sz="1800" dirty="0">
                <a:solidFill>
                  <a:schemeClr val="bg1"/>
                </a:solidFill>
                <a:latin typeface="Times New Roman" panose="02020603050405020304" pitchFamily="18" charset="0"/>
                <a:cs typeface="Times New Roman" panose="02020603050405020304" pitchFamily="18" charset="0"/>
              </a:rPr>
              <a:t> Молдова (154 </a:t>
            </a:r>
            <a:r>
              <a:rPr lang="ru-RU" sz="1800" dirty="0" err="1">
                <a:solidFill>
                  <a:schemeClr val="bg1"/>
                </a:solidFill>
                <a:latin typeface="Times New Roman" panose="02020603050405020304" pitchFamily="18" charset="0"/>
                <a:cs typeface="Times New Roman" panose="02020603050405020304" pitchFamily="18" charset="0"/>
              </a:rPr>
              <a:t>минг</a:t>
            </a:r>
            <a:r>
              <a:rPr lang="ru-RU" sz="1800" dirty="0">
                <a:solidFill>
                  <a:schemeClr val="bg1"/>
                </a:solidFill>
                <a:latin typeface="Times New Roman" panose="02020603050405020304" pitchFamily="18" charset="0"/>
                <a:cs typeface="Times New Roman" panose="02020603050405020304" pitchFamily="18" charset="0"/>
              </a:rPr>
              <a:t> га) </a:t>
            </a:r>
            <a:r>
              <a:rPr lang="ru-RU" sz="1800" dirty="0" err="1">
                <a:solidFill>
                  <a:schemeClr val="bg1"/>
                </a:solidFill>
                <a:latin typeface="Times New Roman" panose="02020603050405020304" pitchFamily="18" charset="0"/>
                <a:cs typeface="Times New Roman" panose="02020603050405020304" pitchFamily="18" charset="0"/>
              </a:rPr>
              <a:t>олдинда</a:t>
            </a:r>
            <a:endParaRPr lang="ru-RU" sz="1800" dirty="0">
              <a:solidFill>
                <a:schemeClr val="bg1"/>
              </a:solidFill>
              <a:latin typeface="Times New Roman" panose="02020603050405020304" pitchFamily="18" charset="0"/>
              <a:cs typeface="Times New Roman" panose="02020603050405020304" pitchFamily="18" charset="0"/>
            </a:endParaRPr>
          </a:p>
          <a:p>
            <a:pPr marL="0" indent="0" algn="just">
              <a:buNone/>
            </a:pPr>
            <a:endParaRPr lang="ru-RU" sz="1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56307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sz="quarter" idx="13"/>
          </p:nvPr>
        </p:nvSpPr>
        <p:spPr bwMode="auto">
          <a:xfrm>
            <a:off x="323528" y="260648"/>
            <a:ext cx="8568952" cy="63127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Дунё</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бўйича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етиштириладиган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жами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ҳосили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62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млн.т</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атрофида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жумладан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Европада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31 млн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Америкада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12,5 млн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Осиёда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13,5 млн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Африкада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3,1 млн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Океанияда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1,1 млн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етиштирилади.Узум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етиштириш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бўйича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олдинги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ўринларни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Италия (9,7 млн т), Франция (8 млн т), АҚШ (6,7 млн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Туркия</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(3,6 млн т), Испания (5,7 млн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Эрон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(2,3 млн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Хитой</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(2,8 млн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эгаллайди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9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Хўраки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Италияда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(150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Туркияда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(92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АҚШда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(Калифорния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штати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90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Чилида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(76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Бразилияда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(35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етиштирилади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Испания,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Гре-ция</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Сурия</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Япония,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Афғонистон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Португалия,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Жазоир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каби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мамлакатларда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хўраки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узумчилик</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нисбатан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ривожланган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9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Кейинги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15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йил</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ичида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хўраки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нав</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узумларни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етиштириш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Чилида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3,5 марта,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Жанубий</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Африкада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2,5 марта,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Австралияда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2 марта,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Жазоирда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1,5 марта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кўпайган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Бунга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асосий</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сабаб</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Жанубий</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ярим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шарда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жойлашган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етиштирувчи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мамлакатлар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хўраки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навларни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ойларида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Европа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давлатлари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асосан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Германия, Франция,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Буюк</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Британия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ҳ.к</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га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етказиб</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бериб</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шу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орқали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катта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даромад</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қилишидир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9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Агарда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мамлакатлараро</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токзорлар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майдонига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нисбатан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етиштириладиган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ҳосили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ўзаро</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таққосланадиган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бўлса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улар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ўртасида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сезиларли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даражада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тафовут</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борлигини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кўриш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Бунга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асосий</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сабаб</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токзорлар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ҳосилдорлик</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даражасининг</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хил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эмаслигидир</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19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маҳсулотлари</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ичида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вино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майиз</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тайёрлаш</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алоҳида</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ўрин</a:t>
            </a:r>
            <a:r>
              <a:rPr kumimoji="0" lang="ru-RU" altLang="ru-RU" sz="19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19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тутади</a:t>
            </a:r>
            <a:endParaRPr kumimoji="0" lang="ru-RU" altLang="ru-RU" sz="19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73185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sz="quarter" idx="13"/>
          </p:nvPr>
        </p:nvSpPr>
        <p:spPr bwMode="auto">
          <a:xfrm>
            <a:off x="611560" y="391629"/>
            <a:ext cx="7776864"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Дунё</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бўйича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йили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ўртача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млн.т</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майиз</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тайёрланади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Бу</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борада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Туркия</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(36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 АҚШ (Калифорния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штати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34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етакчи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ўринда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туради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Эрон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Греция, Австралия,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Аф-ғонистон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Чили,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Жанубий</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Африка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Республикаси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каби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мамлакатларда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ҳам</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сифатли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майиз</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етиштирилади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Майизни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экспорт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қилиш</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бўйича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дунёда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Туркия</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(17,3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 АҚШ (Калифорния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штати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12,3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т)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олдинда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туради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Майизнинг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кўпи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Германия, Канада, Япония, Франция, Италия,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Белгия</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каби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давлатларга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экспорт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қилинади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0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Янги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узумни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истеъмол</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қилиш</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турли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мамлакатларда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-хил.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Аҳоли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жон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бошига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бир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йилда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ўртача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истеъмол</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қилинади-ган</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Сурия</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Иорданияда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40 кг ни, Болгария, Греция,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Туркия</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Ўрта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Осиё</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республикаларида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15 - 30 кг ни, Италия, Испания, Португалия, Аргентина, Югославия,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Руминия</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Гер-мания, Венгрия,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Францияда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4 - 10 кг ни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ташкил</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20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Дунё</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бозорида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хўраки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вино,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майизни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экспорт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импорт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қилиш</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масаласи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ҳолати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ҳар</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йили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Халқаро</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узумчилик</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виночилик</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ташкилотининг</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Бош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ассамблеяси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йи-ғилишида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муҳокама</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этилади</a:t>
            </a:r>
            <a:r>
              <a:rPr kumimoji="0" lang="ru-RU" altLang="ru-RU" sz="2000" b="0" i="0" u="none" strike="noStrike" cap="none" normalizeH="0" baseline="0" dirty="0" smtClean="0">
                <a:ln>
                  <a:noFill/>
                </a:ln>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000" b="0" i="0" u="none" strike="noStrike" cap="none" normalizeH="0" baseline="0" dirty="0" smtClean="0">
              <a:ln>
                <a:noFill/>
              </a:ln>
              <a:solidFill>
                <a:schemeClr val="bg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76946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476672"/>
            <a:ext cx="8138864" cy="5400600"/>
          </a:xfrm>
        </p:spPr>
        <p:txBody>
          <a:bodyPr>
            <a:normAutofit/>
          </a:bodyPr>
          <a:lstStyle/>
          <a:p>
            <a:pPr marL="0" indent="0" algn="just">
              <a:buNone/>
            </a:pPr>
            <a:r>
              <a:rPr lang="ru-RU" sz="1800" dirty="0" err="1">
                <a:solidFill>
                  <a:schemeClr val="bg1"/>
                </a:solidFill>
                <a:latin typeface="Times New Roman" pitchFamily="18" charset="0"/>
                <a:cs typeface="Times New Roman" pitchFamily="18" charset="0"/>
              </a:rPr>
              <a:t>Жаҳон</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узумчилигига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эътибор</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берадиган</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бўлсак</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дунё</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бўйича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барча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токзорлар</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майдони</a:t>
            </a:r>
            <a:r>
              <a:rPr lang="ru-RU" sz="1800" dirty="0">
                <a:solidFill>
                  <a:schemeClr val="bg1"/>
                </a:solidFill>
                <a:latin typeface="Times New Roman" pitchFamily="18" charset="0"/>
                <a:cs typeface="Times New Roman" pitchFamily="18" charset="0"/>
              </a:rPr>
              <a:t> 7,5 млн </a:t>
            </a:r>
            <a:r>
              <a:rPr lang="ru-RU" sz="1800" dirty="0" err="1">
                <a:solidFill>
                  <a:schemeClr val="bg1"/>
                </a:solidFill>
                <a:latin typeface="Times New Roman" pitchFamily="18" charset="0"/>
                <a:cs typeface="Times New Roman" pitchFamily="18" charset="0"/>
              </a:rPr>
              <a:t>гектарни</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ташкил</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этади</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Бу</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майдонларни</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асоий</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қисми</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яъни</a:t>
            </a:r>
            <a:r>
              <a:rPr lang="ru-RU" sz="1800" dirty="0">
                <a:solidFill>
                  <a:schemeClr val="bg1"/>
                </a:solidFill>
                <a:latin typeface="Times New Roman" pitchFamily="18" charset="0"/>
                <a:cs typeface="Times New Roman" pitchFamily="18" charset="0"/>
              </a:rPr>
              <a:t> 85% Европа-</a:t>
            </a:r>
            <a:r>
              <a:rPr lang="ru-RU" sz="1800" dirty="0" err="1">
                <a:solidFill>
                  <a:schemeClr val="bg1"/>
                </a:solidFill>
                <a:latin typeface="Times New Roman" pitchFamily="18" charset="0"/>
                <a:cs typeface="Times New Roman" pitchFamily="18" charset="0"/>
              </a:rPr>
              <a:t>Осиё</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қитъаларида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жойлашган</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Узумчилик</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энг</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ривожланган</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давлатлар</a:t>
            </a:r>
            <a:r>
              <a:rPr lang="ru-RU" sz="1800" dirty="0">
                <a:solidFill>
                  <a:schemeClr val="bg1"/>
                </a:solidFill>
                <a:latin typeface="Times New Roman" pitchFamily="18" charset="0"/>
                <a:cs typeface="Times New Roman" pitchFamily="18" charset="0"/>
              </a:rPr>
              <a:t>: Испания - 1,2 млн. гектар; Италия - 875 </a:t>
            </a:r>
            <a:r>
              <a:rPr lang="ru-RU" sz="1800" dirty="0" err="1">
                <a:solidFill>
                  <a:schemeClr val="bg1"/>
                </a:solidFill>
                <a:latin typeface="Times New Roman" pitchFamily="18" charset="0"/>
                <a:cs typeface="Times New Roman" pitchFamily="18" charset="0"/>
              </a:rPr>
              <a:t>минг</a:t>
            </a:r>
            <a:r>
              <a:rPr lang="ru-RU" sz="1800" dirty="0">
                <a:solidFill>
                  <a:schemeClr val="bg1"/>
                </a:solidFill>
                <a:latin typeface="Times New Roman" pitchFamily="18" charset="0"/>
                <a:cs typeface="Times New Roman" pitchFamily="18" charset="0"/>
              </a:rPr>
              <a:t> гектар; Франция - 870 </a:t>
            </a:r>
            <a:r>
              <a:rPr lang="ru-RU" sz="1800" dirty="0" err="1">
                <a:solidFill>
                  <a:schemeClr val="bg1"/>
                </a:solidFill>
                <a:latin typeface="Times New Roman" pitchFamily="18" charset="0"/>
                <a:cs typeface="Times New Roman" pitchFamily="18" charset="0"/>
              </a:rPr>
              <a:t>минг</a:t>
            </a:r>
            <a:r>
              <a:rPr lang="ru-RU" sz="1800" dirty="0">
                <a:solidFill>
                  <a:schemeClr val="bg1"/>
                </a:solidFill>
                <a:latin typeface="Times New Roman" pitchFamily="18" charset="0"/>
                <a:cs typeface="Times New Roman" pitchFamily="18" charset="0"/>
              </a:rPr>
              <a:t> гектар; АҚШ - 357 </a:t>
            </a:r>
            <a:r>
              <a:rPr lang="ru-RU" sz="1800" dirty="0" err="1">
                <a:solidFill>
                  <a:schemeClr val="bg1"/>
                </a:solidFill>
                <a:latin typeface="Times New Roman" pitchFamily="18" charset="0"/>
                <a:cs typeface="Times New Roman" pitchFamily="18" charset="0"/>
              </a:rPr>
              <a:t>минг</a:t>
            </a:r>
            <a:r>
              <a:rPr lang="ru-RU" sz="1800" dirty="0">
                <a:solidFill>
                  <a:schemeClr val="bg1"/>
                </a:solidFill>
                <a:latin typeface="Times New Roman" pitchFamily="18" charset="0"/>
                <a:cs typeface="Times New Roman" pitchFamily="18" charset="0"/>
              </a:rPr>
              <a:t> гектар; </a:t>
            </a:r>
            <a:r>
              <a:rPr lang="ru-RU" sz="1800" dirty="0" err="1">
                <a:solidFill>
                  <a:schemeClr val="bg1"/>
                </a:solidFill>
                <a:latin typeface="Times New Roman" pitchFamily="18" charset="0"/>
                <a:cs typeface="Times New Roman" pitchFamily="18" charset="0"/>
              </a:rPr>
              <a:t>Туркия</a:t>
            </a:r>
            <a:r>
              <a:rPr lang="ru-RU" sz="1800" dirty="0">
                <a:solidFill>
                  <a:schemeClr val="bg1"/>
                </a:solidFill>
                <a:latin typeface="Times New Roman" pitchFamily="18" charset="0"/>
                <a:cs typeface="Times New Roman" pitchFamily="18" charset="0"/>
              </a:rPr>
              <a:t> - 560 </a:t>
            </a:r>
            <a:r>
              <a:rPr lang="ru-RU" sz="1800" dirty="0" err="1">
                <a:solidFill>
                  <a:schemeClr val="bg1"/>
                </a:solidFill>
                <a:latin typeface="Times New Roman" pitchFamily="18" charset="0"/>
                <a:cs typeface="Times New Roman" pitchFamily="18" charset="0"/>
              </a:rPr>
              <a:t>минг</a:t>
            </a:r>
            <a:r>
              <a:rPr lang="ru-RU" sz="1800" dirty="0">
                <a:solidFill>
                  <a:schemeClr val="bg1"/>
                </a:solidFill>
                <a:latin typeface="Times New Roman" pitchFamily="18" charset="0"/>
                <a:cs typeface="Times New Roman" pitchFamily="18" charset="0"/>
              </a:rPr>
              <a:t> гектар; Португалия - 252 </a:t>
            </a:r>
            <a:r>
              <a:rPr lang="ru-RU" sz="1800" dirty="0" err="1">
                <a:solidFill>
                  <a:schemeClr val="bg1"/>
                </a:solidFill>
                <a:latin typeface="Times New Roman" pitchFamily="18" charset="0"/>
                <a:cs typeface="Times New Roman" pitchFamily="18" charset="0"/>
              </a:rPr>
              <a:t>минг</a:t>
            </a:r>
            <a:r>
              <a:rPr lang="ru-RU" sz="1800" dirty="0">
                <a:solidFill>
                  <a:schemeClr val="bg1"/>
                </a:solidFill>
                <a:latin typeface="Times New Roman" pitchFamily="18" charset="0"/>
                <a:cs typeface="Times New Roman" pitchFamily="18" charset="0"/>
              </a:rPr>
              <a:t> гектар; Аргентина-353 </a:t>
            </a:r>
            <a:r>
              <a:rPr lang="ru-RU" sz="1800" dirty="0" err="1">
                <a:solidFill>
                  <a:schemeClr val="bg1"/>
                </a:solidFill>
                <a:latin typeface="Times New Roman" pitchFamily="18" charset="0"/>
                <a:cs typeface="Times New Roman" pitchFamily="18" charset="0"/>
              </a:rPr>
              <a:t>минг</a:t>
            </a:r>
            <a:r>
              <a:rPr lang="ru-RU" sz="1800" dirty="0">
                <a:solidFill>
                  <a:schemeClr val="bg1"/>
                </a:solidFill>
                <a:latin typeface="Times New Roman" pitchFamily="18" charset="0"/>
                <a:cs typeface="Times New Roman" pitchFamily="18" charset="0"/>
              </a:rPr>
              <a:t> гектар; </a:t>
            </a:r>
            <a:r>
              <a:rPr lang="ru-RU" sz="1800" dirty="0" err="1">
                <a:solidFill>
                  <a:schemeClr val="bg1"/>
                </a:solidFill>
                <a:latin typeface="Times New Roman" pitchFamily="18" charset="0"/>
                <a:cs typeface="Times New Roman" pitchFamily="18" charset="0"/>
              </a:rPr>
              <a:t>Руминия</a:t>
            </a:r>
            <a:r>
              <a:rPr lang="ru-RU" sz="1800" dirty="0">
                <a:solidFill>
                  <a:schemeClr val="bg1"/>
                </a:solidFill>
                <a:latin typeface="Times New Roman" pitchFamily="18" charset="0"/>
                <a:cs typeface="Times New Roman" pitchFamily="18" charset="0"/>
              </a:rPr>
              <a:t> - 250 </a:t>
            </a:r>
            <a:r>
              <a:rPr lang="ru-RU" sz="1800" dirty="0" err="1">
                <a:solidFill>
                  <a:schemeClr val="bg1"/>
                </a:solidFill>
                <a:latin typeface="Times New Roman" pitchFamily="18" charset="0"/>
                <a:cs typeface="Times New Roman" pitchFamily="18" charset="0"/>
              </a:rPr>
              <a:t>минг</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гектарни</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ташкил</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қилади</a:t>
            </a:r>
            <a:r>
              <a:rPr lang="ru-RU" sz="1800" dirty="0">
                <a:solidFill>
                  <a:schemeClr val="bg1"/>
                </a:solidFill>
                <a:latin typeface="Times New Roman" pitchFamily="18" charset="0"/>
                <a:cs typeface="Times New Roman" pitchFamily="18" charset="0"/>
              </a:rPr>
              <a:t>.</a:t>
            </a:r>
          </a:p>
          <a:p>
            <a:pPr marL="0" indent="0" algn="just">
              <a:buNone/>
            </a:pP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Агарда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жаҳон</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бўйича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етиштириладиган</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узум</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маҳсулотини</a:t>
            </a:r>
            <a:r>
              <a:rPr lang="ru-RU" sz="1800" dirty="0">
                <a:solidFill>
                  <a:schemeClr val="bg1"/>
                </a:solidFill>
                <a:latin typeface="Times New Roman" pitchFamily="18" charset="0"/>
                <a:cs typeface="Times New Roman" pitchFamily="18" charset="0"/>
              </a:rPr>
              <a:t> 100% </a:t>
            </a:r>
            <a:r>
              <a:rPr lang="ru-RU" sz="1800" dirty="0" err="1">
                <a:solidFill>
                  <a:schemeClr val="bg1"/>
                </a:solidFill>
                <a:latin typeface="Times New Roman" pitchFamily="18" charset="0"/>
                <a:cs typeface="Times New Roman" pitchFamily="18" charset="0"/>
              </a:rPr>
              <a:t>десак</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унинг</a:t>
            </a:r>
            <a:r>
              <a:rPr lang="ru-RU" sz="1800" dirty="0">
                <a:solidFill>
                  <a:schemeClr val="bg1"/>
                </a:solidFill>
                <a:latin typeface="Times New Roman" pitchFamily="18" charset="0"/>
                <a:cs typeface="Times New Roman" pitchFamily="18" charset="0"/>
              </a:rPr>
              <a:t> 83 %- вино </a:t>
            </a:r>
            <a:r>
              <a:rPr lang="ru-RU" sz="1800" dirty="0" err="1">
                <a:solidFill>
                  <a:schemeClr val="bg1"/>
                </a:solidFill>
                <a:latin typeface="Times New Roman" pitchFamily="18" charset="0"/>
                <a:cs typeface="Times New Roman" pitchFamily="18" charset="0"/>
              </a:rPr>
              <a:t>ва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шарбат</a:t>
            </a:r>
            <a:r>
              <a:rPr lang="ru-RU" sz="1800" dirty="0">
                <a:solidFill>
                  <a:schemeClr val="bg1"/>
                </a:solidFill>
                <a:latin typeface="Times New Roman" pitchFamily="18" charset="0"/>
                <a:cs typeface="Times New Roman" pitchFamily="18" charset="0"/>
              </a:rPr>
              <a:t> (сок) </a:t>
            </a:r>
            <a:r>
              <a:rPr lang="ru-RU" sz="1800" dirty="0" err="1">
                <a:solidFill>
                  <a:schemeClr val="bg1"/>
                </a:solidFill>
                <a:latin typeface="Times New Roman" pitchFamily="18" charset="0"/>
                <a:cs typeface="Times New Roman" pitchFamily="18" charset="0"/>
              </a:rPr>
              <a:t>таёрлашга</a:t>
            </a:r>
            <a:r>
              <a:rPr lang="ru-RU" sz="1800" dirty="0">
                <a:solidFill>
                  <a:schemeClr val="bg1"/>
                </a:solidFill>
                <a:latin typeface="Times New Roman" pitchFamily="18" charset="0"/>
                <a:cs typeface="Times New Roman" pitchFamily="18" charset="0"/>
              </a:rPr>
              <a:t>, 12 % </a:t>
            </a:r>
            <a:r>
              <a:rPr lang="ru-RU" sz="1800" dirty="0" err="1">
                <a:solidFill>
                  <a:schemeClr val="bg1"/>
                </a:solidFill>
                <a:latin typeface="Times New Roman" pitchFamily="18" charset="0"/>
                <a:cs typeface="Times New Roman" pitchFamily="18" charset="0"/>
              </a:rPr>
              <a:t>ҳўл</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ҳолда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истеъмол</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қилишга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ва</a:t>
            </a:r>
            <a:r>
              <a:rPr lang="ru-RU" sz="1800" dirty="0">
                <a:solidFill>
                  <a:schemeClr val="bg1"/>
                </a:solidFill>
                <a:latin typeface="Times New Roman" pitchFamily="18" charset="0"/>
                <a:cs typeface="Times New Roman" pitchFamily="18" charset="0"/>
              </a:rPr>
              <a:t> 5% </a:t>
            </a:r>
            <a:r>
              <a:rPr lang="ru-RU" sz="1800" dirty="0" err="1">
                <a:solidFill>
                  <a:schemeClr val="bg1"/>
                </a:solidFill>
                <a:latin typeface="Times New Roman" pitchFamily="18" charset="0"/>
                <a:cs typeface="Times New Roman" pitchFamily="18" charset="0"/>
              </a:rPr>
              <a:t>қуритишга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сарфланади</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Лекин</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бу</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кўрсаткич</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ҳар</a:t>
            </a:r>
            <a:r>
              <a:rPr lang="ru-RU" sz="1800" dirty="0">
                <a:solidFill>
                  <a:schemeClr val="bg1"/>
                </a:solidFill>
                <a:latin typeface="Times New Roman" pitchFamily="18" charset="0"/>
                <a:cs typeface="Times New Roman" pitchFamily="18" charset="0"/>
              </a:rPr>
              <a:t> хил </a:t>
            </a:r>
            <a:r>
              <a:rPr lang="ru-RU" sz="1800" dirty="0" err="1">
                <a:solidFill>
                  <a:schemeClr val="bg1"/>
                </a:solidFill>
                <a:latin typeface="Times New Roman" pitchFamily="18" charset="0"/>
                <a:cs typeface="Times New Roman" pitchFamily="18" charset="0"/>
              </a:rPr>
              <a:t>географик</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ҳудудларда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ҳар</a:t>
            </a:r>
            <a:r>
              <a:rPr lang="ru-RU" sz="1800" dirty="0">
                <a:solidFill>
                  <a:schemeClr val="bg1"/>
                </a:solidFill>
                <a:latin typeface="Times New Roman" pitchFamily="18" charset="0"/>
                <a:cs typeface="Times New Roman" pitchFamily="18" charset="0"/>
              </a:rPr>
              <a:t> хил, </a:t>
            </a:r>
            <a:r>
              <a:rPr lang="ru-RU" sz="1800" dirty="0" err="1">
                <a:solidFill>
                  <a:schemeClr val="bg1"/>
                </a:solidFill>
                <a:latin typeface="Times New Roman" pitchFamily="18" charset="0"/>
                <a:cs typeface="Times New Roman" pitchFamily="18" charset="0"/>
              </a:rPr>
              <a:t>масалан</a:t>
            </a:r>
            <a:r>
              <a:rPr lang="ru-RU" sz="1800" dirty="0">
                <a:solidFill>
                  <a:schemeClr val="bg1"/>
                </a:solidFill>
                <a:latin typeface="Times New Roman" pitchFamily="18" charset="0"/>
                <a:cs typeface="Times New Roman" pitchFamily="18" charset="0"/>
              </a:rPr>
              <a:t>, Европа </a:t>
            </a:r>
            <a:r>
              <a:rPr lang="ru-RU" sz="1800" dirty="0" err="1">
                <a:solidFill>
                  <a:schemeClr val="bg1"/>
                </a:solidFill>
                <a:latin typeface="Times New Roman" pitchFamily="18" charset="0"/>
                <a:cs typeface="Times New Roman" pitchFamily="18" charset="0"/>
              </a:rPr>
              <a:t>давлатларида</a:t>
            </a:r>
            <a:r>
              <a:rPr lang="ru-RU" sz="1800" dirty="0">
                <a:solidFill>
                  <a:schemeClr val="bg1"/>
                </a:solidFill>
                <a:latin typeface="Times New Roman" pitchFamily="18" charset="0"/>
                <a:cs typeface="Times New Roman" pitchFamily="18" charset="0"/>
              </a:rPr>
              <a:t>, Испания, Франция, </a:t>
            </a:r>
            <a:r>
              <a:rPr lang="ru-RU" sz="1800" dirty="0" err="1">
                <a:solidFill>
                  <a:schemeClr val="bg1"/>
                </a:solidFill>
                <a:latin typeface="Times New Roman" pitchFamily="18" charset="0"/>
                <a:cs typeface="Times New Roman" pitchFamily="18" charset="0"/>
              </a:rPr>
              <a:t>Италияда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барча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етиштирилган</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узумнинг</a:t>
            </a:r>
            <a:r>
              <a:rPr lang="ru-RU" sz="1800" dirty="0">
                <a:solidFill>
                  <a:schemeClr val="bg1"/>
                </a:solidFill>
                <a:latin typeface="Times New Roman" pitchFamily="18" charset="0"/>
                <a:cs typeface="Times New Roman" pitchFamily="18" charset="0"/>
              </a:rPr>
              <a:t> 90-95% вино </a:t>
            </a:r>
            <a:r>
              <a:rPr lang="ru-RU" sz="1800" dirty="0" err="1">
                <a:solidFill>
                  <a:schemeClr val="bg1"/>
                </a:solidFill>
                <a:latin typeface="Times New Roman" pitchFamily="18" charset="0"/>
                <a:cs typeface="Times New Roman" pitchFamily="18" charset="0"/>
              </a:rPr>
              <a:t>ва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шарбат</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тайёрлашга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кетади</a:t>
            </a:r>
            <a:r>
              <a:rPr lang="ru-RU" sz="1800" dirty="0">
                <a:solidFill>
                  <a:schemeClr val="bg1"/>
                </a:solidFill>
                <a:latin typeface="Times New Roman" pitchFamily="18" charset="0"/>
                <a:cs typeface="Times New Roman" pitchFamily="18" charset="0"/>
              </a:rPr>
              <a:t>, Олд </a:t>
            </a:r>
            <a:r>
              <a:rPr lang="ru-RU" sz="1800" dirty="0" err="1">
                <a:solidFill>
                  <a:schemeClr val="bg1"/>
                </a:solidFill>
                <a:latin typeface="Times New Roman" pitchFamily="18" charset="0"/>
                <a:cs typeface="Times New Roman" pitchFamily="18" charset="0"/>
              </a:rPr>
              <a:t>Осиё</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давлатларида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эса</a:t>
            </a:r>
            <a:r>
              <a:rPr lang="ru-RU" sz="1800" dirty="0">
                <a:solidFill>
                  <a:schemeClr val="bg1"/>
                </a:solidFill>
                <a:latin typeface="Times New Roman" pitchFamily="18" charset="0"/>
                <a:cs typeface="Times New Roman" pitchFamily="18" charset="0"/>
              </a:rPr>
              <a:t> – </a:t>
            </a:r>
            <a:r>
              <a:rPr lang="ru-RU" sz="1800" dirty="0" err="1">
                <a:solidFill>
                  <a:schemeClr val="bg1"/>
                </a:solidFill>
                <a:latin typeface="Times New Roman" pitchFamily="18" charset="0"/>
                <a:cs typeface="Times New Roman" pitchFamily="18" charset="0"/>
              </a:rPr>
              <a:t>Эрон</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Афғонистон</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Арабистонда</a:t>
            </a:r>
            <a:r>
              <a:rPr lang="ru-RU" sz="1800" dirty="0">
                <a:solidFill>
                  <a:schemeClr val="bg1"/>
                </a:solidFill>
                <a:latin typeface="Times New Roman" pitchFamily="18" charset="0"/>
                <a:cs typeface="Times New Roman" pitchFamily="18" charset="0"/>
              </a:rPr>
              <a:t> – 80% и </a:t>
            </a:r>
            <a:r>
              <a:rPr lang="ru-RU" sz="1800" dirty="0" err="1">
                <a:solidFill>
                  <a:schemeClr val="bg1"/>
                </a:solidFill>
                <a:latin typeface="Times New Roman" pitchFamily="18" charset="0"/>
                <a:cs typeface="Times New Roman" pitchFamily="18" charset="0"/>
              </a:rPr>
              <a:t>майиз</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таёрлашга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яъни</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қуритишга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кетади</a:t>
            </a:r>
            <a:r>
              <a:rPr lang="ru-RU" sz="1800" dirty="0">
                <a:solidFill>
                  <a:schemeClr val="bg1"/>
                </a:solidFill>
                <a:latin typeface="Times New Roman" pitchFamily="18" charset="0"/>
                <a:cs typeface="Times New Roman" pitchFamily="18" charset="0"/>
              </a:rPr>
              <a:t>.</a:t>
            </a:r>
          </a:p>
          <a:p>
            <a:pPr marL="0" indent="0" algn="just">
              <a:buNone/>
            </a:pP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Ўзбекистонда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барпо</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қилинаётган</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янги</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узумзорларда</a:t>
            </a:r>
            <a:r>
              <a:rPr lang="ru-RU" sz="1800" dirty="0">
                <a:solidFill>
                  <a:schemeClr val="bg1"/>
                </a:solidFill>
                <a:latin typeface="Times New Roman" pitchFamily="18" charset="0"/>
                <a:cs typeface="Times New Roman" pitchFamily="18" charset="0"/>
              </a:rPr>
              <a:t> 60% </a:t>
            </a:r>
            <a:r>
              <a:rPr lang="ru-RU" sz="1800" dirty="0" err="1">
                <a:solidFill>
                  <a:schemeClr val="bg1"/>
                </a:solidFill>
                <a:latin typeface="Times New Roman" pitchFamily="18" charset="0"/>
                <a:cs typeface="Times New Roman" pitchFamily="18" charset="0"/>
              </a:rPr>
              <a:t>майдонга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майизбоп</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навларни</a:t>
            </a:r>
            <a:r>
              <a:rPr lang="ru-RU" sz="1800" dirty="0">
                <a:solidFill>
                  <a:schemeClr val="bg1"/>
                </a:solidFill>
                <a:latin typeface="Times New Roman" pitchFamily="18" charset="0"/>
                <a:cs typeface="Times New Roman" pitchFamily="18" charset="0"/>
              </a:rPr>
              <a:t>, 25% </a:t>
            </a:r>
            <a:r>
              <a:rPr lang="ru-RU" sz="1800" dirty="0" err="1">
                <a:solidFill>
                  <a:schemeClr val="bg1"/>
                </a:solidFill>
                <a:latin typeface="Times New Roman" pitchFamily="18" charset="0"/>
                <a:cs typeface="Times New Roman" pitchFamily="18" charset="0"/>
              </a:rPr>
              <a:t>майдонга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хўраки</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узум</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навларини</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ва</a:t>
            </a:r>
            <a:r>
              <a:rPr lang="ru-RU" sz="1800" dirty="0">
                <a:solidFill>
                  <a:schemeClr val="bg1"/>
                </a:solidFill>
                <a:latin typeface="Times New Roman" pitchFamily="18" charset="0"/>
                <a:cs typeface="Times New Roman" pitchFamily="18" charset="0"/>
              </a:rPr>
              <a:t> 15% </a:t>
            </a:r>
            <a:r>
              <a:rPr lang="ru-RU" sz="1800" dirty="0" err="1">
                <a:solidFill>
                  <a:schemeClr val="bg1"/>
                </a:solidFill>
                <a:latin typeface="Times New Roman" pitchFamily="18" charset="0"/>
                <a:cs typeface="Times New Roman" pitchFamily="18" charset="0"/>
              </a:rPr>
              <a:t>эса</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винобоп</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узум</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навларини</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экиш</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тавсия</a:t>
            </a:r>
            <a:r>
              <a:rPr lang="ru-RU" sz="1800" dirty="0">
                <a:solidFill>
                  <a:schemeClr val="bg1"/>
                </a:solidFill>
                <a:latin typeface="Times New Roman" pitchFamily="18" charset="0"/>
                <a:cs typeface="Times New Roman" pitchFamily="18" charset="0"/>
              </a:rPr>
              <a:t> </a:t>
            </a:r>
            <a:r>
              <a:rPr lang="ru-RU" sz="1800" dirty="0" err="1">
                <a:solidFill>
                  <a:schemeClr val="bg1"/>
                </a:solidFill>
                <a:latin typeface="Times New Roman" pitchFamily="18" charset="0"/>
                <a:cs typeface="Times New Roman" pitchFamily="18" charset="0"/>
              </a:rPr>
              <a:t>этилади</a:t>
            </a:r>
            <a:r>
              <a:rPr lang="ru-RU" sz="1800" dirty="0">
                <a:solidFill>
                  <a:schemeClr val="bg1"/>
                </a:solidFill>
                <a:latin typeface="Times New Roman" pitchFamily="18" charset="0"/>
                <a:cs typeface="Times New Roman" pitchFamily="18" charset="0"/>
              </a:rPr>
              <a:t>.</a:t>
            </a:r>
          </a:p>
          <a:p>
            <a:pPr marL="0" indent="0">
              <a:buNone/>
            </a:pPr>
            <a:endParaRPr lang="ru-RU" sz="1800"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8196285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Горизонт">
  <a:themeElements>
    <a:clrScheme name="Горизонт">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Горизонт">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Горизонт">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345</TotalTime>
  <Words>4101</Words>
  <Application>Microsoft Office PowerPoint</Application>
  <PresentationFormat>Экран (4:3)</PresentationFormat>
  <Paragraphs>162</Paragraphs>
  <Slides>31</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31</vt:i4>
      </vt:variant>
    </vt:vector>
  </HeadingPairs>
  <TitlesOfParts>
    <vt:vector size="35" baseType="lpstr">
      <vt:lpstr>Arial</vt:lpstr>
      <vt:lpstr>Arial Narrow</vt:lpstr>
      <vt:lpstr>Times New Roman</vt:lpstr>
      <vt:lpstr>Горизонт</vt:lpstr>
      <vt:lpstr>Презентация PowerPoint</vt:lpstr>
      <vt:lpstr>РЕЖА:</vt:lpstr>
      <vt:lpstr>1.Узумчилик фани тўғрисида</vt:lpstr>
      <vt:lpstr>Презентация PowerPoint</vt:lpstr>
      <vt:lpstr>Презентация PowerPoint</vt:lpstr>
      <vt:lpstr>Презентация PowerPoint</vt:lpstr>
      <vt:lpstr>Презентация PowerPoint</vt:lpstr>
      <vt:lpstr>2.Узумчиликнинг халқ хўжалигидаги аҳамияти.</vt:lpstr>
      <vt:lpstr>Узум меваси А, С, Р, РР, В1, В2, В6, В12, каби витаминларга бой. В гуруҳ витаминлар, аминокислоталарнинг қандай миқдорда сақланиши узум навининг пишиш муддатига, ғужумларнинг уруғли ёки уруғсизлигига, ток тупининг ўсиш кучига, об-ҳаво шароитига ҳамда парвариш усулларига боғлиқ. Олимларнинг кузатишига қараганда, В гуруҳига мансуб витаминлар, аминокислоталар ва микроэлементлар кечпишар узум навларида кўпроқ тўпланар экан. Узумнинг шифобахш хусусияти қадимдан маълум бўлиб, табобатда турли касалликлар (сил, камқонлик, кам қувватлик, ошқозон-ичак, сийдик йўли, юрак хасталиги ва ҳ.к.)ни даволашда кенг қўлланилган. Узум билан даволашнинг илмий асосланган янги йўналиши­ампелотерапия (юнонча ampelos узум, therapela даволаш) табобатда кенг қўлланилади. Узум шарбати, айниқса ёш болалар ва кексалар учун бебаҳо озиқа. У организмда моддалар алмашинувини яхшилаш, қон томирларини кенгайтириш, жигар фаолиятини яхшилаш, юрак мускулларини озиқлантириш, қонни тозалаш ва кўпайтиришдек хусусиятларга эга. К.В.Смирнов ва бошқа олимларнинг маълумотларига қараганда 1 л янги узум шарбатининг қуввати таққосланганда 1,7 л, сигир сутига, 650 г, мол гўштига, 1 кг, балиққа, 300 г, бринзага, 500 г, нонга, 3-5 дона тухумга, 1,2 кг картошкага, 3,5 кг, помидорга, 1,5 кг, олма, нок ёки шафтолига тенг келар экан.</vt:lpstr>
      <vt:lpstr>Презентация PowerPoint</vt:lpstr>
      <vt:lpstr>Презентация PowerPoint</vt:lpstr>
      <vt:lpstr>Презентация PowerPoint</vt:lpstr>
      <vt:lpstr>Презентация PowerPoint</vt:lpstr>
      <vt:lpstr>Презентация PowerPoint</vt:lpstr>
      <vt:lpstr>ДЕСЕРТ ВА ХЎРАКИ ШАРОБ УЧУН УЗУМ НАВЛАРИДАН ТАЙЁРЛАНАДИГАНН ШАРОБ ТУРЛАРИ</vt:lpstr>
      <vt:lpstr>Презентация PowerPoint</vt:lpstr>
      <vt:lpstr>Презентация PowerPoint</vt:lpstr>
      <vt:lpstr>Презентация PowerPoint</vt:lpstr>
      <vt:lpstr>Презентация PowerPoint</vt:lpstr>
      <vt:lpstr>3.Ўзбекистонда узумчиликнинг тарихи, ҳозирги аҳволи ва ривожлантириш истиқболлари.</vt:lpstr>
      <vt:lpstr>Презентация PowerPoint</vt:lpstr>
      <vt:lpstr>Презентация PowerPoint</vt:lpstr>
      <vt:lpstr>Презентация PowerPoint</vt:lpstr>
      <vt:lpstr>Ўзбекистон Республикасида токзорлар майдони, ҳосилдорлик ва ялпи ҳосил (барча тоифадаги хўжаликлар; 2001.01 гача бўлган маълумот)</vt:lpstr>
      <vt:lpstr>Презентация PowerPoint</vt:lpstr>
      <vt:lpstr>Презентация PowerPoint</vt:lpstr>
      <vt:lpstr>4. Дунё токчилиги ҳақида қисқача маълумот</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Кириш. Узумчилик фани тўғрисида тушунча.</dc:title>
  <dc:creator>Лочинбек</dc:creator>
  <cp:lastModifiedBy>oybek</cp:lastModifiedBy>
  <cp:revision>43</cp:revision>
  <dcterms:created xsi:type="dcterms:W3CDTF">2018-03-22T08:12:01Z</dcterms:created>
  <dcterms:modified xsi:type="dcterms:W3CDTF">2018-03-01T09:25:45Z</dcterms:modified>
</cp:coreProperties>
</file>