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71" r:id="rId6"/>
    <p:sldMasterId id="2147483783" r:id="rId7"/>
    <p:sldMasterId id="2147483795" r:id="rId8"/>
    <p:sldMasterId id="2147483807" r:id="rId9"/>
  </p:sldMasterIdLst>
  <p:sldIdLst>
    <p:sldId id="256" r:id="rId10"/>
    <p:sldId id="325" r:id="rId11"/>
    <p:sldId id="295" r:id="rId12"/>
    <p:sldId id="297" r:id="rId13"/>
    <p:sldId id="299" r:id="rId14"/>
    <p:sldId id="314" r:id="rId15"/>
    <p:sldId id="326" r:id="rId16"/>
    <p:sldId id="300" r:id="rId17"/>
    <p:sldId id="301" r:id="rId18"/>
    <p:sldId id="318" r:id="rId19"/>
    <p:sldId id="327" r:id="rId20"/>
    <p:sldId id="317" r:id="rId21"/>
    <p:sldId id="316" r:id="rId22"/>
    <p:sldId id="321" r:id="rId23"/>
    <p:sldId id="322" r:id="rId24"/>
    <p:sldId id="323" r:id="rId25"/>
    <p:sldId id="324" r:id="rId26"/>
    <p:sldId id="267" r:id="rId27"/>
    <p:sldId id="269" r:id="rId28"/>
    <p:sldId id="268" r:id="rId29"/>
    <p:sldId id="284" r:id="rId30"/>
    <p:sldId id="285" r:id="rId31"/>
    <p:sldId id="286" r:id="rId32"/>
    <p:sldId id="266" r:id="rId33"/>
  </p:sldIdLst>
  <p:sldSz cx="9144000" cy="6858000" type="screen4x3"/>
  <p:notesSz cx="6858000" cy="9144000"/>
  <p:custDataLst>
    <p:tags r:id="rId3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1860" y="4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FC9544-06A4-4DEA-AE34-7E2EBD41BF0A}" type="doc">
      <dgm:prSet loTypeId="urn:microsoft.com/office/officeart/2005/8/layout/funnel1" loCatId="process" qsTypeId="urn:microsoft.com/office/officeart/2005/8/quickstyle/simple1" qsCatId="simple" csTypeId="urn:microsoft.com/office/officeart/2005/8/colors/colorful3" csCatId="colorful" phldr="1"/>
      <dgm:spPr/>
      <dgm:t>
        <a:bodyPr/>
        <a:lstStyle/>
        <a:p>
          <a:endParaRPr lang="ru-RU"/>
        </a:p>
      </dgm:t>
    </dgm:pt>
    <dgm:pt modelId="{DD839462-412F-4ABA-B933-F98AEFE771B4}">
      <dgm:prSet phldrT="[Текст]"/>
      <dgm:spPr/>
      <dgm:t>
        <a:bodyPr/>
        <a:lstStyle/>
        <a:p>
          <a:r>
            <a:rPr lang="uz-Cyrl-UZ" smtClean="0"/>
            <a:t>60  </a:t>
          </a:r>
          <a:r>
            <a:rPr lang="uz-Cyrl-UZ" smtClean="0"/>
            <a:t>кг азот</a:t>
          </a:r>
          <a:endParaRPr lang="ru-RU"/>
        </a:p>
      </dgm:t>
    </dgm:pt>
    <dgm:pt modelId="{6B50948A-0D24-454E-B5F9-37A820661F3E}" type="parTrans" cxnId="{1AC929C5-7363-467C-B867-BD9C8DA5EAF6}">
      <dgm:prSet/>
      <dgm:spPr/>
      <dgm:t>
        <a:bodyPr/>
        <a:lstStyle/>
        <a:p>
          <a:endParaRPr lang="ru-RU"/>
        </a:p>
      </dgm:t>
    </dgm:pt>
    <dgm:pt modelId="{63335D40-9908-4C5A-8BAE-689E48A15F1E}" type="sibTrans" cxnId="{1AC929C5-7363-467C-B867-BD9C8DA5EAF6}">
      <dgm:prSet/>
      <dgm:spPr/>
      <dgm:t>
        <a:bodyPr/>
        <a:lstStyle/>
        <a:p>
          <a:endParaRPr lang="ru-RU"/>
        </a:p>
      </dgm:t>
    </dgm:pt>
    <dgm:pt modelId="{225CB029-37C0-44FA-8CC5-F64CF1847B25}">
      <dgm:prSet phldrT="[Текст]"/>
      <dgm:spPr/>
      <dgm:t>
        <a:bodyPr/>
        <a:lstStyle/>
        <a:p>
          <a:r>
            <a:rPr lang="uz-Cyrl-UZ" smtClean="0"/>
            <a:t>20 </a:t>
          </a:r>
          <a:r>
            <a:rPr lang="uz-Cyrl-UZ" smtClean="0"/>
            <a:t>кг фосфор</a:t>
          </a:r>
          <a:endParaRPr lang="ru-RU"/>
        </a:p>
      </dgm:t>
    </dgm:pt>
    <dgm:pt modelId="{B6133E37-F145-4FE9-B3F9-4467821EB8C8}" type="parTrans" cxnId="{45E8FC9C-1251-41DE-8202-5D171DF0D194}">
      <dgm:prSet/>
      <dgm:spPr/>
      <dgm:t>
        <a:bodyPr/>
        <a:lstStyle/>
        <a:p>
          <a:endParaRPr lang="ru-RU"/>
        </a:p>
      </dgm:t>
    </dgm:pt>
    <dgm:pt modelId="{6F8AC432-DFD9-4A30-85D2-729278BC97D8}" type="sibTrans" cxnId="{45E8FC9C-1251-41DE-8202-5D171DF0D194}">
      <dgm:prSet/>
      <dgm:spPr/>
      <dgm:t>
        <a:bodyPr/>
        <a:lstStyle/>
        <a:p>
          <a:endParaRPr lang="ru-RU"/>
        </a:p>
      </dgm:t>
    </dgm:pt>
    <dgm:pt modelId="{53ADB9F5-9487-44C2-BEA6-43DF7FDDD039}">
      <dgm:prSet phldrT="[Текст]"/>
      <dgm:spPr/>
      <dgm:t>
        <a:bodyPr/>
        <a:lstStyle/>
        <a:p>
          <a:r>
            <a:rPr lang="uz-Cyrl-UZ" smtClean="0"/>
            <a:t>186 </a:t>
          </a:r>
          <a:r>
            <a:rPr lang="uz-Cyrl-UZ" smtClean="0"/>
            <a:t>кг калий</a:t>
          </a:r>
          <a:endParaRPr lang="ru-RU"/>
        </a:p>
      </dgm:t>
    </dgm:pt>
    <dgm:pt modelId="{0382E019-BD9B-4CC3-89BC-0A66ED7D657C}" type="parTrans" cxnId="{D1D353AA-773C-4044-B817-9824790C06A7}">
      <dgm:prSet/>
      <dgm:spPr/>
      <dgm:t>
        <a:bodyPr/>
        <a:lstStyle/>
        <a:p>
          <a:endParaRPr lang="ru-RU"/>
        </a:p>
      </dgm:t>
    </dgm:pt>
    <dgm:pt modelId="{C494C069-A50B-4CE9-ACB3-9A92A1BF8D0C}" type="sibTrans" cxnId="{D1D353AA-773C-4044-B817-9824790C06A7}">
      <dgm:prSet/>
      <dgm:spPr/>
      <dgm:t>
        <a:bodyPr/>
        <a:lstStyle/>
        <a:p>
          <a:endParaRPr lang="ru-RU"/>
        </a:p>
      </dgm:t>
    </dgm:pt>
    <dgm:pt modelId="{C119CB80-5176-4A3D-81A2-466B9198A693}">
      <dgm:prSet phldrT="[Текст]"/>
      <dgm:spPr/>
      <dgm:t>
        <a:bodyPr/>
        <a:lstStyle/>
        <a:p>
          <a:r>
            <a:rPr lang="uz-Cyrl-UZ" b="1" smtClean="0">
              <a:solidFill>
                <a:srgbClr val="0000FF"/>
              </a:solidFill>
            </a:rPr>
            <a:t>1 </a:t>
          </a:r>
          <a:r>
            <a:rPr lang="uz-Cyrl-UZ" b="1" smtClean="0">
              <a:solidFill>
                <a:srgbClr val="0000FF"/>
              </a:solidFill>
            </a:rPr>
            <a:t>т уруғ</a:t>
          </a:r>
          <a:endParaRPr lang="ru-RU" b="1">
            <a:solidFill>
              <a:srgbClr val="0000FF"/>
            </a:solidFill>
          </a:endParaRPr>
        </a:p>
      </dgm:t>
    </dgm:pt>
    <dgm:pt modelId="{E34476B0-E397-4241-BED8-732B036990EB}" type="parTrans" cxnId="{C6D13F44-A0A9-4E2E-95FE-2405C07B8FDC}">
      <dgm:prSet/>
      <dgm:spPr/>
      <dgm:t>
        <a:bodyPr/>
        <a:lstStyle/>
        <a:p>
          <a:endParaRPr lang="ru-RU"/>
        </a:p>
      </dgm:t>
    </dgm:pt>
    <dgm:pt modelId="{227CEEC8-EBF3-4AE9-892E-D75CF7E5608D}" type="sibTrans" cxnId="{C6D13F44-A0A9-4E2E-95FE-2405C07B8FDC}">
      <dgm:prSet/>
      <dgm:spPr/>
      <dgm:t>
        <a:bodyPr/>
        <a:lstStyle/>
        <a:p>
          <a:endParaRPr lang="ru-RU"/>
        </a:p>
      </dgm:t>
    </dgm:pt>
    <dgm:pt modelId="{1B15506F-67AD-4ADE-A574-F3348BDEEA44}" type="pres">
      <dgm:prSet presAssocID="{0AFC9544-06A4-4DEA-AE34-7E2EBD41BF0A}" presName="Name0" presStyleCnt="0">
        <dgm:presLayoutVars>
          <dgm:chMax val="4"/>
          <dgm:resizeHandles val="exact"/>
        </dgm:presLayoutVars>
      </dgm:prSet>
      <dgm:spPr/>
      <dgm:t>
        <a:bodyPr/>
        <a:lstStyle/>
        <a:p>
          <a:endParaRPr lang="ru-RU"/>
        </a:p>
      </dgm:t>
    </dgm:pt>
    <dgm:pt modelId="{65E18EAA-0135-4B41-BBF1-7EF2B4E60BC3}" type="pres">
      <dgm:prSet presAssocID="{0AFC9544-06A4-4DEA-AE34-7E2EBD41BF0A}" presName="ellipse" presStyleLbl="trBgShp" presStyleIdx="0" presStyleCnt="1"/>
      <dgm:spPr/>
    </dgm:pt>
    <dgm:pt modelId="{AC0B2495-A162-4F69-B9C2-01EAD6C16C64}" type="pres">
      <dgm:prSet presAssocID="{0AFC9544-06A4-4DEA-AE34-7E2EBD41BF0A}" presName="arrow1" presStyleLbl="fgShp" presStyleIdx="0" presStyleCnt="1" custLinFactNeighborY="23032"/>
      <dgm:spPr>
        <a:solidFill>
          <a:srgbClr val="00B050"/>
        </a:solidFill>
      </dgm:spPr>
    </dgm:pt>
    <dgm:pt modelId="{6201A5CB-E1E9-4F00-B9B6-154C6AF15964}" type="pres">
      <dgm:prSet presAssocID="{0AFC9544-06A4-4DEA-AE34-7E2EBD41BF0A}" presName="rectangle" presStyleLbl="revTx" presStyleIdx="0" presStyleCnt="1">
        <dgm:presLayoutVars>
          <dgm:bulletEnabled val="1"/>
        </dgm:presLayoutVars>
      </dgm:prSet>
      <dgm:spPr/>
      <dgm:t>
        <a:bodyPr/>
        <a:lstStyle/>
        <a:p>
          <a:endParaRPr lang="ru-RU"/>
        </a:p>
      </dgm:t>
    </dgm:pt>
    <dgm:pt modelId="{5A98A751-E182-4669-A9B5-EE491D7939A1}" type="pres">
      <dgm:prSet presAssocID="{225CB029-37C0-44FA-8CC5-F64CF1847B25}" presName="item1" presStyleLbl="node1" presStyleIdx="0" presStyleCnt="3">
        <dgm:presLayoutVars>
          <dgm:bulletEnabled val="1"/>
        </dgm:presLayoutVars>
      </dgm:prSet>
      <dgm:spPr/>
      <dgm:t>
        <a:bodyPr/>
        <a:lstStyle/>
        <a:p>
          <a:endParaRPr lang="ru-RU"/>
        </a:p>
      </dgm:t>
    </dgm:pt>
    <dgm:pt modelId="{CBE76868-01C6-45E2-84CA-131DC6076038}" type="pres">
      <dgm:prSet presAssocID="{53ADB9F5-9487-44C2-BEA6-43DF7FDDD039}" presName="item2" presStyleLbl="node1" presStyleIdx="1" presStyleCnt="3" custScaleX="161243" custLinFactNeighborX="-42000" custLinFactNeighborY="-12644">
        <dgm:presLayoutVars>
          <dgm:bulletEnabled val="1"/>
        </dgm:presLayoutVars>
      </dgm:prSet>
      <dgm:spPr/>
      <dgm:t>
        <a:bodyPr/>
        <a:lstStyle/>
        <a:p>
          <a:endParaRPr lang="ru-RU"/>
        </a:p>
      </dgm:t>
    </dgm:pt>
    <dgm:pt modelId="{522469A7-C7C7-404D-BCBB-32531ABB1D3B}" type="pres">
      <dgm:prSet presAssocID="{C119CB80-5176-4A3D-81A2-466B9198A693}" presName="item3" presStyleLbl="node1" presStyleIdx="2" presStyleCnt="3" custScaleX="147444">
        <dgm:presLayoutVars>
          <dgm:bulletEnabled val="1"/>
        </dgm:presLayoutVars>
      </dgm:prSet>
      <dgm:spPr/>
      <dgm:t>
        <a:bodyPr/>
        <a:lstStyle/>
        <a:p>
          <a:endParaRPr lang="ru-RU"/>
        </a:p>
      </dgm:t>
    </dgm:pt>
    <dgm:pt modelId="{EFEDB27D-6866-4753-9756-B0A3EC5CA29D}" type="pres">
      <dgm:prSet presAssocID="{0AFC9544-06A4-4DEA-AE34-7E2EBD41BF0A}" presName="funnel" presStyleLbl="trAlignAcc1" presStyleIdx="0" presStyleCnt="1" custScaleX="172249"/>
      <dgm:spPr>
        <a:solidFill>
          <a:srgbClr val="FFFF00">
            <a:alpha val="40000"/>
          </a:srgbClr>
        </a:solidFill>
      </dgm:spPr>
    </dgm:pt>
  </dgm:ptLst>
  <dgm:cxnLst>
    <dgm:cxn modelId="{7540901D-871E-4830-8E63-F2FE0D55223A}" type="presOf" srcId="{DD839462-412F-4ABA-B933-F98AEFE771B4}" destId="{522469A7-C7C7-404D-BCBB-32531ABB1D3B}" srcOrd="0" destOrd="0" presId="urn:microsoft.com/office/officeart/2005/8/layout/funnel1"/>
    <dgm:cxn modelId="{C6D13F44-A0A9-4E2E-95FE-2405C07B8FDC}" srcId="{0AFC9544-06A4-4DEA-AE34-7E2EBD41BF0A}" destId="{C119CB80-5176-4A3D-81A2-466B9198A693}" srcOrd="3" destOrd="0" parTransId="{E34476B0-E397-4241-BED8-732B036990EB}" sibTransId="{227CEEC8-EBF3-4AE9-892E-D75CF7E5608D}"/>
    <dgm:cxn modelId="{F63F25A8-169D-43C4-963E-9605FE32BC0D}" type="presOf" srcId="{C119CB80-5176-4A3D-81A2-466B9198A693}" destId="{6201A5CB-E1E9-4F00-B9B6-154C6AF15964}" srcOrd="0" destOrd="0" presId="urn:microsoft.com/office/officeart/2005/8/layout/funnel1"/>
    <dgm:cxn modelId="{37F963E5-918C-4AAC-B333-2D53969EF151}" type="presOf" srcId="{0AFC9544-06A4-4DEA-AE34-7E2EBD41BF0A}" destId="{1B15506F-67AD-4ADE-A574-F3348BDEEA44}" srcOrd="0" destOrd="0" presId="urn:microsoft.com/office/officeart/2005/8/layout/funnel1"/>
    <dgm:cxn modelId="{45E8FC9C-1251-41DE-8202-5D171DF0D194}" srcId="{0AFC9544-06A4-4DEA-AE34-7E2EBD41BF0A}" destId="{225CB029-37C0-44FA-8CC5-F64CF1847B25}" srcOrd="1" destOrd="0" parTransId="{B6133E37-F145-4FE9-B3F9-4467821EB8C8}" sibTransId="{6F8AC432-DFD9-4A30-85D2-729278BC97D8}"/>
    <dgm:cxn modelId="{D1D353AA-773C-4044-B817-9824790C06A7}" srcId="{0AFC9544-06A4-4DEA-AE34-7E2EBD41BF0A}" destId="{53ADB9F5-9487-44C2-BEA6-43DF7FDDD039}" srcOrd="2" destOrd="0" parTransId="{0382E019-BD9B-4CC3-89BC-0A66ED7D657C}" sibTransId="{C494C069-A50B-4CE9-ACB3-9A92A1BF8D0C}"/>
    <dgm:cxn modelId="{0E71F5E2-72FF-455B-AD30-E0F713AE8054}" type="presOf" srcId="{53ADB9F5-9487-44C2-BEA6-43DF7FDDD039}" destId="{5A98A751-E182-4669-A9B5-EE491D7939A1}" srcOrd="0" destOrd="0" presId="urn:microsoft.com/office/officeart/2005/8/layout/funnel1"/>
    <dgm:cxn modelId="{580FA7AD-299A-42C2-BD8D-EBC0EAE6B974}" type="presOf" srcId="{225CB029-37C0-44FA-8CC5-F64CF1847B25}" destId="{CBE76868-01C6-45E2-84CA-131DC6076038}" srcOrd="0" destOrd="0" presId="urn:microsoft.com/office/officeart/2005/8/layout/funnel1"/>
    <dgm:cxn modelId="{1AC929C5-7363-467C-B867-BD9C8DA5EAF6}" srcId="{0AFC9544-06A4-4DEA-AE34-7E2EBD41BF0A}" destId="{DD839462-412F-4ABA-B933-F98AEFE771B4}" srcOrd="0" destOrd="0" parTransId="{6B50948A-0D24-454E-B5F9-37A820661F3E}" sibTransId="{63335D40-9908-4C5A-8BAE-689E48A15F1E}"/>
    <dgm:cxn modelId="{E037B51F-88AB-40AE-AE0D-02B5D5B42D6E}" type="presParOf" srcId="{1B15506F-67AD-4ADE-A574-F3348BDEEA44}" destId="{65E18EAA-0135-4B41-BBF1-7EF2B4E60BC3}" srcOrd="0" destOrd="0" presId="urn:microsoft.com/office/officeart/2005/8/layout/funnel1"/>
    <dgm:cxn modelId="{1EFEFA12-DC3F-4EE5-A588-5A52B437E32A}" type="presParOf" srcId="{1B15506F-67AD-4ADE-A574-F3348BDEEA44}" destId="{AC0B2495-A162-4F69-B9C2-01EAD6C16C64}" srcOrd="1" destOrd="0" presId="urn:microsoft.com/office/officeart/2005/8/layout/funnel1"/>
    <dgm:cxn modelId="{25C45A03-B828-4D1A-B7F6-3D02DB1EEA07}" type="presParOf" srcId="{1B15506F-67AD-4ADE-A574-F3348BDEEA44}" destId="{6201A5CB-E1E9-4F00-B9B6-154C6AF15964}" srcOrd="2" destOrd="0" presId="urn:microsoft.com/office/officeart/2005/8/layout/funnel1"/>
    <dgm:cxn modelId="{B72AE4E1-6EDD-4A63-B78A-078F831EF6A9}" type="presParOf" srcId="{1B15506F-67AD-4ADE-A574-F3348BDEEA44}" destId="{5A98A751-E182-4669-A9B5-EE491D7939A1}" srcOrd="3" destOrd="0" presId="urn:microsoft.com/office/officeart/2005/8/layout/funnel1"/>
    <dgm:cxn modelId="{54C765FA-AD7F-448D-8B28-0252DFFB00C2}" type="presParOf" srcId="{1B15506F-67AD-4ADE-A574-F3348BDEEA44}" destId="{CBE76868-01C6-45E2-84CA-131DC6076038}" srcOrd="4" destOrd="0" presId="urn:microsoft.com/office/officeart/2005/8/layout/funnel1"/>
    <dgm:cxn modelId="{8CE3831E-009E-4618-A6B2-07F1E9E698B5}" type="presParOf" srcId="{1B15506F-67AD-4ADE-A574-F3348BDEEA44}" destId="{522469A7-C7C7-404D-BCBB-32531ABB1D3B}" srcOrd="5" destOrd="0" presId="urn:microsoft.com/office/officeart/2005/8/layout/funnel1"/>
    <dgm:cxn modelId="{B05AC72F-A5B0-4A1B-B87B-825DBD1A6E84}" type="presParOf" srcId="{1B15506F-67AD-4ADE-A574-F3348BDEEA44}" destId="{EFEDB27D-6866-4753-9756-B0A3EC5CA29D}"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496718-95FF-4214-AF74-CD0FB087FF09}" type="doc">
      <dgm:prSet loTypeId="urn:microsoft.com/office/officeart/2005/8/layout/arrow2" loCatId="process" qsTypeId="urn:microsoft.com/office/officeart/2005/8/quickstyle/simple4" qsCatId="simple" csTypeId="urn:microsoft.com/office/officeart/2005/8/colors/accent1_2" csCatId="accent1" phldr="1"/>
      <dgm:spPr/>
    </dgm:pt>
    <dgm:pt modelId="{3EE01E60-502B-436A-A4B6-D6CBC9BB71D6}">
      <dgm:prSet phldrT="[Текст]" custT="1"/>
      <dgm:spPr/>
      <dgm:t>
        <a:bodyPr/>
        <a:lstStyle/>
        <a:p>
          <a:r>
            <a:rPr lang="uz-Cyrl-UZ" sz="1800" smtClean="0"/>
            <a:t>униб чиқиш</a:t>
          </a:r>
          <a:endParaRPr lang="ru-RU" sz="1800"/>
        </a:p>
      </dgm:t>
    </dgm:pt>
    <dgm:pt modelId="{786BCDAF-3B3D-4916-82FC-27248E71516B}" type="parTrans" cxnId="{87FBFF0F-83BA-42E1-BFA4-303A96EFF4C7}">
      <dgm:prSet/>
      <dgm:spPr/>
      <dgm:t>
        <a:bodyPr/>
        <a:lstStyle/>
        <a:p>
          <a:endParaRPr lang="ru-RU" sz="2800"/>
        </a:p>
      </dgm:t>
    </dgm:pt>
    <dgm:pt modelId="{77A15645-BAF2-4372-8EBA-F773BE4FA71F}" type="sibTrans" cxnId="{87FBFF0F-83BA-42E1-BFA4-303A96EFF4C7}">
      <dgm:prSet/>
      <dgm:spPr/>
      <dgm:t>
        <a:bodyPr/>
        <a:lstStyle/>
        <a:p>
          <a:endParaRPr lang="ru-RU" sz="2800"/>
        </a:p>
      </dgm:t>
    </dgm:pt>
    <dgm:pt modelId="{402E57F0-DBE7-4C17-A679-E02B3109DC18}">
      <dgm:prSet phldrT="[Текст]" custT="1"/>
      <dgm:spPr/>
      <dgm:t>
        <a:bodyPr/>
        <a:lstStyle/>
        <a:p>
          <a:r>
            <a:rPr lang="uz-Cyrl-UZ" sz="1800" smtClean="0"/>
            <a:t>саватнинг шаклланиши </a:t>
          </a:r>
          <a:endParaRPr lang="ru-RU" sz="1800"/>
        </a:p>
      </dgm:t>
    </dgm:pt>
    <dgm:pt modelId="{049BFA44-D2B9-4CFF-92AF-ECD8E77CBB14}" type="parTrans" cxnId="{CAADEEEE-A7BD-4B70-A5A7-4AFB9304DC99}">
      <dgm:prSet/>
      <dgm:spPr/>
      <dgm:t>
        <a:bodyPr/>
        <a:lstStyle/>
        <a:p>
          <a:endParaRPr lang="ru-RU" sz="2800"/>
        </a:p>
      </dgm:t>
    </dgm:pt>
    <dgm:pt modelId="{8DCE4B52-F2EA-4D79-8EAB-7B4BC50F609A}" type="sibTrans" cxnId="{CAADEEEE-A7BD-4B70-A5A7-4AFB9304DC99}">
      <dgm:prSet/>
      <dgm:spPr/>
      <dgm:t>
        <a:bodyPr/>
        <a:lstStyle/>
        <a:p>
          <a:endParaRPr lang="ru-RU" sz="2800"/>
        </a:p>
      </dgm:t>
    </dgm:pt>
    <dgm:pt modelId="{9A2BE6F4-BCEE-40B2-9412-792626977789}">
      <dgm:prSet phldrT="[Текст]" custT="1"/>
      <dgm:spPr/>
      <dgm:t>
        <a:bodyPr/>
        <a:lstStyle/>
        <a:p>
          <a:r>
            <a:rPr lang="uz-Cyrl-UZ" sz="1800" smtClean="0"/>
            <a:t>шоналаш - гуллаш </a:t>
          </a:r>
          <a:endParaRPr lang="ru-RU" sz="1800"/>
        </a:p>
      </dgm:t>
    </dgm:pt>
    <dgm:pt modelId="{838C20D9-CF4A-4792-8CC4-6720E8C9944B}" type="parTrans" cxnId="{53006D24-7537-4495-AE21-5C01F939A489}">
      <dgm:prSet/>
      <dgm:spPr/>
      <dgm:t>
        <a:bodyPr/>
        <a:lstStyle/>
        <a:p>
          <a:endParaRPr lang="ru-RU" sz="2800"/>
        </a:p>
      </dgm:t>
    </dgm:pt>
    <dgm:pt modelId="{F57C7E95-2A51-442B-80DF-C3B057F0A64A}" type="sibTrans" cxnId="{53006D24-7537-4495-AE21-5C01F939A489}">
      <dgm:prSet/>
      <dgm:spPr/>
      <dgm:t>
        <a:bodyPr/>
        <a:lstStyle/>
        <a:p>
          <a:endParaRPr lang="ru-RU" sz="2800"/>
        </a:p>
      </dgm:t>
    </dgm:pt>
    <dgm:pt modelId="{6923C7EF-280E-4172-8008-90E0DE20B877}">
      <dgm:prSet phldrT="[Текст]" custT="1"/>
      <dgm:spPr/>
      <dgm:t>
        <a:bodyPr/>
        <a:lstStyle/>
        <a:p>
          <a:r>
            <a:rPr lang="uz-Cyrl-UZ" sz="1800" smtClean="0"/>
            <a:t>гуллаш - пишиш </a:t>
          </a:r>
          <a:endParaRPr lang="ru-RU" sz="1800"/>
        </a:p>
      </dgm:t>
    </dgm:pt>
    <dgm:pt modelId="{C91D44CF-AC94-4936-A709-EFD35BA54E00}" type="parTrans" cxnId="{40B21E6B-B40A-434B-AC49-1270AB045747}">
      <dgm:prSet/>
      <dgm:spPr/>
      <dgm:t>
        <a:bodyPr/>
        <a:lstStyle/>
        <a:p>
          <a:endParaRPr lang="ru-RU" sz="2800"/>
        </a:p>
      </dgm:t>
    </dgm:pt>
    <dgm:pt modelId="{D207F48B-06B5-4EFC-9331-26AA57077810}" type="sibTrans" cxnId="{40B21E6B-B40A-434B-AC49-1270AB045747}">
      <dgm:prSet/>
      <dgm:spPr/>
      <dgm:t>
        <a:bodyPr/>
        <a:lstStyle/>
        <a:p>
          <a:endParaRPr lang="ru-RU" sz="2800"/>
        </a:p>
      </dgm:t>
    </dgm:pt>
    <dgm:pt modelId="{A8927B33-F504-4E86-939B-588405DEBD3E}" type="pres">
      <dgm:prSet presAssocID="{36496718-95FF-4214-AF74-CD0FB087FF09}" presName="arrowDiagram" presStyleCnt="0">
        <dgm:presLayoutVars>
          <dgm:chMax val="5"/>
          <dgm:dir/>
          <dgm:resizeHandles val="exact"/>
        </dgm:presLayoutVars>
      </dgm:prSet>
      <dgm:spPr/>
    </dgm:pt>
    <dgm:pt modelId="{D6359276-E8A7-40D6-8B5A-4C643E5F61D9}" type="pres">
      <dgm:prSet presAssocID="{36496718-95FF-4214-AF74-CD0FB087FF09}" presName="arrow" presStyleLbl="bgShp" presStyleIdx="0" presStyleCnt="1" custLinFactNeighborX="3932" custLinFactNeighborY="-12369"/>
      <dgm:spPr>
        <a:solidFill>
          <a:srgbClr val="00B050"/>
        </a:solidFill>
      </dgm:spPr>
    </dgm:pt>
    <dgm:pt modelId="{A9AB373B-AA6D-4B5C-9779-F118D9F3A65D}" type="pres">
      <dgm:prSet presAssocID="{36496718-95FF-4214-AF74-CD0FB087FF09}" presName="arrowDiagram4" presStyleCnt="0"/>
      <dgm:spPr/>
    </dgm:pt>
    <dgm:pt modelId="{2C690BB6-F5FA-4F94-B9B3-2A447E641936}" type="pres">
      <dgm:prSet presAssocID="{3EE01E60-502B-436A-A4B6-D6CBC9BB71D6}" presName="bullet4a" presStyleLbl="node1" presStyleIdx="0" presStyleCnt="4"/>
      <dgm:spPr/>
    </dgm:pt>
    <dgm:pt modelId="{E597A50A-99E5-45E5-A705-8C7AFA271CCB}" type="pres">
      <dgm:prSet presAssocID="{3EE01E60-502B-436A-A4B6-D6CBC9BB71D6}" presName="textBox4a" presStyleLbl="revTx" presStyleIdx="0" presStyleCnt="4">
        <dgm:presLayoutVars>
          <dgm:bulletEnabled val="1"/>
        </dgm:presLayoutVars>
      </dgm:prSet>
      <dgm:spPr/>
    </dgm:pt>
    <dgm:pt modelId="{B29E2A50-8EC4-4D09-9C78-17E11C982DB5}" type="pres">
      <dgm:prSet presAssocID="{402E57F0-DBE7-4C17-A679-E02B3109DC18}" presName="bullet4b" presStyleLbl="node1" presStyleIdx="1" presStyleCnt="4"/>
      <dgm:spPr/>
    </dgm:pt>
    <dgm:pt modelId="{7E83FDBA-E1C3-4D99-B232-60FE5EFA2C9A}" type="pres">
      <dgm:prSet presAssocID="{402E57F0-DBE7-4C17-A679-E02B3109DC18}" presName="textBox4b" presStyleLbl="revTx" presStyleIdx="1" presStyleCnt="4">
        <dgm:presLayoutVars>
          <dgm:bulletEnabled val="1"/>
        </dgm:presLayoutVars>
      </dgm:prSet>
      <dgm:spPr/>
    </dgm:pt>
    <dgm:pt modelId="{1B2A7D83-11EB-4F7E-9DBC-273712B8D880}" type="pres">
      <dgm:prSet presAssocID="{9A2BE6F4-BCEE-40B2-9412-792626977789}" presName="bullet4c" presStyleLbl="node1" presStyleIdx="2" presStyleCnt="4"/>
      <dgm:spPr/>
    </dgm:pt>
    <dgm:pt modelId="{537FDB7E-7A24-4E51-B406-3B9B6F5DB64C}" type="pres">
      <dgm:prSet presAssocID="{9A2BE6F4-BCEE-40B2-9412-792626977789}" presName="textBox4c" presStyleLbl="revTx" presStyleIdx="2" presStyleCnt="4">
        <dgm:presLayoutVars>
          <dgm:bulletEnabled val="1"/>
        </dgm:presLayoutVars>
      </dgm:prSet>
      <dgm:spPr/>
    </dgm:pt>
    <dgm:pt modelId="{74AEC72B-C97A-455C-B7CB-AF1B8896018D}" type="pres">
      <dgm:prSet presAssocID="{6923C7EF-280E-4172-8008-90E0DE20B877}" presName="bullet4d" presStyleLbl="node1" presStyleIdx="3" presStyleCnt="4"/>
      <dgm:spPr/>
    </dgm:pt>
    <dgm:pt modelId="{8228B5EB-5BD0-46B5-B6C5-47F87D947E58}" type="pres">
      <dgm:prSet presAssocID="{6923C7EF-280E-4172-8008-90E0DE20B877}" presName="textBox4d" presStyleLbl="revTx" presStyleIdx="3" presStyleCnt="4">
        <dgm:presLayoutVars>
          <dgm:bulletEnabled val="1"/>
        </dgm:presLayoutVars>
      </dgm:prSet>
      <dgm:spPr/>
      <dgm:t>
        <a:bodyPr/>
        <a:lstStyle/>
        <a:p>
          <a:endParaRPr lang="ru-RU"/>
        </a:p>
      </dgm:t>
    </dgm:pt>
  </dgm:ptLst>
  <dgm:cxnLst>
    <dgm:cxn modelId="{53006D24-7537-4495-AE21-5C01F939A489}" srcId="{36496718-95FF-4214-AF74-CD0FB087FF09}" destId="{9A2BE6F4-BCEE-40B2-9412-792626977789}" srcOrd="2" destOrd="0" parTransId="{838C20D9-CF4A-4792-8CC4-6720E8C9944B}" sibTransId="{F57C7E95-2A51-442B-80DF-C3B057F0A64A}"/>
    <dgm:cxn modelId="{CAADEEEE-A7BD-4B70-A5A7-4AFB9304DC99}" srcId="{36496718-95FF-4214-AF74-CD0FB087FF09}" destId="{402E57F0-DBE7-4C17-A679-E02B3109DC18}" srcOrd="1" destOrd="0" parTransId="{049BFA44-D2B9-4CFF-92AF-ECD8E77CBB14}" sibTransId="{8DCE4B52-F2EA-4D79-8EAB-7B4BC50F609A}"/>
    <dgm:cxn modelId="{40B21E6B-B40A-434B-AC49-1270AB045747}" srcId="{36496718-95FF-4214-AF74-CD0FB087FF09}" destId="{6923C7EF-280E-4172-8008-90E0DE20B877}" srcOrd="3" destOrd="0" parTransId="{C91D44CF-AC94-4936-A709-EFD35BA54E00}" sibTransId="{D207F48B-06B5-4EFC-9331-26AA57077810}"/>
    <dgm:cxn modelId="{8E3B55F3-D7E0-455E-B0E6-3020454CC478}" type="presOf" srcId="{402E57F0-DBE7-4C17-A679-E02B3109DC18}" destId="{7E83FDBA-E1C3-4D99-B232-60FE5EFA2C9A}" srcOrd="0" destOrd="0" presId="urn:microsoft.com/office/officeart/2005/8/layout/arrow2"/>
    <dgm:cxn modelId="{87FBFF0F-83BA-42E1-BFA4-303A96EFF4C7}" srcId="{36496718-95FF-4214-AF74-CD0FB087FF09}" destId="{3EE01E60-502B-436A-A4B6-D6CBC9BB71D6}" srcOrd="0" destOrd="0" parTransId="{786BCDAF-3B3D-4916-82FC-27248E71516B}" sibTransId="{77A15645-BAF2-4372-8EBA-F773BE4FA71F}"/>
    <dgm:cxn modelId="{7ABC745B-1E66-44FB-9848-F52DC048967C}" type="presOf" srcId="{6923C7EF-280E-4172-8008-90E0DE20B877}" destId="{8228B5EB-5BD0-46B5-B6C5-47F87D947E58}" srcOrd="0" destOrd="0" presId="urn:microsoft.com/office/officeart/2005/8/layout/arrow2"/>
    <dgm:cxn modelId="{AE303641-56C8-4118-836E-A889CDCA802C}" type="presOf" srcId="{3EE01E60-502B-436A-A4B6-D6CBC9BB71D6}" destId="{E597A50A-99E5-45E5-A705-8C7AFA271CCB}" srcOrd="0" destOrd="0" presId="urn:microsoft.com/office/officeart/2005/8/layout/arrow2"/>
    <dgm:cxn modelId="{A599F593-6D52-4E52-B9A1-A815EC511F03}" type="presOf" srcId="{9A2BE6F4-BCEE-40B2-9412-792626977789}" destId="{537FDB7E-7A24-4E51-B406-3B9B6F5DB64C}" srcOrd="0" destOrd="0" presId="urn:microsoft.com/office/officeart/2005/8/layout/arrow2"/>
    <dgm:cxn modelId="{C00B92D3-6E81-4739-B745-B96BA253411E}" type="presOf" srcId="{36496718-95FF-4214-AF74-CD0FB087FF09}" destId="{A8927B33-F504-4E86-939B-588405DEBD3E}" srcOrd="0" destOrd="0" presId="urn:microsoft.com/office/officeart/2005/8/layout/arrow2"/>
    <dgm:cxn modelId="{C75369E2-3650-4F10-87A2-FE30CAB886B3}" type="presParOf" srcId="{A8927B33-F504-4E86-939B-588405DEBD3E}" destId="{D6359276-E8A7-40D6-8B5A-4C643E5F61D9}" srcOrd="0" destOrd="0" presId="urn:microsoft.com/office/officeart/2005/8/layout/arrow2"/>
    <dgm:cxn modelId="{76481202-D71A-4640-9497-4CFE769D6AA3}" type="presParOf" srcId="{A8927B33-F504-4E86-939B-588405DEBD3E}" destId="{A9AB373B-AA6D-4B5C-9779-F118D9F3A65D}" srcOrd="1" destOrd="0" presId="urn:microsoft.com/office/officeart/2005/8/layout/arrow2"/>
    <dgm:cxn modelId="{8E0A5E11-2C53-4513-A6E8-865072345DFB}" type="presParOf" srcId="{A9AB373B-AA6D-4B5C-9779-F118D9F3A65D}" destId="{2C690BB6-F5FA-4F94-B9B3-2A447E641936}" srcOrd="0" destOrd="0" presId="urn:microsoft.com/office/officeart/2005/8/layout/arrow2"/>
    <dgm:cxn modelId="{652311D8-799C-4C12-98C3-C2534380DEB8}" type="presParOf" srcId="{A9AB373B-AA6D-4B5C-9779-F118D9F3A65D}" destId="{E597A50A-99E5-45E5-A705-8C7AFA271CCB}" srcOrd="1" destOrd="0" presId="urn:microsoft.com/office/officeart/2005/8/layout/arrow2"/>
    <dgm:cxn modelId="{86C6A320-D858-4F3F-A499-65E07536D062}" type="presParOf" srcId="{A9AB373B-AA6D-4B5C-9779-F118D9F3A65D}" destId="{B29E2A50-8EC4-4D09-9C78-17E11C982DB5}" srcOrd="2" destOrd="0" presId="urn:microsoft.com/office/officeart/2005/8/layout/arrow2"/>
    <dgm:cxn modelId="{744737E3-A2C8-4E46-905F-77017CF99FCD}" type="presParOf" srcId="{A9AB373B-AA6D-4B5C-9779-F118D9F3A65D}" destId="{7E83FDBA-E1C3-4D99-B232-60FE5EFA2C9A}" srcOrd="3" destOrd="0" presId="urn:microsoft.com/office/officeart/2005/8/layout/arrow2"/>
    <dgm:cxn modelId="{BE9C3A2B-00EB-4DE4-92EF-EFD76BC8A8A1}" type="presParOf" srcId="{A9AB373B-AA6D-4B5C-9779-F118D9F3A65D}" destId="{1B2A7D83-11EB-4F7E-9DBC-273712B8D880}" srcOrd="4" destOrd="0" presId="urn:microsoft.com/office/officeart/2005/8/layout/arrow2"/>
    <dgm:cxn modelId="{ECFB7614-5648-46B1-B162-75FE3CF9CB14}" type="presParOf" srcId="{A9AB373B-AA6D-4B5C-9779-F118D9F3A65D}" destId="{537FDB7E-7A24-4E51-B406-3B9B6F5DB64C}" srcOrd="5" destOrd="0" presId="urn:microsoft.com/office/officeart/2005/8/layout/arrow2"/>
    <dgm:cxn modelId="{FF84A011-6623-4E87-B779-A1F7C8A862CB}" type="presParOf" srcId="{A9AB373B-AA6D-4B5C-9779-F118D9F3A65D}" destId="{74AEC72B-C97A-455C-B7CB-AF1B8896018D}" srcOrd="6" destOrd="0" presId="urn:microsoft.com/office/officeart/2005/8/layout/arrow2"/>
    <dgm:cxn modelId="{A7305217-7943-477D-B446-E121B346CF6D}" type="presParOf" srcId="{A9AB373B-AA6D-4B5C-9779-F118D9F3A65D}" destId="{8228B5EB-5BD0-46B5-B6C5-47F87D947E58}" srcOrd="7"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E18EAA-0135-4B41-BBF1-7EF2B4E60BC3}">
      <dsp:nvSpPr>
        <dsp:cNvPr id="0" name=""/>
        <dsp:cNvSpPr/>
      </dsp:nvSpPr>
      <dsp:spPr>
        <a:xfrm>
          <a:off x="2087354" y="134789"/>
          <a:ext cx="2675043" cy="929007"/>
        </a:xfrm>
        <a:prstGeom prst="ellipse">
          <a:avLst/>
        </a:prstGeom>
        <a:solidFill>
          <a:schemeClr val="accent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0B2495-A162-4F69-B9C2-01EAD6C16C64}">
      <dsp:nvSpPr>
        <dsp:cNvPr id="0" name=""/>
        <dsp:cNvSpPr/>
      </dsp:nvSpPr>
      <dsp:spPr>
        <a:xfrm>
          <a:off x="3169814" y="2486030"/>
          <a:ext cx="518419" cy="331788"/>
        </a:xfrm>
        <a:prstGeom prst="down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01A5CB-E1E9-4F00-B9B6-154C6AF15964}">
      <dsp:nvSpPr>
        <dsp:cNvPr id="0" name=""/>
        <dsp:cNvSpPr/>
      </dsp:nvSpPr>
      <dsp:spPr>
        <a:xfrm>
          <a:off x="2184817" y="2675043"/>
          <a:ext cx="2488413" cy="62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uz-Cyrl-UZ" sz="2200" b="1" kern="1200" smtClean="0">
              <a:solidFill>
                <a:srgbClr val="0000FF"/>
              </a:solidFill>
            </a:rPr>
            <a:t>1 </a:t>
          </a:r>
          <a:r>
            <a:rPr lang="uz-Cyrl-UZ" sz="2200" b="1" kern="1200" smtClean="0">
              <a:solidFill>
                <a:srgbClr val="0000FF"/>
              </a:solidFill>
            </a:rPr>
            <a:t>т уруғ</a:t>
          </a:r>
          <a:endParaRPr lang="ru-RU" sz="2200" b="1" kern="1200">
            <a:solidFill>
              <a:srgbClr val="0000FF"/>
            </a:solidFill>
          </a:endParaRPr>
        </a:p>
      </dsp:txBody>
      <dsp:txXfrm>
        <a:off x="2184817" y="2675043"/>
        <a:ext cx="2488413" cy="622103"/>
      </dsp:txXfrm>
    </dsp:sp>
    <dsp:sp modelId="{5A98A751-E182-4669-A9B5-EE491D7939A1}">
      <dsp:nvSpPr>
        <dsp:cNvPr id="0" name=""/>
        <dsp:cNvSpPr/>
      </dsp:nvSpPr>
      <dsp:spPr>
        <a:xfrm>
          <a:off x="3059909" y="1135545"/>
          <a:ext cx="933154" cy="933154"/>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smtClean="0"/>
            <a:t>186 </a:t>
          </a:r>
          <a:r>
            <a:rPr lang="uz-Cyrl-UZ" sz="1600" kern="1200" smtClean="0"/>
            <a:t>кг калий</a:t>
          </a:r>
          <a:endParaRPr lang="ru-RU" sz="1600" kern="1200"/>
        </a:p>
      </dsp:txBody>
      <dsp:txXfrm>
        <a:off x="3196566" y="1272202"/>
        <a:ext cx="659840" cy="659840"/>
      </dsp:txXfrm>
    </dsp:sp>
    <dsp:sp modelId="{CBE76868-01C6-45E2-84CA-131DC6076038}">
      <dsp:nvSpPr>
        <dsp:cNvPr id="0" name=""/>
        <dsp:cNvSpPr/>
      </dsp:nvSpPr>
      <dsp:spPr>
        <a:xfrm>
          <a:off x="1714514" y="317484"/>
          <a:ext cx="1504646" cy="933154"/>
        </a:xfrm>
        <a:prstGeom prst="ellipse">
          <a:avLst/>
        </a:prstGeom>
        <a:solidFill>
          <a:schemeClr val="accent3">
            <a:hueOff val="-8413220"/>
            <a:satOff val="-4326"/>
            <a:lumOff val="-1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smtClean="0"/>
            <a:t>20 </a:t>
          </a:r>
          <a:r>
            <a:rPr lang="uz-Cyrl-UZ" sz="1600" kern="1200" smtClean="0"/>
            <a:t>кг фосфор</a:t>
          </a:r>
          <a:endParaRPr lang="ru-RU" sz="1600" kern="1200"/>
        </a:p>
      </dsp:txBody>
      <dsp:txXfrm>
        <a:off x="1934864" y="454141"/>
        <a:ext cx="1063946" cy="659840"/>
      </dsp:txXfrm>
    </dsp:sp>
    <dsp:sp modelId="{522469A7-C7C7-404D-BCBB-32531ABB1D3B}">
      <dsp:nvSpPr>
        <dsp:cNvPr id="0" name=""/>
        <dsp:cNvSpPr/>
      </dsp:nvSpPr>
      <dsp:spPr>
        <a:xfrm>
          <a:off x="3124713" y="209856"/>
          <a:ext cx="1375880" cy="933154"/>
        </a:xfrm>
        <a:prstGeom prst="ellipse">
          <a:avLst/>
        </a:prstGeom>
        <a:solidFill>
          <a:schemeClr val="accent3">
            <a:hueOff val="-16826440"/>
            <a:satOff val="-8652"/>
            <a:lumOff val="-3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smtClean="0"/>
            <a:t>60  </a:t>
          </a:r>
          <a:r>
            <a:rPr lang="uz-Cyrl-UZ" sz="1600" kern="1200" smtClean="0"/>
            <a:t>кг азот</a:t>
          </a:r>
          <a:endParaRPr lang="ru-RU" sz="1600" kern="1200"/>
        </a:p>
      </dsp:txBody>
      <dsp:txXfrm>
        <a:off x="3326206" y="346513"/>
        <a:ext cx="972894" cy="659840"/>
      </dsp:txXfrm>
    </dsp:sp>
    <dsp:sp modelId="{EFEDB27D-6866-4753-9756-B0A3EC5CA29D}">
      <dsp:nvSpPr>
        <dsp:cNvPr id="0" name=""/>
        <dsp:cNvSpPr/>
      </dsp:nvSpPr>
      <dsp:spPr>
        <a:xfrm>
          <a:off x="928701" y="20736"/>
          <a:ext cx="5000644" cy="2322518"/>
        </a:xfrm>
        <a:prstGeom prst="funnel">
          <a:avLst/>
        </a:prstGeom>
        <a:solidFill>
          <a:srgbClr val="FFFF00">
            <a:alpha val="40000"/>
          </a:srgbClr>
        </a:solidFill>
        <a:ln w="1000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59276-E8A7-40D6-8B5A-4C643E5F61D9}">
      <dsp:nvSpPr>
        <dsp:cNvPr id="0" name=""/>
        <dsp:cNvSpPr/>
      </dsp:nvSpPr>
      <dsp:spPr>
        <a:xfrm>
          <a:off x="1761192" y="0"/>
          <a:ext cx="5555455" cy="3472159"/>
        </a:xfrm>
        <a:prstGeom prst="swooshArrow">
          <a:avLst>
            <a:gd name="adj1" fmla="val 25000"/>
            <a:gd name="adj2" fmla="val 25000"/>
          </a:avLst>
        </a:prstGeom>
        <a:solidFill>
          <a:srgbClr val="00B050"/>
        </a:solidFill>
        <a:ln>
          <a:noFill/>
        </a:ln>
        <a:effectLst>
          <a:outerShdw blurRad="38100" dist="25400" dir="5400000" rotWithShape="0">
            <a:srgbClr val="000000">
              <a:alpha val="25000"/>
            </a:srgbClr>
          </a:outerShdw>
        </a:effectLst>
      </dsp:spPr>
      <dsp:style>
        <a:lnRef idx="0">
          <a:scrgbClr r="0" g="0" b="0"/>
        </a:lnRef>
        <a:fillRef idx="1">
          <a:scrgbClr r="0" g="0" b="0"/>
        </a:fillRef>
        <a:effectRef idx="2">
          <a:scrgbClr r="0" g="0" b="0"/>
        </a:effectRef>
        <a:fontRef idx="minor"/>
      </dsp:style>
    </dsp:sp>
    <dsp:sp modelId="{2C690BB6-F5FA-4F94-B9B3-2A447E641936}">
      <dsp:nvSpPr>
        <dsp:cNvPr id="0" name=""/>
        <dsp:cNvSpPr/>
      </dsp:nvSpPr>
      <dsp:spPr>
        <a:xfrm>
          <a:off x="2089964" y="2581898"/>
          <a:ext cx="127775" cy="127775"/>
        </a:xfrm>
        <a:prstGeom prst="ellipse">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sp>
    <dsp:sp modelId="{E597A50A-99E5-45E5-A705-8C7AFA271CCB}">
      <dsp:nvSpPr>
        <dsp:cNvPr id="0" name=""/>
        <dsp:cNvSpPr/>
      </dsp:nvSpPr>
      <dsp:spPr>
        <a:xfrm>
          <a:off x="2153852" y="2645785"/>
          <a:ext cx="949982" cy="826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706" tIns="0" rIns="0" bIns="0" numCol="1" spcCol="1270" anchor="t" anchorCtr="0">
          <a:noAutofit/>
        </a:bodyPr>
        <a:lstStyle/>
        <a:p>
          <a:pPr lvl="0" algn="l" defTabSz="800100">
            <a:lnSpc>
              <a:spcPct val="90000"/>
            </a:lnSpc>
            <a:spcBef>
              <a:spcPct val="0"/>
            </a:spcBef>
            <a:spcAft>
              <a:spcPct val="35000"/>
            </a:spcAft>
          </a:pPr>
          <a:r>
            <a:rPr lang="uz-Cyrl-UZ" sz="1800" kern="1200" smtClean="0"/>
            <a:t>униб чиқиш</a:t>
          </a:r>
          <a:endParaRPr lang="ru-RU" sz="1800" kern="1200"/>
        </a:p>
      </dsp:txBody>
      <dsp:txXfrm>
        <a:off x="2153852" y="2645785"/>
        <a:ext cx="949982" cy="826374"/>
      </dsp:txXfrm>
    </dsp:sp>
    <dsp:sp modelId="{B29E2A50-8EC4-4D09-9C78-17E11C982DB5}">
      <dsp:nvSpPr>
        <dsp:cNvPr id="0" name=""/>
        <dsp:cNvSpPr/>
      </dsp:nvSpPr>
      <dsp:spPr>
        <a:xfrm>
          <a:off x="2992726" y="1774273"/>
          <a:ext cx="222218" cy="222218"/>
        </a:xfrm>
        <a:prstGeom prst="ellipse">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sp>
    <dsp:sp modelId="{7E83FDBA-E1C3-4D99-B232-60FE5EFA2C9A}">
      <dsp:nvSpPr>
        <dsp:cNvPr id="0" name=""/>
        <dsp:cNvSpPr/>
      </dsp:nvSpPr>
      <dsp:spPr>
        <a:xfrm>
          <a:off x="3103835" y="1885382"/>
          <a:ext cx="1166645" cy="1586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749" tIns="0" rIns="0" bIns="0" numCol="1" spcCol="1270" anchor="t" anchorCtr="0">
          <a:noAutofit/>
        </a:bodyPr>
        <a:lstStyle/>
        <a:p>
          <a:pPr lvl="0" algn="l" defTabSz="800100">
            <a:lnSpc>
              <a:spcPct val="90000"/>
            </a:lnSpc>
            <a:spcBef>
              <a:spcPct val="0"/>
            </a:spcBef>
            <a:spcAft>
              <a:spcPct val="35000"/>
            </a:spcAft>
          </a:pPr>
          <a:r>
            <a:rPr lang="uz-Cyrl-UZ" sz="1800" kern="1200" smtClean="0"/>
            <a:t>саватнинг шаклланиши </a:t>
          </a:r>
          <a:endParaRPr lang="ru-RU" sz="1800" kern="1200"/>
        </a:p>
      </dsp:txBody>
      <dsp:txXfrm>
        <a:off x="3103835" y="1885382"/>
        <a:ext cx="1166645" cy="1586777"/>
      </dsp:txXfrm>
    </dsp:sp>
    <dsp:sp modelId="{1B2A7D83-11EB-4F7E-9DBC-273712B8D880}">
      <dsp:nvSpPr>
        <dsp:cNvPr id="0" name=""/>
        <dsp:cNvSpPr/>
      </dsp:nvSpPr>
      <dsp:spPr>
        <a:xfrm>
          <a:off x="4145483" y="1179145"/>
          <a:ext cx="294439" cy="294439"/>
        </a:xfrm>
        <a:prstGeom prst="ellipse">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sp>
    <dsp:sp modelId="{537FDB7E-7A24-4E51-B406-3B9B6F5DB64C}">
      <dsp:nvSpPr>
        <dsp:cNvPr id="0" name=""/>
        <dsp:cNvSpPr/>
      </dsp:nvSpPr>
      <dsp:spPr>
        <a:xfrm>
          <a:off x="4292702" y="1326365"/>
          <a:ext cx="1166645" cy="2145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017" tIns="0" rIns="0" bIns="0" numCol="1" spcCol="1270" anchor="t" anchorCtr="0">
          <a:noAutofit/>
        </a:bodyPr>
        <a:lstStyle/>
        <a:p>
          <a:pPr lvl="0" algn="l" defTabSz="800100">
            <a:lnSpc>
              <a:spcPct val="90000"/>
            </a:lnSpc>
            <a:spcBef>
              <a:spcPct val="0"/>
            </a:spcBef>
            <a:spcAft>
              <a:spcPct val="35000"/>
            </a:spcAft>
          </a:pPr>
          <a:r>
            <a:rPr lang="uz-Cyrl-UZ" sz="1800" kern="1200" smtClean="0"/>
            <a:t>шоналаш - гуллаш </a:t>
          </a:r>
          <a:endParaRPr lang="ru-RU" sz="1800" kern="1200"/>
        </a:p>
      </dsp:txBody>
      <dsp:txXfrm>
        <a:off x="4292702" y="1326365"/>
        <a:ext cx="1166645" cy="2145794"/>
      </dsp:txXfrm>
    </dsp:sp>
    <dsp:sp modelId="{74AEC72B-C97A-455C-B7CB-AF1B8896018D}">
      <dsp:nvSpPr>
        <dsp:cNvPr id="0" name=""/>
        <dsp:cNvSpPr/>
      </dsp:nvSpPr>
      <dsp:spPr>
        <a:xfrm>
          <a:off x="5401016" y="785402"/>
          <a:ext cx="394437" cy="394437"/>
        </a:xfrm>
        <a:prstGeom prst="ellipse">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sp>
    <dsp:sp modelId="{8228B5EB-5BD0-46B5-B6C5-47F87D947E58}">
      <dsp:nvSpPr>
        <dsp:cNvPr id="0" name=""/>
        <dsp:cNvSpPr/>
      </dsp:nvSpPr>
      <dsp:spPr>
        <a:xfrm>
          <a:off x="5598234" y="982621"/>
          <a:ext cx="1166645" cy="2489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004" tIns="0" rIns="0" bIns="0" numCol="1" spcCol="1270" anchor="t" anchorCtr="0">
          <a:noAutofit/>
        </a:bodyPr>
        <a:lstStyle/>
        <a:p>
          <a:pPr lvl="0" algn="l" defTabSz="800100">
            <a:lnSpc>
              <a:spcPct val="90000"/>
            </a:lnSpc>
            <a:spcBef>
              <a:spcPct val="0"/>
            </a:spcBef>
            <a:spcAft>
              <a:spcPct val="35000"/>
            </a:spcAft>
          </a:pPr>
          <a:r>
            <a:rPr lang="uz-Cyrl-UZ" sz="1800" kern="1200" smtClean="0"/>
            <a:t>гуллаш - пишиш </a:t>
          </a:r>
          <a:endParaRPr lang="ru-RU" sz="1800" kern="1200"/>
        </a:p>
      </dsp:txBody>
      <dsp:txXfrm>
        <a:off x="5598234" y="982621"/>
        <a:ext cx="1166645" cy="2489538"/>
      </dsp:txXfrm>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T0" fmla="*/ 0 w 1000"/>
              <a:gd name="T1" fmla="*/ 0 h 1000"/>
              <a:gd name="T2" fmla="*/ 4803343 w 1000"/>
              <a:gd name="T3" fmla="*/ 0 h 1000"/>
              <a:gd name="T4" fmla="*/ 4803343 w 1000"/>
              <a:gd name="T5" fmla="*/ 109538 h 1000"/>
              <a:gd name="T6" fmla="*/ 0 w 1000"/>
              <a:gd name="T7" fmla="*/ 109538 h 1000"/>
              <a:gd name="T8" fmla="*/ 0 w 1000"/>
              <a:gd name="T9" fmla="*/ 0 h 1000"/>
              <a:gd name="T10" fmla="*/ 7772400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ru-RU">
              <a:solidFill>
                <a:srgbClr val="000000"/>
              </a:solidFill>
            </a:endParaRPr>
          </a:p>
        </p:txBody>
      </p:sp>
      <p:sp>
        <p:nvSpPr>
          <p:cNvPr id="7170" name="Rectangle 2"/>
          <p:cNvSpPr>
            <a:spLocks noGrp="1" noChangeArrowheads="1"/>
          </p:cNvSpPr>
          <p:nvPr>
            <p:ph type="ctrTitle"/>
          </p:nvPr>
        </p:nvSpPr>
        <p:spPr>
          <a:xfrm>
            <a:off x="685800" y="990600"/>
            <a:ext cx="7772400" cy="1371600"/>
          </a:xfrm>
        </p:spPr>
        <p:txBody>
          <a:bodyPr/>
          <a:lstStyle>
            <a:lvl1pPr>
              <a:defRPr sz="4000"/>
            </a:lvl1pPr>
          </a:lstStyle>
          <a:p>
            <a:pPr lvl="0"/>
            <a:r>
              <a:rPr lang="ru-RU" noProof="0" smtClean="0"/>
              <a:t>Образец заголовка</a:t>
            </a:r>
          </a:p>
        </p:txBody>
      </p:sp>
      <p:sp>
        <p:nvSpPr>
          <p:cNvPr id="7171"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pPr lvl="0"/>
            <a:r>
              <a:rPr lang="ru-RU" noProof="0" smtClean="0"/>
              <a:t>Образец подзаголовка</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fld id="{F612B76C-51D6-409E-93F5-D417FA95589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46458496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99066CF8-6CD2-4952-9E74-31A4BB29A74B}"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060370070"/>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D9289515-6B27-4D7A-9D8E-22268CC7253A}"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30053348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AD786FAB-1AC3-417F-8ACD-7D4F4CAFC89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13587791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8"/>
          <p:cNvSpPr>
            <a:spLocks noGrp="1" noChangeArrowheads="1"/>
          </p:cNvSpPr>
          <p:nvPr>
            <p:ph type="sldNum" sz="quarter" idx="12"/>
          </p:nvPr>
        </p:nvSpPr>
        <p:spPr>
          <a:ln/>
        </p:spPr>
        <p:txBody>
          <a:bodyPr/>
          <a:lstStyle>
            <a:lvl1pPr>
              <a:defRPr/>
            </a:lvl1pPr>
          </a:lstStyle>
          <a:p>
            <a:fld id="{DFBD64E7-369B-4554-8880-F91200D6997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55238045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8"/>
          <p:cNvSpPr>
            <a:spLocks noGrp="1" noChangeArrowheads="1"/>
          </p:cNvSpPr>
          <p:nvPr>
            <p:ph type="sldNum" sz="quarter" idx="12"/>
          </p:nvPr>
        </p:nvSpPr>
        <p:spPr>
          <a:ln/>
        </p:spPr>
        <p:txBody>
          <a:bodyPr/>
          <a:lstStyle>
            <a:lvl1pPr>
              <a:defRPr/>
            </a:lvl1pPr>
          </a:lstStyle>
          <a:p>
            <a:fld id="{03031047-8002-44A5-A7C4-C5F05C174FE7}"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5911856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8"/>
          <p:cNvSpPr>
            <a:spLocks noGrp="1" noChangeArrowheads="1"/>
          </p:cNvSpPr>
          <p:nvPr>
            <p:ph type="sldNum" sz="quarter" idx="12"/>
          </p:nvPr>
        </p:nvSpPr>
        <p:spPr>
          <a:ln/>
        </p:spPr>
        <p:txBody>
          <a:bodyPr/>
          <a:lstStyle>
            <a:lvl1pPr>
              <a:defRPr/>
            </a:lvl1pPr>
          </a:lstStyle>
          <a:p>
            <a:fld id="{361C230A-401E-4A71-8819-04571755BE27}"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82371687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22105FD7-B915-4E65-A7CE-3B26BAE5AE6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3262305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42AE2801-DF54-4CE0-BE6D-D724BAC97275}"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49779035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441AF681-D009-446C-8017-F8BDEEA6A29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10073670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73838" y="304800"/>
            <a:ext cx="2001837"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66738" y="304800"/>
            <a:ext cx="58547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CE6D69CF-766D-4BB6-8D5B-E088889CB962}"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14770142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266328683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870222781"/>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90518395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23639618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68834713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233160678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291980471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241137462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39934646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08728299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0177142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5175866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5600199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84428805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157642772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1759809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slideLayout" Target="../slideLayouts/slideLayout101.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slideLayout" Target="../slideLayouts/slideLayout100.xml"/><Relationship Id="rId17" Type="http://schemas.openxmlformats.org/officeDocument/2006/relationships/theme" Target="../theme/theme9.xml"/><Relationship Id="rId2" Type="http://schemas.openxmlformats.org/officeDocument/2006/relationships/slideLayout" Target="../slideLayouts/slideLayout90.xml"/><Relationship Id="rId16" Type="http://schemas.openxmlformats.org/officeDocument/2006/relationships/slideLayout" Target="../slideLayouts/slideLayout104.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5" Type="http://schemas.openxmlformats.org/officeDocument/2006/relationships/slideLayout" Target="../slideLayouts/slideLayout10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slideLayout" Target="../slideLayouts/slideLayout10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AutoShape 4"/>
          <p:cNvSpPr>
            <a:spLocks noChangeArrowheads="1"/>
          </p:cNvSpPr>
          <p:nvPr/>
        </p:nvSpPr>
        <p:spPr bwMode="auto">
          <a:xfrm>
            <a:off x="609600" y="1566863"/>
            <a:ext cx="7958138" cy="109537"/>
          </a:xfrm>
          <a:custGeom>
            <a:avLst/>
            <a:gdLst>
              <a:gd name="T0" fmla="*/ 0 w 1000"/>
              <a:gd name="T1" fmla="*/ 0 h 1000"/>
              <a:gd name="T2" fmla="*/ 4655511 w 1000"/>
              <a:gd name="T3" fmla="*/ 0 h 1000"/>
              <a:gd name="T4" fmla="*/ 4655511 w 1000"/>
              <a:gd name="T5" fmla="*/ 109537 h 1000"/>
              <a:gd name="T6" fmla="*/ 0 w 1000"/>
              <a:gd name="T7" fmla="*/ 109537 h 1000"/>
              <a:gd name="T8" fmla="*/ 0 w 1000"/>
              <a:gd name="T9" fmla="*/ 0 h 1000"/>
              <a:gd name="T10" fmla="*/ 7958138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ru-RU">
              <a:solidFill>
                <a:srgbClr val="000000"/>
              </a:solidFill>
            </a:endParaRPr>
          </a:p>
        </p:txBody>
      </p:sp>
      <p:sp>
        <p:nvSpPr>
          <p:cNvPr id="1029"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a:defRPr/>
            </a:pPr>
            <a:endParaRPr lang="ru-RU">
              <a:solidFill>
                <a:srgbClr val="000000"/>
              </a:solidFill>
            </a:endParaRPr>
          </a:p>
        </p:txBody>
      </p:sp>
      <p:sp>
        <p:nvSpPr>
          <p:cNvPr id="6150" name="Rectangle 6"/>
          <p:cNvSpPr>
            <a:spLocks noGrp="1" noChangeArrowheads="1"/>
          </p:cNvSpPr>
          <p:nvPr>
            <p:ph type="dt" sz="half" idx="2"/>
          </p:nvPr>
        </p:nvSpPr>
        <p:spPr bwMode="auto">
          <a:xfrm>
            <a:off x="6096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a:defRPr/>
            </a:pPr>
            <a:endParaRPr lang="ru-RU">
              <a:solidFill>
                <a:srgbClr val="000000"/>
              </a:solidFill>
            </a:endParaRPr>
          </a:p>
        </p:txBody>
      </p:sp>
      <p:sp>
        <p:nvSpPr>
          <p:cNvPr id="6151" name="Rectangle 7"/>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200"/>
            </a:lvl1pPr>
          </a:lstStyle>
          <a:p>
            <a:pPr>
              <a:defRPr/>
            </a:pPr>
            <a:endParaRPr lang="ru-RU">
              <a:solidFill>
                <a:srgbClr val="000000"/>
              </a:solidFill>
            </a:endParaRPr>
          </a:p>
        </p:txBody>
      </p:sp>
      <p:sp>
        <p:nvSpPr>
          <p:cNvPr id="6152" name="Rectangle 8"/>
          <p:cNvSpPr>
            <a:spLocks noGrp="1" noChangeArrowheads="1"/>
          </p:cNvSpPr>
          <p:nvPr>
            <p:ph type="sldNum" sz="quarter" idx="4"/>
          </p:nvPr>
        </p:nvSpPr>
        <p:spPr bwMode="auto">
          <a:xfrm>
            <a:off x="65532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fld id="{4A35901B-DD18-4286-BABF-FE8807C80B6B}" type="slidenum">
              <a:rPr lang="ru-RU" smtClean="0">
                <a:solidFill>
                  <a:srgbClr val="000000"/>
                </a:solidFill>
              </a:rPr>
              <a:pPr/>
              <a:t>‹#›</a:t>
            </a:fld>
            <a:endParaRPr lang="ru-RU" smtClean="0">
              <a:solidFill>
                <a:srgbClr val="000000"/>
              </a:solidFill>
            </a:endParaRPr>
          </a:p>
        </p:txBody>
      </p:sp>
    </p:spTree>
    <p:extLst>
      <p:ext uri="{BB962C8B-B14F-4D97-AF65-F5344CB8AC3E}">
        <p14:creationId xmlns:p14="http://schemas.microsoft.com/office/powerpoint/2010/main" val="2681098954"/>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732448465"/>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9.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Layout" Target="../diagrams/layout1.xml"/><Relationship Id="rId7" Type="http://schemas.openxmlformats.org/officeDocument/2006/relationships/image" Target="../media/image23.jpe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6.jpeg"/><Relationship Id="rId2" Type="http://schemas.openxmlformats.org/officeDocument/2006/relationships/diagramData" Target="../diagrams/data2.xml"/><Relationship Id="rId1" Type="http://schemas.openxmlformats.org/officeDocument/2006/relationships/slideLayout" Target="../slideLayouts/slideLayout9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gif"/><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68.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5400" smtClean="0">
                <a:solidFill>
                  <a:srgbClr val="9933FF"/>
                </a:solidFill>
                <a:latin typeface="Times New Roman" pitchFamily="18" charset="0"/>
              </a:rPr>
              <a:t>2-Мавзу</a:t>
            </a:r>
            <a:r>
              <a:rPr lang="ru-RU" sz="5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uz-Cyrl-UZ">
                <a:solidFill>
                  <a:srgbClr val="006600"/>
                </a:solidFill>
              </a:rPr>
              <a:t>Кунгабоқарнинг </a:t>
            </a:r>
            <a:r>
              <a:rPr lang="uz-Cyrl-UZ" smtClean="0">
                <a:solidFill>
                  <a:srgbClr val="006600"/>
                </a:solidFill>
              </a:rPr>
              <a:t>умумий </a:t>
            </a:r>
            <a:r>
              <a:rPr lang="uz-Cyrl-UZ">
                <a:solidFill>
                  <a:srgbClr val="006600"/>
                </a:solidFill>
              </a:rPr>
              <a:t>тавсифи </a:t>
            </a:r>
            <a:r>
              <a:rPr lang="uz-Cyrl-UZ">
                <a:solidFill>
                  <a:srgbClr val="006600"/>
                </a:solidFill>
              </a:rPr>
              <a:t>ва </a:t>
            </a:r>
            <a:r>
              <a:rPr lang="uz-Cyrl-UZ" smtClean="0">
                <a:solidFill>
                  <a:srgbClr val="006600"/>
                </a:solidFill>
              </a:rPr>
              <a:t>биологияси</a:t>
            </a:r>
          </a:p>
        </p:txBody>
      </p:sp>
      <p:pic>
        <p:nvPicPr>
          <p:cNvPr id="24580"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819419"/>
            <a:ext cx="604837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620688"/>
            <a:ext cx="8352928" cy="3823675"/>
          </a:xfrm>
          <a:prstGeom prst="rect">
            <a:avLst/>
          </a:prstGeom>
        </p:spPr>
        <p:txBody>
          <a:bodyPr wrap="square">
            <a:spAutoFit/>
          </a:bodyPr>
          <a:lstStyle/>
          <a:p>
            <a:pPr marL="609600" indent="-609600" algn="ctr" eaLnBrk="1" hangingPunct="1">
              <a:defRPr/>
            </a:pPr>
            <a:r>
              <a:rPr lang="uz-Cyrl-UZ" sz="2400" b="1"/>
              <a:t>Режа</a:t>
            </a:r>
            <a:r>
              <a:rPr lang="uz-Cyrl-UZ" sz="2000" b="1"/>
              <a:t>:</a:t>
            </a:r>
            <a:endParaRPr lang="ru-RU" sz="2000" b="1"/>
          </a:p>
          <a:p>
            <a:pPr marL="342900" lvl="0" indent="-342900" algn="just">
              <a:lnSpc>
                <a:spcPct val="115000"/>
              </a:lnSpc>
              <a:spcAft>
                <a:spcPts val="0"/>
              </a:spcAft>
              <a:buFont typeface="+mj-lt"/>
              <a:buAutoNum type="arabicPeriod"/>
            </a:pPr>
            <a:r>
              <a:rPr lang="uz-Cyrl-UZ" sz="3200" b="1">
                <a:latin typeface="Times New Roman" panose="02020603050405020304" pitchFamily="18" charset="0"/>
                <a:ea typeface="Times New Roman" panose="02020603050405020304" pitchFamily="18" charset="0"/>
                <a:cs typeface="Times New Roman" panose="02020603050405020304" pitchFamily="18" charset="0"/>
              </a:rPr>
              <a:t>Кунгабоқарни ахамияти, тарихи.</a:t>
            </a:r>
            <a:endParaRPr lang="ru-RU" sz="2400" b="1">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uz-Cyrl-UZ" sz="3200" b="1">
                <a:latin typeface="Times New Roman" panose="02020603050405020304" pitchFamily="18" charset="0"/>
                <a:ea typeface="Times New Roman" panose="02020603050405020304" pitchFamily="18" charset="0"/>
                <a:cs typeface="Times New Roman" panose="02020603050405020304" pitchFamily="18" charset="0"/>
              </a:rPr>
              <a:t>Кунгабоқар систематикаси ва морфологияси</a:t>
            </a:r>
            <a:endParaRPr lang="ru-RU" sz="2400" b="1">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uz-Cyrl-UZ" sz="3200" b="1">
                <a:latin typeface="Times New Roman" panose="02020603050405020304" pitchFamily="18" charset="0"/>
                <a:ea typeface="Times New Roman" panose="02020603050405020304" pitchFamily="18" charset="0"/>
                <a:cs typeface="Times New Roman" panose="02020603050405020304" pitchFamily="18" charset="0"/>
              </a:rPr>
              <a:t>Кунгабоқарнинг биологияси ва ривожланиш даврлари.</a:t>
            </a:r>
            <a:endParaRPr lang="ru-RU" sz="2400" b="1">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uz-Cyrl-UZ" sz="3200" b="1">
                <a:latin typeface="Times New Roman" panose="02020603050405020304" pitchFamily="18" charset="0"/>
                <a:ea typeface="Times New Roman" panose="02020603050405020304" pitchFamily="18" charset="0"/>
                <a:cs typeface="Times New Roman" panose="02020603050405020304" pitchFamily="18" charset="0"/>
              </a:rPr>
              <a:t>Кунгабоқар навлари.</a:t>
            </a:r>
            <a:endParaRPr lang="ru-RU" sz="2400" b="1">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5814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ru-RU" sz="2800" b="1" smtClean="0"/>
              <a:t>Кунгабоқарни </a:t>
            </a:r>
            <a:r>
              <a:rPr lang="ru-RU" sz="2800" b="1" smtClean="0"/>
              <a:t>аҳамияти</a:t>
            </a:r>
            <a:r>
              <a:rPr lang="uz-Cyrl-UZ" sz="2800" b="1"/>
              <a:t>.</a:t>
            </a:r>
            <a:endParaRPr lang="ru-RU" sz="2800" b="1"/>
          </a:p>
        </p:txBody>
      </p:sp>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lstStyle/>
          <a:p>
            <a:pPr algn="just"/>
            <a:r>
              <a:rPr lang="uz-Cyrl-UZ" sz="2000" b="1" i="1"/>
              <a:t>. </a:t>
            </a:r>
            <a:r>
              <a:rPr lang="uz-Cyrl-UZ" sz="2000"/>
              <a:t>Кунгабоқар мойи асосан озиқ - овқатда қўлланилади. У оқиш сариқ рангли, тиниқ, ярим қурийдиган (йод сони 119 - 144), уруғ таркибида 29–56% мой ва 15% оқсил бўлади. Мой таркибида 62% гача биологик фаол менол кислотаси, витаминлардан А, Д, Е, К, фосфатидлар мавжуд. </a:t>
            </a:r>
            <a:endParaRPr lang="ru-RU" sz="2000"/>
          </a:p>
          <a:p>
            <a:pPr algn="just"/>
            <a:r>
              <a:rPr lang="uz-Cyrl-UZ" sz="2000"/>
              <a:t>Кунгабоқар мойи маргарин, майонез, балиқ ва сабзавот консервалари, қандолат маҳсулотлари ишлаб чиқаришда лак - бўёқ, совун тайёрлашда ишлатилади</a:t>
            </a:r>
            <a:endParaRPr lang="ru-RU" sz="2000"/>
          </a:p>
        </p:txBody>
      </p:sp>
      <p:pic>
        <p:nvPicPr>
          <p:cNvPr id="25602" name="Picture 2" descr="Картинки по запросу подсолнечн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928670"/>
            <a:ext cx="2987824" cy="2192728"/>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Картинки по запросу масло подсолнечно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19564" y="4324165"/>
            <a:ext cx="3099285" cy="22101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800" b="1" smtClean="0"/>
              <a:t>Аҳамияти</a:t>
            </a:r>
            <a:r>
              <a:rPr lang="uz-Cyrl-UZ" sz="2800" b="1"/>
              <a:t>.</a:t>
            </a:r>
            <a:endParaRPr lang="ru-RU" sz="2800" b="1"/>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ru-RU" sz="2500"/>
              <a:t>Табобатда гуллари, барглари ва уруғлари қўлланилади. Уруғ таркибида мой, </a:t>
            </a:r>
            <a:r>
              <a:rPr lang="ru-RU" sz="2500"/>
              <a:t>оқсил</a:t>
            </a:r>
            <a:r>
              <a:rPr lang="ru-RU" sz="2500" smtClean="0"/>
              <a:t>, углеводлар</a:t>
            </a:r>
            <a:r>
              <a:rPr lang="ru-RU" sz="2500"/>
              <a:t>, </a:t>
            </a:r>
            <a:r>
              <a:rPr lang="ru-RU" sz="2500"/>
              <a:t>каротиноидлар</a:t>
            </a:r>
            <a:r>
              <a:rPr lang="ru-RU" sz="2500" smtClean="0"/>
              <a:t>, фитин</a:t>
            </a:r>
            <a:r>
              <a:rPr lang="uz-Cyrl-UZ" sz="2500" smtClean="0"/>
              <a:t> </a:t>
            </a:r>
            <a:r>
              <a:rPr lang="uz-Cyrl-UZ" sz="2500"/>
              <a:t>моддалари мавжуд. Баргларида каротин, елиммоддалар, каучук, флавоноидлар, органик кислоталар аниқланган. Гулларида бўёқли моддалар, спиртлар мавжуд. Майдаланган саватлар энтероколит касаллигида қўлланади. </a:t>
            </a:r>
            <a:endParaRPr lang="ru-RU" sz="2500" smtClean="0"/>
          </a:p>
        </p:txBody>
      </p:sp>
      <p:pic>
        <p:nvPicPr>
          <p:cNvPr id="26626" name="Picture 2" descr="Картинки по запросу подсолнечн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5055" y="1461236"/>
            <a:ext cx="3164579" cy="2336045"/>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8399" y="4482247"/>
            <a:ext cx="3280990" cy="18269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defRPr/>
            </a:pPr>
            <a:r>
              <a:rPr lang="uz-Cyrl-UZ" b="1" i="1">
                <a:effectLst/>
              </a:rPr>
              <a:t>Тарихи.</a:t>
            </a:r>
            <a:endParaRPr lang="ru-RU" cap="none">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92500" lnSpcReduction="10000"/>
          </a:bodyPr>
          <a:lstStyle/>
          <a:p>
            <a:pPr algn="just">
              <a:buFont typeface="Wingdings" pitchFamily="2" charset="2"/>
              <a:buChar char="v"/>
            </a:pPr>
            <a:r>
              <a:rPr lang="uz-Cyrl-UZ" sz="2400">
                <a:solidFill>
                  <a:srgbClr val="FFFF00"/>
                </a:solidFill>
              </a:rPr>
              <a:t>Олимлар кунгабоқарнинг ватани Мексика ва Перу деб ҳисоблашган, аммо хужжатлар асосида Шимолий Америка - Канада деб топилган. Шимойлий Американинг ғарб районларида ёввойи ҳолда ўсиб турган бир йиллик кунгабоқарни кўриш мумкин. Америкадан </a:t>
            </a:r>
            <a:r>
              <a:rPr lang="en-US" sz="2400">
                <a:solidFill>
                  <a:srgbClr val="FFFF00"/>
                </a:solidFill>
              </a:rPr>
              <a:t>XVI </a:t>
            </a:r>
            <a:r>
              <a:rPr lang="uz-Cyrl-UZ" sz="2400">
                <a:solidFill>
                  <a:srgbClr val="FFFF00"/>
                </a:solidFill>
              </a:rPr>
              <a:t>асрда ўсимликлар Европага келтирилганда кунгабоқар ҳам келтирилган ва қисқа муддатда Европа давлатлари бўйича тез тарқалган. </a:t>
            </a:r>
            <a:endParaRPr lang="ru-RU" sz="2400">
              <a:solidFill>
                <a:srgbClr val="FFFF00"/>
              </a:solidFill>
            </a:endParaRPr>
          </a:p>
        </p:txBody>
      </p:sp>
      <p:pic>
        <p:nvPicPr>
          <p:cNvPr id="2765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585129"/>
            <a:ext cx="3637775" cy="2866373"/>
          </a:xfrm>
          <a:prstGeom prst="rect">
            <a:avLst/>
          </a:prstGeom>
          <a:noFill/>
          <a:extLst>
            <a:ext uri="{909E8E84-426E-40DD-AFC4-6F175D3DCCD1}">
              <a14:hiddenFill xmlns:a14="http://schemas.microsoft.com/office/drawing/2010/main">
                <a:solidFill>
                  <a:srgbClr val="FFFFFF"/>
                </a:solidFill>
              </a14:hiddenFill>
            </a:ext>
          </a:extLst>
        </p:spPr>
      </p:pic>
      <p:pic>
        <p:nvPicPr>
          <p:cNvPr id="276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7396" y="3576042"/>
            <a:ext cx="3861098" cy="28754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2931808"/>
          </a:xfrm>
          <a:solidFill>
            <a:srgbClr val="008080"/>
          </a:solidFill>
        </p:spPr>
        <p:txBody>
          <a:bodyPr>
            <a:noAutofit/>
          </a:bodyPr>
          <a:lstStyle/>
          <a:p>
            <a:pPr algn="just">
              <a:buFont typeface="Wingdings" pitchFamily="2" charset="2"/>
              <a:buChar char="v"/>
            </a:pPr>
            <a:r>
              <a:rPr lang="uz-Cyrl-UZ" sz="2800">
                <a:solidFill>
                  <a:srgbClr val="FFFF00"/>
                </a:solidFill>
              </a:rPr>
              <a:t>Ер юзида кунгабоқар 20,6 млн. га майдонга экилади,ўртача ҳосил 17,5 ц/га, ялпи ҳосили 44,8 млн. тонна. Кунгабоқар Аргентина, Канада, Хитой, Испания, Туркия, Румыния,Австралия, Танзания, Украина, Молдовада экилади. </a:t>
            </a:r>
            <a:r>
              <a:rPr lang="uz-Cyrl-UZ" sz="2800">
                <a:solidFill>
                  <a:srgbClr val="FFFF00"/>
                </a:solidFill>
              </a:rPr>
              <a:t>Ҳосили </a:t>
            </a:r>
            <a:r>
              <a:rPr lang="uz-Cyrl-UZ" sz="2800" smtClean="0">
                <a:solidFill>
                  <a:srgbClr val="FFFF00"/>
                </a:solidFill>
              </a:rPr>
              <a:t>ўртача 0,81дан </a:t>
            </a:r>
            <a:r>
              <a:rPr lang="uz-Cyrl-UZ" sz="2800">
                <a:solidFill>
                  <a:srgbClr val="FFFF00"/>
                </a:solidFill>
              </a:rPr>
              <a:t>то 5 т/гача ўзгаради. </a:t>
            </a:r>
            <a:endParaRPr lang="ru-RU" sz="2800">
              <a:solidFill>
                <a:srgbClr val="FFFF00"/>
              </a:solidFill>
            </a:endParaRPr>
          </a:p>
        </p:txBody>
      </p:sp>
      <p:pic>
        <p:nvPicPr>
          <p:cNvPr id="6" name="Picture 4" descr="30713cc-prodan-agroportal1"/>
          <p:cNvPicPr>
            <a:picLocks noChangeAspect="1" noChangeArrowheads="1"/>
          </p:cNvPicPr>
          <p:nvPr/>
        </p:nvPicPr>
        <p:blipFill rotWithShape="1">
          <a:blip r:embed="rId2">
            <a:extLst>
              <a:ext uri="{28A0092B-C50C-407E-A947-70E740481C1C}">
                <a14:useLocalDpi xmlns:a14="http://schemas.microsoft.com/office/drawing/2010/main" val="0"/>
              </a:ext>
            </a:extLst>
          </a:blip>
          <a:srcRect t="10652"/>
          <a:stretch/>
        </p:blipFill>
        <p:spPr bwMode="auto">
          <a:xfrm>
            <a:off x="5332605" y="4218133"/>
            <a:ext cx="3428504" cy="218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Picture 2" descr="Похожее изображение"/>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6445"/>
          <a:stretch/>
        </p:blipFill>
        <p:spPr bwMode="auto">
          <a:xfrm>
            <a:off x="320542" y="4288662"/>
            <a:ext cx="4397368" cy="21098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74675" y="304800"/>
            <a:ext cx="8001000" cy="609600"/>
          </a:xfrm>
        </p:spPr>
        <p:txBody>
          <a:bodyPr/>
          <a:lstStyle/>
          <a:p>
            <a:pPr eaLnBrk="1" hangingPunct="1"/>
            <a:r>
              <a:rPr lang="uz-Cyrl-UZ" sz="3600" b="1" i="1" smtClean="0">
                <a:solidFill>
                  <a:schemeClr val="hlink"/>
                </a:solidFill>
                <a:latin typeface="Times New Roman" panose="02020603050405020304" pitchFamily="18" charset="0"/>
              </a:rPr>
              <a:t>Кунгабоқар с</a:t>
            </a:r>
            <a:r>
              <a:rPr lang="ru-RU" sz="3600" b="1" i="1" smtClean="0">
                <a:solidFill>
                  <a:schemeClr val="hlink"/>
                </a:solidFill>
                <a:latin typeface="Times New Roman" panose="02020603050405020304" pitchFamily="18" charset="0"/>
              </a:rPr>
              <a:t>истематикаси</a:t>
            </a:r>
            <a:r>
              <a:rPr lang="ru-RU" sz="2300" smtClean="0"/>
              <a:t> </a:t>
            </a:r>
            <a:endParaRPr lang="ru-RU" sz="2300" smtClean="0"/>
          </a:p>
        </p:txBody>
      </p:sp>
      <p:sp>
        <p:nvSpPr>
          <p:cNvPr id="33795" name="Rectangle 3"/>
          <p:cNvSpPr>
            <a:spLocks noGrp="1" noChangeArrowheads="1"/>
          </p:cNvSpPr>
          <p:nvPr>
            <p:ph type="body" idx="1"/>
          </p:nvPr>
        </p:nvSpPr>
        <p:spPr>
          <a:xfrm>
            <a:off x="457200" y="1676400"/>
            <a:ext cx="8229600" cy="4191000"/>
          </a:xfrm>
        </p:spPr>
        <p:txBody>
          <a:bodyPr/>
          <a:lstStyle/>
          <a:p>
            <a:pPr eaLnBrk="1" hangingPunct="1">
              <a:lnSpc>
                <a:spcPct val="80000"/>
              </a:lnSpc>
            </a:pPr>
            <a:r>
              <a:rPr lang="ru-RU" sz="2000" b="1" smtClean="0">
                <a:latin typeface="Times New Roman" panose="02020603050405020304" pitchFamily="18" charset="0"/>
              </a:rPr>
              <a:t>Кунгабоқар-</a:t>
            </a:r>
            <a:r>
              <a:rPr lang="en-US" sz="2000" b="1" smtClean="0">
                <a:latin typeface="Times New Roman" panose="02020603050405020304" pitchFamily="18" charset="0"/>
              </a:rPr>
              <a:t>Asteraceae</a:t>
            </a:r>
            <a:r>
              <a:rPr lang="ru-RU" sz="2000" b="1" smtClean="0">
                <a:latin typeface="Times New Roman" panose="02020603050405020304" pitchFamily="18" charset="0"/>
              </a:rPr>
              <a:t> оиласига,   </a:t>
            </a:r>
            <a:r>
              <a:rPr lang="en-US" sz="2000" b="1" smtClean="0">
                <a:latin typeface="Times New Roman" panose="02020603050405020304" pitchFamily="18" charset="0"/>
              </a:rPr>
              <a:t>Helianthus annus L</a:t>
            </a:r>
            <a:r>
              <a:rPr lang="ru-RU" sz="2000" b="1" smtClean="0">
                <a:latin typeface="Times New Roman" panose="02020603050405020304" pitchFamily="18" charset="0"/>
              </a:rPr>
              <a:t> авлоди ва турига мансуб.Маданий тури экма ва манзарали кенжа турларига бўлинади. Кунгабоқар навлари уруғнинг катталигига мойнинг миқдорига ва мағизининг чиқишига кўра 3 гуруҳга бўлинади:</a:t>
            </a:r>
            <a:endParaRPr lang="uz-Cyrl-UZ" sz="2000" b="1" i="1" smtClean="0">
              <a:latin typeface="Times New Roman" panose="02020603050405020304" pitchFamily="18" charset="0"/>
            </a:endParaRPr>
          </a:p>
          <a:p>
            <a:pPr eaLnBrk="1" hangingPunct="1">
              <a:lnSpc>
                <a:spcPct val="80000"/>
              </a:lnSpc>
            </a:pPr>
            <a:r>
              <a:rPr lang="ru-RU" sz="2000" b="1" i="1" smtClean="0">
                <a:latin typeface="Times New Roman" panose="02020603050405020304" pitchFamily="18" charset="0"/>
              </a:rPr>
              <a:t>1.</a:t>
            </a:r>
            <a:r>
              <a:rPr lang="ru-RU" sz="2000" b="1" smtClean="0">
                <a:latin typeface="Times New Roman" panose="02020603050405020304" pitchFamily="18" charset="0"/>
              </a:rPr>
              <a:t>Мойли кунгабоқар-пистаси майда, узунлиги 8-14 мм, 100-та сининг вазни 35-80 г, пўчоғ 22-36%ни ташкил қилади, мағизи таркибида 53-63% мой бўлади;</a:t>
            </a:r>
            <a:endParaRPr lang="uz-Cyrl-UZ" sz="2000" b="1" i="1" smtClean="0">
              <a:latin typeface="Times New Roman" panose="02020603050405020304" pitchFamily="18" charset="0"/>
            </a:endParaRPr>
          </a:p>
          <a:p>
            <a:pPr eaLnBrk="1" hangingPunct="1">
              <a:lnSpc>
                <a:spcPct val="80000"/>
              </a:lnSpc>
            </a:pPr>
            <a:r>
              <a:rPr lang="uz-Cyrl-UZ" sz="2000" b="1" i="1" smtClean="0">
                <a:latin typeface="Times New Roman" panose="02020603050405020304" pitchFamily="18" charset="0"/>
              </a:rPr>
              <a:t>2.</a:t>
            </a:r>
            <a:r>
              <a:rPr lang="uz-Cyrl-UZ" sz="2000" b="1" smtClean="0">
                <a:latin typeface="Times New Roman" panose="02020603050405020304" pitchFamily="18" charset="0"/>
              </a:rPr>
              <a:t>Чақиладиган кунгабоқар- пистаси йирик, узунлиги 15-25 мм, 1000 донасининг вазни 100-170 г, пўчоғининг миқдори 42-56%, мағизининг таркибида 20-35% мой бўлади;</a:t>
            </a:r>
            <a:endParaRPr lang="uz-Cyrl-UZ" sz="2000" b="1" i="1" smtClean="0">
              <a:latin typeface="Times New Roman" panose="02020603050405020304" pitchFamily="18" charset="0"/>
            </a:endParaRPr>
          </a:p>
          <a:p>
            <a:pPr eaLnBrk="1" hangingPunct="1">
              <a:lnSpc>
                <a:spcPct val="80000"/>
              </a:lnSpc>
            </a:pPr>
            <a:r>
              <a:rPr lang="uz-Cyrl-UZ" sz="2000" b="1" i="1" smtClean="0">
                <a:latin typeface="Times New Roman" panose="02020603050405020304" pitchFamily="18" charset="0"/>
              </a:rPr>
              <a:t>3.</a:t>
            </a:r>
            <a:r>
              <a:rPr lang="uz-Cyrl-UZ" sz="2000" b="1" smtClean="0">
                <a:latin typeface="Times New Roman" panose="02020603050405020304" pitchFamily="18" charset="0"/>
              </a:rPr>
              <a:t>Оралиқ кунгабоқар- юқоридаги ҳамма кўрсаткичлари бўйича ўртача. Пистанинг пўчоғида 76% гача углерод бўлса</a:t>
            </a:r>
            <a:r>
              <a:rPr lang="uz-Cyrl-UZ" sz="2000" b="1" smtClean="0">
                <a:latin typeface="Times New Roman" panose="02020603050405020304" pitchFamily="18" charset="0"/>
              </a:rPr>
              <a:t>, </a:t>
            </a:r>
            <a:r>
              <a:rPr lang="uz-Cyrl-UZ" sz="2000" b="1" smtClean="0">
                <a:latin typeface="Times New Roman" panose="02020603050405020304" pitchFamily="18" charset="0"/>
              </a:rPr>
              <a:t>молга зарар </a:t>
            </a:r>
            <a:r>
              <a:rPr lang="uz-Cyrl-UZ" sz="2000" b="1" smtClean="0">
                <a:latin typeface="Times New Roman" panose="02020603050405020304" pitchFamily="18" charset="0"/>
              </a:rPr>
              <a:t>келтирмайди</a:t>
            </a:r>
            <a:r>
              <a:rPr lang="uz-Cyrl-UZ" sz="2000" b="1" smtClean="0">
                <a:latin typeface="Times New Roman" panose="02020603050405020304" pitchFamily="18" charset="0"/>
              </a:rPr>
              <a:t>.</a:t>
            </a:r>
            <a:endParaRPr lang="ru-RU" sz="2000" b="1" smtClean="0">
              <a:latin typeface="Times New Roman" panose="02020603050405020304" pitchFamily="18" charset="0"/>
            </a:endParaRPr>
          </a:p>
        </p:txBody>
      </p:sp>
      <p:pic>
        <p:nvPicPr>
          <p:cNvPr id="307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5097795"/>
            <a:ext cx="2242592" cy="171558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5181512"/>
            <a:ext cx="2268538" cy="1371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9687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214314" y="642918"/>
            <a:ext cx="3643306" cy="357190"/>
          </a:xfrm>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ru-RU" sz="1800" b="1" i="1" smtClean="0"/>
              <a:t>сувга талаби</a:t>
            </a:r>
            <a:r>
              <a:rPr lang="ru-RU" sz="1800" b="1" smtClean="0"/>
              <a:t>.</a:t>
            </a:r>
            <a:endParaRPr lang="ru-RU" sz="1800" b="1"/>
          </a:p>
        </p:txBody>
      </p:sp>
      <p:sp>
        <p:nvSpPr>
          <p:cNvPr id="12291" name="Rectangle 3"/>
          <p:cNvSpPr>
            <a:spLocks noGrp="1" noChangeArrowheads="1"/>
          </p:cNvSpPr>
          <p:nvPr>
            <p:ph idx="1"/>
          </p:nvPr>
        </p:nvSpPr>
        <p:spPr>
          <a:xfrm>
            <a:off x="142876" y="1054100"/>
            <a:ext cx="4857752" cy="5803900"/>
          </a:xfrm>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uz-Cyrl-UZ" sz="2200"/>
              <a:t>Илдизи яхши ривожланганлиги туфайли кунгабоқар қурғоқчиликка чидамли, талаб қилинадиган сувни тупроқнинг чуқур қатламлардаги сувдан фойдаланади; поя ва барг устидаги қалин туклари буғланишдан сақлайди. Сувни амал даврида бир хил талаб қилмайди. Майсаланишдан сават ривожланиш давригача йиллик меъёрнинг 20 – 25% ни талаб қилади. Сувни кўп талаб қиладиган даври - гуллаш даври, бу даврда талаб қиладиган сувнингм умумий меъёридан 60%ни ўзлаштиради. Қурғоқчилик шароитида ҳосил анча камаяди. </a:t>
            </a:r>
            <a:r>
              <a:rPr lang="ru-RU" sz="2200" smtClean="0">
                <a:latin typeface="Times New Roman" pitchFamily="18" charset="0"/>
                <a:cs typeface="Times New Roman" pitchFamily="18" charset="0"/>
              </a:rPr>
              <a:t>.</a:t>
            </a:r>
            <a:endParaRPr lang="ru-RU" sz="220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ru-RU" sz="2200" b="1" i="1" u="none" strike="noStrike" kern="0" cap="none" spc="0" normalizeH="0" baseline="0" noProof="0" smtClean="0">
                <a:ln>
                  <a:noFill/>
                </a:ln>
                <a:solidFill>
                  <a:srgbClr val="0000FF"/>
                </a:solidFill>
                <a:effectLst>
                  <a:outerShdw blurRad="38100" dist="38100" dir="2700000" algn="tl">
                    <a:srgbClr val="C0C0C0"/>
                  </a:outerShdw>
                </a:effectLst>
                <a:uLnTx/>
                <a:uFillTx/>
                <a:latin typeface="+mj-lt"/>
                <a:ea typeface="+mj-ea"/>
                <a:cs typeface="+mj-cs"/>
              </a:rPr>
              <a:t>БИОЛОГИК ХУСУСИЯТЛАРИ</a:t>
            </a:r>
            <a:endParaRPr kumimoji="0" lang="ru-RU" sz="2200" b="1" i="0" u="none" strike="noStrike" kern="0" cap="none" spc="0" normalizeH="0" baseline="0" noProof="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29698" name="Picture 2" descr="Похожее изображение"/>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0802"/>
          <a:stretch/>
        </p:blipFill>
        <p:spPr bwMode="auto">
          <a:xfrm>
            <a:off x="5256092" y="4581128"/>
            <a:ext cx="3203848" cy="2123766"/>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https://studfiles.net/html/2706/772/html_NAbMtkmXlK.rjlN/img-SMm2z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5688" y="1343445"/>
            <a:ext cx="3268568" cy="2448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Тупроққа талаби</a:t>
            </a:r>
            <a:r>
              <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normAutofit fontScale="92500" lnSpcReduction="10000"/>
          </a:bodyPr>
          <a:lstStyle/>
          <a:p>
            <a:pPr algn="just"/>
            <a:r>
              <a:rPr lang="uz-Cyrl-UZ" sz="2800"/>
              <a:t>Кунгабоқар ҳар хил тупроқларда етиштирилади. Фақат ботқоқланган ва қумоқ ерларда яхши ривожланмайди, ҳосил бермайди. Бошқа дала экинлари орасида афзаллиги - шўрга чидамлилиги. Ўбекистоннинг шўрланган тупроқларида шўрланиш даражасига қараб кунгабоқар жойлаштирилиши мумкин. Кунгабоқар қора, бўз, сур, муҳити рН 6,0 - 6,8 бўлган тупроқларда яхши ўсади ва ривожланади. </a:t>
            </a:r>
            <a:endParaRPr lang="ru-RU" sz="2600" smtClean="0"/>
          </a:p>
        </p:txBody>
      </p:sp>
      <p:pic>
        <p:nvPicPr>
          <p:cNvPr id="30724" name="Picture 4" descr="Картинки по запросу почва для подсолнечник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48" y="3861047"/>
            <a:ext cx="2952555" cy="2227175"/>
          </a:xfrm>
          <a:prstGeom prst="rect">
            <a:avLst/>
          </a:prstGeom>
          <a:noFill/>
          <a:extLst>
            <a:ext uri="{909E8E84-426E-40DD-AFC4-6F175D3DCCD1}">
              <a14:hiddenFill xmlns:a14="http://schemas.microsoft.com/office/drawing/2010/main">
                <a:solidFill>
                  <a:srgbClr val="FFFFFF"/>
                </a:solidFill>
              </a14:hiddenFill>
            </a:ext>
          </a:extLst>
        </p:spPr>
      </p:pic>
      <p:pic>
        <p:nvPicPr>
          <p:cNvPr id="30726" name="Picture 6" descr="Картинки по запросу почва для подсолнечник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612" y="908720"/>
            <a:ext cx="2636229" cy="22939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i="1" smtClean="0">
                <a:solidFill>
                  <a:srgbClr val="0033CC"/>
                </a:solidFill>
              </a:rPr>
              <a:t>озиқ </a:t>
            </a:r>
            <a:r>
              <a:rPr lang="ru-RU" sz="2400" b="1" i="1" smtClean="0">
                <a:solidFill>
                  <a:srgbClr val="0033CC"/>
                </a:solidFill>
              </a:rPr>
              <a:t>моддаларига талабчанлиги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500042"/>
            <a:ext cx="9072594" cy="2071702"/>
          </a:xfrm>
        </p:spPr>
        <p:style>
          <a:lnRef idx="1">
            <a:schemeClr val="accent1"/>
          </a:lnRef>
          <a:fillRef idx="3">
            <a:schemeClr val="accent1"/>
          </a:fillRef>
          <a:effectRef idx="2">
            <a:schemeClr val="accent1"/>
          </a:effectRef>
          <a:fontRef idx="minor">
            <a:schemeClr val="lt1"/>
          </a:fontRef>
        </p:style>
        <p:txBody>
          <a:bodyPr>
            <a:noAutofit/>
          </a:bodyPr>
          <a:lstStyle/>
          <a:p>
            <a:pPr marL="185738" indent="442913" algn="just">
              <a:lnSpc>
                <a:spcPct val="90000"/>
              </a:lnSpc>
            </a:pPr>
            <a:r>
              <a:rPr lang="uz-Cyrl-UZ" sz="2000"/>
              <a:t>Олимлар маълумоти бўйича кунгабоқар талаб қилинадиган озиқа моддаларнинг 25% гуллашдан </a:t>
            </a:r>
            <a:r>
              <a:rPr lang="uz-Cyrl-UZ" sz="2000"/>
              <a:t>кейин </a:t>
            </a:r>
            <a:r>
              <a:rPr lang="uz-Cyrl-UZ" sz="2000" smtClean="0"/>
              <a:t>ўзлаштиради</a:t>
            </a:r>
            <a:r>
              <a:rPr lang="uz-Cyrl-UZ" sz="2000"/>
              <a:t>. Гуллаш даврида озиқа моддаларнинг аксарият қисмини </a:t>
            </a:r>
            <a:r>
              <a:rPr lang="uz-Cyrl-UZ" sz="2000"/>
              <a:t>ўзлаштиради</a:t>
            </a:r>
            <a:r>
              <a:rPr lang="uz-Cyrl-UZ" sz="2000" smtClean="0"/>
              <a:t>. </a:t>
            </a:r>
            <a:r>
              <a:rPr lang="uz-Cyrl-UZ" sz="2000"/>
              <a:t>Кунгабоқар 1 т уруғ ва тегишли қўшимча ҳосил етиштириш </a:t>
            </a:r>
            <a:r>
              <a:rPr lang="uz-Cyrl-UZ" sz="2000"/>
              <a:t>учун </a:t>
            </a:r>
            <a:r>
              <a:rPr lang="uz-Cyrl-UZ" sz="2000" smtClean="0"/>
              <a:t>60 </a:t>
            </a:r>
            <a:r>
              <a:rPr lang="uz-Cyrl-UZ" sz="2000"/>
              <a:t>кг азот, 26 кг фосфор ва 186 </a:t>
            </a:r>
            <a:r>
              <a:rPr lang="uz-Cyrl-UZ" sz="2000"/>
              <a:t>кг </a:t>
            </a:r>
            <a:r>
              <a:rPr lang="uz-Cyrl-UZ" sz="2000" smtClean="0"/>
              <a:t>калий ўзлаштиради.</a:t>
            </a:r>
            <a:endParaRPr lang="ru-RU" sz="2000" b="1" smtClean="0"/>
          </a:p>
        </p:txBody>
      </p:sp>
      <p:graphicFrame>
        <p:nvGraphicFramePr>
          <p:cNvPr id="10" name="Схема 9"/>
          <p:cNvGraphicFramePr/>
          <p:nvPr>
            <p:extLst>
              <p:ext uri="{D42A27DB-BD31-4B8C-83A1-F6EECF244321}">
                <p14:modId xmlns:p14="http://schemas.microsoft.com/office/powerpoint/2010/main" val="1125965893"/>
              </p:ext>
            </p:extLst>
          </p:nvPr>
        </p:nvGraphicFramePr>
        <p:xfrm>
          <a:off x="1142976" y="2182818"/>
          <a:ext cx="6858048" cy="3317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6" descr="Березанский уруглари"/>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07904" y="5373216"/>
            <a:ext cx="1944216" cy="1367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520" y="3949848"/>
            <a:ext cx="2846090" cy="21377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удобрениядля подсолнечника"/>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019973" y="3949848"/>
            <a:ext cx="3052589" cy="2399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24215" y="260648"/>
            <a:ext cx="8028383" cy="1280890"/>
          </a:xfrm>
        </p:spPr>
        <p:txBody>
          <a:bodyPr>
            <a:normAutofit fontScale="90000"/>
          </a:bodyPr>
          <a:lstStyle/>
          <a:p>
            <a:r>
              <a:rPr lang="uz-Cyrl-UZ"/>
              <a:t>Ўсув даврида кунгабоқарда қуйидаги ривожланиш босқичлари аниқланган</a:t>
            </a:r>
            <a:endParaRPr lang="ru-RU"/>
          </a:p>
        </p:txBody>
      </p:sp>
      <p:graphicFrame>
        <p:nvGraphicFramePr>
          <p:cNvPr id="4" name="Схема 3"/>
          <p:cNvGraphicFramePr/>
          <p:nvPr>
            <p:extLst>
              <p:ext uri="{D42A27DB-BD31-4B8C-83A1-F6EECF244321}">
                <p14:modId xmlns:p14="http://schemas.microsoft.com/office/powerpoint/2010/main" val="63407651"/>
              </p:ext>
            </p:extLst>
          </p:nvPr>
        </p:nvGraphicFramePr>
        <p:xfrm>
          <a:off x="395536" y="1397000"/>
          <a:ext cx="8640960" cy="3472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Картинки по запросу биологические особенности подсолнечника"/>
          <p:cNvPicPr>
            <a:picLocks noChangeAspect="1" noChangeArrowheads="1"/>
          </p:cNvPicPr>
          <p:nvPr/>
        </p:nvPicPr>
        <p:blipFill rotWithShape="1">
          <a:blip r:embed="rId7">
            <a:extLst>
              <a:ext uri="{28A0092B-C50C-407E-A947-70E740481C1C}">
                <a14:useLocalDpi xmlns:a14="http://schemas.microsoft.com/office/drawing/2010/main" val="0"/>
              </a:ext>
            </a:extLst>
          </a:blip>
          <a:srcRect t="43724" b="-1"/>
          <a:stretch/>
        </p:blipFill>
        <p:spPr bwMode="auto">
          <a:xfrm>
            <a:off x="3491880" y="4293096"/>
            <a:ext cx="5384079" cy="2448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Картинки по запросу биологические особенности подсолнечника"/>
          <p:cNvPicPr>
            <a:picLocks noChangeAspect="1" noChangeArrowheads="1"/>
          </p:cNvPicPr>
          <p:nvPr/>
        </p:nvPicPr>
        <p:blipFill rotWithShape="1">
          <a:blip r:embed="rId7">
            <a:extLst>
              <a:ext uri="{28A0092B-C50C-407E-A947-70E740481C1C}">
                <a14:useLocalDpi xmlns:a14="http://schemas.microsoft.com/office/drawing/2010/main" val="0"/>
              </a:ext>
            </a:extLst>
          </a:blip>
          <a:srcRect l="38630" t="43724" r="45321" b="39917"/>
          <a:stretch/>
        </p:blipFill>
        <p:spPr bwMode="auto">
          <a:xfrm>
            <a:off x="5004048" y="4293096"/>
            <a:ext cx="864097" cy="9361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Картинки по запросу биологические особенности подсолнечника"/>
          <p:cNvPicPr>
            <a:picLocks noChangeAspect="1" noChangeArrowheads="1"/>
          </p:cNvPicPr>
          <p:nvPr/>
        </p:nvPicPr>
        <p:blipFill rotWithShape="1">
          <a:blip r:embed="rId7">
            <a:extLst>
              <a:ext uri="{28A0092B-C50C-407E-A947-70E740481C1C}">
                <a14:useLocalDpi xmlns:a14="http://schemas.microsoft.com/office/drawing/2010/main" val="0"/>
              </a:ext>
            </a:extLst>
          </a:blip>
          <a:srcRect l="38630" t="43724" r="45321" b="39917"/>
          <a:stretch/>
        </p:blipFill>
        <p:spPr bwMode="auto">
          <a:xfrm>
            <a:off x="4067943" y="4293096"/>
            <a:ext cx="864097" cy="93610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Картинки по запросу биологические особенности подсолнечника"/>
          <p:cNvPicPr>
            <a:picLocks noChangeAspect="1" noChangeArrowheads="1"/>
          </p:cNvPicPr>
          <p:nvPr/>
        </p:nvPicPr>
        <p:blipFill rotWithShape="1">
          <a:blip r:embed="rId7">
            <a:extLst>
              <a:ext uri="{28A0092B-C50C-407E-A947-70E740481C1C}">
                <a14:useLocalDpi xmlns:a14="http://schemas.microsoft.com/office/drawing/2010/main" val="0"/>
              </a:ext>
            </a:extLst>
          </a:blip>
          <a:srcRect l="38630" t="43724" r="45321" b="39917"/>
          <a:stretch/>
        </p:blipFill>
        <p:spPr bwMode="auto">
          <a:xfrm>
            <a:off x="3563888" y="4869160"/>
            <a:ext cx="864097" cy="129614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Картинки по запросу биологические особенности подсолнечника"/>
          <p:cNvPicPr>
            <a:picLocks noChangeAspect="1" noChangeArrowheads="1"/>
          </p:cNvPicPr>
          <p:nvPr/>
        </p:nvPicPr>
        <p:blipFill rotWithShape="1">
          <a:blip r:embed="rId7">
            <a:extLst>
              <a:ext uri="{28A0092B-C50C-407E-A947-70E740481C1C}">
                <a14:useLocalDpi xmlns:a14="http://schemas.microsoft.com/office/drawing/2010/main" val="0"/>
              </a:ext>
            </a:extLst>
          </a:blip>
          <a:srcRect l="38630" t="43724" r="45321" b="39917"/>
          <a:stretch/>
        </p:blipFill>
        <p:spPr bwMode="auto">
          <a:xfrm>
            <a:off x="5148064" y="4445496"/>
            <a:ext cx="86409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4763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sz="3100" b="1" i="1">
                <a:effectLst/>
              </a:rPr>
              <a:t>Навлари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rmAutofit fontScale="77500" lnSpcReduction="20000"/>
          </a:bodyPr>
          <a:lstStyle/>
          <a:p>
            <a:pPr algn="just"/>
            <a:r>
              <a:rPr lang="uz-Cyrl-UZ" sz="2800"/>
              <a:t>Давлат реестрига киритилган Ўзбекистон ҳудудида экишга тавсия этилган навлар:Альбатрос, Березанский, Бузулук, Родник, СПК, СУРРоссиядан; Велия, Владимир, Душко, Дукот, НовосадянинЮгославиядан; КрасоткаФранциядан келтирилган хорижий навлари бўлса, Дилбар, КК-1, Наврўз, Слава, Жаҳонгир Ўзбекистонда районлаштирилган маҳаллий навлари бўлиб </a:t>
            </a:r>
            <a:r>
              <a:rPr lang="uz-Cyrl-UZ" sz="2800"/>
              <a:t>ҳисобланади</a:t>
            </a:r>
            <a:r>
              <a:rPr lang="ru-RU" sz="2800" smtClean="0">
                <a:latin typeface="Times New Roman" pitchFamily="18" charset="0"/>
                <a:cs typeface="Times New Roman" pitchFamily="18" charset="0"/>
              </a:rPr>
              <a:t>. </a:t>
            </a:r>
            <a:r>
              <a:rPr lang="uz-Cyrl-UZ" sz="2800"/>
              <a:t>Районлаштирилган кунгабоқар нав ва дурагайларини ўсув даврига қараб:</a:t>
            </a:r>
            <a:endParaRPr lang="ru-RU" sz="2800"/>
          </a:p>
          <a:p>
            <a:pPr algn="just"/>
            <a:r>
              <a:rPr lang="uz-Cyrl-UZ" sz="2800"/>
              <a:t>1. 106-115 кунда пишиб етиладиган </a:t>
            </a:r>
            <a:r>
              <a:rPr lang="uz-Cyrl-UZ" sz="2800" b="1"/>
              <a:t>ўрта-кечпишар </a:t>
            </a:r>
            <a:r>
              <a:rPr lang="uz-Cyrl-UZ" sz="2800"/>
              <a:t>(Лучофэруль, HS-8506, Велия, Жаҳонгир);</a:t>
            </a:r>
            <a:endParaRPr lang="ru-RU" sz="2800"/>
          </a:p>
          <a:p>
            <a:pPr algn="just"/>
            <a:r>
              <a:rPr lang="uz-Cyrl-UZ" sz="2800"/>
              <a:t>2. 95-105 кунда пишиб етиладиган </a:t>
            </a:r>
            <a:r>
              <a:rPr lang="uz-Cyrl-UZ" sz="2800" b="1"/>
              <a:t>ўртапишар </a:t>
            </a:r>
            <a:r>
              <a:rPr lang="uz-Cyrl-UZ" sz="2800"/>
              <a:t>(Самбред 254, КК-1, Эндуро, Дориана, SNH-293);</a:t>
            </a:r>
            <a:endParaRPr lang="ru-RU" sz="2800"/>
          </a:p>
          <a:p>
            <a:pPr algn="just"/>
            <a:r>
              <a:rPr lang="uz-Cyrl-UZ" sz="2800"/>
              <a:t>3. 82-94 кунда пишиб етиладиган </a:t>
            </a:r>
            <a:r>
              <a:rPr lang="uz-Cyrl-UZ" sz="2800" b="1"/>
              <a:t>нисбатан эртапишар</a:t>
            </a:r>
            <a:r>
              <a:rPr lang="uz-Cyrl-UZ" sz="2800"/>
              <a:t> (Сур, Красотка, Брезанский, Родник, Бузулук, Албатрос, СПК, ЛГ-55.80, ЛГ-56.35, ЛГ-55.58 CL, LГ 56.63 CL, Родник, Лейла, SNH-300, Салют, Бароло) кабиларга ажратиш мумкин.</a:t>
            </a:r>
            <a:endParaRPr lang="ru-RU" sz="2800"/>
          </a:p>
          <a:p>
            <a:pPr algn="just"/>
            <a:endParaRPr lang="ru-RU" sz="2800" smtClean="0">
              <a:latin typeface="Times New Roman" pitchFamily="18" charset="0"/>
              <a:cs typeface="Times New Roman" pitchFamily="18" charset="0"/>
            </a:endParaRPr>
          </a:p>
        </p:txBody>
      </p:sp>
      <p:pic>
        <p:nvPicPr>
          <p:cNvPr id="31746" name="Picture 2" descr="Картинки по запросу подсолнечн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9454" y="692696"/>
            <a:ext cx="2483769" cy="2611012"/>
          </a:xfrm>
          <a:prstGeom prst="rect">
            <a:avLst/>
          </a:prstGeom>
          <a:noFill/>
          <a:extLst>
            <a:ext uri="{909E8E84-426E-40DD-AFC4-6F175D3DCCD1}">
              <a14:hiddenFill xmlns:a14="http://schemas.microsoft.com/office/drawing/2010/main">
                <a:solidFill>
                  <a:srgbClr val="FFFFFF"/>
                </a:solidFill>
              </a14:hiddenFill>
            </a:ext>
          </a:extLst>
        </p:spPr>
      </p:pic>
      <p:pic>
        <p:nvPicPr>
          <p:cNvPr id="317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826" y="3643302"/>
            <a:ext cx="2623785" cy="26369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2400" b="1">
                <a:effectLst/>
              </a:rPr>
              <a:t>Жаҳонгир нави.</a:t>
            </a:r>
            <a:endPar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fontScale="85000" lnSpcReduction="10000"/>
          </a:bodyPr>
          <a:lstStyle/>
          <a:p>
            <a:pPr algn="just"/>
            <a:r>
              <a:rPr lang="ru-RU" sz="2800">
                <a:solidFill>
                  <a:srgbClr val="0000FF"/>
                </a:solidFill>
              </a:rPr>
              <a:t>Ўзбекистон Ўсимликшунослик илмий-тадқиқот институтида яратилган. Нав, Тошкент вилояти шароитида 98-108 кунда пишиб етилади. Ўртача ҳосилдорлиги синов йилларида гектаридан 22,2-28,0 центнерни ташкил этган. Уруғининг мағзидаги ёғ миқдори 58,0 %, оқсил миқдори эса 19,0 % ни ташкил қилган.</a:t>
            </a:r>
            <a:endParaRPr lang="ru-RU" sz="2600" smtClean="0">
              <a:solidFill>
                <a:srgbClr val="0000FF"/>
              </a:solidFill>
            </a:endParaRPr>
          </a:p>
        </p:txBody>
      </p:sp>
      <p:pic>
        <p:nvPicPr>
          <p:cNvPr id="32770" name="Picture 2" descr="Картинки по запросу подсолнечн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03588"/>
            <a:ext cx="447675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6046" y="3489326"/>
            <a:ext cx="3886522" cy="2990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i="1">
                <a:solidFill>
                  <a:srgbClr val="0033CC"/>
                </a:solidFill>
              </a:rPr>
              <a:t>КК-1 нави.</a:t>
            </a:r>
            <a:endParaRPr lang="ru-RU" sz="320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pPr algn="just">
              <a:lnSpc>
                <a:spcPct val="90000"/>
              </a:lnSpc>
            </a:pPr>
            <a:r>
              <a:rPr lang="uz-Cyrl-UZ" sz="2800"/>
              <a:t>Қорақалпоғистон деҳқончилик илмий-тадқиқот институти </a:t>
            </a:r>
            <a:r>
              <a:rPr lang="uz-Cyrl-UZ" sz="2800"/>
              <a:t>олимлари </a:t>
            </a:r>
            <a:r>
              <a:rPr lang="uz-Cyrl-UZ" sz="2800" smtClean="0"/>
              <a:t>томонидан </a:t>
            </a:r>
            <a:r>
              <a:rPr lang="uz-Cyrl-UZ" sz="2800"/>
              <a:t>Лучафэрул дурагайидан кўп марта якка ташлаш йўли билан </a:t>
            </a:r>
            <a:r>
              <a:rPr lang="uz-Cyrl-UZ" sz="2800"/>
              <a:t>яратилган</a:t>
            </a:r>
            <a:r>
              <a:rPr lang="uz-Cyrl-UZ" sz="2800" smtClean="0"/>
              <a:t> </a:t>
            </a:r>
            <a:r>
              <a:rPr lang="ru-RU" sz="2800" smtClean="0"/>
              <a:t>.</a:t>
            </a:r>
          </a:p>
          <a:p>
            <a:pPr algn="just">
              <a:lnSpc>
                <a:spcPct val="90000"/>
              </a:lnSpc>
            </a:pPr>
            <a:r>
              <a:rPr lang="uz-Cyrl-UZ" sz="2800"/>
              <a:t>Саватчасида уруғлар тиғиз жойлашган, қисман буралиб, эгилиб туради. Уруғининг ранги қора. 1000 дона уруғнинг оғирлиги ўртача 55,0-69,0 гр ни ташкил этади</a:t>
            </a:r>
            <a:endParaRPr lang="ru-RU" sz="2800" smtClean="0"/>
          </a:p>
        </p:txBody>
      </p:sp>
      <p:pic>
        <p:nvPicPr>
          <p:cNvPr id="17415" name="Picture 7"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154" y="1076543"/>
            <a:ext cx="3302074" cy="2736226"/>
          </a:xfrm>
          <a:prstGeom prst="rect">
            <a:avLst/>
          </a:prstGeom>
          <a:noFill/>
          <a:extLst>
            <a:ext uri="{909E8E84-426E-40DD-AFC4-6F175D3DCCD1}">
              <a14:hiddenFill xmlns:a14="http://schemas.microsoft.com/office/drawing/2010/main">
                <a:solidFill>
                  <a:srgbClr val="FFFFFF"/>
                </a:solidFill>
              </a14:hiddenFill>
            </a:ext>
          </a:extLst>
        </p:spPr>
      </p:pic>
      <p:pic>
        <p:nvPicPr>
          <p:cNvPr id="17417" name="Picture 9"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177" y="4190930"/>
            <a:ext cx="3296691" cy="2175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b="0" i="1" cap="none">
                <a:ln w="18415" cmpd="sng">
                  <a:solidFill>
                    <a:srgbClr val="FFFFFF"/>
                  </a:solidFill>
                  <a:prstDash val="solid"/>
                </a:ln>
                <a:solidFill>
                  <a:srgbClr val="FFFFFF"/>
                </a:solidFill>
                <a:effectLst>
                  <a:outerShdw blurRad="63500" dir="3600000" algn="tl" rotWithShape="0">
                    <a:srgbClr val="000000">
                      <a:alpha val="70000"/>
                    </a:srgbClr>
                  </a:outerShdw>
                </a:effectLst>
              </a:rPr>
              <a:t>Велия дурагайи.</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142876" y="764704"/>
            <a:ext cx="8929718" cy="2521420"/>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800">
                <a:solidFill>
                  <a:srgbClr val="0000FF"/>
                </a:solidFill>
              </a:rPr>
              <a:t>Дурагай Нови Сад далачилик ва сабзавотчилик (Сербия республикаси) </a:t>
            </a:r>
            <a:r>
              <a:rPr lang="ru-RU" sz="2800">
                <a:solidFill>
                  <a:srgbClr val="0000FF"/>
                </a:solidFill>
              </a:rPr>
              <a:t>институтида </a:t>
            </a:r>
            <a:r>
              <a:rPr lang="ru-RU" sz="2800" smtClean="0">
                <a:solidFill>
                  <a:srgbClr val="0000FF"/>
                </a:solidFill>
              </a:rPr>
              <a:t>яратилган.</a:t>
            </a:r>
          </a:p>
          <a:p>
            <a:pPr algn="just">
              <a:lnSpc>
                <a:spcPct val="90000"/>
              </a:lnSpc>
            </a:pPr>
            <a:r>
              <a:rPr lang="ru-RU" sz="2800">
                <a:solidFill>
                  <a:srgbClr val="0000FF"/>
                </a:solidFill>
              </a:rPr>
              <a:t>Намни ўзидан тез чиқариш хусусиятига эга. Уруғининг ранги қора. 1000 дона уруғнинг оғирлиги ўртача 78,0 граммни ташкил этади. Нав ўрта-кечпишар </a:t>
            </a:r>
            <a:r>
              <a:rPr lang="ru-RU" sz="2800">
                <a:solidFill>
                  <a:srgbClr val="0000FF"/>
                </a:solidFill>
              </a:rPr>
              <a:t>навларга </a:t>
            </a:r>
            <a:r>
              <a:rPr lang="ru-RU" sz="2800" smtClean="0">
                <a:solidFill>
                  <a:srgbClr val="0000FF"/>
                </a:solidFill>
              </a:rPr>
              <a:t>мансуб.</a:t>
            </a:r>
            <a:endParaRPr lang="ru-RU" sz="2800" smtClean="0">
              <a:solidFill>
                <a:srgbClr val="0000FF"/>
              </a:solidFill>
            </a:endParaRPr>
          </a:p>
        </p:txBody>
      </p:sp>
      <p:pic>
        <p:nvPicPr>
          <p:cNvPr id="18436" name="Picture 4" descr="Картинки по запросу подсолнечн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618" y="3336472"/>
            <a:ext cx="501967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подсолнечн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2236" y="3454744"/>
            <a:ext cx="3990358" cy="31257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sz="3200"/>
              <a:t>HS-8506 (МПК-8506) дурагайи</a:t>
            </a:r>
            <a:r>
              <a:rPr lang="ru-RU" sz="3200" b="0" i="1"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uz-Cyrl-UZ" sz="2000"/>
              <a:t>Молдавия дала экинлари илмий-текшириш институтида селекция йўли билан олинган дурагай ҳисобланади. 2002 йилдан Тошкент ва Хоразм вилоятларининг суғориладиган ерларида асосий экин сифатида Давлат реестрига киритилган. Ўсув даври 100-115 кун. Ўртача ҳосилдорлиги гектаридан 21,6-27,6 центнерни ташкил қилади. Уруғининг мағизидаги (ядросидаги) ёғ миқдори 48,9-52 %</a:t>
            </a:r>
            <a:r>
              <a:rPr lang="ru-RU" sz="1900" smtClean="0"/>
              <a:t>.</a:t>
            </a:r>
            <a:endParaRPr lang="ru-RU" sz="1900" smtClean="0">
              <a:solidFill>
                <a:srgbClr val="0000FF"/>
              </a:solidFill>
            </a:endParaRPr>
          </a:p>
        </p:txBody>
      </p:sp>
      <p:pic>
        <p:nvPicPr>
          <p:cNvPr id="33794" name="Picture 2" descr="Картинки по запросу сорт подсолнечника HS-85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596" y="3879335"/>
            <a:ext cx="3495332" cy="2621499"/>
          </a:xfrm>
          <a:prstGeom prst="rect">
            <a:avLst/>
          </a:prstGeom>
          <a:noFill/>
          <a:extLst>
            <a:ext uri="{909E8E84-426E-40DD-AFC4-6F175D3DCCD1}">
              <a14:hiddenFill xmlns:a14="http://schemas.microsoft.com/office/drawing/2010/main">
                <a:solidFill>
                  <a:srgbClr val="FFFFFF"/>
                </a:solidFill>
              </a14:hiddenFill>
            </a:ext>
          </a:extLst>
        </p:spPr>
      </p:pic>
      <p:pic>
        <p:nvPicPr>
          <p:cNvPr id="33796" name="Picture 4" descr="Картинки по запросу сорт подсолнечника HS-85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742" y="1124744"/>
            <a:ext cx="3405924" cy="2592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ru-RU" sz="3200" b="0" i="1" cap="none">
                <a:ln w="18415" cmpd="sng">
                  <a:solidFill>
                    <a:srgbClr val="FFFFFF"/>
                  </a:solidFill>
                  <a:prstDash val="solid"/>
                </a:ln>
                <a:solidFill>
                  <a:srgbClr val="FFFFFF"/>
                </a:solidFill>
                <a:effectLst>
                  <a:outerShdw blurRad="63500" dir="3600000" algn="tl" rotWithShape="0">
                    <a:srgbClr val="000000">
                      <a:alpha val="70000"/>
                    </a:srgbClr>
                  </a:outerShdw>
                </a:effectLst>
              </a:rPr>
              <a:t>Самбред-254 дурагайи.</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3000" b="1" i="1">
                <a:solidFill>
                  <a:srgbClr val="0000FF"/>
                </a:solidFill>
                <a:latin typeface="Times New Roman"/>
                <a:ea typeface="Calibri"/>
              </a:rPr>
              <a:t>Американинг селекцион дурагайи бўлиб, 2003 йилдан асосий экин сифатида республика бўйича Давлат реестрига киритилган. Ўсув даври 102-105 кун. Ўртача дон ҳосилдорлиги 20,4-30,2 центнер бўлиб, уруғининг мағзидаги ёғ миқдори 63-65 % ни ташкил этади.</a:t>
            </a:r>
            <a:endParaRPr lang="ru-RU" sz="3000" b="1" i="1" smtClean="0">
              <a:solidFill>
                <a:srgbClr val="0000FF"/>
              </a:solidFill>
            </a:endParaRPr>
          </a:p>
        </p:txBody>
      </p:sp>
      <p:pic>
        <p:nvPicPr>
          <p:cNvPr id="21507" name="Picture 3" descr="Картинки по запросу сорт подсолнечника самбре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00808"/>
            <a:ext cx="4307625" cy="38164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30557" y="574652"/>
            <a:ext cx="8713787" cy="2330427"/>
          </a:xfrm>
        </p:spPr>
        <p:txBody>
          <a:bodyPr/>
          <a:lstStyle/>
          <a:p>
            <a:pPr marL="6350" indent="373063" algn="just" eaLnBrk="1" hangingPunct="1"/>
            <a:r>
              <a:rPr lang="uz-Cyrl-UZ" sz="2400"/>
              <a:t>Нав Россия Мойли экинлар илмий-тадқиқот институти (ВНИИМК) да </a:t>
            </a:r>
            <a:r>
              <a:rPr lang="uz-Cyrl-UZ" sz="2400"/>
              <a:t>яратилган</a:t>
            </a:r>
            <a:r>
              <a:rPr lang="ru-RU" sz="2400" smtClean="0">
                <a:solidFill>
                  <a:srgbClr val="0000FF"/>
                </a:solidFill>
              </a:rPr>
              <a:t>.</a:t>
            </a:r>
          </a:p>
          <a:p>
            <a:pPr marL="6350" indent="373063" algn="just" eaLnBrk="1" hangingPunct="1"/>
            <a:r>
              <a:rPr lang="uz-Cyrl-UZ" sz="2400"/>
              <a:t>Уруғининг ранги қора. 1000 дона уруғнинг оғирлиги ўртача 61,0 граммни ташкил этади. Нав ўта тезпишар навларга мансуб бўлиб, Тошкент вилояти шароитида суғориладиган ерларда 83 кунда пишиб етилади. Нав ўсимликнинг ётиб қолишига, уруғликнинг тўкилишига ва </a:t>
            </a:r>
            <a:r>
              <a:rPr lang="uz-Cyrl-UZ" sz="2400"/>
              <a:t>қурғоқчиликка </a:t>
            </a:r>
            <a:r>
              <a:rPr lang="uz-Cyrl-UZ" sz="2400" smtClean="0"/>
              <a:t>чидамли.</a:t>
            </a:r>
            <a:r>
              <a:rPr lang="ru-RU" sz="2400" smtClean="0">
                <a:solidFill>
                  <a:srgbClr val="0000FF"/>
                </a:solidFill>
              </a:rPr>
              <a:t> </a:t>
            </a:r>
            <a:endParaRPr lang="uz-Cyrl-UZ" sz="2400" smtClean="0">
              <a:solidFill>
                <a:srgbClr val="0000FF"/>
              </a:solidFill>
            </a:endParaRPr>
          </a:p>
        </p:txBody>
      </p:sp>
      <p:sp>
        <p:nvSpPr>
          <p:cNvPr id="4" name="Rectangle 2"/>
          <p:cNvSpPr txBox="1">
            <a:spLocks noChangeArrowheads="1"/>
          </p:cNvSpPr>
          <p:nvPr/>
        </p:nvSpPr>
        <p:spPr bwMode="auto">
          <a:xfrm>
            <a:off x="500034" y="71414"/>
            <a:ext cx="8243888" cy="5032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lgn="ctr">
              <a:lnSpc>
                <a:spcPct val="90000"/>
              </a:lnSpc>
              <a:defRPr/>
            </a:pPr>
            <a:r>
              <a:rPr lang="uz-Cyrl-UZ" sz="4000" b="1"/>
              <a:t>СУР нави</a:t>
            </a:r>
            <a:endParaRPr kumimoji="0" lang="ru-RU" sz="4000" b="0" i="0" u="none" strike="noStrike" kern="0" cap="none" spc="0" normalizeH="0" baseline="0" noProof="0" smtClean="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19463" name="Picture 7" descr="Картинки по запросу сорт подсолнечника сур"/>
          <p:cNvPicPr>
            <a:picLocks noChangeAspect="1" noChangeArrowheads="1"/>
          </p:cNvPicPr>
          <p:nvPr/>
        </p:nvPicPr>
        <p:blipFill rotWithShape="1">
          <a:blip r:embed="rId2">
            <a:extLst>
              <a:ext uri="{28A0092B-C50C-407E-A947-70E740481C1C}">
                <a14:useLocalDpi xmlns:a14="http://schemas.microsoft.com/office/drawing/2010/main" val="0"/>
              </a:ext>
            </a:extLst>
          </a:blip>
          <a:srcRect b="20727"/>
          <a:stretch/>
        </p:blipFill>
        <p:spPr bwMode="auto">
          <a:xfrm>
            <a:off x="1220087" y="3645024"/>
            <a:ext cx="6803781" cy="30365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020883"/>
          </a:xfrm>
        </p:spPr>
        <p:txBody>
          <a:bodyPr>
            <a:noAutofit/>
          </a:bodyPr>
          <a:lstStyle/>
          <a:p>
            <a:pPr marL="0" indent="715963" algn="just">
              <a:lnSpc>
                <a:spcPct val="80000"/>
              </a:lnSpc>
              <a:tabLst>
                <a:tab pos="88900" algn="l"/>
              </a:tabLst>
            </a:pPr>
            <a:r>
              <a:rPr lang="ru-RU" sz="2800" spc="10">
                <a:solidFill>
                  <a:srgbClr val="0000FF"/>
                </a:solidFill>
                <a:latin typeface="Times New Roman" pitchFamily="18" charset="0"/>
              </a:rPr>
              <a:t>Нав Россия Мойли экинлар илмий-тадқиқот институти (ВНИИМК) </a:t>
            </a:r>
            <a:r>
              <a:rPr lang="ru-RU" sz="2800" spc="10">
                <a:solidFill>
                  <a:srgbClr val="0000FF"/>
                </a:solidFill>
                <a:latin typeface="Times New Roman" pitchFamily="18" charset="0"/>
              </a:rPr>
              <a:t>да </a:t>
            </a:r>
            <a:r>
              <a:rPr lang="ru-RU" sz="2800" spc="10" smtClean="0">
                <a:solidFill>
                  <a:srgbClr val="0000FF"/>
                </a:solidFill>
                <a:latin typeface="Times New Roman" pitchFamily="18" charset="0"/>
              </a:rPr>
              <a:t>яратилган</a:t>
            </a:r>
            <a:r>
              <a:rPr lang="ru-RU" sz="2800">
                <a:solidFill>
                  <a:srgbClr val="0000FF"/>
                </a:solidFill>
                <a:latin typeface="Times New Roman" pitchFamily="18" charset="0"/>
              </a:rPr>
              <a:t>. Уруғининг ранги қора. 1000 дона уруғнинг оғирлиги ўртача 61,0 гр ни ташкил этади. Нав ўта тезпишар навларга мансуб бўлиб, Тошкент вилояти шароитида суғориладиган ерларда 87 кунда пишиб етилади. Нав ўсимликнинг ётиб қолишига, уруғликнинг тўкилишига ва қурғочқиликка чидамли</a:t>
            </a:r>
            <a:endParaRPr lang="ru-RU" sz="2800" smtClean="0">
              <a:solidFill>
                <a:srgbClr val="0000FF"/>
              </a:solidFill>
              <a:latin typeface="Times New Roman" pitchFamily="18" charset="0"/>
            </a:endParaRPr>
          </a:p>
        </p:txBody>
      </p:sp>
      <p:sp>
        <p:nvSpPr>
          <p:cNvPr id="118786" name="Rectangle 2"/>
          <p:cNvSpPr>
            <a:spLocks noGrp="1" noChangeArrowheads="1"/>
          </p:cNvSpPr>
          <p:nvPr>
            <p:ph type="title"/>
          </p:nvPr>
        </p:nvSpPr>
        <p:spPr>
          <a:xfrm>
            <a:off x="442913" y="188913"/>
            <a:ext cx="3913063" cy="503237"/>
          </a:xfrm>
        </p:spPr>
        <p:style>
          <a:lnRef idx="2">
            <a:schemeClr val="accent1"/>
          </a:lnRef>
          <a:fillRef idx="1">
            <a:schemeClr val="lt1"/>
          </a:fillRef>
          <a:effectRef idx="0">
            <a:schemeClr val="accent1"/>
          </a:effectRef>
          <a:fontRef idx="minor">
            <a:schemeClr val="dk1"/>
          </a:fontRef>
        </p:style>
        <p:txBody>
          <a:bodyPr>
            <a:noAutofit/>
          </a:bodyPr>
          <a:lstStyle/>
          <a:p>
            <a:pPr>
              <a:defRPr/>
            </a:pPr>
            <a:r>
              <a:rPr lang="ru-RU" sz="2800" i="1">
                <a:solidFill>
                  <a:srgbClr val="0000FF"/>
                </a:solidFill>
              </a:rPr>
              <a:t>Албатрос нави</a:t>
            </a:r>
            <a:endParaRPr lang="ru-RU" sz="2800" i="1" smtClean="0">
              <a:solidFill>
                <a:srgbClr val="0000FF"/>
              </a:solidFill>
            </a:endParaRPr>
          </a:p>
        </p:txBody>
      </p:sp>
      <p:pic>
        <p:nvPicPr>
          <p:cNvPr id="20486" name="Picture 6" descr="Картинки по запросу сорт подсолнечника альбатро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000" y="3680197"/>
            <a:ext cx="3816424" cy="3176637"/>
          </a:xfrm>
          <a:prstGeom prst="rect">
            <a:avLst/>
          </a:prstGeom>
          <a:noFill/>
          <a:extLst>
            <a:ext uri="{909E8E84-426E-40DD-AFC4-6F175D3DCCD1}">
              <a14:hiddenFill xmlns:a14="http://schemas.microsoft.com/office/drawing/2010/main">
                <a:solidFill>
                  <a:srgbClr val="FFFFFF"/>
                </a:solidFill>
              </a14:hiddenFill>
            </a:ext>
          </a:extLst>
        </p:spPr>
      </p:pic>
      <p:pic>
        <p:nvPicPr>
          <p:cNvPr id="2048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680197"/>
            <a:ext cx="4033600" cy="29171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uz-Cyrl-UZ" sz="3200" b="1">
                <a:effectLst/>
              </a:rPr>
              <a:t>Березанский нави</a:t>
            </a:r>
            <a:endParaRPr lang="ru-RU" sz="3200" smtClean="0"/>
          </a:p>
        </p:txBody>
      </p:sp>
      <p:sp>
        <p:nvSpPr>
          <p:cNvPr id="28675" name="Rectangle 3"/>
          <p:cNvSpPr>
            <a:spLocks noGrp="1" noChangeArrowheads="1"/>
          </p:cNvSpPr>
          <p:nvPr>
            <p:ph type="body" idx="1"/>
          </p:nvPr>
        </p:nvSpPr>
        <p:spPr>
          <a:xfrm>
            <a:off x="0" y="513784"/>
            <a:ext cx="8483631" cy="4143404"/>
          </a:xfrm>
        </p:spPr>
        <p:txBody>
          <a:bodyPr/>
          <a:lstStyle/>
          <a:p>
            <a:pPr algn="just" eaLnBrk="1" hangingPunct="1"/>
            <a:r>
              <a:rPr lang="ru-RU" sz="2800" b="1">
                <a:solidFill>
                  <a:srgbClr val="0000FF"/>
                </a:solidFill>
                <a:latin typeface="Times New Roman" pitchFamily="18" charset="0"/>
              </a:rPr>
              <a:t>Нав Россия Мойли экинлар илмий-тадқиқот институти (ВНИИМК) да </a:t>
            </a:r>
            <a:r>
              <a:rPr lang="ru-RU" sz="2800" b="1">
                <a:solidFill>
                  <a:srgbClr val="0000FF"/>
                </a:solidFill>
                <a:latin typeface="Times New Roman" pitchFamily="18" charset="0"/>
              </a:rPr>
              <a:t>яратилган</a:t>
            </a:r>
            <a:r>
              <a:rPr lang="uz-Cyrl-UZ" sz="2800" b="1" smtClean="0">
                <a:solidFill>
                  <a:srgbClr val="0000FF"/>
                </a:solidFill>
                <a:latin typeface="Times New Roman" pitchFamily="18" charset="0"/>
              </a:rPr>
              <a:t>.</a:t>
            </a:r>
          </a:p>
          <a:p>
            <a:pPr algn="just" eaLnBrk="1" hangingPunct="1"/>
            <a:r>
              <a:rPr lang="ru-RU" sz="2800" b="1">
                <a:solidFill>
                  <a:srgbClr val="0000FF"/>
                </a:solidFill>
                <a:latin typeface="Times New Roman" pitchFamily="18" charset="0"/>
              </a:rPr>
              <a:t>Уруғининг ранги қора. 1000 дона уруғнинг оғирлиги ўртача 60,0 граммни ташкил этади. Нав ўта тезпишар навларга мансуб бўлиб, Тошкент вилояти шароитида суғориладиган ерларда 89 кунда </a:t>
            </a:r>
            <a:r>
              <a:rPr lang="ru-RU" sz="2800" b="1">
                <a:solidFill>
                  <a:srgbClr val="0000FF"/>
                </a:solidFill>
                <a:latin typeface="Times New Roman" pitchFamily="18" charset="0"/>
              </a:rPr>
              <a:t>пишиб </a:t>
            </a:r>
            <a:r>
              <a:rPr lang="ru-RU" sz="2800" b="1" smtClean="0">
                <a:solidFill>
                  <a:srgbClr val="0000FF"/>
                </a:solidFill>
                <a:latin typeface="Times New Roman" pitchFamily="18" charset="0"/>
              </a:rPr>
              <a:t>етилади.</a:t>
            </a:r>
            <a:endParaRPr lang="ru-RU" sz="2800" b="1" smtClean="0">
              <a:solidFill>
                <a:srgbClr val="0000FF"/>
              </a:solidFill>
              <a:latin typeface="Times New Roman" pitchFamily="18" charset="0"/>
            </a:endParaRPr>
          </a:p>
        </p:txBody>
      </p:sp>
      <p:pic>
        <p:nvPicPr>
          <p:cNvPr id="34818" name="Picture 2" descr="Картинки по запросу сорт подсолнечника березанск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218" y="3839942"/>
            <a:ext cx="4085577" cy="2729359"/>
          </a:xfrm>
          <a:prstGeom prst="rect">
            <a:avLst/>
          </a:prstGeom>
          <a:noFill/>
          <a:extLst>
            <a:ext uri="{909E8E84-426E-40DD-AFC4-6F175D3DCCD1}">
              <a14:hiddenFill xmlns:a14="http://schemas.microsoft.com/office/drawing/2010/main">
                <a:solidFill>
                  <a:srgbClr val="FFFFFF"/>
                </a:solidFill>
              </a14:hiddenFill>
            </a:ext>
          </a:extLst>
        </p:spPr>
      </p:pic>
      <p:pic>
        <p:nvPicPr>
          <p:cNvPr id="348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4564" y="3834262"/>
            <a:ext cx="3592731" cy="26910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142844" y="642918"/>
            <a:ext cx="8872510" cy="4071966"/>
          </a:xfrm>
        </p:spPr>
        <p:txBody>
          <a:bodyPr/>
          <a:lstStyle/>
          <a:p>
            <a:pPr marL="0" indent="0" algn="just" eaLnBrk="1" hangingPunct="1">
              <a:buNone/>
            </a:pPr>
            <a:r>
              <a:rPr lang="ru-RU" sz="2800" b="1">
                <a:solidFill>
                  <a:srgbClr val="0000FF"/>
                </a:solidFill>
                <a:latin typeface="Times New Roman" pitchFamily="18" charset="0"/>
              </a:rPr>
              <a:t>Нав Р453хАтаман навларини чатиштириш натижасида кўп марта якка танлаш йўли билан </a:t>
            </a:r>
            <a:r>
              <a:rPr lang="ru-RU" sz="2800" b="1">
                <a:solidFill>
                  <a:srgbClr val="0000FF"/>
                </a:solidFill>
                <a:latin typeface="Times New Roman" pitchFamily="18" charset="0"/>
              </a:rPr>
              <a:t>олинган</a:t>
            </a:r>
            <a:r>
              <a:rPr lang="ru-RU" sz="2800" b="1" smtClean="0">
                <a:solidFill>
                  <a:srgbClr val="0000FF"/>
                </a:solidFill>
                <a:latin typeface="Times New Roman" pitchFamily="18" charset="0"/>
              </a:rPr>
              <a:t>.</a:t>
            </a:r>
          </a:p>
          <a:p>
            <a:pPr marL="0" indent="0" algn="just" eaLnBrk="1" hangingPunct="1">
              <a:buNone/>
            </a:pPr>
            <a:r>
              <a:rPr lang="ru-RU" sz="2800" b="1">
                <a:solidFill>
                  <a:srgbClr val="0000FF"/>
                </a:solidFill>
                <a:latin typeface="Times New Roman" pitchFamily="18" charset="0"/>
              </a:rPr>
              <a:t>Саватчалари зич жойлашган, осилувчан. Уруғининг ранги қора. 1000 дона уруғнинг оғирлиги ўртача 59,0 граммни ташкил этади. Нав ўта тезпишар навларга мансуб бўлиб, Тошкент вилояти шароитида суғориладиган ерларда 85 кунда пишиб етилади</a:t>
            </a:r>
            <a:endParaRPr lang="ru-RU" sz="2800" b="1" smtClean="0">
              <a:solidFill>
                <a:srgbClr val="0000FF"/>
              </a:solidFill>
              <a:latin typeface="Times New Roman" pitchFamily="18" charset="0"/>
            </a:endParaRPr>
          </a:p>
          <a:p>
            <a:pPr marL="0" indent="898525" algn="just" eaLnBrk="1" hangingPunct="1"/>
            <a:endParaRPr lang="ru-RU" sz="3600" b="1" smtClean="0">
              <a:solidFill>
                <a:srgbClr val="0000FF"/>
              </a:solidFill>
            </a:endParaRPr>
          </a:p>
        </p:txBody>
      </p:sp>
      <p:sp>
        <p:nvSpPr>
          <p:cNvPr id="5" name="Rectangle 2"/>
          <p:cNvSpPr txBox="1">
            <a:spLocks noChangeArrowheads="1"/>
          </p:cNvSpPr>
          <p:nvPr/>
        </p:nvSpPr>
        <p:spPr bwMode="auto">
          <a:xfrm>
            <a:off x="642910" y="71414"/>
            <a:ext cx="7072362" cy="500066"/>
          </a:xfrm>
          <a:prstGeom prst="rect">
            <a:avLst/>
          </a:prstGeom>
          <a:ln w="9525">
            <a:noFill/>
            <a:miter lim="800000"/>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b" anchorCtr="0" compatLnSpc="1">
            <a:prstTxWarp prst="textNoShape">
              <a:avLst/>
            </a:prstTxWarp>
          </a:bodyPr>
          <a:lstStyle/>
          <a:p>
            <a:pPr lvl="0" algn="ctr">
              <a:lnSpc>
                <a:spcPct val="90000"/>
              </a:lnSpc>
              <a:defRPr/>
            </a:pPr>
            <a:r>
              <a:rPr lang="uz-Cyrl-UZ" sz="3200" b="1"/>
              <a:t>Бузулук нави</a:t>
            </a:r>
            <a:r>
              <a:rPr kumimoji="0" lang="uz-Cyrl-UZ" sz="3200" b="1" i="1"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rPr>
              <a:t>.</a:t>
            </a:r>
            <a:r>
              <a:rPr kumimoji="0" lang="uz-Cyrl-UZ" sz="3200" b="0" i="0"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rPr>
              <a:t> </a:t>
            </a:r>
            <a:endParaRPr kumimoji="0" lang="ru-RU" sz="3200" b="0" i="0"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endParaRPr>
          </a:p>
        </p:txBody>
      </p:sp>
      <p:pic>
        <p:nvPicPr>
          <p:cNvPr id="22531" name="Picture 3" descr="Картинки по запросу сорт подсолнечника бузулук семен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879" y="4248605"/>
            <a:ext cx="3406155" cy="2377539"/>
          </a:xfrm>
          <a:prstGeom prst="rect">
            <a:avLst/>
          </a:prstGeom>
          <a:noFill/>
          <a:extLst>
            <a:ext uri="{909E8E84-426E-40DD-AFC4-6F175D3DCCD1}">
              <a14:hiddenFill xmlns:a14="http://schemas.microsoft.com/office/drawing/2010/main">
                <a:solidFill>
                  <a:srgbClr val="FFFFFF"/>
                </a:solidFill>
              </a14:hiddenFill>
            </a:ext>
          </a:extLst>
        </p:spPr>
      </p:pic>
      <p:pic>
        <p:nvPicPr>
          <p:cNvPr id="22533" name="Picture 5"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r="3232" b="13045"/>
          <a:stretch/>
        </p:blipFill>
        <p:spPr bwMode="auto">
          <a:xfrm>
            <a:off x="5148064" y="4293094"/>
            <a:ext cx="3240360" cy="22885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r">
              <a:defRPr/>
            </a:pPr>
            <a:r>
              <a:rPr lang="uz-Cyrl-UZ" sz="3600" b="1">
                <a:effectLst/>
              </a:rPr>
              <a:t>Родник (Р453) нави</a:t>
            </a:r>
            <a:r>
              <a:rPr lang="uz-Cyrl-UZ" sz="4000" i="1" smtClean="0"/>
              <a:t>.</a:t>
            </a:r>
            <a:endParaRPr lang="ru-RU" sz="4000" i="1" smtClean="0"/>
          </a:p>
        </p:txBody>
      </p:sp>
      <p:sp>
        <p:nvSpPr>
          <p:cNvPr id="31747" name="Rectangle 3"/>
          <p:cNvSpPr>
            <a:spLocks noGrp="1" noChangeArrowheads="1"/>
          </p:cNvSpPr>
          <p:nvPr>
            <p:ph idx="1"/>
          </p:nvPr>
        </p:nvSpPr>
        <p:spPr>
          <a:xfrm>
            <a:off x="3214678" y="836613"/>
            <a:ext cx="5678497" cy="5832475"/>
          </a:xfrm>
        </p:spPr>
        <p:txBody>
          <a:bodyPr>
            <a:normAutofit/>
          </a:bodyPr>
          <a:lstStyle/>
          <a:p>
            <a:pPr marL="98425" indent="282575" algn="just">
              <a:lnSpc>
                <a:spcPct val="80000"/>
              </a:lnSpc>
            </a:pPr>
            <a:r>
              <a:rPr lang="uz-Cyrl-UZ" sz="2800"/>
              <a:t>Нав Россия Мойли экинлар илмий-тадқиқот институти (ВНИИМК) да </a:t>
            </a:r>
            <a:r>
              <a:rPr lang="uz-Cyrl-UZ" sz="2800"/>
              <a:t>яратилган</a:t>
            </a:r>
            <a:r>
              <a:rPr lang="uz-Cyrl-UZ" sz="2800" b="1" smtClean="0">
                <a:solidFill>
                  <a:srgbClr val="0000FF"/>
                </a:solidFill>
              </a:rPr>
              <a:t>.</a:t>
            </a:r>
          </a:p>
          <a:p>
            <a:pPr marL="98425" indent="282575" algn="just">
              <a:lnSpc>
                <a:spcPct val="80000"/>
              </a:lnSpc>
            </a:pPr>
            <a:r>
              <a:rPr lang="uz-Cyrl-UZ" sz="2800"/>
              <a:t>Уруғининг ранги қора. 1000 дона уруғнинг оғирлиги ўртача 58,0 граммни ташкил этади. Нав ўта тезпишар навларга мансуб бўлиб, Тошкент вилояти шароитида суғориладиган ерларда 85 кунда пишиб етилади. Нав ўсимликнинг ётиб қолишига, уруғликнинг тўкилишига ва қурғочқиликка чидамли. Буғдойдан сўнг такрорий экин сифатида экилганда, ўртача ҳосилдорлиги 27,1 центнерни ташкил этади</a:t>
            </a:r>
            <a:endParaRPr lang="uz-Cyrl-UZ" sz="2800" b="1" smtClean="0">
              <a:solidFill>
                <a:srgbClr val="0000FF"/>
              </a:solidFill>
            </a:endParaRPr>
          </a:p>
        </p:txBody>
      </p:sp>
      <p:pic>
        <p:nvPicPr>
          <p:cNvPr id="35842" name="Picture 2" descr="Картинки по запросу сорт подсолнечника родник семен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64" y="812627"/>
            <a:ext cx="3159014" cy="2367584"/>
          </a:xfrm>
          <a:prstGeom prst="rect">
            <a:avLst/>
          </a:prstGeom>
          <a:noFill/>
          <a:extLst>
            <a:ext uri="{909E8E84-426E-40DD-AFC4-6F175D3DCCD1}">
              <a14:hiddenFill xmlns:a14="http://schemas.microsoft.com/office/drawing/2010/main">
                <a:solidFill>
                  <a:srgbClr val="FFFFFF"/>
                </a:solidFill>
              </a14:hiddenFill>
            </a:ext>
          </a:extLst>
        </p:spPr>
      </p:pic>
      <p:pic>
        <p:nvPicPr>
          <p:cNvPr id="35844" name="Picture 4" descr="Картинки по запросу сорт подсолнечника родник семена"/>
          <p:cNvPicPr>
            <a:picLocks noChangeAspect="1" noChangeArrowheads="1"/>
          </p:cNvPicPr>
          <p:nvPr/>
        </p:nvPicPr>
        <p:blipFill rotWithShape="1">
          <a:blip r:embed="rId3">
            <a:extLst>
              <a:ext uri="{28A0092B-C50C-407E-A947-70E740481C1C}">
                <a14:useLocalDpi xmlns:a14="http://schemas.microsoft.com/office/drawing/2010/main" val="0"/>
              </a:ext>
            </a:extLst>
          </a:blip>
          <a:srcRect b="23046"/>
          <a:stretch/>
        </p:blipFill>
        <p:spPr bwMode="auto">
          <a:xfrm>
            <a:off x="-35024" y="3752850"/>
            <a:ext cx="3249702" cy="26718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uz-Cyrl-UZ" sz="4000" b="1">
                <a:effectLst/>
              </a:rPr>
              <a:t>Салют дурагайи</a:t>
            </a:r>
            <a:endParaRPr lang="ru-RU" sz="32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dk1"/>
          </a:lnRef>
          <a:fillRef idx="3">
            <a:schemeClr val="dk1"/>
          </a:fillRef>
          <a:effectRef idx="2">
            <a:schemeClr val="dk1"/>
          </a:effectRef>
          <a:fontRef idx="minor">
            <a:schemeClr val="lt1"/>
          </a:fontRef>
        </p:style>
        <p:txBody>
          <a:bodyPr/>
          <a:lstStyle/>
          <a:p>
            <a:pPr algn="just" eaLnBrk="1" hangingPunct="1">
              <a:lnSpc>
                <a:spcPct val="80000"/>
              </a:lnSpc>
            </a:pPr>
            <a:r>
              <a:rPr lang="uz-Cyrl-UZ" sz="2400"/>
              <a:t>Германиялик олимлар </a:t>
            </a:r>
            <a:r>
              <a:rPr lang="uz-Cyrl-UZ" sz="2400"/>
              <a:t>селекциясига </a:t>
            </a:r>
            <a:r>
              <a:rPr lang="uz-Cyrl-UZ" sz="2400" smtClean="0"/>
              <a:t>мансуб.</a:t>
            </a:r>
          </a:p>
          <a:p>
            <a:pPr algn="just" eaLnBrk="1" hangingPunct="1">
              <a:lnSpc>
                <a:spcPct val="80000"/>
              </a:lnSpc>
            </a:pPr>
            <a:r>
              <a:rPr lang="uz-Cyrl-UZ" sz="2400"/>
              <a:t>Уруғининг ранги қора. 1000 дона уруғнинг оғирлиги ўртача 58,0 граммни ташкил этади. Дурагай тезпишар навларга мансуб бўлиб, Тошкент вилояти шароитида суғориладиган ерларда 90 кунда пишиб етилади. Дурагай ўсимликнинг ётиб қолишига, уруғликнинг тўкилишига ва қурғоқчиликка чидамли</a:t>
            </a:r>
            <a:r>
              <a:rPr lang="uz-Cyrl-UZ" sz="2400" b="1" smtClean="0">
                <a:solidFill>
                  <a:srgbClr val="FFFF00"/>
                </a:solidFill>
              </a:rPr>
              <a:t> </a:t>
            </a:r>
            <a:endParaRPr lang="ru-RU" sz="2400" b="1" smtClean="0">
              <a:solidFill>
                <a:srgbClr val="FFFF00"/>
              </a:solidFill>
            </a:endParaRPr>
          </a:p>
        </p:txBody>
      </p:sp>
      <p:pic>
        <p:nvPicPr>
          <p:cNvPr id="23556" name="Picture 4" descr="Картинки по запросу сорт подсолнечника салют семен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7043" y="785794"/>
            <a:ext cx="3458831"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6900" y="3495674"/>
            <a:ext cx="346710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ad57f5686e0e8de4c7b566d2dcbd26c6a6a179"/>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8.xml><?xml version="1.0" encoding="utf-8"?>
<a:theme xmlns:a="http://schemas.openxmlformats.org/drawingml/2006/main" name="Профиль">
  <a:themeElements>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Профиль">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рофиль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Профиль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Профиль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Профиль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Профиль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Профиль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Профиль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Профиль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Balloons</Template>
  <TotalTime>748</TotalTime>
  <Words>1289</Words>
  <Application>Microsoft Office PowerPoint</Application>
  <PresentationFormat>Экран (4:3)</PresentationFormat>
  <Paragraphs>74</Paragraphs>
  <Slides>24</Slides>
  <Notes>0</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9</vt:i4>
      </vt:variant>
      <vt:variant>
        <vt:lpstr>Заголовки слайдов</vt:lpstr>
      </vt:variant>
      <vt:variant>
        <vt:i4>24</vt:i4>
      </vt:variant>
    </vt:vector>
  </HeadingPairs>
  <TitlesOfParts>
    <vt:vector size="50" baseType="lpstr">
      <vt:lpstr>Arial</vt:lpstr>
      <vt:lpstr>Calibri</vt:lpstr>
      <vt:lpstr>Cambria</vt:lpstr>
      <vt:lpstr>Century Gothic</vt:lpstr>
      <vt:lpstr>Constantia</vt:lpstr>
      <vt:lpstr>Corbel</vt:lpstr>
      <vt:lpstr>Franklin Gothic Book</vt:lpstr>
      <vt:lpstr>Franklin Gothic Medium</vt:lpstr>
      <vt:lpstr>Gill Sans MT</vt:lpstr>
      <vt:lpstr>Lucida Sans Unicode</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Изящная</vt:lpstr>
      <vt:lpstr>Открытая</vt:lpstr>
      <vt:lpstr>Солнцестояние</vt:lpstr>
      <vt:lpstr>Профиль</vt:lpstr>
      <vt:lpstr>Легкий дым</vt:lpstr>
      <vt:lpstr>Презентация PowerPoint</vt:lpstr>
      <vt:lpstr>Презентация PowerPoint</vt:lpstr>
      <vt:lpstr>Кунгабоқарни аҳамияти.</vt:lpstr>
      <vt:lpstr>Аҳамияти.</vt:lpstr>
      <vt:lpstr>Тарихи.</vt:lpstr>
      <vt:lpstr>Презентация PowerPoint</vt:lpstr>
      <vt:lpstr>Кунгабоқар систематикаси </vt:lpstr>
      <vt:lpstr>сувга талаби.</vt:lpstr>
      <vt:lpstr>Тупроққа талаби.</vt:lpstr>
      <vt:lpstr>озиқ моддаларига талабчанлиги</vt:lpstr>
      <vt:lpstr>Ўсув даврида кунгабоқарда қуйидаги ривожланиш босқичлари аниқланган</vt:lpstr>
      <vt:lpstr>Навлари</vt:lpstr>
      <vt:lpstr>Жаҳонгир нави.</vt:lpstr>
      <vt:lpstr>КК-1 нави.</vt:lpstr>
      <vt:lpstr>Велия дурагайи.</vt:lpstr>
      <vt:lpstr>HS-8506 (МПК-8506) дурагайи.</vt:lpstr>
      <vt:lpstr>Самбред-254 дурагайи.</vt:lpstr>
      <vt:lpstr>Презентация PowerPoint</vt:lpstr>
      <vt:lpstr>Албатрос нави</vt:lpstr>
      <vt:lpstr>Березанский нави</vt:lpstr>
      <vt:lpstr>Презентация PowerPoint</vt:lpstr>
      <vt:lpstr>Родник (Р453) нави.</vt:lpstr>
      <vt:lpstr>Салют дурагайи</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114</cp:revision>
  <cp:lastPrinted>1601-01-01T00:00:00Z</cp:lastPrinted>
  <dcterms:created xsi:type="dcterms:W3CDTF">2011-08-22T10:27:00Z</dcterms:created>
  <dcterms:modified xsi:type="dcterms:W3CDTF">2018-10-10T06:34:02Z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