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23" r:id="rId2"/>
    <p:sldMasterId id="2147483807" r:id="rId3"/>
    <p:sldMasterId id="2147483855" r:id="rId4"/>
    <p:sldMasterId id="2147483867" r:id="rId5"/>
    <p:sldMasterId id="2147483880" r:id="rId6"/>
  </p:sldMasterIdLst>
  <p:notesMasterIdLst>
    <p:notesMasterId r:id="rId23"/>
  </p:notesMasterIdLst>
  <p:sldIdLst>
    <p:sldId id="326" r:id="rId7"/>
    <p:sldId id="256" r:id="rId8"/>
    <p:sldId id="339" r:id="rId9"/>
    <p:sldId id="340" r:id="rId10"/>
    <p:sldId id="348" r:id="rId11"/>
    <p:sldId id="343" r:id="rId12"/>
    <p:sldId id="349" r:id="rId13"/>
    <p:sldId id="344" r:id="rId14"/>
    <p:sldId id="345" r:id="rId15"/>
    <p:sldId id="350" r:id="rId16"/>
    <p:sldId id="295" r:id="rId17"/>
    <p:sldId id="351" r:id="rId18"/>
    <p:sldId id="299" r:id="rId19"/>
    <p:sldId id="317" r:id="rId20"/>
    <p:sldId id="346" r:id="rId21"/>
    <p:sldId id="266" r:id="rId22"/>
  </p:sldIdLst>
  <p:sldSz cx="9144000" cy="6858000" type="screen4x3"/>
  <p:notesSz cx="6858000" cy="9144000"/>
  <p:custDataLst>
    <p:tags r:id="rId24"/>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8080"/>
    <a:srgbClr val="006600"/>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4660"/>
  </p:normalViewPr>
  <p:slideViewPr>
    <p:cSldViewPr>
      <p:cViewPr varScale="1">
        <p:scale>
          <a:sx n="71" d="100"/>
          <a:sy n="71" d="100"/>
        </p:scale>
        <p:origin x="1284"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tags" Target="tags/tag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904902-6680-48FE-9F79-7268A80B1C76}" type="datetimeFigureOut">
              <a:rPr lang="ru-RU" smtClean="0"/>
              <a:pPr/>
              <a:t>12.10.2018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B6D5D9-E624-4FBD-956B-6D543C18AC26}" type="slidenum">
              <a:rPr lang="ru-RU" smtClean="0"/>
              <a:pPr/>
              <a:t>‹#›</a:t>
            </a:fld>
            <a:endParaRPr lang="ru-RU"/>
          </a:p>
        </p:txBody>
      </p:sp>
    </p:spTree>
    <p:extLst>
      <p:ext uri="{BB962C8B-B14F-4D97-AF65-F5344CB8AC3E}">
        <p14:creationId xmlns:p14="http://schemas.microsoft.com/office/powerpoint/2010/main" val="32301317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Tree>
    <p:extLst>
      <p:ext uri="{BB962C8B-B14F-4D97-AF65-F5344CB8AC3E}">
        <p14:creationId xmlns:p14="http://schemas.microsoft.com/office/powerpoint/2010/main" val="2543516437"/>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7412974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19C04AA-5F18-4FCB-97A2-36511D52C6E8}" type="datetimeFigureOut">
              <a:rPr lang="ru-RU" smtClean="0"/>
              <a:pPr/>
              <a:t>12.10.2018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9918206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19C04AA-5F18-4FCB-97A2-36511D52C6E8}" type="datetimeFigureOut">
              <a:rPr lang="ru-RU" smtClean="0"/>
              <a:pPr/>
              <a:t>12.10.2018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93348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19C04AA-5F18-4FCB-97A2-36511D52C6E8}" type="datetimeFigureOut">
              <a:rPr lang="ru-RU" smtClean="0"/>
              <a:pPr/>
              <a:t>12.10.2018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31617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19C04AA-5F18-4FCB-97A2-36511D52C6E8}" type="datetimeFigureOut">
              <a:rPr lang="ru-RU" smtClean="0"/>
              <a:pPr/>
              <a:t>12.10.2018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74398906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19C04AA-5F18-4FCB-97A2-36511D52C6E8}" type="datetimeFigureOut">
              <a:rPr lang="ru-RU" smtClean="0"/>
              <a:pPr/>
              <a:t>12.10.2018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19500361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12.10.2018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790667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12.10.2018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50495944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12.10.2018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66979002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12.10.2018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49177046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solidFill>
                <a:srgbClr val="2DA2BF">
                  <a:tint val="20000"/>
                </a:srgbClr>
              </a:solidFill>
            </a:endParaRPr>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2796574C-D63C-4BDA-89D8-F57022BA0715}" type="slidenum">
              <a:rPr lang="ru-RU" smtClean="0"/>
              <a:pPr>
                <a:defRPr/>
              </a:pPr>
              <a:t>‹#›</a:t>
            </a:fld>
            <a:endParaRPr lang="ru-RU"/>
          </a:p>
        </p:txBody>
      </p:sp>
    </p:spTree>
    <p:extLst>
      <p:ext uri="{BB962C8B-B14F-4D97-AF65-F5344CB8AC3E}">
        <p14:creationId xmlns:p14="http://schemas.microsoft.com/office/powerpoint/2010/main" val="98181705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prstClr val="black"/>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prstClr val="black"/>
              </a:solidFill>
            </a:endParaRPr>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solidFill>
                  <a:prstClr val="black"/>
                </a:solidFill>
              </a:rPr>
              <a:pPr>
                <a:defRPr/>
              </a:pPr>
              <a:t>‹#›</a:t>
            </a:fld>
            <a:endParaRPr lang="ru-RU">
              <a:solidFill>
                <a:prstClr val="black"/>
              </a:solidFill>
            </a:endParaRPr>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extLst>
      <p:ext uri="{BB962C8B-B14F-4D97-AF65-F5344CB8AC3E}">
        <p14:creationId xmlns:p14="http://schemas.microsoft.com/office/powerpoint/2010/main" val="3574327784"/>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solidFill>
                <a:prstClr val="white"/>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prstClr val="white"/>
              </a:solidFill>
            </a:endParaRPr>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solidFill>
                  <a:prstClr val="white"/>
                </a:solidFill>
              </a:rPr>
              <a:pPr>
                <a:defRPr/>
              </a:pPr>
              <a:t>‹#›</a:t>
            </a:fld>
            <a:endParaRPr lang="ru-RU">
              <a:solidFill>
                <a:prstClr val="white"/>
              </a:solidFill>
            </a:endParaRPr>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extLst>
      <p:ext uri="{BB962C8B-B14F-4D97-AF65-F5344CB8AC3E}">
        <p14:creationId xmlns:p14="http://schemas.microsoft.com/office/powerpoint/2010/main" val="2681967669"/>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prstClr val="white"/>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prstClr val="white"/>
              </a:solidFill>
            </a:endParaRPr>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solidFill>
                  <a:prstClr val="white"/>
                </a:solidFill>
              </a:rPr>
              <a:pPr>
                <a:defRPr/>
              </a:pPr>
              <a:t>‹#›</a:t>
            </a:fld>
            <a:endParaRPr lang="ru-RU">
              <a:solidFill>
                <a:prstClr val="white"/>
              </a:solidFill>
            </a:endParaRPr>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extLst>
      <p:ext uri="{BB962C8B-B14F-4D97-AF65-F5344CB8AC3E}">
        <p14:creationId xmlns:p14="http://schemas.microsoft.com/office/powerpoint/2010/main" val="1846906348"/>
      </p:ext>
    </p:extLst>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solidFill>
                <a:prstClr val="black"/>
              </a:solidFill>
            </a:endParaRPr>
          </a:p>
        </p:txBody>
      </p:sp>
      <p:sp>
        <p:nvSpPr>
          <p:cNvPr id="8" name="Нижний колонтитул 7"/>
          <p:cNvSpPr>
            <a:spLocks noGrp="1"/>
          </p:cNvSpPr>
          <p:nvPr>
            <p:ph type="ftr" sz="quarter" idx="11"/>
          </p:nvPr>
        </p:nvSpPr>
        <p:spPr/>
        <p:txBody>
          <a:bodyPr/>
          <a:lstStyle>
            <a:extLst/>
          </a:lstStyle>
          <a:p>
            <a:pPr>
              <a:defRPr/>
            </a:pPr>
            <a:endParaRPr lang="ru-RU">
              <a:solidFill>
                <a:prstClr val="black"/>
              </a:solidFill>
            </a:endParaRPr>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927533471"/>
      </p:ext>
    </p:extLst>
  </p:cSld>
  <p:clrMapOvr>
    <a:overrideClrMapping bg1="lt1" tx1="dk1" bg2="lt2" tx2="dk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pPr>
              <a:defRPr/>
            </a:pPr>
            <a:endParaRPr lang="ru-RU">
              <a:solidFill>
                <a:prstClr val="white"/>
              </a:solidFill>
            </a:endParaRPr>
          </a:p>
        </p:txBody>
      </p:sp>
      <p:sp>
        <p:nvSpPr>
          <p:cNvPr id="4" name="Нижний колонтитул 3"/>
          <p:cNvSpPr>
            <a:spLocks noGrp="1"/>
          </p:cNvSpPr>
          <p:nvPr>
            <p:ph type="ftr" sz="quarter" idx="11"/>
          </p:nvPr>
        </p:nvSpPr>
        <p:spPr/>
        <p:txBody>
          <a:bodyPr/>
          <a:lstStyle>
            <a:extLst/>
          </a:lstStyle>
          <a:p>
            <a:pPr>
              <a:defRPr/>
            </a:pPr>
            <a:endParaRPr lang="ru-RU">
              <a:solidFill>
                <a:prstClr val="white"/>
              </a:solidFill>
            </a:endParaRPr>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solidFill>
                  <a:prstClr val="white"/>
                </a:solidFill>
              </a:rPr>
              <a:pPr>
                <a:defRPr/>
              </a:pPr>
              <a:t>‹#›</a:t>
            </a:fld>
            <a:endParaRPr lang="ru-RU">
              <a:solidFill>
                <a:prstClr val="white"/>
              </a:solidFill>
            </a:endParaRPr>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extLst>
      <p:ext uri="{BB962C8B-B14F-4D97-AF65-F5344CB8AC3E}">
        <p14:creationId xmlns:p14="http://schemas.microsoft.com/office/powerpoint/2010/main" val="4277564965"/>
      </p:ext>
    </p:extLst>
  </p:cSld>
  <p:clrMapOvr>
    <a:overrideClrMapping bg1="dk1" tx1="lt1" bg2="dk2" tx2="lt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pPr>
              <a:defRPr/>
            </a:pPr>
            <a:endParaRPr lang="ru-RU">
              <a:solidFill>
                <a:prstClr val="black"/>
              </a:solidFill>
            </a:endParaRPr>
          </a:p>
        </p:txBody>
      </p:sp>
      <p:sp>
        <p:nvSpPr>
          <p:cNvPr id="3" name="Нижний колонтитул 2"/>
          <p:cNvSpPr>
            <a:spLocks noGrp="1"/>
          </p:cNvSpPr>
          <p:nvPr>
            <p:ph type="ftr" sz="quarter" idx="11"/>
          </p:nvPr>
        </p:nvSpPr>
        <p:spPr/>
        <p:txBody>
          <a:bodyPr/>
          <a:lstStyle>
            <a:extLst/>
          </a:lstStyle>
          <a:p>
            <a:pPr>
              <a:defRPr/>
            </a:pPr>
            <a:endParaRPr lang="ru-RU">
              <a:solidFill>
                <a:prstClr val="black"/>
              </a:solidFill>
            </a:endParaRPr>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16747080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pPr>
              <a:defRPr/>
            </a:pPr>
            <a:endParaRPr lang="ru-RU">
              <a:solidFill>
                <a:prstClr val="black"/>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prstClr val="black"/>
              </a:solidFill>
            </a:endParaRPr>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871352940"/>
      </p:ext>
    </p:extLst>
  </p:cSld>
  <p:clrMapOvr>
    <a:overrideClrMapping bg1="lt1" tx1="dk1" bg2="lt2" tx2="dk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solidFill>
                <a:prstClr val="white"/>
              </a:solidFill>
            </a:endParaRPr>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solidFill>
                <a:prstClr val="white"/>
              </a:solidFill>
            </a:endParaRPr>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5D04E318-4586-431A-BBE8-279FC23AAE1E}" type="slidenum">
              <a:rPr lang="ru-RU" smtClean="0">
                <a:solidFill>
                  <a:prstClr val="white"/>
                </a:solidFill>
              </a:rPr>
              <a:pPr>
                <a:defRPr/>
              </a:pPr>
              <a:t>‹#›</a:t>
            </a:fld>
            <a:endParaRPr lang="ru-RU">
              <a:solidFill>
                <a:prstClr val="white"/>
              </a:solidFill>
            </a:endParaRPr>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white"/>
              </a:solidFill>
            </a:endParaRPr>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white"/>
              </a:solidFill>
            </a:endParaRPr>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extLst>
      <p:ext uri="{BB962C8B-B14F-4D97-AF65-F5344CB8AC3E}">
        <p14:creationId xmlns:p14="http://schemas.microsoft.com/office/powerpoint/2010/main" val="1697281280"/>
      </p:ext>
    </p:extLst>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prstClr val="black"/>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prstClr val="black"/>
              </a:solidFill>
            </a:endParaRPr>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56884450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prstClr val="black"/>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prstClr val="black"/>
              </a:solidFill>
            </a:endParaRPr>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23236191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solidFill>
                <a:srgbClr val="E7DEC9">
                  <a:shade val="90000"/>
                </a:srgbClr>
              </a:solidFill>
            </a:endParaRPr>
          </a:p>
        </p:txBody>
      </p:sp>
      <p:sp>
        <p:nvSpPr>
          <p:cNvPr id="19" name="Нижний колонтитул 18"/>
          <p:cNvSpPr>
            <a:spLocks noGrp="1"/>
          </p:cNvSpPr>
          <p:nvPr>
            <p:ph type="ftr" sz="quarter" idx="11"/>
          </p:nvPr>
        </p:nvSpPr>
        <p:spPr/>
        <p:txBody>
          <a:bodyPr/>
          <a:lstStyle/>
          <a:p>
            <a:pPr>
              <a:defRPr/>
            </a:pPr>
            <a:endParaRPr lang="ru-RU">
              <a:solidFill>
                <a:srgbClr val="E7DEC9">
                  <a:shade val="90000"/>
                </a:srgbClr>
              </a:solidFill>
            </a:endParaRPr>
          </a:p>
        </p:txBody>
      </p:sp>
      <p:sp>
        <p:nvSpPr>
          <p:cNvPr id="27" name="Номер слайда 26"/>
          <p:cNvSpPr>
            <a:spLocks noGrp="1"/>
          </p:cNvSpPr>
          <p:nvPr>
            <p:ph type="sldNum" sz="quarter" idx="12"/>
          </p:nvPr>
        </p:nvSpPr>
        <p:spPr/>
        <p:txBody>
          <a:bodyPr/>
          <a:lstStyle/>
          <a:p>
            <a:pPr>
              <a:defRPr/>
            </a:pPr>
            <a:fld id="{77C99828-CD66-4A47-8331-CCD3DFBB8FBB}" type="slidenum">
              <a:rPr lang="ru-RU" smtClean="0">
                <a:solidFill>
                  <a:srgbClr val="E7DEC9">
                    <a:shade val="90000"/>
                  </a:srgbClr>
                </a:solidFill>
              </a:rPr>
              <a:pPr>
                <a:defRPr/>
              </a:pPr>
              <a:t>‹#›</a:t>
            </a:fld>
            <a:endParaRPr lang="ru-RU">
              <a:solidFill>
                <a:srgbClr val="E7DEC9">
                  <a:shade val="90000"/>
                </a:srgbClr>
              </a:solidFill>
            </a:endParaRPr>
          </a:p>
        </p:txBody>
      </p:sp>
    </p:spTree>
    <p:extLst>
      <p:ext uri="{BB962C8B-B14F-4D97-AF65-F5344CB8AC3E}">
        <p14:creationId xmlns:p14="http://schemas.microsoft.com/office/powerpoint/2010/main" val="2752804259"/>
      </p:ext>
    </p:extLst>
  </p:cSld>
  <p:clrMapOvr>
    <a:overrideClrMapping bg1="dk1" tx1="lt1" bg2="dk2" tx2="lt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FFFF00">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FFFF00">
                  <a:shade val="90000"/>
                </a:srgbClr>
              </a:solidFill>
            </a:endParaRPr>
          </a:p>
        </p:txBody>
      </p:sp>
      <p:sp>
        <p:nvSpPr>
          <p:cNvPr id="6" name="Номер слайда 5"/>
          <p:cNvSpPr>
            <a:spLocks noGrp="1"/>
          </p:cNvSpPr>
          <p:nvPr>
            <p:ph type="sldNum" sz="quarter" idx="12"/>
          </p:nvPr>
        </p:nvSpPr>
        <p:spPr/>
        <p:txBody>
          <a:bodyPr/>
          <a:lstStyle/>
          <a:p>
            <a:pPr>
              <a:defRPr/>
            </a:pPr>
            <a:fld id="{A79B3F28-85DB-42B5-A54B-DA9BC6011CB9}" type="slidenum">
              <a:rPr lang="ru-RU" smtClean="0">
                <a:solidFill>
                  <a:srgbClr val="FFFF00">
                    <a:shade val="90000"/>
                  </a:srgbClr>
                </a:solidFill>
              </a:rPr>
              <a:pPr>
                <a:defRPr/>
              </a:pPr>
              <a:t>‹#›</a:t>
            </a:fld>
            <a:endParaRPr lang="ru-RU">
              <a:solidFill>
                <a:srgbClr val="FFFF00">
                  <a:shade val="90000"/>
                </a:srgbClr>
              </a:solidFill>
            </a:endParaRPr>
          </a:p>
        </p:txBody>
      </p:sp>
    </p:spTree>
    <p:extLst>
      <p:ext uri="{BB962C8B-B14F-4D97-AF65-F5344CB8AC3E}">
        <p14:creationId xmlns:p14="http://schemas.microsoft.com/office/powerpoint/2010/main" val="1198694850"/>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solidFill>
                <a:srgbClr val="E7DEC9">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E7DEC9">
                  <a:shade val="90000"/>
                </a:srgbClr>
              </a:solidFill>
            </a:endParaRPr>
          </a:p>
        </p:txBody>
      </p:sp>
      <p:sp>
        <p:nvSpPr>
          <p:cNvPr id="6" name="Номер слайда 5"/>
          <p:cNvSpPr>
            <a:spLocks noGrp="1"/>
          </p:cNvSpPr>
          <p:nvPr>
            <p:ph type="sldNum" sz="quarter" idx="12"/>
          </p:nvPr>
        </p:nvSpPr>
        <p:spPr/>
        <p:txBody>
          <a:bodyPr/>
          <a:lstStyle/>
          <a:p>
            <a:pPr>
              <a:defRPr/>
            </a:pPr>
            <a:fld id="{C7B49DB1-FC87-42A0-A2A0-33B8C6504401}" type="slidenum">
              <a:rPr lang="ru-RU" smtClean="0">
                <a:solidFill>
                  <a:srgbClr val="E7DEC9">
                    <a:shade val="90000"/>
                  </a:srgbClr>
                </a:solidFill>
              </a:rPr>
              <a:pPr>
                <a:defRPr/>
              </a:pPr>
              <a:t>‹#›</a:t>
            </a:fld>
            <a:endParaRPr lang="ru-RU">
              <a:solidFill>
                <a:srgbClr val="E7DEC9">
                  <a:shade val="90000"/>
                </a:srgbClr>
              </a:solidFill>
            </a:endParaRPr>
          </a:p>
        </p:txBody>
      </p:sp>
    </p:spTree>
    <p:extLst>
      <p:ext uri="{BB962C8B-B14F-4D97-AF65-F5344CB8AC3E}">
        <p14:creationId xmlns:p14="http://schemas.microsoft.com/office/powerpoint/2010/main" val="1625605367"/>
      </p:ext>
    </p:extLst>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FFFF00">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FFFF00">
                  <a:shade val="90000"/>
                </a:srgbClr>
              </a:solidFill>
            </a:endParaRPr>
          </a:p>
        </p:txBody>
      </p:sp>
      <p:sp>
        <p:nvSpPr>
          <p:cNvPr id="7" name="Номер слайда 6"/>
          <p:cNvSpPr>
            <a:spLocks noGrp="1"/>
          </p:cNvSpPr>
          <p:nvPr>
            <p:ph type="sldNum" sz="quarter" idx="12"/>
          </p:nvPr>
        </p:nvSpPr>
        <p:spPr/>
        <p:txBody>
          <a:bodyPr/>
          <a:lstStyle/>
          <a:p>
            <a:pPr>
              <a:defRPr/>
            </a:pPr>
            <a:fld id="{4CFE2A37-2192-4915-A025-9874E449BDBB}" type="slidenum">
              <a:rPr lang="ru-RU" smtClean="0">
                <a:solidFill>
                  <a:srgbClr val="FFFF00">
                    <a:shade val="90000"/>
                  </a:srgbClr>
                </a:solidFill>
              </a:rPr>
              <a:pPr>
                <a:defRPr/>
              </a:pPr>
              <a:t>‹#›</a:t>
            </a:fld>
            <a:endParaRPr lang="ru-RU">
              <a:solidFill>
                <a:srgbClr val="FFFF00">
                  <a:shade val="90000"/>
                </a:srgbClr>
              </a:solidFill>
            </a:endParaRPr>
          </a:p>
        </p:txBody>
      </p:sp>
    </p:spTree>
    <p:extLst>
      <p:ext uri="{BB962C8B-B14F-4D97-AF65-F5344CB8AC3E}">
        <p14:creationId xmlns:p14="http://schemas.microsoft.com/office/powerpoint/2010/main" val="314128167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solidFill>
                <a:srgbClr val="FFFF00">
                  <a:shade val="90000"/>
                </a:srgbClr>
              </a:solidFill>
            </a:endParaRPr>
          </a:p>
        </p:txBody>
      </p:sp>
      <p:sp>
        <p:nvSpPr>
          <p:cNvPr id="8" name="Нижний колонтитул 7"/>
          <p:cNvSpPr>
            <a:spLocks noGrp="1"/>
          </p:cNvSpPr>
          <p:nvPr>
            <p:ph type="ftr" sz="quarter" idx="11"/>
          </p:nvPr>
        </p:nvSpPr>
        <p:spPr/>
        <p:txBody>
          <a:bodyPr/>
          <a:lstStyle/>
          <a:p>
            <a:pPr>
              <a:defRPr/>
            </a:pPr>
            <a:endParaRPr lang="ru-RU">
              <a:solidFill>
                <a:srgbClr val="FFFF00">
                  <a:shade val="90000"/>
                </a:srgbClr>
              </a:solidFill>
            </a:endParaRPr>
          </a:p>
        </p:txBody>
      </p:sp>
      <p:sp>
        <p:nvSpPr>
          <p:cNvPr id="9" name="Номер слайда 8"/>
          <p:cNvSpPr>
            <a:spLocks noGrp="1"/>
          </p:cNvSpPr>
          <p:nvPr>
            <p:ph type="sldNum" sz="quarter" idx="12"/>
          </p:nvPr>
        </p:nvSpPr>
        <p:spPr/>
        <p:txBody>
          <a:bodyPr/>
          <a:lstStyle/>
          <a:p>
            <a:pPr>
              <a:defRPr/>
            </a:pPr>
            <a:fld id="{F36AB599-CDBF-4A32-9284-0EABFF70572E}" type="slidenum">
              <a:rPr lang="ru-RU" smtClean="0">
                <a:solidFill>
                  <a:srgbClr val="FFFF00">
                    <a:shade val="90000"/>
                  </a:srgbClr>
                </a:solidFill>
              </a:rPr>
              <a:pPr>
                <a:defRPr/>
              </a:pPr>
              <a:t>‹#›</a:t>
            </a:fld>
            <a:endParaRPr lang="ru-RU">
              <a:solidFill>
                <a:srgbClr val="FFFF00">
                  <a:shade val="90000"/>
                </a:srgbClr>
              </a:solidFill>
            </a:endParaRPr>
          </a:p>
        </p:txBody>
      </p:sp>
    </p:spTree>
    <p:extLst>
      <p:ext uri="{BB962C8B-B14F-4D97-AF65-F5344CB8AC3E}">
        <p14:creationId xmlns:p14="http://schemas.microsoft.com/office/powerpoint/2010/main" val="19773568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solidFill>
                <a:srgbClr val="FFFF00">
                  <a:shade val="90000"/>
                </a:srgbClr>
              </a:solidFill>
            </a:endParaRPr>
          </a:p>
        </p:txBody>
      </p:sp>
      <p:sp>
        <p:nvSpPr>
          <p:cNvPr id="4" name="Нижний колонтитул 3"/>
          <p:cNvSpPr>
            <a:spLocks noGrp="1"/>
          </p:cNvSpPr>
          <p:nvPr>
            <p:ph type="ftr" sz="quarter" idx="11"/>
          </p:nvPr>
        </p:nvSpPr>
        <p:spPr/>
        <p:txBody>
          <a:bodyPr/>
          <a:lstStyle/>
          <a:p>
            <a:pPr>
              <a:defRPr/>
            </a:pPr>
            <a:endParaRPr lang="ru-RU">
              <a:solidFill>
                <a:srgbClr val="FFFF00">
                  <a:shade val="90000"/>
                </a:srgbClr>
              </a:solidFill>
            </a:endParaRPr>
          </a:p>
        </p:txBody>
      </p:sp>
      <p:sp>
        <p:nvSpPr>
          <p:cNvPr id="5" name="Номер слайда 4"/>
          <p:cNvSpPr>
            <a:spLocks noGrp="1"/>
          </p:cNvSpPr>
          <p:nvPr>
            <p:ph type="sldNum" sz="quarter" idx="12"/>
          </p:nvPr>
        </p:nvSpPr>
        <p:spPr/>
        <p:txBody>
          <a:bodyPr/>
          <a:lstStyle/>
          <a:p>
            <a:pPr>
              <a:defRPr/>
            </a:pPr>
            <a:fld id="{4B1C59CF-09C3-4E19-BACA-A30D5735C837}" type="slidenum">
              <a:rPr lang="ru-RU" smtClean="0">
                <a:solidFill>
                  <a:srgbClr val="FFFF00">
                    <a:shade val="90000"/>
                  </a:srgbClr>
                </a:solidFill>
              </a:rPr>
              <a:pPr>
                <a:defRPr/>
              </a:pPr>
              <a:t>‹#›</a:t>
            </a:fld>
            <a:endParaRPr lang="ru-RU">
              <a:solidFill>
                <a:srgbClr val="FFFF00">
                  <a:shade val="90000"/>
                </a:srgbClr>
              </a:solidFill>
            </a:endParaRPr>
          </a:p>
        </p:txBody>
      </p:sp>
    </p:spTree>
    <p:extLst>
      <p:ext uri="{BB962C8B-B14F-4D97-AF65-F5344CB8AC3E}">
        <p14:creationId xmlns:p14="http://schemas.microsoft.com/office/powerpoint/2010/main" val="271507539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solidFill>
                <a:srgbClr val="FFFF00">
                  <a:shade val="90000"/>
                </a:srgbClr>
              </a:solidFill>
            </a:endParaRPr>
          </a:p>
        </p:txBody>
      </p:sp>
      <p:sp>
        <p:nvSpPr>
          <p:cNvPr id="3" name="Нижний колонтитул 2"/>
          <p:cNvSpPr>
            <a:spLocks noGrp="1"/>
          </p:cNvSpPr>
          <p:nvPr>
            <p:ph type="ftr" sz="quarter" idx="11"/>
          </p:nvPr>
        </p:nvSpPr>
        <p:spPr/>
        <p:txBody>
          <a:bodyPr/>
          <a:lstStyle/>
          <a:p>
            <a:pPr>
              <a:defRPr/>
            </a:pPr>
            <a:endParaRPr lang="ru-RU">
              <a:solidFill>
                <a:srgbClr val="FFFF00">
                  <a:shade val="90000"/>
                </a:srgbClr>
              </a:solidFill>
            </a:endParaRPr>
          </a:p>
        </p:txBody>
      </p:sp>
      <p:sp>
        <p:nvSpPr>
          <p:cNvPr id="4" name="Номер слайда 3"/>
          <p:cNvSpPr>
            <a:spLocks noGrp="1"/>
          </p:cNvSpPr>
          <p:nvPr>
            <p:ph type="sldNum" sz="quarter" idx="12"/>
          </p:nvPr>
        </p:nvSpPr>
        <p:spPr/>
        <p:txBody>
          <a:bodyPr/>
          <a:lstStyle/>
          <a:p>
            <a:pPr>
              <a:defRPr/>
            </a:pPr>
            <a:fld id="{409DF92A-2875-4E55-AE60-C3E6B5E7DC00}" type="slidenum">
              <a:rPr lang="ru-RU" smtClean="0">
                <a:solidFill>
                  <a:srgbClr val="FFFF00">
                    <a:shade val="90000"/>
                  </a:srgbClr>
                </a:solidFill>
              </a:rPr>
              <a:pPr>
                <a:defRPr/>
              </a:pPr>
              <a:t>‹#›</a:t>
            </a:fld>
            <a:endParaRPr lang="ru-RU">
              <a:solidFill>
                <a:srgbClr val="FFFF00">
                  <a:shade val="90000"/>
                </a:srgbClr>
              </a:solidFill>
            </a:endParaRPr>
          </a:p>
        </p:txBody>
      </p:sp>
    </p:spTree>
    <p:extLst>
      <p:ext uri="{BB962C8B-B14F-4D97-AF65-F5344CB8AC3E}">
        <p14:creationId xmlns:p14="http://schemas.microsoft.com/office/powerpoint/2010/main" val="223263736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FFFF00">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FFFF00">
                  <a:shade val="90000"/>
                </a:srgbClr>
              </a:solidFill>
            </a:endParaRPr>
          </a:p>
        </p:txBody>
      </p:sp>
      <p:sp>
        <p:nvSpPr>
          <p:cNvPr id="7" name="Номер слайда 6"/>
          <p:cNvSpPr>
            <a:spLocks noGrp="1"/>
          </p:cNvSpPr>
          <p:nvPr>
            <p:ph type="sldNum" sz="quarter" idx="12"/>
          </p:nvPr>
        </p:nvSpPr>
        <p:spPr/>
        <p:txBody>
          <a:bodyPr/>
          <a:lstStyle/>
          <a:p>
            <a:pPr>
              <a:defRPr/>
            </a:pPr>
            <a:fld id="{3B7ABE68-3E1F-43D5-B8BA-C72919ACC33E}" type="slidenum">
              <a:rPr lang="ru-RU" smtClean="0">
                <a:solidFill>
                  <a:srgbClr val="FFFF00">
                    <a:shade val="90000"/>
                  </a:srgbClr>
                </a:solidFill>
              </a:rPr>
              <a:pPr>
                <a:defRPr/>
              </a:pPr>
              <a:t>‹#›</a:t>
            </a:fld>
            <a:endParaRPr lang="ru-RU">
              <a:solidFill>
                <a:srgbClr val="FFFF00">
                  <a:shade val="90000"/>
                </a:srgbClr>
              </a:solidFill>
            </a:endParaRPr>
          </a:p>
        </p:txBody>
      </p:sp>
    </p:spTree>
    <p:extLst>
      <p:ext uri="{BB962C8B-B14F-4D97-AF65-F5344CB8AC3E}">
        <p14:creationId xmlns:p14="http://schemas.microsoft.com/office/powerpoint/2010/main" val="32194207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srgbClr val="00B050"/>
              </a:solidFill>
            </a:endParaRPr>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srgbClr val="00B050"/>
              </a:solidFill>
            </a:endParaRPr>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FFFF00">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FFFF00">
                  <a:shade val="90000"/>
                </a:srgbClr>
              </a:solidFill>
            </a:endParaRPr>
          </a:p>
        </p:txBody>
      </p:sp>
      <p:sp>
        <p:nvSpPr>
          <p:cNvPr id="7" name="Номер слайда 6"/>
          <p:cNvSpPr>
            <a:spLocks noGrp="1"/>
          </p:cNvSpPr>
          <p:nvPr>
            <p:ph type="sldNum" sz="quarter" idx="12"/>
          </p:nvPr>
        </p:nvSpPr>
        <p:spPr>
          <a:xfrm>
            <a:off x="8077200" y="6356350"/>
            <a:ext cx="609600" cy="365125"/>
          </a:xfrm>
        </p:spPr>
        <p:txBody>
          <a:bodyPr/>
          <a:lstStyle/>
          <a:p>
            <a:pPr>
              <a:defRPr/>
            </a:pPr>
            <a:fld id="{CE22616D-3D3E-4B29-904B-8FCACAE208C7}" type="slidenum">
              <a:rPr lang="ru-RU" smtClean="0">
                <a:solidFill>
                  <a:srgbClr val="FFFF00">
                    <a:shade val="90000"/>
                  </a:srgbClr>
                </a:solidFill>
              </a:rPr>
              <a:pPr>
                <a:defRPr/>
              </a:pPr>
              <a:t>‹#›</a:t>
            </a:fld>
            <a:endParaRPr lang="ru-RU">
              <a:solidFill>
                <a:srgbClr val="FFFF00">
                  <a:shade val="90000"/>
                </a:srgbClr>
              </a:solidFill>
            </a:endParaRP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srgbClr val="00B050"/>
              </a:solidFill>
              <a:latin typeface="Constantia"/>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srgbClr val="00B050"/>
              </a:solidFill>
              <a:latin typeface="Constantia"/>
            </a:endParaRPr>
          </a:p>
        </p:txBody>
      </p:sp>
    </p:spTree>
    <p:extLst>
      <p:ext uri="{BB962C8B-B14F-4D97-AF65-F5344CB8AC3E}">
        <p14:creationId xmlns:p14="http://schemas.microsoft.com/office/powerpoint/2010/main" val="208801877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FFFF00">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FFFF00">
                  <a:shade val="90000"/>
                </a:srgbClr>
              </a:solidFill>
            </a:endParaRPr>
          </a:p>
        </p:txBody>
      </p:sp>
      <p:sp>
        <p:nvSpPr>
          <p:cNvPr id="6" name="Номер слайда 5"/>
          <p:cNvSpPr>
            <a:spLocks noGrp="1"/>
          </p:cNvSpPr>
          <p:nvPr>
            <p:ph type="sldNum" sz="quarter" idx="12"/>
          </p:nvPr>
        </p:nvSpPr>
        <p:spPr/>
        <p:txBody>
          <a:bodyPr/>
          <a:lstStyle/>
          <a:p>
            <a:pPr>
              <a:defRPr/>
            </a:pPr>
            <a:fld id="{C284E453-8F73-43AB-A9FA-27E57B19DC4E}" type="slidenum">
              <a:rPr lang="ru-RU" smtClean="0">
                <a:solidFill>
                  <a:srgbClr val="FFFF00">
                    <a:shade val="90000"/>
                  </a:srgbClr>
                </a:solidFill>
              </a:rPr>
              <a:pPr>
                <a:defRPr/>
              </a:pPr>
              <a:t>‹#›</a:t>
            </a:fld>
            <a:endParaRPr lang="ru-RU">
              <a:solidFill>
                <a:srgbClr val="FFFF00">
                  <a:shade val="90000"/>
                </a:srgbClr>
              </a:solidFill>
            </a:endParaRPr>
          </a:p>
        </p:txBody>
      </p:sp>
    </p:spTree>
    <p:extLst>
      <p:ext uri="{BB962C8B-B14F-4D97-AF65-F5344CB8AC3E}">
        <p14:creationId xmlns:p14="http://schemas.microsoft.com/office/powerpoint/2010/main" val="416356065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FFFF00">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FFFF00">
                  <a:shade val="90000"/>
                </a:srgbClr>
              </a:solidFill>
            </a:endParaRPr>
          </a:p>
        </p:txBody>
      </p:sp>
      <p:sp>
        <p:nvSpPr>
          <p:cNvPr id="6" name="Номер слайда 5"/>
          <p:cNvSpPr>
            <a:spLocks noGrp="1"/>
          </p:cNvSpPr>
          <p:nvPr>
            <p:ph type="sldNum" sz="quarter" idx="12"/>
          </p:nvPr>
        </p:nvSpPr>
        <p:spPr/>
        <p:txBody>
          <a:bodyPr/>
          <a:lstStyle/>
          <a:p>
            <a:pPr>
              <a:defRPr/>
            </a:pPr>
            <a:fld id="{2D105217-21EC-4450-8DA5-57EEDCF228F5}" type="slidenum">
              <a:rPr lang="ru-RU" smtClean="0">
                <a:solidFill>
                  <a:srgbClr val="FFFF00">
                    <a:shade val="90000"/>
                  </a:srgbClr>
                </a:solidFill>
              </a:rPr>
              <a:pPr>
                <a:defRPr/>
              </a:pPr>
              <a:t>‹#›</a:t>
            </a:fld>
            <a:endParaRPr lang="ru-RU">
              <a:solidFill>
                <a:srgbClr val="FFFF00">
                  <a:shade val="90000"/>
                </a:srgbClr>
              </a:solidFill>
            </a:endParaRPr>
          </a:p>
        </p:txBody>
      </p:sp>
    </p:spTree>
    <p:extLst>
      <p:ext uri="{BB962C8B-B14F-4D97-AF65-F5344CB8AC3E}">
        <p14:creationId xmlns:p14="http://schemas.microsoft.com/office/powerpoint/2010/main" val="15989133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fourObj">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457200" y="274638"/>
            <a:ext cx="8229600" cy="1143000"/>
          </a:xfrm>
        </p:spPr>
        <p:txBody>
          <a:bodyPr/>
          <a:lstStyle/>
          <a:p>
            <a:r>
              <a:rPr lang="ru-RU" smtClean="0"/>
              <a:t>Образец заголовка</a:t>
            </a:r>
            <a:endParaRPr lang="ru-RU"/>
          </a:p>
        </p:txBody>
      </p:sp>
      <p:sp>
        <p:nvSpPr>
          <p:cNvPr id="3" name="Содержимое 2"/>
          <p:cNvSpPr>
            <a:spLocks noGrp="1"/>
          </p:cNvSpPr>
          <p:nvPr>
            <p:ph sz="quarter" idx="1"/>
          </p:nvPr>
        </p:nvSpPr>
        <p:spPr>
          <a:xfrm>
            <a:off x="457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648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457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Содержимое 5"/>
          <p:cNvSpPr>
            <a:spLocks noGrp="1"/>
          </p:cNvSpPr>
          <p:nvPr>
            <p:ph sz="quarter" idx="4"/>
          </p:nvPr>
        </p:nvSpPr>
        <p:spPr>
          <a:xfrm>
            <a:off x="4648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a:xfrm>
            <a:off x="457200" y="6248400"/>
            <a:ext cx="2133600" cy="457200"/>
          </a:xfrm>
        </p:spPr>
        <p:txBody>
          <a:bodyPr/>
          <a:lstStyle>
            <a:lvl1pPr>
              <a:defRPr/>
            </a:lvl1pPr>
          </a:lstStyle>
          <a:p>
            <a:pPr>
              <a:defRPr/>
            </a:pPr>
            <a:endParaRPr lang="ru-RU">
              <a:solidFill>
                <a:srgbClr val="FFFF00">
                  <a:shade val="90000"/>
                </a:srgbClr>
              </a:solidFill>
            </a:endParaRPr>
          </a:p>
        </p:txBody>
      </p:sp>
      <p:sp>
        <p:nvSpPr>
          <p:cNvPr id="8" name="Нижний колонтитул 7"/>
          <p:cNvSpPr>
            <a:spLocks noGrp="1"/>
          </p:cNvSpPr>
          <p:nvPr>
            <p:ph type="ftr" sz="quarter" idx="11"/>
          </p:nvPr>
        </p:nvSpPr>
        <p:spPr>
          <a:xfrm>
            <a:off x="3124200" y="6248400"/>
            <a:ext cx="2895600" cy="457200"/>
          </a:xfrm>
        </p:spPr>
        <p:txBody>
          <a:bodyPr/>
          <a:lstStyle>
            <a:lvl1pPr>
              <a:defRPr/>
            </a:lvl1pPr>
          </a:lstStyle>
          <a:p>
            <a:pPr>
              <a:defRPr/>
            </a:pPr>
            <a:endParaRPr lang="ru-RU">
              <a:solidFill>
                <a:srgbClr val="FFFF00">
                  <a:shade val="90000"/>
                </a:srgbClr>
              </a:solidFill>
            </a:endParaRPr>
          </a:p>
        </p:txBody>
      </p:sp>
      <p:sp>
        <p:nvSpPr>
          <p:cNvPr id="9" name="Номер слайда 8"/>
          <p:cNvSpPr>
            <a:spLocks noGrp="1"/>
          </p:cNvSpPr>
          <p:nvPr>
            <p:ph type="sldNum" sz="quarter" idx="12"/>
          </p:nvPr>
        </p:nvSpPr>
        <p:spPr>
          <a:xfrm>
            <a:off x="6553200" y="6248400"/>
            <a:ext cx="2133600" cy="457200"/>
          </a:xfrm>
        </p:spPr>
        <p:txBody>
          <a:bodyPr/>
          <a:lstStyle>
            <a:lvl1pPr>
              <a:defRPr/>
            </a:lvl1pPr>
          </a:lstStyle>
          <a:p>
            <a:pPr>
              <a:defRPr/>
            </a:pPr>
            <a:fld id="{834E87EA-7C79-4F2A-A642-4CD2AF48954D}" type="slidenum">
              <a:rPr lang="ru-RU">
                <a:solidFill>
                  <a:srgbClr val="FFFF00">
                    <a:shade val="90000"/>
                  </a:srgbClr>
                </a:solidFill>
              </a:rPr>
              <a:pPr>
                <a:defRPr/>
              </a:pPr>
              <a:t>‹#›</a:t>
            </a:fld>
            <a:endParaRPr lang="ru-RU">
              <a:solidFill>
                <a:srgbClr val="FFFF00">
                  <a:shade val="90000"/>
                </a:srgbClr>
              </a:solidFill>
            </a:endParaRPr>
          </a:p>
        </p:txBody>
      </p:sp>
    </p:spTree>
    <p:extLst>
      <p:ext uri="{BB962C8B-B14F-4D97-AF65-F5344CB8AC3E}">
        <p14:creationId xmlns:p14="http://schemas.microsoft.com/office/powerpoint/2010/main" val="3566120225"/>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Прямоугольник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solidFill>
                <a:srgbClr val="696464"/>
              </a:solidFill>
            </a:endParaRPr>
          </a:p>
        </p:txBody>
      </p:sp>
      <p:sp>
        <p:nvSpPr>
          <p:cNvPr id="12" name="Нижний колонтитул 16"/>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13" name="Номер слайда 28"/>
          <p:cNvSpPr>
            <a:spLocks noGrp="1"/>
          </p:cNvSpPr>
          <p:nvPr>
            <p:ph type="sldNum" sz="quarter" idx="12"/>
          </p:nvPr>
        </p:nvSpPr>
        <p:spPr/>
        <p:txBody>
          <a:bodyPr/>
          <a:lstStyle>
            <a:lvl1pPr>
              <a:defRPr sz="1400">
                <a:solidFill>
                  <a:srgbClr val="FFFFFF"/>
                </a:solidFill>
              </a:defRPr>
            </a:lvl1pPr>
          </a:lstStyle>
          <a:p>
            <a:pPr>
              <a:defRPr/>
            </a:pPr>
            <a:fld id="{0D176E8B-6106-4A4D-A242-244838DA6B07}" type="slidenum">
              <a:rPr lang="ru-RU"/>
              <a:pPr>
                <a:defRPr/>
              </a:pPr>
              <a:t>‹#›</a:t>
            </a:fld>
            <a:endParaRPr lang="ru-RU"/>
          </a:p>
        </p:txBody>
      </p:sp>
    </p:spTree>
    <p:extLst>
      <p:ext uri="{BB962C8B-B14F-4D97-AF65-F5344CB8AC3E}">
        <p14:creationId xmlns:p14="http://schemas.microsoft.com/office/powerpoint/2010/main" val="348965084"/>
      </p:ext>
    </p:extLst>
  </p:cSld>
  <p:clrMapOvr>
    <a:overrideClrMapping bg1="lt1" tx1="dk1" bg2="lt2" tx2="dk2" accent1="accent1" accent2="accent2" accent3="accent3" accent4="accent4" accent5="accent5" accent6="accent6" hlink="hlink" folHlink="folHlink"/>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01AD1C57-DFB7-487B-ACCD-7B5F5A0685B3}" type="slidenum">
              <a:rPr lang="ru-RU"/>
              <a:pPr>
                <a:defRPr/>
              </a:pPr>
              <a:t>‹#›</a:t>
            </a:fld>
            <a:endParaRPr lang="ru-RU"/>
          </a:p>
        </p:txBody>
      </p:sp>
    </p:spTree>
    <p:extLst>
      <p:ext uri="{BB962C8B-B14F-4D97-AF65-F5344CB8AC3E}">
        <p14:creationId xmlns:p14="http://schemas.microsoft.com/office/powerpoint/2010/main" val="1225352181"/>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Прямоугольник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solidFill>
                <a:srgbClr val="696464"/>
              </a:solidFill>
            </a:endParaRPr>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solidFill>
                <a:srgbClr val="696464"/>
              </a:solidFill>
            </a:endParaRPr>
          </a:p>
        </p:txBody>
      </p:sp>
      <p:sp>
        <p:nvSpPr>
          <p:cNvPr id="11" name="Номер слайда 5"/>
          <p:cNvSpPr>
            <a:spLocks noGrp="1"/>
          </p:cNvSpPr>
          <p:nvPr>
            <p:ph type="sldNum" sz="quarter" idx="12"/>
          </p:nvPr>
        </p:nvSpPr>
        <p:spPr>
          <a:xfrm>
            <a:off x="146050" y="6208713"/>
            <a:ext cx="457200" cy="457200"/>
          </a:xfrm>
        </p:spPr>
        <p:txBody>
          <a:bodyPr/>
          <a:lstStyle>
            <a:lvl1pPr>
              <a:defRPr/>
            </a:lvl1pPr>
          </a:lstStyle>
          <a:p>
            <a:pPr>
              <a:defRPr/>
            </a:pPr>
            <a:fld id="{BB29BFF0-DF38-4F67-A74E-4967918A6D8C}" type="slidenum">
              <a:rPr lang="ru-RU"/>
              <a:pPr>
                <a:defRPr/>
              </a:pPr>
              <a:t>‹#›</a:t>
            </a:fld>
            <a:endParaRPr lang="ru-RU"/>
          </a:p>
        </p:txBody>
      </p:sp>
    </p:spTree>
    <p:extLst>
      <p:ext uri="{BB962C8B-B14F-4D97-AF65-F5344CB8AC3E}">
        <p14:creationId xmlns:p14="http://schemas.microsoft.com/office/powerpoint/2010/main" val="1440666034"/>
      </p:ext>
    </p:extLst>
  </p:cSld>
  <p:clrMapOvr>
    <a:overrideClrMapping bg1="lt1" tx1="dk1" bg2="lt2" tx2="dk2" accent1="accent1" accent2="accent2" accent3="accent3" accent4="accent4" accent5="accent5" accent6="accent6" hlink="hlink" folHlink="folHlink"/>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6"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7" name="Номер слайда 22"/>
          <p:cNvSpPr>
            <a:spLocks noGrp="1"/>
          </p:cNvSpPr>
          <p:nvPr>
            <p:ph type="sldNum" sz="quarter" idx="12"/>
          </p:nvPr>
        </p:nvSpPr>
        <p:spPr/>
        <p:txBody>
          <a:bodyPr/>
          <a:lstStyle>
            <a:lvl1pPr>
              <a:defRPr/>
            </a:lvl1pPr>
          </a:lstStyle>
          <a:p>
            <a:pPr>
              <a:defRPr/>
            </a:pPr>
            <a:fld id="{0BD9DE53-A950-4BEA-B0F9-27332E14A874}" type="slidenum">
              <a:rPr lang="ru-RU"/>
              <a:pPr>
                <a:defRPr/>
              </a:pPr>
              <a:t>‹#›</a:t>
            </a:fld>
            <a:endParaRPr lang="ru-RU"/>
          </a:p>
        </p:txBody>
      </p:sp>
    </p:spTree>
    <p:extLst>
      <p:ext uri="{BB962C8B-B14F-4D97-AF65-F5344CB8AC3E}">
        <p14:creationId xmlns:p14="http://schemas.microsoft.com/office/powerpoint/2010/main" val="223183471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8"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9" name="Номер слайда 22"/>
          <p:cNvSpPr>
            <a:spLocks noGrp="1"/>
          </p:cNvSpPr>
          <p:nvPr>
            <p:ph type="sldNum" sz="quarter" idx="12"/>
          </p:nvPr>
        </p:nvSpPr>
        <p:spPr/>
        <p:txBody>
          <a:bodyPr/>
          <a:lstStyle>
            <a:lvl1pPr>
              <a:defRPr/>
            </a:lvl1pPr>
          </a:lstStyle>
          <a:p>
            <a:pPr>
              <a:defRPr/>
            </a:pPr>
            <a:fld id="{9EB15E60-E101-4820-A23C-339964CDB798}" type="slidenum">
              <a:rPr lang="ru-RU"/>
              <a:pPr>
                <a:defRPr/>
              </a:pPr>
              <a:t>‹#›</a:t>
            </a:fld>
            <a:endParaRPr lang="ru-RU"/>
          </a:p>
        </p:txBody>
      </p:sp>
    </p:spTree>
    <p:extLst>
      <p:ext uri="{BB962C8B-B14F-4D97-AF65-F5344CB8AC3E}">
        <p14:creationId xmlns:p14="http://schemas.microsoft.com/office/powerpoint/2010/main" val="283224210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4"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5" name="Номер слайда 22"/>
          <p:cNvSpPr>
            <a:spLocks noGrp="1"/>
          </p:cNvSpPr>
          <p:nvPr>
            <p:ph type="sldNum" sz="quarter" idx="12"/>
          </p:nvPr>
        </p:nvSpPr>
        <p:spPr/>
        <p:txBody>
          <a:bodyPr/>
          <a:lstStyle>
            <a:lvl1pPr>
              <a:defRPr/>
            </a:lvl1pPr>
          </a:lstStyle>
          <a:p>
            <a:pPr>
              <a:defRPr/>
            </a:pPr>
            <a:fld id="{4A435D4A-AA38-4881-B439-B6698836FCA3}" type="slidenum">
              <a:rPr lang="ru-RU"/>
              <a:pPr>
                <a:defRPr/>
              </a:pPr>
              <a:t>‹#›</a:t>
            </a:fld>
            <a:endParaRPr lang="ru-RU"/>
          </a:p>
        </p:txBody>
      </p:sp>
    </p:spTree>
    <p:extLst>
      <p:ext uri="{BB962C8B-B14F-4D97-AF65-F5344CB8AC3E}">
        <p14:creationId xmlns:p14="http://schemas.microsoft.com/office/powerpoint/2010/main" val="382481080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3"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4" name="Номер слайда 22"/>
          <p:cNvSpPr>
            <a:spLocks noGrp="1"/>
          </p:cNvSpPr>
          <p:nvPr>
            <p:ph type="sldNum" sz="quarter" idx="12"/>
          </p:nvPr>
        </p:nvSpPr>
        <p:spPr/>
        <p:txBody>
          <a:bodyPr/>
          <a:lstStyle>
            <a:lvl1pPr>
              <a:defRPr/>
            </a:lvl1pPr>
          </a:lstStyle>
          <a:p>
            <a:pPr>
              <a:defRPr/>
            </a:pPr>
            <a:fld id="{3EBAD77C-A720-4D1D-A761-714BC11C9974}" type="slidenum">
              <a:rPr lang="ru-RU"/>
              <a:pPr>
                <a:defRPr/>
              </a:pPr>
              <a:t>‹#›</a:t>
            </a:fld>
            <a:endParaRPr lang="ru-RU"/>
          </a:p>
        </p:txBody>
      </p:sp>
    </p:spTree>
    <p:extLst>
      <p:ext uri="{BB962C8B-B14F-4D97-AF65-F5344CB8AC3E}">
        <p14:creationId xmlns:p14="http://schemas.microsoft.com/office/powerpoint/2010/main" val="315341472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6" name="Скругленный прямоугольник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solidFill>
                <a:srgbClr val="696464"/>
              </a:solidFill>
            </a:endParaRPr>
          </a:p>
        </p:txBody>
      </p:sp>
      <p:sp>
        <p:nvSpPr>
          <p:cNvPr id="8" name="Нижний колонтитул 5"/>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9" name="Номер слайда 6"/>
          <p:cNvSpPr>
            <a:spLocks noGrp="1"/>
          </p:cNvSpPr>
          <p:nvPr>
            <p:ph type="sldNum" sz="quarter" idx="12"/>
          </p:nvPr>
        </p:nvSpPr>
        <p:spPr/>
        <p:txBody>
          <a:bodyPr/>
          <a:lstStyle>
            <a:lvl1pPr>
              <a:defRPr/>
            </a:lvl1pPr>
          </a:lstStyle>
          <a:p>
            <a:pPr>
              <a:defRPr/>
            </a:pPr>
            <a:fld id="{FE637BA6-7FB9-47EB-B71A-5D1F7749A9ED}" type="slidenum">
              <a:rPr lang="ru-RU"/>
              <a:pPr>
                <a:defRPr/>
              </a:pPr>
              <a:t>‹#›</a:t>
            </a:fld>
            <a:endParaRPr lang="ru-RU"/>
          </a:p>
        </p:txBody>
      </p:sp>
    </p:spTree>
    <p:extLst>
      <p:ext uri="{BB962C8B-B14F-4D97-AF65-F5344CB8AC3E}">
        <p14:creationId xmlns:p14="http://schemas.microsoft.com/office/powerpoint/2010/main" val="298448493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dirty="0"/>
          </a:p>
        </p:txBody>
      </p:sp>
      <p:sp>
        <p:nvSpPr>
          <p:cNvPr id="8" name="Дата 4"/>
          <p:cNvSpPr>
            <a:spLocks noGrp="1"/>
          </p:cNvSpPr>
          <p:nvPr>
            <p:ph type="dt" sz="half" idx="10"/>
          </p:nvPr>
        </p:nvSpPr>
        <p:spPr/>
        <p:txBody>
          <a:bodyPr/>
          <a:lstStyle>
            <a:lvl1pPr>
              <a:defRPr/>
            </a:lvl1pPr>
          </a:lstStyle>
          <a:p>
            <a:pPr>
              <a:defRPr/>
            </a:pPr>
            <a:endParaRPr lang="ru-RU">
              <a:solidFill>
                <a:srgbClr val="696464"/>
              </a:solidFill>
            </a:endParaRPr>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solidFill>
                <a:srgbClr val="696464"/>
              </a:solidFill>
            </a:endParaRPr>
          </a:p>
        </p:txBody>
      </p:sp>
      <p:sp>
        <p:nvSpPr>
          <p:cNvPr id="10" name="Номер слайда 6"/>
          <p:cNvSpPr>
            <a:spLocks noGrp="1"/>
          </p:cNvSpPr>
          <p:nvPr>
            <p:ph type="sldNum" sz="quarter" idx="12"/>
          </p:nvPr>
        </p:nvSpPr>
        <p:spPr>
          <a:xfrm>
            <a:off x="146050" y="6208713"/>
            <a:ext cx="457200" cy="457200"/>
          </a:xfrm>
        </p:spPr>
        <p:txBody>
          <a:bodyPr/>
          <a:lstStyle>
            <a:lvl1pPr>
              <a:defRPr/>
            </a:lvl1pPr>
          </a:lstStyle>
          <a:p>
            <a:pPr>
              <a:defRPr/>
            </a:pPr>
            <a:fld id="{7292DEF3-0EDE-4A24-A5C0-287372C373F8}" type="slidenum">
              <a:rPr lang="ru-RU"/>
              <a:pPr>
                <a:defRPr/>
              </a:pPr>
              <a:t>‹#›</a:t>
            </a:fld>
            <a:endParaRPr lang="ru-RU"/>
          </a:p>
        </p:txBody>
      </p:sp>
    </p:spTree>
    <p:extLst>
      <p:ext uri="{BB962C8B-B14F-4D97-AF65-F5344CB8AC3E}">
        <p14:creationId xmlns:p14="http://schemas.microsoft.com/office/powerpoint/2010/main" val="283288605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AB4CF7C3-2E6B-4BAC-8C4C-0C532E27FDC2}" type="slidenum">
              <a:rPr lang="ru-RU"/>
              <a:pPr>
                <a:defRPr/>
              </a:pPr>
              <a:t>‹#›</a:t>
            </a:fld>
            <a:endParaRPr lang="ru-RU"/>
          </a:p>
        </p:txBody>
      </p:sp>
    </p:spTree>
    <p:extLst>
      <p:ext uri="{BB962C8B-B14F-4D97-AF65-F5344CB8AC3E}">
        <p14:creationId xmlns:p14="http://schemas.microsoft.com/office/powerpoint/2010/main" val="53526194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CB6B0AB4-E85A-4E2A-93A2-D60BB83BC693}" type="slidenum">
              <a:rPr lang="ru-RU"/>
              <a:pPr>
                <a:defRPr/>
              </a:pPr>
              <a:t>‹#›</a:t>
            </a:fld>
            <a:endParaRPr lang="ru-RU"/>
          </a:p>
        </p:txBody>
      </p:sp>
    </p:spTree>
    <p:extLst>
      <p:ext uri="{BB962C8B-B14F-4D97-AF65-F5344CB8AC3E}">
        <p14:creationId xmlns:p14="http://schemas.microsoft.com/office/powerpoint/2010/main" val="34291594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5.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theme" Target="../theme/theme5.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6.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9C04AA-5F18-4FCB-97A2-36511D52C6E8}" type="datetimeFigureOut">
              <a:rPr lang="ru-RU" smtClean="0"/>
              <a:pPr/>
              <a:t>12.10.2018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CE5311-8A7C-4B0F-B1FF-3C9533AEBE2B}" type="slidenum">
              <a:rPr lang="ru-RU" smtClean="0"/>
              <a:pPr/>
              <a:t>‹#›</a:t>
            </a:fld>
            <a:endParaRPr lang="ru-RU"/>
          </a:p>
        </p:txBody>
      </p:sp>
    </p:spTree>
    <p:extLst>
      <p:ext uri="{BB962C8B-B14F-4D97-AF65-F5344CB8AC3E}">
        <p14:creationId xmlns:p14="http://schemas.microsoft.com/office/powerpoint/2010/main" val="1448090002"/>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solidFill>
                <a:prstClr val="black"/>
              </a:solidFill>
            </a:endParaRPr>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solidFill>
                <a:prstClr val="black"/>
              </a:solidFill>
            </a:endParaRPr>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7F480C78-A690-4F33-BB67-905DEF5FEB97}"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260622302"/>
      </p:ext>
    </p:extLst>
  </p:cSld>
  <p:clrMap bg1="lt1" tx1="dk1" bg2="lt2" tx2="dk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 id="2147483862" r:id="rId7"/>
    <p:sldLayoutId id="2147483863" r:id="rId8"/>
    <p:sldLayoutId id="2147483864" r:id="rId9"/>
    <p:sldLayoutId id="2147483865" r:id="rId10"/>
    <p:sldLayoutId id="2147483866" r:id="rId11"/>
  </p:sldLayoutIdLst>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srgbClr val="00B050"/>
              </a:solidFill>
              <a:latin typeface="Constantia"/>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srgbClr val="00B050"/>
              </a:solidFill>
              <a:latin typeface="Constantia"/>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solidFill>
                <a:srgbClr val="FFFF00">
                  <a:shade val="90000"/>
                </a:srgbClr>
              </a:solidFill>
              <a:latin typeface="Arial" charset="0"/>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solidFill>
                <a:srgbClr val="FFFF00">
                  <a:shade val="90000"/>
                </a:srgbClr>
              </a:solidFill>
              <a:latin typeface="Arial" charset="0"/>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4FAB7DB9-DC1D-4F39-82CA-3A16F98AE961}" type="slidenum">
              <a:rPr lang="ru-RU" smtClean="0">
                <a:solidFill>
                  <a:srgbClr val="FFFF00">
                    <a:shade val="90000"/>
                  </a:srgbClr>
                </a:solidFill>
                <a:latin typeface="Arial" charset="0"/>
              </a:rPr>
              <a:pPr>
                <a:defRPr/>
              </a:pPr>
              <a:t>‹#›</a:t>
            </a:fld>
            <a:endParaRPr lang="ru-RU">
              <a:solidFill>
                <a:srgbClr val="FFFF00">
                  <a:shade val="90000"/>
                </a:srgbClr>
              </a:solidFill>
              <a:latin typeface="Arial" charset="0"/>
            </a:endParaRPr>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srgbClr val="00B050"/>
                </a:solidFill>
                <a:latin typeface="Arial" charset="0"/>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srgbClr val="00B050"/>
                </a:solidFill>
                <a:latin typeface="Arial" charset="0"/>
              </a:endParaRPr>
            </a:p>
          </p:txBody>
        </p:sp>
      </p:grpSp>
    </p:spTree>
    <p:extLst>
      <p:ext uri="{BB962C8B-B14F-4D97-AF65-F5344CB8AC3E}">
        <p14:creationId xmlns:p14="http://schemas.microsoft.com/office/powerpoint/2010/main" val="3822945219"/>
      </p:ext>
    </p:extLst>
  </p:cSld>
  <p:clrMap bg1="lt1" tx1="dk1" bg2="lt2" tx2="dk2" accent1="accent1" accent2="accent2" accent3="accent3" accent4="accent4" accent5="accent5" accent6="accent6" hlink="hlink" folHlink="folHlink"/>
  <p:sldLayoutIdLst>
    <p:sldLayoutId id="2147483868" r:id="rId1"/>
    <p:sldLayoutId id="2147483869" r:id="rId2"/>
    <p:sldLayoutId id="2147483870" r:id="rId3"/>
    <p:sldLayoutId id="2147483871" r:id="rId4"/>
    <p:sldLayoutId id="2147483872" r:id="rId5"/>
    <p:sldLayoutId id="2147483873" r:id="rId6"/>
    <p:sldLayoutId id="2147483874" r:id="rId7"/>
    <p:sldLayoutId id="2147483875" r:id="rId8"/>
    <p:sldLayoutId id="2147483876" r:id="rId9"/>
    <p:sldLayoutId id="2147483877" r:id="rId10"/>
    <p:sldLayoutId id="2147483878" r:id="rId11"/>
    <p:sldLayoutId id="2147483879" r:id="rId12"/>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4100" name="Заголовок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4101" name="Текст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solidFill>
                <a:srgbClr val="696464"/>
              </a:solidFill>
              <a:latin typeface="Tahoma" pitchFamily="34" charset="0"/>
            </a:endParaRPr>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solidFill>
                <a:srgbClr val="696464"/>
              </a:solidFill>
              <a:latin typeface="Tahoma" pitchFamily="34" charset="0"/>
            </a:endParaRPr>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2EB2E8E1-3185-4212-AD26-8B7E82FAEC2E}" type="slidenum">
              <a:rPr lang="ru-RU"/>
              <a:pPr>
                <a:defRPr/>
              </a:pPr>
              <a:t>‹#›</a:t>
            </a:fld>
            <a:endParaRPr lang="ru-RU"/>
          </a:p>
        </p:txBody>
      </p:sp>
    </p:spTree>
    <p:extLst>
      <p:ext uri="{BB962C8B-B14F-4D97-AF65-F5344CB8AC3E}">
        <p14:creationId xmlns:p14="http://schemas.microsoft.com/office/powerpoint/2010/main" val="1519926030"/>
      </p:ext>
    </p:extLst>
  </p:cSld>
  <p:clrMap bg1="lt1" tx1="dk1" bg2="lt2" tx2="dk2" accent1="accent1" accent2="accent2" accent3="accent3" accent4="accent4" accent5="accent5" accent6="accent6" hlink="hlink" folHlink="folHlink"/>
  <p:sldLayoutIdLst>
    <p:sldLayoutId id="2147483881" r:id="rId1"/>
    <p:sldLayoutId id="2147483882" r:id="rId2"/>
    <p:sldLayoutId id="2147483883" r:id="rId3"/>
    <p:sldLayoutId id="2147483884" r:id="rId4"/>
    <p:sldLayoutId id="2147483885" r:id="rId5"/>
    <p:sldLayoutId id="2147483886" r:id="rId6"/>
    <p:sldLayoutId id="2147483887" r:id="rId7"/>
    <p:sldLayoutId id="2147483888" r:id="rId8"/>
    <p:sldLayoutId id="2147483889" r:id="rId9"/>
    <p:sldLayoutId id="2147483890" r:id="rId10"/>
    <p:sldLayoutId id="2147483891" r:id="rId11"/>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Calibri" pitchFamily="34" charset="0"/>
        </a:defRPr>
      </a:lvl2pPr>
      <a:lvl3pPr algn="l" rtl="0" eaLnBrk="0" fontAlgn="base" hangingPunct="0">
        <a:spcBef>
          <a:spcPct val="0"/>
        </a:spcBef>
        <a:spcAft>
          <a:spcPct val="0"/>
        </a:spcAft>
        <a:defRPr sz="4000">
          <a:solidFill>
            <a:schemeClr val="tx2"/>
          </a:solidFill>
          <a:latin typeface="Calibri" pitchFamily="34" charset="0"/>
        </a:defRPr>
      </a:lvl3pPr>
      <a:lvl4pPr algn="l" rtl="0" eaLnBrk="0" fontAlgn="base" hangingPunct="0">
        <a:spcBef>
          <a:spcPct val="0"/>
        </a:spcBef>
        <a:spcAft>
          <a:spcPct val="0"/>
        </a:spcAft>
        <a:defRPr sz="4000">
          <a:solidFill>
            <a:schemeClr val="tx2"/>
          </a:solidFill>
          <a:latin typeface="Calibri" pitchFamily="34" charset="0"/>
        </a:defRPr>
      </a:lvl4pPr>
      <a:lvl5pPr algn="l" rtl="0" eaLnBrk="0" fontAlgn="base" hangingPunct="0">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58.xml"/></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42910" y="571480"/>
            <a:ext cx="7772400" cy="2000264"/>
          </a:xfrm>
        </p:spPr>
        <p:style>
          <a:lnRef idx="2">
            <a:schemeClr val="accent1"/>
          </a:lnRef>
          <a:fillRef idx="1">
            <a:schemeClr val="lt1"/>
          </a:fillRef>
          <a:effectRef idx="0">
            <a:schemeClr val="accent1"/>
          </a:effectRef>
          <a:fontRef idx="minor">
            <a:schemeClr val="dk1"/>
          </a:fontRef>
        </p:style>
        <p:txBody>
          <a:bodyPr>
            <a:noAutofit/>
          </a:bodyPr>
          <a:lstStyle/>
          <a:p>
            <a:r>
              <a:rPr lang="uz-Cyrl-UZ" sz="4800" b="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5- МАВЗУ: </a:t>
            </a:r>
            <a:r>
              <a:rPr lang="uz-Cyrl-UZ" sz="48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Махсарни етиштириш технологияси</a:t>
            </a:r>
            <a:endParaRPr lang="ru-RU" sz="48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Картинки по запросу выращивание сафлор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9928" y="2708920"/>
            <a:ext cx="5278363" cy="3955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5037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5810269"/>
          </a:xfrm>
        </p:spPr>
        <p:style>
          <a:lnRef idx="2">
            <a:schemeClr val="accent2">
              <a:shade val="50000"/>
            </a:schemeClr>
          </a:lnRef>
          <a:fillRef idx="1">
            <a:schemeClr val="accent2"/>
          </a:fillRef>
          <a:effectRef idx="0">
            <a:schemeClr val="accent2"/>
          </a:effectRef>
          <a:fontRef idx="minor">
            <a:schemeClr val="lt1"/>
          </a:fontRef>
        </p:style>
        <p:txBody>
          <a:bodyPr/>
          <a:lstStyle/>
          <a:p>
            <a:pPr indent="339090">
              <a:lnSpc>
                <a:spcPct val="115000"/>
              </a:lnSpc>
              <a:spcAft>
                <a:spcPts val="0"/>
              </a:spcAft>
            </a:pPr>
            <a:r>
              <a:rPr lang="uz-Cyrl-UZ" sz="2800" smtClean="0">
                <a:latin typeface="Times New Roman"/>
                <a:ea typeface="Times New Roman"/>
                <a:cs typeface="Times New Roman"/>
              </a:rPr>
              <a:t>Режа:</a:t>
            </a:r>
            <a:endParaRPr lang="ru-RU" sz="2000" smtClean="0">
              <a:latin typeface="Calibri"/>
              <a:ea typeface="Calibri"/>
              <a:cs typeface="Times New Roman"/>
            </a:endParaRPr>
          </a:p>
          <a:p>
            <a:pPr lvl="0" algn="just">
              <a:lnSpc>
                <a:spcPct val="115000"/>
              </a:lnSpc>
              <a:spcAft>
                <a:spcPts val="0"/>
              </a:spcAft>
            </a:pPr>
            <a:r>
              <a:rPr lang="uz-Cyrl-UZ" sz="2800">
                <a:latin typeface="Times New Roman"/>
                <a:ea typeface="Times New Roman"/>
                <a:cs typeface="Times New Roman"/>
              </a:rPr>
              <a:t>1.	Махсар ўтмишдош танлаш ва ерни шудгорлаш.</a:t>
            </a:r>
          </a:p>
          <a:p>
            <a:pPr lvl="0" algn="just">
              <a:lnSpc>
                <a:spcPct val="115000"/>
              </a:lnSpc>
              <a:spcAft>
                <a:spcPts val="0"/>
              </a:spcAft>
            </a:pPr>
            <a:r>
              <a:rPr lang="uz-Cyrl-UZ" sz="2800">
                <a:latin typeface="Times New Roman"/>
                <a:ea typeface="Times New Roman"/>
                <a:cs typeface="Times New Roman"/>
              </a:rPr>
              <a:t>2.	Ерларни экишга тайёрлаш</a:t>
            </a:r>
          </a:p>
          <a:p>
            <a:pPr lvl="0" algn="just">
              <a:lnSpc>
                <a:spcPct val="115000"/>
              </a:lnSpc>
              <a:spcAft>
                <a:spcPts val="0"/>
              </a:spcAft>
            </a:pPr>
            <a:r>
              <a:rPr lang="uz-Cyrl-UZ" sz="2800">
                <a:latin typeface="Times New Roman"/>
                <a:ea typeface="Times New Roman"/>
                <a:cs typeface="Times New Roman"/>
              </a:rPr>
              <a:t>3.	Махсар уруғларини экиш</a:t>
            </a:r>
          </a:p>
          <a:p>
            <a:pPr lvl="0" algn="just">
              <a:lnSpc>
                <a:spcPct val="115000"/>
              </a:lnSpc>
              <a:spcAft>
                <a:spcPts val="0"/>
              </a:spcAft>
            </a:pPr>
            <a:r>
              <a:rPr lang="uz-Cyrl-UZ" sz="2800">
                <a:latin typeface="Times New Roman"/>
                <a:ea typeface="Times New Roman"/>
                <a:cs typeface="Times New Roman"/>
              </a:rPr>
              <a:t>4.	Махсар усимлигига ишлов бериш ва озиклантириш</a:t>
            </a:r>
          </a:p>
          <a:p>
            <a:pPr lvl="0" algn="just">
              <a:lnSpc>
                <a:spcPct val="115000"/>
              </a:lnSpc>
              <a:spcAft>
                <a:spcPts val="0"/>
              </a:spcAft>
            </a:pPr>
            <a:r>
              <a:rPr lang="uz-Cyrl-UZ" sz="2800">
                <a:latin typeface="Times New Roman"/>
                <a:ea typeface="Times New Roman"/>
                <a:cs typeface="Times New Roman"/>
              </a:rPr>
              <a:t>5.	Махсар хосилини йигиштириб олиш</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428596" y="639746"/>
            <a:ext cx="8243888" cy="503238"/>
          </a:xfrm>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defRPr/>
            </a:pPr>
            <a:r>
              <a:rPr lang="ru-RU" sz="3600" i="1" smtClean="0">
                <a:solidFill>
                  <a:schemeClr val="bg1"/>
                </a:solidFill>
              </a:rPr>
              <a:t>Алмашлаб экишдаги ўрни</a:t>
            </a:r>
            <a:r>
              <a:rPr lang="ru-RU" sz="3600" smtClean="0">
                <a:solidFill>
                  <a:schemeClr val="bg1"/>
                </a:solidFill>
              </a:rPr>
              <a:t>.</a:t>
            </a:r>
          </a:p>
        </p:txBody>
      </p:sp>
      <p:sp>
        <p:nvSpPr>
          <p:cNvPr id="26627" name="Rectangle 3"/>
          <p:cNvSpPr>
            <a:spLocks noGrp="1" noChangeArrowheads="1"/>
          </p:cNvSpPr>
          <p:nvPr>
            <p:ph type="body" idx="1"/>
          </p:nvPr>
        </p:nvSpPr>
        <p:spPr>
          <a:xfrm>
            <a:off x="179388" y="1241449"/>
            <a:ext cx="8713787" cy="2616179"/>
          </a:xfrm>
        </p:spPr>
        <p:style>
          <a:lnRef idx="1">
            <a:schemeClr val="accent4"/>
          </a:lnRef>
          <a:fillRef idx="3">
            <a:schemeClr val="accent4"/>
          </a:fillRef>
          <a:effectRef idx="2">
            <a:schemeClr val="accent4"/>
          </a:effectRef>
          <a:fontRef idx="minor">
            <a:schemeClr val="lt1"/>
          </a:fontRef>
        </p:style>
        <p:txBody>
          <a:bodyPr/>
          <a:lstStyle/>
          <a:p>
            <a:r>
              <a:rPr lang="uz-Cyrl-UZ" sz="2000" smtClean="0"/>
              <a:t>М</a:t>
            </a:r>
            <a:r>
              <a:rPr lang="uz-Cyrl-UZ" sz="2000"/>
              <a:t>Махсар учун асосий ўтмишдошлар дуккакли дон экинлари, маккажўхори, жўхори ва беда ҳисобланади. Аммо махсар экинини сурункали бир майдонда икки йилдан ортиқ экиш мумкин эмас.Акс ҳолда экинга хос бўлган бегона ўтлар ва зараркунандалар кўпайиб кетиб ҳосилнинг камайишига олиб келади Махсар бир бор экилган ерга 6 - 7 йилдан кейин қайта экилади, сабаби - касаллик ва зараркунандалар билан кўп шикастланади</a:t>
            </a:r>
            <a:r>
              <a:rPr lang="ru-RU" sz="2000" smtClean="0"/>
              <a:t>.</a:t>
            </a:r>
            <a:endParaRPr lang="ru-RU" sz="2000"/>
          </a:p>
        </p:txBody>
      </p:sp>
      <p:pic>
        <p:nvPicPr>
          <p:cNvPr id="26630" name="Picture 6" descr="C:\КАФЕДРА\Укув услубий мажмуалар\Усимликшунослик ва Пахтачилик фанидан мажмуалар\Усимликшунослик расмлар\3.Сули\Етиштириш\утмишдош3.jpg"/>
          <p:cNvPicPr>
            <a:picLocks noChangeAspect="1" noChangeArrowheads="1"/>
          </p:cNvPicPr>
          <p:nvPr/>
        </p:nvPicPr>
        <p:blipFill>
          <a:blip r:embed="rId2"/>
          <a:srcRect/>
          <a:stretch>
            <a:fillRect/>
          </a:stretch>
        </p:blipFill>
        <p:spPr bwMode="auto">
          <a:xfrm>
            <a:off x="4421215" y="3857628"/>
            <a:ext cx="4722785" cy="2714643"/>
          </a:xfrm>
          <a:prstGeom prst="rect">
            <a:avLst/>
          </a:prstGeom>
          <a:noFill/>
        </p:spPr>
      </p:pic>
      <p:pic>
        <p:nvPicPr>
          <p:cNvPr id="6" name="Picture 2" descr="C:\КАФЕДРА\Укув услубий мажмуалар\Усимликшунослик ва Пахтачилик фанидан мажмуалар\Усим-пахтачилик_мавзулар презинтацияси\07 Соя биологияси ва етиштириш технологияси\sevooborot.jpg"/>
          <p:cNvPicPr>
            <a:picLocks noChangeAspect="1" noChangeArrowheads="1"/>
          </p:cNvPicPr>
          <p:nvPr/>
        </p:nvPicPr>
        <p:blipFill>
          <a:blip r:embed="rId3"/>
          <a:srcRect/>
          <a:stretch>
            <a:fillRect/>
          </a:stretch>
        </p:blipFill>
        <p:spPr bwMode="auto">
          <a:xfrm>
            <a:off x="0" y="4002385"/>
            <a:ext cx="4743450" cy="2838450"/>
          </a:xfrm>
          <a:prstGeom prst="rect">
            <a:avLst/>
          </a:prstGeom>
          <a:noFill/>
        </p:spPr>
      </p:pic>
    </p:spTree>
    <p:extLst>
      <p:ext uri="{BB962C8B-B14F-4D97-AF65-F5344CB8AC3E}">
        <p14:creationId xmlns:p14="http://schemas.microsoft.com/office/powerpoint/2010/main" val="29475209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642910" y="-24"/>
            <a:ext cx="7072362" cy="500066"/>
          </a:xfrm>
        </p:spPr>
        <p:style>
          <a:lnRef idx="0">
            <a:schemeClr val="accent4"/>
          </a:lnRef>
          <a:fillRef idx="3">
            <a:schemeClr val="accent4"/>
          </a:fillRef>
          <a:effectRef idx="3">
            <a:schemeClr val="accent4"/>
          </a:effectRef>
          <a:fontRef idx="minor">
            <a:schemeClr val="lt1"/>
          </a:fontRef>
        </p:style>
        <p:txBody>
          <a:bodyPr/>
          <a:lstStyle/>
          <a:p>
            <a:pPr eaLnBrk="1" hangingPunct="1">
              <a:defRPr/>
            </a:pPr>
            <a:r>
              <a:rPr lang="uz-Cyrl-UZ" sz="3200" b="1">
                <a:effectLst/>
              </a:rPr>
              <a:t>Ерларни шудгорлаш</a:t>
            </a:r>
            <a:endParaRPr lang="ru-RU" sz="3200" smtClean="0"/>
          </a:p>
        </p:txBody>
      </p:sp>
      <p:pic>
        <p:nvPicPr>
          <p:cNvPr id="28676" name="Picture 4" descr="C:\КАФЕДРА\Укув услубий мажмуалар\Усимликшунослик ва Пахтачилик фанидан мажмуалар\Усимликшунослик расмлар\3.Сули\Етиштириш\zyablevaya obrabotka.jpg"/>
          <p:cNvPicPr>
            <a:picLocks noChangeAspect="1" noChangeArrowheads="1"/>
          </p:cNvPicPr>
          <p:nvPr/>
        </p:nvPicPr>
        <p:blipFill>
          <a:blip r:embed="rId2"/>
          <a:srcRect/>
          <a:stretch>
            <a:fillRect/>
          </a:stretch>
        </p:blipFill>
        <p:spPr bwMode="auto">
          <a:xfrm>
            <a:off x="71406" y="4572008"/>
            <a:ext cx="3227406" cy="2149453"/>
          </a:xfrm>
          <a:prstGeom prst="rect">
            <a:avLst/>
          </a:prstGeom>
          <a:noFill/>
        </p:spPr>
      </p:pic>
      <p:pic>
        <p:nvPicPr>
          <p:cNvPr id="28677" name="Picture 5" descr="C:\КАФЕДРА\Укув услубий мажмуалар\Усимликшунослик ва Пахтачилик фанидан мажмуалар\Усимликшунослик расмлар\3.Сули\Етиштириш\images (7).jpg"/>
          <p:cNvPicPr>
            <a:picLocks noChangeAspect="1" noChangeArrowheads="1"/>
          </p:cNvPicPr>
          <p:nvPr/>
        </p:nvPicPr>
        <p:blipFill>
          <a:blip r:embed="rId3"/>
          <a:srcRect/>
          <a:stretch>
            <a:fillRect/>
          </a:stretch>
        </p:blipFill>
        <p:spPr bwMode="auto">
          <a:xfrm>
            <a:off x="6286512" y="4857760"/>
            <a:ext cx="2762251" cy="1928802"/>
          </a:xfrm>
          <a:prstGeom prst="rect">
            <a:avLst/>
          </a:prstGeom>
          <a:noFill/>
        </p:spPr>
      </p:pic>
      <p:pic>
        <p:nvPicPr>
          <p:cNvPr id="28678" name="Picture 6" descr="C:\КАФЕДРА\Укув услубий мажмуалар\Усимликшунослик ва Пахтачилик фанидан мажмуалар\Усимликшунослик расмлар\3.Сули\Етиштириш\images (8).jpg"/>
          <p:cNvPicPr>
            <a:picLocks noChangeAspect="1" noChangeArrowheads="1"/>
          </p:cNvPicPr>
          <p:nvPr/>
        </p:nvPicPr>
        <p:blipFill>
          <a:blip r:embed="rId4"/>
          <a:srcRect/>
          <a:stretch>
            <a:fillRect/>
          </a:stretch>
        </p:blipFill>
        <p:spPr bwMode="auto">
          <a:xfrm>
            <a:off x="3533785" y="4867298"/>
            <a:ext cx="2466975" cy="1847850"/>
          </a:xfrm>
          <a:prstGeom prst="rect">
            <a:avLst/>
          </a:prstGeom>
          <a:noFill/>
        </p:spPr>
      </p:pic>
      <p:sp>
        <p:nvSpPr>
          <p:cNvPr id="6" name="Rectangle 5"/>
          <p:cNvSpPr>
            <a:spLocks noChangeArrowheads="1"/>
          </p:cNvSpPr>
          <p:nvPr/>
        </p:nvSpPr>
        <p:spPr bwMode="auto">
          <a:xfrm>
            <a:off x="251520" y="623231"/>
            <a:ext cx="8349285" cy="3785652"/>
          </a:xfrm>
          <a:prstGeom prst="rect">
            <a:avLst/>
          </a:prstGeom>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lvl1pPr indent="342900"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342900"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Махсар экиладиган далалар кузда 25 - 30 см чуқурликда шудгор қилишса ундан юқори ҳосил етиштириш таьминланади. Ерларни баҳорда шудгорлаш яхши натижа бермайди.</a:t>
            </a:r>
            <a:endParaRPr kumimoji="0" lang="ru-RU" sz="1050" b="0" i="0" u="none" strike="noStrike" cap="none" normalizeH="0" baseline="0" smtClean="0">
              <a:ln>
                <a:noFill/>
              </a:ln>
              <a:solidFill>
                <a:schemeClr val="tx1"/>
              </a:solidFill>
              <a:effectLst/>
              <a:latin typeface="Arial" panose="020B0604020202020204"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Чимқирқарли плуг билан 25 - 27 см чуқурликда ҳайдалади. Шўрланган ерлар, албатта, ювилади, сув камчил жойларда яҳоб суви берилади. Эрта баҳорда борона қилинади. Экишгача 1 - 2 марта культивация ва борона қилинади. </a:t>
            </a:r>
            <a:endParaRPr kumimoji="0" lang="uz-Cyrl-UZ" sz="20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Бегона ўт кам босган далаларда апрелнинг биринчи ярмида 8 - 10 см чуқурликда бир марта культивация ва бороналаш етарлидир. Бегона ўт кўп босган далалар 2 марта: апрелнинг бошида 10 - 12 см чуқурликда ва апрелнинг иккинчи ярмида 8 - 10 см чуқурликда культивация қилинади</a:t>
            </a:r>
            <a:r>
              <a:rPr kumimoji="0" lang="ru-RU" sz="1050" b="0" i="0" u="none" strike="noStrike" cap="none" normalizeH="0" baseline="0" smtClean="0">
                <a:ln>
                  <a:noFill/>
                </a:ln>
                <a:solidFill>
                  <a:schemeClr val="tx1"/>
                </a:solidFill>
                <a:effectLst/>
                <a:latin typeface="Arial" panose="020B0604020202020204" pitchFamily="34" charset="0"/>
              </a:rPr>
              <a:t> </a:t>
            </a:r>
            <a:endParaRPr kumimoji="0" lang="ru-RU" sz="2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875516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6" name="Rectangle 6"/>
          <p:cNvSpPr>
            <a:spLocks noGrp="1" noChangeArrowheads="1"/>
          </p:cNvSpPr>
          <p:nvPr>
            <p:ph idx="1"/>
          </p:nvPr>
        </p:nvSpPr>
        <p:spPr>
          <a:xfrm>
            <a:off x="214282" y="1196975"/>
            <a:ext cx="8472518" cy="2589215"/>
          </a:xfrm>
        </p:spPr>
        <p:txBody>
          <a:bodyPr>
            <a:normAutofit fontScale="92500" lnSpcReduction="20000"/>
          </a:bodyPr>
          <a:lstStyle/>
          <a:p>
            <a:pPr algn="just"/>
            <a:r>
              <a:rPr lang="uz-Cyrl-UZ" sz="2000">
                <a:solidFill>
                  <a:srgbClr val="0000FF"/>
                </a:solidFill>
              </a:rPr>
              <a:t>Агар тупроқ баҳорда жуда зичлашган бўлса, юзасини чизеллаш керак. Бунда чизель пичоқларини тўлиқлигига, улар тиғларини ўткирлигига алоҳида эьтибор қаратмоқ зарур.Далаларни экишга шундай тайёрлаш керакки, токи бегона ўтлар ўсиб чиқмасин.Чунки махсар кенг қаторлаб экилгани ва барглари кичик бўлгани боис бегона ўтлар уларни соялатиб, ривожланишдан қолдиради.</a:t>
            </a:r>
            <a:endParaRPr lang="ru-RU" sz="2000">
              <a:solidFill>
                <a:srgbClr val="0000FF"/>
              </a:solidFill>
            </a:endParaRPr>
          </a:p>
          <a:p>
            <a:pPr algn="just"/>
            <a:r>
              <a:rPr lang="uz-Cyrl-UZ" sz="2000">
                <a:solidFill>
                  <a:srgbClr val="0000FF"/>
                </a:solidFill>
              </a:rPr>
              <a:t>Бегона ўтлар кўп босадиган далаларни диоганаллари бўйлаб камида икки марта чизеллаш ёки бороналаш талаб этилади.Далаларнинг боши ва охирида пичоқларда ўралиб қолган ўт-ўланлар тозалаб олинади ва йўқотилади</a:t>
            </a:r>
            <a:r>
              <a:rPr lang="uz-Cyrl-UZ" sz="2000" smtClean="0">
                <a:solidFill>
                  <a:srgbClr val="0000FF"/>
                </a:solidFill>
                <a:latin typeface="Times New Roman" pitchFamily="18" charset="0"/>
              </a:rPr>
              <a:t>.</a:t>
            </a:r>
            <a:endParaRPr lang="ru-RU" sz="2000" smtClean="0">
              <a:solidFill>
                <a:srgbClr val="0000FF"/>
              </a:solidFill>
              <a:latin typeface="Times New Roman" pitchFamily="18" charset="0"/>
            </a:endParaRPr>
          </a:p>
        </p:txBody>
      </p:sp>
      <p:pic>
        <p:nvPicPr>
          <p:cNvPr id="3074" name="Picture 2" descr="C:\КАФЕДРА\Укув услубий мажмуалар\Усимликшунослик ва Пахтачилик фанидан мажмуалар\Усим-пахтачилик_мавзулар презинтацияси\еРНИ ИШЛАШ\Furrows01.JPG"/>
          <p:cNvPicPr>
            <a:picLocks noChangeAspect="1" noChangeArrowheads="1"/>
          </p:cNvPicPr>
          <p:nvPr/>
        </p:nvPicPr>
        <p:blipFill>
          <a:blip r:embed="rId2"/>
          <a:srcRect/>
          <a:stretch>
            <a:fillRect/>
          </a:stretch>
        </p:blipFill>
        <p:spPr bwMode="auto">
          <a:xfrm>
            <a:off x="5072066" y="3786190"/>
            <a:ext cx="3882768" cy="2928958"/>
          </a:xfrm>
          <a:prstGeom prst="rect">
            <a:avLst/>
          </a:prstGeom>
          <a:noFill/>
        </p:spPr>
      </p:pic>
      <p:pic>
        <p:nvPicPr>
          <p:cNvPr id="3075" name="Picture 3" descr="C:\КАФЕДРА\Укув услубий мажмуалар\Усимликшунослик ва Пахтачилик фанидан мажмуалар\Усим-пахтачилик_мавзулар презинтацияси\еРНИ ИШЛАШ\catalog_info_block_90_566_b.jpg"/>
          <p:cNvPicPr>
            <a:picLocks noChangeAspect="1" noChangeArrowheads="1"/>
          </p:cNvPicPr>
          <p:nvPr/>
        </p:nvPicPr>
        <p:blipFill>
          <a:blip r:embed="rId3"/>
          <a:srcRect/>
          <a:stretch>
            <a:fillRect/>
          </a:stretch>
        </p:blipFill>
        <p:spPr bwMode="auto">
          <a:xfrm>
            <a:off x="714348" y="3857628"/>
            <a:ext cx="3643338" cy="2807666"/>
          </a:xfrm>
          <a:prstGeom prst="rect">
            <a:avLst/>
          </a:prstGeom>
          <a:noFill/>
        </p:spPr>
      </p:pic>
      <p:sp>
        <p:nvSpPr>
          <p:cNvPr id="2" name="Заголовок 1"/>
          <p:cNvSpPr>
            <a:spLocks noGrp="1"/>
          </p:cNvSpPr>
          <p:nvPr>
            <p:ph type="title"/>
          </p:nvPr>
        </p:nvSpPr>
        <p:spPr>
          <a:xfrm>
            <a:off x="457200" y="-17463"/>
            <a:ext cx="8229600" cy="1143000"/>
          </a:xfrm>
        </p:spPr>
        <p:txBody>
          <a:bodyPr/>
          <a:lstStyle/>
          <a:p>
            <a:r>
              <a:rPr lang="uz-Cyrl-UZ" b="1"/>
              <a:t>Ерларни экишга тайёрлаш</a:t>
            </a:r>
            <a:endParaRPr lang="ru-RU"/>
          </a:p>
        </p:txBody>
      </p:sp>
    </p:spTree>
    <p:extLst>
      <p:ext uri="{BB962C8B-B14F-4D97-AF65-F5344CB8AC3E}">
        <p14:creationId xmlns:p14="http://schemas.microsoft.com/office/powerpoint/2010/main" val="12308309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a:xfrm>
            <a:off x="88900" y="185738"/>
            <a:ext cx="8966200" cy="600056"/>
          </a:xfrm>
        </p:spPr>
        <p:txBody>
          <a:bodyPr/>
          <a:lstStyle/>
          <a:p>
            <a:pPr eaLnBrk="1" hangingPunct="1">
              <a:defRPr/>
            </a:pPr>
            <a:r>
              <a:rPr lang="uz-Cyrl-UZ" b="1">
                <a:effectLst/>
              </a:rPr>
              <a:t>Махсар уруғларини экиш</a:t>
            </a:r>
            <a:endParaRPr lang="ru-RU" sz="3600" i="1" dirty="0" smtClean="0">
              <a:solidFill>
                <a:srgbClr val="0000FF"/>
              </a:solidFill>
            </a:endParaRPr>
          </a:p>
        </p:txBody>
      </p:sp>
      <p:sp>
        <p:nvSpPr>
          <p:cNvPr id="33795" name="Rectangle 3"/>
          <p:cNvSpPr>
            <a:spLocks noGrp="1" noChangeArrowheads="1"/>
          </p:cNvSpPr>
          <p:nvPr>
            <p:ph type="body" idx="1"/>
          </p:nvPr>
        </p:nvSpPr>
        <p:spPr>
          <a:xfrm>
            <a:off x="0" y="785794"/>
            <a:ext cx="5357818" cy="5643602"/>
          </a:xfrm>
        </p:spPr>
        <p:style>
          <a:lnRef idx="1">
            <a:schemeClr val="accent6"/>
          </a:lnRef>
          <a:fillRef idx="2">
            <a:schemeClr val="accent6"/>
          </a:fillRef>
          <a:effectRef idx="1">
            <a:schemeClr val="accent6"/>
          </a:effectRef>
          <a:fontRef idx="minor">
            <a:schemeClr val="dk1"/>
          </a:fontRef>
        </p:style>
        <p:txBody>
          <a:bodyPr/>
          <a:lstStyle/>
          <a:p>
            <a:pPr algn="just" eaLnBrk="1" hangingPunct="1">
              <a:lnSpc>
                <a:spcPct val="80000"/>
              </a:lnSpc>
            </a:pPr>
            <a:r>
              <a:rPr lang="uz-Cyrl-UZ" sz="2600"/>
              <a:t>Экиш учун уруғ тайёрлашга катта эьтибор бериш керак.Чунки,сифатсиз уруғ экилганда ҳосилдорлик камайиб кетади.I класс уруғларнинг тозалиги 98 фоиз, унувчанлиги 95 фоиз бўлиши лозим. II класс уруғларнинг тозалиги 95 фоиз, унувчанлиги 92 фоиз бўлса экишга яроқли хисобланади, ундан паст бўлса экишга рухсат этилмайди</a:t>
            </a:r>
            <a:r>
              <a:rPr lang="uz-Cyrl-UZ" sz="2600" smtClean="0"/>
              <a:t>.</a:t>
            </a:r>
            <a:r>
              <a:rPr lang="uz-Cyrl-UZ" sz="2600" b="1" smtClean="0">
                <a:solidFill>
                  <a:srgbClr val="0000FF"/>
                </a:solidFill>
              </a:rPr>
              <a:t> </a:t>
            </a:r>
            <a:endParaRPr lang="ru-RU" sz="2600" b="1" smtClean="0">
              <a:solidFill>
                <a:srgbClr val="0000FF"/>
              </a:solidFill>
            </a:endParaRPr>
          </a:p>
        </p:txBody>
      </p:sp>
      <p:pic>
        <p:nvPicPr>
          <p:cNvPr id="2050"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3144" y="785794"/>
            <a:ext cx="3219882" cy="252028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4495" y="3789040"/>
            <a:ext cx="3097179" cy="2403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48468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a:xfrm>
            <a:off x="442913" y="103188"/>
            <a:ext cx="8243887" cy="588962"/>
          </a:xfrm>
        </p:spPr>
        <p:txBody>
          <a:bodyPr>
            <a:normAutofit fontScale="90000"/>
          </a:bodyPr>
          <a:lstStyle/>
          <a:p>
            <a:pPr algn="ctr">
              <a:defRPr/>
            </a:pPr>
            <a:r>
              <a:rPr lang="uz-Cyrl-UZ" sz="3200" b="1"/>
              <a:t>Экиш нормаси</a:t>
            </a:r>
            <a:r>
              <a:rPr lang="uz-Cyrl-UZ" sz="4000" i="1" smtClean="0"/>
              <a:t>.</a:t>
            </a:r>
            <a:endParaRPr lang="ru-RU" sz="4000" i="1" smtClean="0"/>
          </a:p>
        </p:txBody>
      </p:sp>
      <p:sp>
        <p:nvSpPr>
          <p:cNvPr id="31747" name="Rectangle 3"/>
          <p:cNvSpPr>
            <a:spLocks noGrp="1" noChangeArrowheads="1"/>
          </p:cNvSpPr>
          <p:nvPr>
            <p:ph idx="1"/>
          </p:nvPr>
        </p:nvSpPr>
        <p:spPr>
          <a:xfrm>
            <a:off x="3214678" y="836613"/>
            <a:ext cx="5678497" cy="5832475"/>
          </a:xfrm>
        </p:spPr>
        <p:txBody>
          <a:bodyPr>
            <a:normAutofit/>
          </a:bodyPr>
          <a:lstStyle/>
          <a:p>
            <a:pPr algn="just"/>
            <a:r>
              <a:rPr lang="uz-Cyrl-UZ" sz="3000" b="1"/>
              <a:t>Экиш нормаси</a:t>
            </a:r>
            <a:r>
              <a:rPr lang="uz-Cyrl-UZ" sz="3000"/>
              <a:t> уруғнинг сифати ва экиш чуқурлигига қараб ўзгаради. СЗТ - 3,6 маркали сеялкалари қатор оралари 30см қилиб </a:t>
            </a:r>
            <a:r>
              <a:rPr lang="uz-Cyrl-UZ" sz="3000" smtClean="0"/>
              <a:t>экилганда </a:t>
            </a:r>
            <a:r>
              <a:rPr lang="uz-Cyrl-UZ" sz="3000"/>
              <a:t>экиш меъёри </a:t>
            </a:r>
            <a:r>
              <a:rPr lang="uz-Cyrl-UZ" sz="3000" smtClean="0"/>
              <a:t>25кг, </a:t>
            </a:r>
            <a:r>
              <a:rPr lang="uz-Cyrl-UZ" sz="3000"/>
              <a:t>қатор ораси 45см қилиб экилганда эса 18 - 20кг </a:t>
            </a:r>
            <a:r>
              <a:rPr lang="uz-Cyrl-UZ" sz="3000" smtClean="0"/>
              <a:t>бўлади. </a:t>
            </a:r>
            <a:r>
              <a:rPr lang="uz-Cyrl-UZ" sz="3000"/>
              <a:t>Бир гектар майдонга 300 - 350 минг дона униб чикадиган уруғ хисобида экиш тавсия </a:t>
            </a:r>
            <a:r>
              <a:rPr lang="uz-Cyrl-UZ" sz="3000" smtClean="0"/>
              <a:t>этилади.</a:t>
            </a:r>
            <a:endParaRPr lang="uz-Cyrl-UZ" sz="3000" b="1" smtClean="0">
              <a:solidFill>
                <a:srgbClr val="0000FF"/>
              </a:solidFill>
              <a:latin typeface="Times New Roman" pitchFamily="18" charset="0"/>
              <a:cs typeface="Times New Roman" pitchFamily="18" charset="0"/>
            </a:endParaRPr>
          </a:p>
        </p:txBody>
      </p:sp>
      <p:pic>
        <p:nvPicPr>
          <p:cNvPr id="3074" name="Picture 2" descr="Картинки по запросу выращивание сафлор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125" y="1364755"/>
            <a:ext cx="3199606" cy="196770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178" y="4005064"/>
            <a:ext cx="2857500"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59751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68313" y="71414"/>
            <a:ext cx="8243887" cy="739757"/>
          </a:xfrm>
        </p:spPr>
        <p:style>
          <a:lnRef idx="3">
            <a:schemeClr val="lt1"/>
          </a:lnRef>
          <a:fillRef idx="1">
            <a:schemeClr val="accent4"/>
          </a:fillRef>
          <a:effectRef idx="1">
            <a:schemeClr val="accent4"/>
          </a:effectRef>
          <a:fontRef idx="minor">
            <a:schemeClr val="lt1"/>
          </a:fontRef>
        </p:style>
        <p:txBody>
          <a:bodyPr/>
          <a:lstStyle/>
          <a:p>
            <a:pPr eaLnBrk="1" hangingPunct="1">
              <a:defRPr/>
            </a:pPr>
            <a:r>
              <a:rPr lang="uz-Cyrl-UZ" sz="2400" b="1" i="1" smtClean="0">
                <a:solidFill>
                  <a:srgbClr val="FFFF00"/>
                </a:solidFill>
                <a:latin typeface="Times New Roman" pitchFamily="18" charset="0"/>
              </a:rPr>
              <a:t>ЭКИШ УСУЛЛАРИ, УРУҒ ЭКИШ МЕЪЁРИ ВА ЧУҚУРЛИГИ.</a:t>
            </a:r>
            <a:endParaRPr lang="ru-RU" sz="2400" smtClean="0">
              <a:solidFill>
                <a:srgbClr val="FFFF00"/>
              </a:solidFill>
              <a:latin typeface="Times New Roman" pitchFamily="18" charset="0"/>
            </a:endParaRPr>
          </a:p>
        </p:txBody>
      </p:sp>
      <p:sp>
        <p:nvSpPr>
          <p:cNvPr id="34819" name="Rectangle 3"/>
          <p:cNvSpPr>
            <a:spLocks noGrp="1" noChangeArrowheads="1"/>
          </p:cNvSpPr>
          <p:nvPr>
            <p:ph type="body" idx="1"/>
          </p:nvPr>
        </p:nvSpPr>
        <p:spPr>
          <a:xfrm>
            <a:off x="2500298" y="1101746"/>
            <a:ext cx="6572296" cy="5541964"/>
          </a:xfrm>
        </p:spPr>
        <p:txBody>
          <a:bodyPr/>
          <a:lstStyle/>
          <a:p>
            <a:r>
              <a:rPr lang="uz-Cyrl-UZ" sz="2400"/>
              <a:t>Тоғ ва тоғолди худудларида махсарни қатор орасини 30см қилиб, гектарига 25кг уруғ сарфлаб экиш мақсадга мувофиқ. Махсар уруғи 4-5см чуқурликка ташланади, «туксонбости» қилиб экилганда уруғни 6-7см чуқурликка ташлаш лозим. Махсар уруғлари ерга ташланганда харорат 4-5С даража иссик бўлса, 10-15 кунда, агарда 1-2С даража иссик булса 20-25 кундан кейин униб чиқади</a:t>
            </a:r>
            <a:r>
              <a:rPr lang="uz-Cyrl-UZ" sz="1800"/>
              <a:t>.</a:t>
            </a:r>
            <a:endParaRPr lang="ru-RU" sz="1800"/>
          </a:p>
        </p:txBody>
      </p:sp>
      <p:pic>
        <p:nvPicPr>
          <p:cNvPr id="34820" name="Picture 4" descr="C:\КАФЕДРА\Укув услубий мажмуалар\Усимликшунослик ва Пахтачилик фанидан мажмуалар\Усимликшунослик расмлар\3.Сули\Етиштириш\экиш5.jpeg"/>
          <p:cNvPicPr>
            <a:picLocks noChangeAspect="1" noChangeArrowheads="1"/>
          </p:cNvPicPr>
          <p:nvPr/>
        </p:nvPicPr>
        <p:blipFill>
          <a:blip r:embed="rId2"/>
          <a:srcRect/>
          <a:stretch>
            <a:fillRect/>
          </a:stretch>
        </p:blipFill>
        <p:spPr bwMode="auto">
          <a:xfrm>
            <a:off x="71438" y="1000108"/>
            <a:ext cx="2714612" cy="2357454"/>
          </a:xfrm>
          <a:prstGeom prst="rect">
            <a:avLst/>
          </a:prstGeom>
          <a:noFill/>
        </p:spPr>
      </p:pic>
      <p:pic>
        <p:nvPicPr>
          <p:cNvPr id="34821" name="Picture 5" descr="C:\КАФЕДРА\Укув услубий мажмуалар\Усимликшунослик ва Пахтачилик фанидан мажмуалар\Усимликшунослик расмлар\3.Сули\Етиштириш\экиш4.jpg"/>
          <p:cNvPicPr>
            <a:picLocks noChangeAspect="1" noChangeArrowheads="1"/>
          </p:cNvPicPr>
          <p:nvPr/>
        </p:nvPicPr>
        <p:blipFill>
          <a:blip r:embed="rId3"/>
          <a:srcRect/>
          <a:stretch>
            <a:fillRect/>
          </a:stretch>
        </p:blipFill>
        <p:spPr bwMode="auto">
          <a:xfrm>
            <a:off x="71406" y="3429000"/>
            <a:ext cx="2643174" cy="1836838"/>
          </a:xfrm>
          <a:prstGeom prst="rect">
            <a:avLst/>
          </a:prstGeom>
          <a:noFill/>
        </p:spPr>
      </p:pic>
      <p:pic>
        <p:nvPicPr>
          <p:cNvPr id="7170" name="Picture 2" descr="C:\КАФЕДРА\Укув услубий мажмуалар\Усимликшунослик ва Пахтачилик фанидан мажмуалар\Усим-пахтачилик_мавзулар презинтацияси\Гречиха\maxresdefault.jpg"/>
          <p:cNvPicPr>
            <a:picLocks noChangeAspect="1" noChangeArrowheads="1"/>
          </p:cNvPicPr>
          <p:nvPr/>
        </p:nvPicPr>
        <p:blipFill>
          <a:blip r:embed="rId4"/>
          <a:srcRect/>
          <a:stretch>
            <a:fillRect/>
          </a:stretch>
        </p:blipFill>
        <p:spPr bwMode="auto">
          <a:xfrm>
            <a:off x="6039179" y="5180369"/>
            <a:ext cx="3129592" cy="1576303"/>
          </a:xfrm>
          <a:prstGeom prst="rect">
            <a:avLst/>
          </a:prstGeom>
          <a:noFill/>
        </p:spPr>
      </p:pic>
    </p:spTree>
    <p:extLst>
      <p:ext uri="{BB962C8B-B14F-4D97-AF65-F5344CB8AC3E}">
        <p14:creationId xmlns:p14="http://schemas.microsoft.com/office/powerpoint/2010/main" val="9194579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idx="1"/>
          </p:nvPr>
        </p:nvSpPr>
        <p:spPr>
          <a:xfrm>
            <a:off x="214282" y="714356"/>
            <a:ext cx="8639205" cy="3071834"/>
          </a:xfrm>
        </p:spPr>
        <p:txBody>
          <a:bodyPr>
            <a:noAutofit/>
          </a:bodyPr>
          <a:lstStyle/>
          <a:p>
            <a:r>
              <a:rPr lang="uz-Cyrl-UZ" sz="2000"/>
              <a:t>Нихоллар униб чикиш чўзилса далалар албатта бир марта енгил борона қилинади. Бороналаш хамда майсалар униб чиқмасдан бажарилади. Агар далада нихоллар сони кўп бўлса, уларни ягоналаш мақсадида кўндалангига енгил борона қилинади. Бу усул баъзан далани бегона ўтлардан тозалаш учун хам амалга оширилади</a:t>
            </a:r>
            <a:endParaRPr lang="ru-RU" sz="2000"/>
          </a:p>
        </p:txBody>
      </p:sp>
      <p:sp>
        <p:nvSpPr>
          <p:cNvPr id="139266" name="Rectangle 2"/>
          <p:cNvSpPr>
            <a:spLocks noGrp="1" noChangeArrowheads="1"/>
          </p:cNvSpPr>
          <p:nvPr>
            <p:ph type="title"/>
          </p:nvPr>
        </p:nvSpPr>
        <p:spPr>
          <a:xfrm>
            <a:off x="323850" y="71439"/>
            <a:ext cx="8243888" cy="571480"/>
          </a:xfrm>
        </p:spPr>
        <p:style>
          <a:lnRef idx="2">
            <a:schemeClr val="accent1">
              <a:shade val="50000"/>
            </a:schemeClr>
          </a:lnRef>
          <a:fillRef idx="1">
            <a:schemeClr val="accent1"/>
          </a:fillRef>
          <a:effectRef idx="0">
            <a:schemeClr val="accent1"/>
          </a:effectRef>
          <a:fontRef idx="minor">
            <a:schemeClr val="lt1"/>
          </a:fontRef>
        </p:style>
        <p:txBody>
          <a:bodyPr>
            <a:noAutofit/>
          </a:bodyPr>
          <a:lstStyle/>
          <a:p>
            <a:pPr>
              <a:defRPr/>
            </a:pPr>
            <a:r>
              <a:rPr lang="ru-RU" sz="2400" i="1"/>
              <a:t>Махсар усимлигига ишлов бериш ва озиклантириш</a:t>
            </a:r>
            <a:endParaRPr lang="ru-RU" sz="2400" dirty="0" smtClean="0">
              <a:solidFill>
                <a:srgbClr val="FFFF00"/>
              </a:solidFill>
            </a:endParaRPr>
          </a:p>
        </p:txBody>
      </p:sp>
      <p:pic>
        <p:nvPicPr>
          <p:cNvPr id="8194" name="Picture 2" descr="C:\КАФЕДРА\Укув услубий мажмуалар\Усимликшунослик ва Пахтачилик фанидан мажмуалар\Усим-пахтачилик_мавзулар презинтацияси\еРНИ ИШЛАШ\mineral-udobreniya.jpg"/>
          <p:cNvPicPr>
            <a:picLocks noChangeAspect="1" noChangeArrowheads="1"/>
          </p:cNvPicPr>
          <p:nvPr/>
        </p:nvPicPr>
        <p:blipFill>
          <a:blip r:embed="rId2"/>
          <a:srcRect/>
          <a:stretch>
            <a:fillRect/>
          </a:stretch>
        </p:blipFill>
        <p:spPr bwMode="auto">
          <a:xfrm>
            <a:off x="539552" y="3239034"/>
            <a:ext cx="3497108" cy="2762019"/>
          </a:xfrm>
          <a:prstGeom prst="rect">
            <a:avLst/>
          </a:prstGeom>
          <a:noFill/>
        </p:spPr>
      </p:pic>
      <p:pic>
        <p:nvPicPr>
          <p:cNvPr id="4098"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5511" y="3239034"/>
            <a:ext cx="3933059" cy="2738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92133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ru-RU" sz="2400" b="1" i="1" smtClean="0">
                <a:solidFill>
                  <a:srgbClr val="0033CC"/>
                </a:solidFill>
              </a:rPr>
              <a:t>Тупроқка ва озиқ моддаларига талабчанлиги</a:t>
            </a:r>
            <a:endParaRPr lang="ru-RU" sz="2400" b="1" cap="all">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32" y="785794"/>
            <a:ext cx="9072594" cy="3429024"/>
          </a:xfrm>
        </p:spPr>
        <p:style>
          <a:lnRef idx="1">
            <a:schemeClr val="accent1"/>
          </a:lnRef>
          <a:fillRef idx="3">
            <a:schemeClr val="accent1"/>
          </a:fillRef>
          <a:effectRef idx="2">
            <a:schemeClr val="accent1"/>
          </a:effectRef>
          <a:fontRef idx="minor">
            <a:schemeClr val="lt1"/>
          </a:fontRef>
        </p:style>
        <p:txBody>
          <a:bodyPr>
            <a:noAutofit/>
          </a:bodyPr>
          <a:lstStyle/>
          <a:p>
            <a:pPr marL="185738" indent="442913" algn="just">
              <a:lnSpc>
                <a:spcPct val="90000"/>
              </a:lnSpc>
            </a:pPr>
            <a:r>
              <a:rPr lang="uz-Cyrl-UZ" sz="2400"/>
              <a:t>Махсар лалмикор худудларга экилгани учун минерал ўғитлар кўп берилмайди. Бунга сабаб тупроқ қуруқ бўлганда минерал ўғитлар яхши самара бермайди. Фосфорли ўғитлар 30-40кг таъсир этувчи модда хисобида шудгор қилиш пайтида, азотли ўғитлар эса гектарига 30-40кг экиш билан бирга берилади. Агарда экиш билан бирга угит берилмаган булса, бахорги бороналашдан олдин ёки ўсимлик барглари 7-8см бўлганда озиқлантириш тавсия </a:t>
            </a:r>
            <a:r>
              <a:rPr lang="uz-Cyrl-UZ" sz="2400" smtClean="0"/>
              <a:t>этилади</a:t>
            </a:r>
            <a:r>
              <a:rPr lang="ru-RU" sz="2400" smtClean="0"/>
              <a:t>. </a:t>
            </a:r>
          </a:p>
        </p:txBody>
      </p:sp>
      <p:pic>
        <p:nvPicPr>
          <p:cNvPr id="4098" name="Picture 2" descr="C:\КАФЕДРА\Укув услубий мажмуалар\Усимликшунослик ва Пахтачилик фанидан мажмуалар\Усим-пахтачилик_мавзулар презинтацияси\еРНИ ИШЛАШ\927953516_w640_h640_kupit_sredstva__y_rastenij.jpg"/>
          <p:cNvPicPr>
            <a:picLocks noChangeAspect="1" noChangeArrowheads="1"/>
          </p:cNvPicPr>
          <p:nvPr/>
        </p:nvPicPr>
        <p:blipFill>
          <a:blip r:embed="rId2"/>
          <a:srcRect/>
          <a:stretch>
            <a:fillRect/>
          </a:stretch>
        </p:blipFill>
        <p:spPr bwMode="auto">
          <a:xfrm>
            <a:off x="904892" y="4357694"/>
            <a:ext cx="6096000" cy="2371725"/>
          </a:xfrm>
          <a:prstGeom prst="rect">
            <a:avLst/>
          </a:prstGeom>
          <a:noFill/>
        </p:spPr>
      </p:pic>
    </p:spTree>
    <p:extLst>
      <p:ext uri="{BB962C8B-B14F-4D97-AF65-F5344CB8AC3E}">
        <p14:creationId xmlns:p14="http://schemas.microsoft.com/office/powerpoint/2010/main" val="12109101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8638" y="116632"/>
            <a:ext cx="8486861" cy="4500594"/>
          </a:xfrm>
        </p:spPr>
        <p:style>
          <a:lnRef idx="1">
            <a:schemeClr val="accent1"/>
          </a:lnRef>
          <a:fillRef idx="2">
            <a:schemeClr val="accent1"/>
          </a:fillRef>
          <a:effectRef idx="1">
            <a:schemeClr val="accent1"/>
          </a:effectRef>
          <a:fontRef idx="minor">
            <a:schemeClr val="dk1"/>
          </a:fontRef>
        </p:style>
        <p:txBody>
          <a:bodyPr>
            <a:normAutofit fontScale="92500" lnSpcReduction="10000"/>
          </a:bodyPr>
          <a:lstStyle/>
          <a:p>
            <a:r>
              <a:rPr lang="uz-Cyrl-UZ" sz="2000"/>
              <a:t>Республикамизда ёз ойлари нисбатан салқин ва нам келган йиллари ва уруғ кеч экилганда махсар ўсимлиги турли зараркунандалар билан зарарланади. Бунинг оқибатида баъзи далаларда 50–60 фоизгача ҳосил бой берилиши мумкин. Зараркунандаларидан махсар пашшаси, махсар узун буруни, симқурт, тунлам ва ширалар экинга жиддий зарар етказиши мумкин. </a:t>
            </a:r>
            <a:endParaRPr lang="ru-RU" sz="2000"/>
          </a:p>
          <a:p>
            <a:r>
              <a:rPr lang="uz-Cyrl-UZ" sz="2000"/>
              <a:t>    Махсар капалаги айниқса, кенг тарқалган бўлиб, у ўсимлик ғунчасини нобуд қилади, поясини кемиради, гулини шикастлайди ва саватчадаги уруғларни еб тугатади. Вегетация даврида бир авлод беради. У зарарлаган экин майдонларида ҳосилдорлик 50–60 % ёки ундан ҳам кўпроқ пасайиши мумкин. Махсар пашшасининг личинкалари саватча ичига пастки томондан тешиб кириб, уруғларни пайдо қиладиган бошланғич бўртмаларни йўқ қилади. Оқибатда махсар уруғлари яроқсиз бўлиб қолади</a:t>
            </a:r>
            <a:endParaRPr lang="ru-RU" sz="2000" smtClean="0"/>
          </a:p>
        </p:txBody>
      </p:sp>
      <p:pic>
        <p:nvPicPr>
          <p:cNvPr id="5122" name="Picture 2" descr="Картинки по запросу опрыскиватели фунгицид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4617226"/>
            <a:ext cx="3779483" cy="212433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970" y="4638399"/>
            <a:ext cx="4032448" cy="210315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Номер слайда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5B4C449-BF8C-4360-AF10-D3B6B364D9B5}" type="slidenum">
              <a:rPr lang="ru-RU"/>
              <a:pPr eaLnBrk="1" hangingPunct="1"/>
              <a:t>12</a:t>
            </a:fld>
            <a:endParaRPr lang="ru-RU"/>
          </a:p>
        </p:txBody>
      </p:sp>
      <p:sp>
        <p:nvSpPr>
          <p:cNvPr id="136194" name="Oval 2"/>
          <p:cNvSpPr>
            <a:spLocks noChangeArrowheads="1"/>
          </p:cNvSpPr>
          <p:nvPr/>
        </p:nvSpPr>
        <p:spPr bwMode="auto">
          <a:xfrm>
            <a:off x="3133725" y="2925763"/>
            <a:ext cx="2590800" cy="1943100"/>
          </a:xfrm>
          <a:prstGeom prst="ellipse">
            <a:avLst/>
          </a:prstGeom>
          <a:solidFill>
            <a:srgbClr val="33CCCC"/>
          </a:solidFill>
          <a:ln w="9525">
            <a:solidFill>
              <a:srgbClr val="000000"/>
            </a:solidFill>
            <a:round/>
            <a:headEnd/>
            <a:tailEnd/>
          </a:ln>
        </p:spPr>
        <p:txBody>
          <a:bodyPr lIns="54000" rIns="54000"/>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600">
                <a:cs typeface="Times New Roman" panose="02020603050405020304" pitchFamily="18" charset="0"/>
              </a:rPr>
              <a:t> </a:t>
            </a:r>
          </a:p>
          <a:p>
            <a:pPr algn="ctr"/>
            <a:r>
              <a:rPr lang="uz-Cyrl-UZ" sz="1600" b="1"/>
              <a:t>Ҳ</a:t>
            </a:r>
            <a:r>
              <a:rPr lang="ru-RU" sz="1600" b="1">
                <a:cs typeface="Times New Roman" panose="02020603050405020304" pitchFamily="18" charset="0"/>
              </a:rPr>
              <a:t>ОСИЛДОРЛИК</a:t>
            </a:r>
          </a:p>
          <a:p>
            <a:endParaRPr lang="ru-RU" sz="1600" b="1"/>
          </a:p>
        </p:txBody>
      </p:sp>
      <p:sp>
        <p:nvSpPr>
          <p:cNvPr id="66564" name="Line 3"/>
          <p:cNvSpPr>
            <a:spLocks noChangeShapeType="1"/>
          </p:cNvSpPr>
          <p:nvPr/>
        </p:nvSpPr>
        <p:spPr bwMode="auto">
          <a:xfrm flipV="1">
            <a:off x="4427538" y="1412875"/>
            <a:ext cx="0" cy="14859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66565" name="Line 5"/>
          <p:cNvSpPr>
            <a:spLocks noChangeShapeType="1"/>
          </p:cNvSpPr>
          <p:nvPr/>
        </p:nvSpPr>
        <p:spPr bwMode="auto">
          <a:xfrm>
            <a:off x="4500563" y="4868863"/>
            <a:ext cx="38100" cy="11239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36201" name="Text Box 9"/>
          <p:cNvSpPr txBox="1">
            <a:spLocks noChangeArrowheads="1"/>
          </p:cNvSpPr>
          <p:nvPr/>
        </p:nvSpPr>
        <p:spPr bwMode="auto">
          <a:xfrm>
            <a:off x="107950" y="1916113"/>
            <a:ext cx="2663825" cy="936625"/>
          </a:xfrm>
          <a:prstGeom prst="rect">
            <a:avLst/>
          </a:prstGeom>
          <a:solidFill>
            <a:srgbClr val="C0C0C0"/>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sz="1400" b="1">
                <a:solidFill>
                  <a:srgbClr val="000000"/>
                </a:solidFill>
                <a:cs typeface="Times New Roman" panose="02020603050405020304" pitchFamily="18" charset="0"/>
              </a:rPr>
              <a:t>Тупроқ ва иқлим шароитидан келиб чиккан холда ерни экишга тайёрлаш</a:t>
            </a:r>
          </a:p>
          <a:p>
            <a:endParaRPr lang="ru-RU" sz="1400" b="1">
              <a:solidFill>
                <a:srgbClr val="000000"/>
              </a:solidFill>
            </a:endParaRPr>
          </a:p>
        </p:txBody>
      </p:sp>
      <p:sp>
        <p:nvSpPr>
          <p:cNvPr id="136202" name="Text Box 10"/>
          <p:cNvSpPr txBox="1">
            <a:spLocks noChangeArrowheads="1"/>
          </p:cNvSpPr>
          <p:nvPr/>
        </p:nvSpPr>
        <p:spPr bwMode="auto">
          <a:xfrm>
            <a:off x="6643688" y="1500188"/>
            <a:ext cx="2286000" cy="966787"/>
          </a:xfrm>
          <a:prstGeom prst="rect">
            <a:avLst/>
          </a:prstGeom>
          <a:solidFill>
            <a:srgbClr val="808000"/>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sz="1600" b="1">
                <a:cs typeface="Times New Roman" panose="02020603050405020304" pitchFamily="18" charset="0"/>
              </a:rPr>
              <a:t>Нав танлаш ва уру</a:t>
            </a:r>
            <a:r>
              <a:rPr lang="en-US" sz="1600" b="1">
                <a:cs typeface="Times New Roman" panose="02020603050405020304" pitchFamily="18" charset="0"/>
              </a:rPr>
              <a:t>ғ</a:t>
            </a:r>
            <a:r>
              <a:rPr lang="ru-RU" sz="1600" b="1">
                <a:cs typeface="Times New Roman" panose="02020603050405020304" pitchFamily="18" charset="0"/>
              </a:rPr>
              <a:t>ликни экишга тайёрлаш</a:t>
            </a:r>
          </a:p>
          <a:p>
            <a:endParaRPr lang="ru-RU" sz="1600" b="1"/>
          </a:p>
        </p:txBody>
      </p:sp>
      <p:sp>
        <p:nvSpPr>
          <p:cNvPr id="136203" name="Text Box 11"/>
          <p:cNvSpPr txBox="1">
            <a:spLocks noChangeArrowheads="1"/>
          </p:cNvSpPr>
          <p:nvPr/>
        </p:nvSpPr>
        <p:spPr bwMode="auto">
          <a:xfrm>
            <a:off x="7215188" y="3000375"/>
            <a:ext cx="1714500" cy="1152525"/>
          </a:xfrm>
          <a:prstGeom prst="rect">
            <a:avLst/>
          </a:prstGeom>
          <a:solidFill>
            <a:srgbClr val="339966"/>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sz="1600" b="1">
                <a:cs typeface="Times New Roman" panose="02020603050405020304" pitchFamily="18" charset="0"/>
              </a:rPr>
              <a:t>Экиш муддатлари ва меъёри</a:t>
            </a:r>
          </a:p>
          <a:p>
            <a:endParaRPr lang="ru-RU" sz="1600" b="1"/>
          </a:p>
        </p:txBody>
      </p:sp>
      <p:sp>
        <p:nvSpPr>
          <p:cNvPr id="136204" name="Text Box 12"/>
          <p:cNvSpPr txBox="1">
            <a:spLocks noChangeArrowheads="1"/>
          </p:cNvSpPr>
          <p:nvPr/>
        </p:nvSpPr>
        <p:spPr bwMode="auto">
          <a:xfrm>
            <a:off x="179388" y="2997200"/>
            <a:ext cx="2182812" cy="555625"/>
          </a:xfrm>
          <a:prstGeom prst="rect">
            <a:avLst/>
          </a:prstGeom>
          <a:solidFill>
            <a:srgbClr val="99CCFF"/>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sz="1600" b="1">
                <a:solidFill>
                  <a:srgbClr val="FF00FF"/>
                </a:solidFill>
                <a:cs typeface="Times New Roman" panose="02020603050405020304" pitchFamily="18" charset="0"/>
              </a:rPr>
              <a:t>Озиклантириш режими</a:t>
            </a:r>
          </a:p>
          <a:p>
            <a:endParaRPr lang="ru-RU" sz="1600"/>
          </a:p>
        </p:txBody>
      </p:sp>
      <p:sp>
        <p:nvSpPr>
          <p:cNvPr id="136205" name="Rectangle 13"/>
          <p:cNvSpPr>
            <a:spLocks noChangeArrowheads="1"/>
          </p:cNvSpPr>
          <p:nvPr/>
        </p:nvSpPr>
        <p:spPr bwMode="auto">
          <a:xfrm>
            <a:off x="6516688" y="4508500"/>
            <a:ext cx="2057400" cy="571500"/>
          </a:xfrm>
          <a:prstGeom prst="rect">
            <a:avLst/>
          </a:prstGeom>
          <a:solidFill>
            <a:srgbClr val="FFFF00"/>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sz="1600" b="1">
                <a:solidFill>
                  <a:srgbClr val="000000"/>
                </a:solidFill>
                <a:cs typeface="Times New Roman" panose="02020603050405020304" pitchFamily="18" charset="0"/>
              </a:rPr>
              <a:t>Сув режими</a:t>
            </a:r>
          </a:p>
          <a:p>
            <a:endParaRPr lang="ru-RU" sz="1600" b="1">
              <a:solidFill>
                <a:srgbClr val="000000"/>
              </a:solidFill>
            </a:endParaRPr>
          </a:p>
        </p:txBody>
      </p:sp>
      <p:sp>
        <p:nvSpPr>
          <p:cNvPr id="136206" name="Rectangle 14"/>
          <p:cNvSpPr>
            <a:spLocks noChangeArrowheads="1"/>
          </p:cNvSpPr>
          <p:nvPr/>
        </p:nvSpPr>
        <p:spPr bwMode="auto">
          <a:xfrm>
            <a:off x="395288" y="5300663"/>
            <a:ext cx="2171700" cy="706437"/>
          </a:xfrm>
          <a:prstGeom prst="rect">
            <a:avLst/>
          </a:prstGeom>
          <a:solidFill>
            <a:srgbClr val="FF00FF"/>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sz="1600" b="1">
                <a:cs typeface="Times New Roman" panose="02020603050405020304" pitchFamily="18" charset="0"/>
              </a:rPr>
              <a:t>Бегона</a:t>
            </a:r>
            <a:r>
              <a:rPr lang="ru-RU" sz="1600" b="1"/>
              <a:t> ў</a:t>
            </a:r>
            <a:r>
              <a:rPr lang="ru-RU" sz="1600" b="1">
                <a:cs typeface="Times New Roman" panose="02020603050405020304" pitchFamily="18" charset="0"/>
              </a:rPr>
              <a:t>тларга қарши кураш</a:t>
            </a:r>
          </a:p>
          <a:p>
            <a:endParaRPr lang="ru-RU" sz="1600"/>
          </a:p>
        </p:txBody>
      </p:sp>
      <p:sp>
        <p:nvSpPr>
          <p:cNvPr id="136207" name="Rectangle 15"/>
          <p:cNvSpPr>
            <a:spLocks noChangeArrowheads="1"/>
          </p:cNvSpPr>
          <p:nvPr/>
        </p:nvSpPr>
        <p:spPr bwMode="auto">
          <a:xfrm>
            <a:off x="179388" y="3789363"/>
            <a:ext cx="1835150" cy="1079500"/>
          </a:xfrm>
          <a:prstGeom prst="rect">
            <a:avLst/>
          </a:prstGeom>
          <a:solidFill>
            <a:srgbClr val="FF0000"/>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sz="1600" b="1">
                <a:cs typeface="Times New Roman" panose="02020603050405020304" pitchFamily="18" charset="0"/>
              </a:rPr>
              <a:t>Касаллик ва зараркунандаларга қарши кураш</a:t>
            </a:r>
          </a:p>
          <a:p>
            <a:endParaRPr lang="ru-RU" sz="1600"/>
          </a:p>
        </p:txBody>
      </p:sp>
      <p:sp>
        <p:nvSpPr>
          <p:cNvPr id="136208" name="Rectangle 16"/>
          <p:cNvSpPr>
            <a:spLocks noChangeArrowheads="1"/>
          </p:cNvSpPr>
          <p:nvPr/>
        </p:nvSpPr>
        <p:spPr bwMode="auto">
          <a:xfrm>
            <a:off x="6156325" y="5589588"/>
            <a:ext cx="2057400" cy="901700"/>
          </a:xfrm>
          <a:prstGeom prst="rect">
            <a:avLst/>
          </a:prstGeom>
          <a:solidFill>
            <a:srgbClr val="FFFF99"/>
          </a:solidFill>
          <a:ln w="9525">
            <a:solidFill>
              <a:srgbClr val="000000"/>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endParaRPr lang="ru-RU" sz="1600" b="1">
              <a:solidFill>
                <a:srgbClr val="000000"/>
              </a:solidFill>
            </a:endParaRPr>
          </a:p>
          <a:p>
            <a:pPr algn="ctr" eaLnBrk="1" hangingPunct="1"/>
            <a:r>
              <a:rPr lang="uz-Cyrl-UZ" sz="1600" b="1">
                <a:solidFill>
                  <a:srgbClr val="000000"/>
                </a:solidFill>
              </a:rPr>
              <a:t>Ў</a:t>
            </a:r>
            <a:r>
              <a:rPr lang="ru-RU" sz="1600" b="1">
                <a:solidFill>
                  <a:srgbClr val="000000"/>
                </a:solidFill>
              </a:rPr>
              <a:t>рим-йи</a:t>
            </a:r>
            <a:r>
              <a:rPr lang="en-US" sz="1600" b="1">
                <a:solidFill>
                  <a:srgbClr val="000000"/>
                </a:solidFill>
              </a:rPr>
              <a:t>ғ</a:t>
            </a:r>
            <a:r>
              <a:rPr lang="ru-RU" sz="1600" b="1">
                <a:solidFill>
                  <a:srgbClr val="000000"/>
                </a:solidFill>
              </a:rPr>
              <a:t>им</a:t>
            </a:r>
            <a:endParaRPr lang="ru-RU" sz="1600" b="1"/>
          </a:p>
          <a:p>
            <a:pPr algn="ctr" eaLnBrk="1" hangingPunct="1"/>
            <a:endParaRPr lang="ru-RU" sz="1600" b="1">
              <a:solidFill>
                <a:srgbClr val="000000"/>
              </a:solidFill>
              <a:cs typeface="Times New Roman" panose="02020603050405020304" pitchFamily="18" charset="0"/>
            </a:endParaRPr>
          </a:p>
          <a:p>
            <a:endParaRPr lang="ru-RU" sz="1600" b="1">
              <a:solidFill>
                <a:srgbClr val="000000"/>
              </a:solidFill>
            </a:endParaRPr>
          </a:p>
        </p:txBody>
      </p:sp>
      <p:sp>
        <p:nvSpPr>
          <p:cNvPr id="66574" name="Rectangle 17"/>
          <p:cNvSpPr>
            <a:spLocks noChangeArrowheads="1"/>
          </p:cNvSpPr>
          <p:nvPr/>
        </p:nvSpPr>
        <p:spPr bwMode="auto">
          <a:xfrm>
            <a:off x="0" y="4683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p>
        </p:txBody>
      </p:sp>
      <p:sp>
        <p:nvSpPr>
          <p:cNvPr id="136211" name="Rectangle 19"/>
          <p:cNvSpPr>
            <a:spLocks noChangeArrowheads="1"/>
          </p:cNvSpPr>
          <p:nvPr/>
        </p:nvSpPr>
        <p:spPr bwMode="auto">
          <a:xfrm>
            <a:off x="684213" y="1052513"/>
            <a:ext cx="2036762" cy="720725"/>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sz="1600" b="1" smtClean="0"/>
              <a:t>Алмашлаб экиш</a:t>
            </a:r>
            <a:endParaRPr lang="ru-RU" sz="1600" b="1"/>
          </a:p>
        </p:txBody>
      </p:sp>
      <p:sp>
        <p:nvSpPr>
          <p:cNvPr id="66576" name="Rectangle 20"/>
          <p:cNvSpPr>
            <a:spLocks noChangeArrowheads="1"/>
          </p:cNvSpPr>
          <p:nvPr/>
        </p:nvSpPr>
        <p:spPr bwMode="auto">
          <a:xfrm>
            <a:off x="468313" y="0"/>
            <a:ext cx="8351837" cy="9144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sz="2400" b="1" smtClean="0"/>
              <a:t>Махсар ҳосилдорлигига </a:t>
            </a:r>
            <a:endParaRPr lang="ru-RU" sz="2400" b="1"/>
          </a:p>
          <a:p>
            <a:pPr algn="ctr" eaLnBrk="1" hangingPunct="1"/>
            <a:r>
              <a:rPr lang="ru-RU" sz="2400" b="1"/>
              <a:t>таъсир этувчи асосий омиллар</a:t>
            </a:r>
          </a:p>
        </p:txBody>
      </p:sp>
      <p:sp>
        <p:nvSpPr>
          <p:cNvPr id="136215" name="Rectangle 23"/>
          <p:cNvSpPr>
            <a:spLocks noChangeArrowheads="1"/>
          </p:cNvSpPr>
          <p:nvPr/>
        </p:nvSpPr>
        <p:spPr bwMode="auto">
          <a:xfrm>
            <a:off x="3276600" y="908050"/>
            <a:ext cx="2305050" cy="504825"/>
          </a:xfrm>
          <a:prstGeom prst="rect">
            <a:avLst/>
          </a:prstGeom>
          <a:solidFill>
            <a:srgbClr val="00FF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sz="1600" b="1"/>
              <a:t>Тупроқ унумдорлиги</a:t>
            </a:r>
          </a:p>
        </p:txBody>
      </p:sp>
      <p:sp>
        <p:nvSpPr>
          <p:cNvPr id="136216" name="Rectangle 24"/>
          <p:cNvSpPr>
            <a:spLocks noChangeArrowheads="1"/>
          </p:cNvSpPr>
          <p:nvPr/>
        </p:nvSpPr>
        <p:spPr bwMode="auto">
          <a:xfrm>
            <a:off x="3563938" y="6092825"/>
            <a:ext cx="2057400" cy="571500"/>
          </a:xfrm>
          <a:prstGeom prst="rect">
            <a:avLst/>
          </a:prstGeom>
          <a:solidFill>
            <a:srgbClr val="0000FF"/>
          </a:solidFill>
          <a:ln w="9525">
            <a:solidFill>
              <a:schemeClr val="accent2"/>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ru-RU" sz="1600" b="1" smtClean="0">
                <a:solidFill>
                  <a:srgbClr val="FFFF00"/>
                </a:solidFill>
                <a:cs typeface="Times New Roman" panose="02020603050405020304" pitchFamily="18" charset="0"/>
              </a:rPr>
              <a:t>Уру</a:t>
            </a:r>
            <a:r>
              <a:rPr lang="uz-Cyrl-UZ" sz="1600" b="1" smtClean="0">
                <a:solidFill>
                  <a:srgbClr val="FFFF00"/>
                </a:solidFill>
                <a:cs typeface="Times New Roman" panose="02020603050405020304" pitchFamily="18" charset="0"/>
              </a:rPr>
              <a:t>ғ</a:t>
            </a:r>
            <a:r>
              <a:rPr lang="ru-RU" sz="1600" b="1" smtClean="0">
                <a:solidFill>
                  <a:srgbClr val="FFFF00"/>
                </a:solidFill>
                <a:cs typeface="Times New Roman" panose="02020603050405020304" pitchFamily="18" charset="0"/>
              </a:rPr>
              <a:t> </a:t>
            </a:r>
            <a:r>
              <a:rPr lang="ru-RU" sz="1600" b="1">
                <a:solidFill>
                  <a:srgbClr val="FFFF00"/>
                </a:solidFill>
                <a:cs typeface="Times New Roman" panose="02020603050405020304" pitchFamily="18" charset="0"/>
              </a:rPr>
              <a:t>сифати</a:t>
            </a:r>
          </a:p>
          <a:p>
            <a:endParaRPr lang="ru-RU" sz="1600">
              <a:solidFill>
                <a:srgbClr val="FFFF00"/>
              </a:solidFill>
            </a:endParaRPr>
          </a:p>
        </p:txBody>
      </p:sp>
      <p:sp>
        <p:nvSpPr>
          <p:cNvPr id="66579" name="Line 25"/>
          <p:cNvSpPr>
            <a:spLocks noChangeShapeType="1"/>
          </p:cNvSpPr>
          <p:nvPr/>
        </p:nvSpPr>
        <p:spPr bwMode="auto">
          <a:xfrm>
            <a:off x="5508625" y="4437063"/>
            <a:ext cx="920750" cy="27781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66580" name="Line 27"/>
          <p:cNvSpPr>
            <a:spLocks noChangeShapeType="1"/>
          </p:cNvSpPr>
          <p:nvPr/>
        </p:nvSpPr>
        <p:spPr bwMode="auto">
          <a:xfrm flipV="1">
            <a:off x="5429250" y="2428875"/>
            <a:ext cx="1214438" cy="79216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66581" name="Line 28"/>
          <p:cNvSpPr>
            <a:spLocks noChangeShapeType="1"/>
          </p:cNvSpPr>
          <p:nvPr/>
        </p:nvSpPr>
        <p:spPr bwMode="auto">
          <a:xfrm>
            <a:off x="2771775" y="1341438"/>
            <a:ext cx="1223963" cy="165576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66582" name="Line 29"/>
          <p:cNvSpPr>
            <a:spLocks noChangeShapeType="1"/>
          </p:cNvSpPr>
          <p:nvPr/>
        </p:nvSpPr>
        <p:spPr bwMode="auto">
          <a:xfrm>
            <a:off x="2786063" y="2643188"/>
            <a:ext cx="642937" cy="5715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66583" name="Line 30"/>
          <p:cNvSpPr>
            <a:spLocks noChangeShapeType="1"/>
          </p:cNvSpPr>
          <p:nvPr/>
        </p:nvSpPr>
        <p:spPr bwMode="auto">
          <a:xfrm flipH="1">
            <a:off x="2000250" y="4071938"/>
            <a:ext cx="1152525" cy="28733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66584" name="Line 31"/>
          <p:cNvSpPr>
            <a:spLocks noChangeShapeType="1"/>
          </p:cNvSpPr>
          <p:nvPr/>
        </p:nvSpPr>
        <p:spPr bwMode="auto">
          <a:xfrm flipH="1">
            <a:off x="2555875" y="4652963"/>
            <a:ext cx="1079500" cy="100806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66585" name="Line 32"/>
          <p:cNvSpPr>
            <a:spLocks noChangeShapeType="1"/>
          </p:cNvSpPr>
          <p:nvPr/>
        </p:nvSpPr>
        <p:spPr bwMode="auto">
          <a:xfrm flipH="1" flipV="1">
            <a:off x="2411413" y="3284538"/>
            <a:ext cx="720725" cy="2889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66586" name="Line 33"/>
          <p:cNvSpPr>
            <a:spLocks noChangeShapeType="1"/>
          </p:cNvSpPr>
          <p:nvPr/>
        </p:nvSpPr>
        <p:spPr bwMode="auto">
          <a:xfrm>
            <a:off x="5724525" y="3789363"/>
            <a:ext cx="15113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66587" name="Line 34"/>
          <p:cNvSpPr>
            <a:spLocks noChangeShapeType="1"/>
          </p:cNvSpPr>
          <p:nvPr/>
        </p:nvSpPr>
        <p:spPr bwMode="auto">
          <a:xfrm>
            <a:off x="5148263" y="4724400"/>
            <a:ext cx="1079500" cy="9366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ru-RU"/>
          </a:p>
        </p:txBody>
      </p:sp>
    </p:spTree>
    <p:extLst>
      <p:ext uri="{BB962C8B-B14F-4D97-AF65-F5344CB8AC3E}">
        <p14:creationId xmlns:p14="http://schemas.microsoft.com/office/powerpoint/2010/main" val="31483984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36194"/>
                                        </p:tgtEl>
                                        <p:attrNameLst>
                                          <p:attrName>style.visibility</p:attrName>
                                        </p:attrNameLst>
                                      </p:cBhvr>
                                      <p:to>
                                        <p:strVal val="visible"/>
                                      </p:to>
                                    </p:set>
                                    <p:anim calcmode="lin" valueType="num">
                                      <p:cBhvr>
                                        <p:cTn id="7" dur="1000" fill="hold"/>
                                        <p:tgtEl>
                                          <p:spTgt spid="136194"/>
                                        </p:tgtEl>
                                        <p:attrNameLst>
                                          <p:attrName>ppt_w</p:attrName>
                                        </p:attrNameLst>
                                      </p:cBhvr>
                                      <p:tavLst>
                                        <p:tav tm="0">
                                          <p:val>
                                            <p:strVal val="#ppt_w*0.70"/>
                                          </p:val>
                                        </p:tav>
                                        <p:tav tm="100000">
                                          <p:val>
                                            <p:strVal val="#ppt_w"/>
                                          </p:val>
                                        </p:tav>
                                      </p:tavLst>
                                    </p:anim>
                                    <p:anim calcmode="lin" valueType="num">
                                      <p:cBhvr>
                                        <p:cTn id="8" dur="1000" fill="hold"/>
                                        <p:tgtEl>
                                          <p:spTgt spid="136194"/>
                                        </p:tgtEl>
                                        <p:attrNameLst>
                                          <p:attrName>ppt_h</p:attrName>
                                        </p:attrNameLst>
                                      </p:cBhvr>
                                      <p:tavLst>
                                        <p:tav tm="0">
                                          <p:val>
                                            <p:strVal val="#ppt_h"/>
                                          </p:val>
                                        </p:tav>
                                        <p:tav tm="100000">
                                          <p:val>
                                            <p:strVal val="#ppt_h"/>
                                          </p:val>
                                        </p:tav>
                                      </p:tavLst>
                                    </p:anim>
                                    <p:animEffect transition="in" filter="fade">
                                      <p:cBhvr>
                                        <p:cTn id="9" dur="1000"/>
                                        <p:tgtEl>
                                          <p:spTgt spid="13619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36215"/>
                                        </p:tgtEl>
                                        <p:attrNameLst>
                                          <p:attrName>style.visibility</p:attrName>
                                        </p:attrNameLst>
                                      </p:cBhvr>
                                      <p:to>
                                        <p:strVal val="visible"/>
                                      </p:to>
                                    </p:set>
                                    <p:anim calcmode="lin" valueType="num">
                                      <p:cBhvr>
                                        <p:cTn id="14" dur="1000" fill="hold"/>
                                        <p:tgtEl>
                                          <p:spTgt spid="136215"/>
                                        </p:tgtEl>
                                        <p:attrNameLst>
                                          <p:attrName>ppt_w</p:attrName>
                                        </p:attrNameLst>
                                      </p:cBhvr>
                                      <p:tavLst>
                                        <p:tav tm="0">
                                          <p:val>
                                            <p:strVal val="#ppt_w*0.70"/>
                                          </p:val>
                                        </p:tav>
                                        <p:tav tm="100000">
                                          <p:val>
                                            <p:strVal val="#ppt_w"/>
                                          </p:val>
                                        </p:tav>
                                      </p:tavLst>
                                    </p:anim>
                                    <p:anim calcmode="lin" valueType="num">
                                      <p:cBhvr>
                                        <p:cTn id="15" dur="1000" fill="hold"/>
                                        <p:tgtEl>
                                          <p:spTgt spid="136215"/>
                                        </p:tgtEl>
                                        <p:attrNameLst>
                                          <p:attrName>ppt_h</p:attrName>
                                        </p:attrNameLst>
                                      </p:cBhvr>
                                      <p:tavLst>
                                        <p:tav tm="0">
                                          <p:val>
                                            <p:strVal val="#ppt_h"/>
                                          </p:val>
                                        </p:tav>
                                        <p:tav tm="100000">
                                          <p:val>
                                            <p:strVal val="#ppt_h"/>
                                          </p:val>
                                        </p:tav>
                                      </p:tavLst>
                                    </p:anim>
                                    <p:animEffect transition="in" filter="fade">
                                      <p:cBhvr>
                                        <p:cTn id="16" dur="1000"/>
                                        <p:tgtEl>
                                          <p:spTgt spid="13621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36211"/>
                                        </p:tgtEl>
                                        <p:attrNameLst>
                                          <p:attrName>style.visibility</p:attrName>
                                        </p:attrNameLst>
                                      </p:cBhvr>
                                      <p:to>
                                        <p:strVal val="visible"/>
                                      </p:to>
                                    </p:set>
                                    <p:anim calcmode="lin" valueType="num">
                                      <p:cBhvr>
                                        <p:cTn id="21" dur="1000" fill="hold"/>
                                        <p:tgtEl>
                                          <p:spTgt spid="136211"/>
                                        </p:tgtEl>
                                        <p:attrNameLst>
                                          <p:attrName>ppt_w</p:attrName>
                                        </p:attrNameLst>
                                      </p:cBhvr>
                                      <p:tavLst>
                                        <p:tav tm="0">
                                          <p:val>
                                            <p:strVal val="#ppt_w*0.70"/>
                                          </p:val>
                                        </p:tav>
                                        <p:tav tm="100000">
                                          <p:val>
                                            <p:strVal val="#ppt_w"/>
                                          </p:val>
                                        </p:tav>
                                      </p:tavLst>
                                    </p:anim>
                                    <p:anim calcmode="lin" valueType="num">
                                      <p:cBhvr>
                                        <p:cTn id="22" dur="1000" fill="hold"/>
                                        <p:tgtEl>
                                          <p:spTgt spid="136211"/>
                                        </p:tgtEl>
                                        <p:attrNameLst>
                                          <p:attrName>ppt_h</p:attrName>
                                        </p:attrNameLst>
                                      </p:cBhvr>
                                      <p:tavLst>
                                        <p:tav tm="0">
                                          <p:val>
                                            <p:strVal val="#ppt_h"/>
                                          </p:val>
                                        </p:tav>
                                        <p:tav tm="100000">
                                          <p:val>
                                            <p:strVal val="#ppt_h"/>
                                          </p:val>
                                        </p:tav>
                                      </p:tavLst>
                                    </p:anim>
                                    <p:animEffect transition="in" filter="fade">
                                      <p:cBhvr>
                                        <p:cTn id="23" dur="1000"/>
                                        <p:tgtEl>
                                          <p:spTgt spid="136211"/>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136201"/>
                                        </p:tgtEl>
                                        <p:attrNameLst>
                                          <p:attrName>style.visibility</p:attrName>
                                        </p:attrNameLst>
                                      </p:cBhvr>
                                      <p:to>
                                        <p:strVal val="visible"/>
                                      </p:to>
                                    </p:set>
                                    <p:anim calcmode="lin" valueType="num">
                                      <p:cBhvr>
                                        <p:cTn id="28" dur="1000" fill="hold"/>
                                        <p:tgtEl>
                                          <p:spTgt spid="136201"/>
                                        </p:tgtEl>
                                        <p:attrNameLst>
                                          <p:attrName>ppt_w</p:attrName>
                                        </p:attrNameLst>
                                      </p:cBhvr>
                                      <p:tavLst>
                                        <p:tav tm="0">
                                          <p:val>
                                            <p:strVal val="#ppt_w*0.70"/>
                                          </p:val>
                                        </p:tav>
                                        <p:tav tm="100000">
                                          <p:val>
                                            <p:strVal val="#ppt_w"/>
                                          </p:val>
                                        </p:tav>
                                      </p:tavLst>
                                    </p:anim>
                                    <p:anim calcmode="lin" valueType="num">
                                      <p:cBhvr>
                                        <p:cTn id="29" dur="1000" fill="hold"/>
                                        <p:tgtEl>
                                          <p:spTgt spid="136201"/>
                                        </p:tgtEl>
                                        <p:attrNameLst>
                                          <p:attrName>ppt_h</p:attrName>
                                        </p:attrNameLst>
                                      </p:cBhvr>
                                      <p:tavLst>
                                        <p:tav tm="0">
                                          <p:val>
                                            <p:strVal val="#ppt_h"/>
                                          </p:val>
                                        </p:tav>
                                        <p:tav tm="100000">
                                          <p:val>
                                            <p:strVal val="#ppt_h"/>
                                          </p:val>
                                        </p:tav>
                                      </p:tavLst>
                                    </p:anim>
                                    <p:animEffect transition="in" filter="fade">
                                      <p:cBhvr>
                                        <p:cTn id="30" dur="1000"/>
                                        <p:tgtEl>
                                          <p:spTgt spid="136201"/>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136202"/>
                                        </p:tgtEl>
                                        <p:attrNameLst>
                                          <p:attrName>style.visibility</p:attrName>
                                        </p:attrNameLst>
                                      </p:cBhvr>
                                      <p:to>
                                        <p:strVal val="visible"/>
                                      </p:to>
                                    </p:set>
                                    <p:anim calcmode="lin" valueType="num">
                                      <p:cBhvr>
                                        <p:cTn id="35" dur="1000" fill="hold"/>
                                        <p:tgtEl>
                                          <p:spTgt spid="136202"/>
                                        </p:tgtEl>
                                        <p:attrNameLst>
                                          <p:attrName>ppt_w</p:attrName>
                                        </p:attrNameLst>
                                      </p:cBhvr>
                                      <p:tavLst>
                                        <p:tav tm="0">
                                          <p:val>
                                            <p:strVal val="#ppt_w*0.70"/>
                                          </p:val>
                                        </p:tav>
                                        <p:tav tm="100000">
                                          <p:val>
                                            <p:strVal val="#ppt_w"/>
                                          </p:val>
                                        </p:tav>
                                      </p:tavLst>
                                    </p:anim>
                                    <p:anim calcmode="lin" valueType="num">
                                      <p:cBhvr>
                                        <p:cTn id="36" dur="1000" fill="hold"/>
                                        <p:tgtEl>
                                          <p:spTgt spid="136202"/>
                                        </p:tgtEl>
                                        <p:attrNameLst>
                                          <p:attrName>ppt_h</p:attrName>
                                        </p:attrNameLst>
                                      </p:cBhvr>
                                      <p:tavLst>
                                        <p:tav tm="0">
                                          <p:val>
                                            <p:strVal val="#ppt_h"/>
                                          </p:val>
                                        </p:tav>
                                        <p:tav tm="100000">
                                          <p:val>
                                            <p:strVal val="#ppt_h"/>
                                          </p:val>
                                        </p:tav>
                                      </p:tavLst>
                                    </p:anim>
                                    <p:animEffect transition="in" filter="fade">
                                      <p:cBhvr>
                                        <p:cTn id="37" dur="1000"/>
                                        <p:tgtEl>
                                          <p:spTgt spid="13620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136203"/>
                                        </p:tgtEl>
                                        <p:attrNameLst>
                                          <p:attrName>style.visibility</p:attrName>
                                        </p:attrNameLst>
                                      </p:cBhvr>
                                      <p:to>
                                        <p:strVal val="visible"/>
                                      </p:to>
                                    </p:set>
                                    <p:anim calcmode="lin" valueType="num">
                                      <p:cBhvr>
                                        <p:cTn id="42" dur="1000" fill="hold"/>
                                        <p:tgtEl>
                                          <p:spTgt spid="136203"/>
                                        </p:tgtEl>
                                        <p:attrNameLst>
                                          <p:attrName>ppt_w</p:attrName>
                                        </p:attrNameLst>
                                      </p:cBhvr>
                                      <p:tavLst>
                                        <p:tav tm="0">
                                          <p:val>
                                            <p:strVal val="#ppt_w*0.70"/>
                                          </p:val>
                                        </p:tav>
                                        <p:tav tm="100000">
                                          <p:val>
                                            <p:strVal val="#ppt_w"/>
                                          </p:val>
                                        </p:tav>
                                      </p:tavLst>
                                    </p:anim>
                                    <p:anim calcmode="lin" valueType="num">
                                      <p:cBhvr>
                                        <p:cTn id="43" dur="1000" fill="hold"/>
                                        <p:tgtEl>
                                          <p:spTgt spid="136203"/>
                                        </p:tgtEl>
                                        <p:attrNameLst>
                                          <p:attrName>ppt_h</p:attrName>
                                        </p:attrNameLst>
                                      </p:cBhvr>
                                      <p:tavLst>
                                        <p:tav tm="0">
                                          <p:val>
                                            <p:strVal val="#ppt_h"/>
                                          </p:val>
                                        </p:tav>
                                        <p:tav tm="100000">
                                          <p:val>
                                            <p:strVal val="#ppt_h"/>
                                          </p:val>
                                        </p:tav>
                                      </p:tavLst>
                                    </p:anim>
                                    <p:animEffect transition="in" filter="fade">
                                      <p:cBhvr>
                                        <p:cTn id="44" dur="1000"/>
                                        <p:tgtEl>
                                          <p:spTgt spid="136203"/>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55" presetClass="entr" presetSubtype="0" fill="hold" grpId="0" nodeType="clickEffect">
                                  <p:stCondLst>
                                    <p:cond delay="0"/>
                                  </p:stCondLst>
                                  <p:childTnLst>
                                    <p:set>
                                      <p:cBhvr>
                                        <p:cTn id="48" dur="1" fill="hold">
                                          <p:stCondLst>
                                            <p:cond delay="0"/>
                                          </p:stCondLst>
                                        </p:cTn>
                                        <p:tgtEl>
                                          <p:spTgt spid="136204"/>
                                        </p:tgtEl>
                                        <p:attrNameLst>
                                          <p:attrName>style.visibility</p:attrName>
                                        </p:attrNameLst>
                                      </p:cBhvr>
                                      <p:to>
                                        <p:strVal val="visible"/>
                                      </p:to>
                                    </p:set>
                                    <p:anim calcmode="lin" valueType="num">
                                      <p:cBhvr>
                                        <p:cTn id="49" dur="1000" fill="hold"/>
                                        <p:tgtEl>
                                          <p:spTgt spid="136204"/>
                                        </p:tgtEl>
                                        <p:attrNameLst>
                                          <p:attrName>ppt_w</p:attrName>
                                        </p:attrNameLst>
                                      </p:cBhvr>
                                      <p:tavLst>
                                        <p:tav tm="0">
                                          <p:val>
                                            <p:strVal val="#ppt_w*0.70"/>
                                          </p:val>
                                        </p:tav>
                                        <p:tav tm="100000">
                                          <p:val>
                                            <p:strVal val="#ppt_w"/>
                                          </p:val>
                                        </p:tav>
                                      </p:tavLst>
                                    </p:anim>
                                    <p:anim calcmode="lin" valueType="num">
                                      <p:cBhvr>
                                        <p:cTn id="50" dur="1000" fill="hold"/>
                                        <p:tgtEl>
                                          <p:spTgt spid="136204"/>
                                        </p:tgtEl>
                                        <p:attrNameLst>
                                          <p:attrName>ppt_h</p:attrName>
                                        </p:attrNameLst>
                                      </p:cBhvr>
                                      <p:tavLst>
                                        <p:tav tm="0">
                                          <p:val>
                                            <p:strVal val="#ppt_h"/>
                                          </p:val>
                                        </p:tav>
                                        <p:tav tm="100000">
                                          <p:val>
                                            <p:strVal val="#ppt_h"/>
                                          </p:val>
                                        </p:tav>
                                      </p:tavLst>
                                    </p:anim>
                                    <p:animEffect transition="in" filter="fade">
                                      <p:cBhvr>
                                        <p:cTn id="51" dur="1000"/>
                                        <p:tgtEl>
                                          <p:spTgt spid="136204"/>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55" presetClass="entr" presetSubtype="0" fill="hold" grpId="0" nodeType="clickEffect">
                                  <p:stCondLst>
                                    <p:cond delay="0"/>
                                  </p:stCondLst>
                                  <p:childTnLst>
                                    <p:set>
                                      <p:cBhvr>
                                        <p:cTn id="55" dur="1" fill="hold">
                                          <p:stCondLst>
                                            <p:cond delay="0"/>
                                          </p:stCondLst>
                                        </p:cTn>
                                        <p:tgtEl>
                                          <p:spTgt spid="136205"/>
                                        </p:tgtEl>
                                        <p:attrNameLst>
                                          <p:attrName>style.visibility</p:attrName>
                                        </p:attrNameLst>
                                      </p:cBhvr>
                                      <p:to>
                                        <p:strVal val="visible"/>
                                      </p:to>
                                    </p:set>
                                    <p:anim calcmode="lin" valueType="num">
                                      <p:cBhvr>
                                        <p:cTn id="56" dur="1000" fill="hold"/>
                                        <p:tgtEl>
                                          <p:spTgt spid="136205"/>
                                        </p:tgtEl>
                                        <p:attrNameLst>
                                          <p:attrName>ppt_w</p:attrName>
                                        </p:attrNameLst>
                                      </p:cBhvr>
                                      <p:tavLst>
                                        <p:tav tm="0">
                                          <p:val>
                                            <p:strVal val="#ppt_w*0.70"/>
                                          </p:val>
                                        </p:tav>
                                        <p:tav tm="100000">
                                          <p:val>
                                            <p:strVal val="#ppt_w"/>
                                          </p:val>
                                        </p:tav>
                                      </p:tavLst>
                                    </p:anim>
                                    <p:anim calcmode="lin" valueType="num">
                                      <p:cBhvr>
                                        <p:cTn id="57" dur="1000" fill="hold"/>
                                        <p:tgtEl>
                                          <p:spTgt spid="136205"/>
                                        </p:tgtEl>
                                        <p:attrNameLst>
                                          <p:attrName>ppt_h</p:attrName>
                                        </p:attrNameLst>
                                      </p:cBhvr>
                                      <p:tavLst>
                                        <p:tav tm="0">
                                          <p:val>
                                            <p:strVal val="#ppt_h"/>
                                          </p:val>
                                        </p:tav>
                                        <p:tav tm="100000">
                                          <p:val>
                                            <p:strVal val="#ppt_h"/>
                                          </p:val>
                                        </p:tav>
                                      </p:tavLst>
                                    </p:anim>
                                    <p:animEffect transition="in" filter="fade">
                                      <p:cBhvr>
                                        <p:cTn id="58" dur="1000"/>
                                        <p:tgtEl>
                                          <p:spTgt spid="136205"/>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55" presetClass="entr" presetSubtype="0" fill="hold" grpId="0" nodeType="clickEffect">
                                  <p:stCondLst>
                                    <p:cond delay="0"/>
                                  </p:stCondLst>
                                  <p:childTnLst>
                                    <p:set>
                                      <p:cBhvr>
                                        <p:cTn id="62" dur="1" fill="hold">
                                          <p:stCondLst>
                                            <p:cond delay="0"/>
                                          </p:stCondLst>
                                        </p:cTn>
                                        <p:tgtEl>
                                          <p:spTgt spid="136207"/>
                                        </p:tgtEl>
                                        <p:attrNameLst>
                                          <p:attrName>style.visibility</p:attrName>
                                        </p:attrNameLst>
                                      </p:cBhvr>
                                      <p:to>
                                        <p:strVal val="visible"/>
                                      </p:to>
                                    </p:set>
                                    <p:anim calcmode="lin" valueType="num">
                                      <p:cBhvr>
                                        <p:cTn id="63" dur="1000" fill="hold"/>
                                        <p:tgtEl>
                                          <p:spTgt spid="136207"/>
                                        </p:tgtEl>
                                        <p:attrNameLst>
                                          <p:attrName>ppt_w</p:attrName>
                                        </p:attrNameLst>
                                      </p:cBhvr>
                                      <p:tavLst>
                                        <p:tav tm="0">
                                          <p:val>
                                            <p:strVal val="#ppt_w*0.70"/>
                                          </p:val>
                                        </p:tav>
                                        <p:tav tm="100000">
                                          <p:val>
                                            <p:strVal val="#ppt_w"/>
                                          </p:val>
                                        </p:tav>
                                      </p:tavLst>
                                    </p:anim>
                                    <p:anim calcmode="lin" valueType="num">
                                      <p:cBhvr>
                                        <p:cTn id="64" dur="1000" fill="hold"/>
                                        <p:tgtEl>
                                          <p:spTgt spid="136207"/>
                                        </p:tgtEl>
                                        <p:attrNameLst>
                                          <p:attrName>ppt_h</p:attrName>
                                        </p:attrNameLst>
                                      </p:cBhvr>
                                      <p:tavLst>
                                        <p:tav tm="0">
                                          <p:val>
                                            <p:strVal val="#ppt_h"/>
                                          </p:val>
                                        </p:tav>
                                        <p:tav tm="100000">
                                          <p:val>
                                            <p:strVal val="#ppt_h"/>
                                          </p:val>
                                        </p:tav>
                                      </p:tavLst>
                                    </p:anim>
                                    <p:animEffect transition="in" filter="fade">
                                      <p:cBhvr>
                                        <p:cTn id="65" dur="1000"/>
                                        <p:tgtEl>
                                          <p:spTgt spid="136207"/>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55" presetClass="entr" presetSubtype="0" fill="hold" grpId="0" nodeType="clickEffect">
                                  <p:stCondLst>
                                    <p:cond delay="0"/>
                                  </p:stCondLst>
                                  <p:childTnLst>
                                    <p:set>
                                      <p:cBhvr>
                                        <p:cTn id="69" dur="1" fill="hold">
                                          <p:stCondLst>
                                            <p:cond delay="0"/>
                                          </p:stCondLst>
                                        </p:cTn>
                                        <p:tgtEl>
                                          <p:spTgt spid="136206"/>
                                        </p:tgtEl>
                                        <p:attrNameLst>
                                          <p:attrName>style.visibility</p:attrName>
                                        </p:attrNameLst>
                                      </p:cBhvr>
                                      <p:to>
                                        <p:strVal val="visible"/>
                                      </p:to>
                                    </p:set>
                                    <p:anim calcmode="lin" valueType="num">
                                      <p:cBhvr>
                                        <p:cTn id="70" dur="1000" fill="hold"/>
                                        <p:tgtEl>
                                          <p:spTgt spid="136206"/>
                                        </p:tgtEl>
                                        <p:attrNameLst>
                                          <p:attrName>ppt_w</p:attrName>
                                        </p:attrNameLst>
                                      </p:cBhvr>
                                      <p:tavLst>
                                        <p:tav tm="0">
                                          <p:val>
                                            <p:strVal val="#ppt_w*0.70"/>
                                          </p:val>
                                        </p:tav>
                                        <p:tav tm="100000">
                                          <p:val>
                                            <p:strVal val="#ppt_w"/>
                                          </p:val>
                                        </p:tav>
                                      </p:tavLst>
                                    </p:anim>
                                    <p:anim calcmode="lin" valueType="num">
                                      <p:cBhvr>
                                        <p:cTn id="71" dur="1000" fill="hold"/>
                                        <p:tgtEl>
                                          <p:spTgt spid="136206"/>
                                        </p:tgtEl>
                                        <p:attrNameLst>
                                          <p:attrName>ppt_h</p:attrName>
                                        </p:attrNameLst>
                                      </p:cBhvr>
                                      <p:tavLst>
                                        <p:tav tm="0">
                                          <p:val>
                                            <p:strVal val="#ppt_h"/>
                                          </p:val>
                                        </p:tav>
                                        <p:tav tm="100000">
                                          <p:val>
                                            <p:strVal val="#ppt_h"/>
                                          </p:val>
                                        </p:tav>
                                      </p:tavLst>
                                    </p:anim>
                                    <p:animEffect transition="in" filter="fade">
                                      <p:cBhvr>
                                        <p:cTn id="72" dur="1000"/>
                                        <p:tgtEl>
                                          <p:spTgt spid="136206"/>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55" presetClass="entr" presetSubtype="0" fill="hold" grpId="0" nodeType="clickEffect">
                                  <p:stCondLst>
                                    <p:cond delay="0"/>
                                  </p:stCondLst>
                                  <p:childTnLst>
                                    <p:set>
                                      <p:cBhvr>
                                        <p:cTn id="76" dur="1" fill="hold">
                                          <p:stCondLst>
                                            <p:cond delay="0"/>
                                          </p:stCondLst>
                                        </p:cTn>
                                        <p:tgtEl>
                                          <p:spTgt spid="136208"/>
                                        </p:tgtEl>
                                        <p:attrNameLst>
                                          <p:attrName>style.visibility</p:attrName>
                                        </p:attrNameLst>
                                      </p:cBhvr>
                                      <p:to>
                                        <p:strVal val="visible"/>
                                      </p:to>
                                    </p:set>
                                    <p:anim calcmode="lin" valueType="num">
                                      <p:cBhvr>
                                        <p:cTn id="77" dur="1000" fill="hold"/>
                                        <p:tgtEl>
                                          <p:spTgt spid="136208"/>
                                        </p:tgtEl>
                                        <p:attrNameLst>
                                          <p:attrName>ppt_w</p:attrName>
                                        </p:attrNameLst>
                                      </p:cBhvr>
                                      <p:tavLst>
                                        <p:tav tm="0">
                                          <p:val>
                                            <p:strVal val="#ppt_w*0.70"/>
                                          </p:val>
                                        </p:tav>
                                        <p:tav tm="100000">
                                          <p:val>
                                            <p:strVal val="#ppt_w"/>
                                          </p:val>
                                        </p:tav>
                                      </p:tavLst>
                                    </p:anim>
                                    <p:anim calcmode="lin" valueType="num">
                                      <p:cBhvr>
                                        <p:cTn id="78" dur="1000" fill="hold"/>
                                        <p:tgtEl>
                                          <p:spTgt spid="136208"/>
                                        </p:tgtEl>
                                        <p:attrNameLst>
                                          <p:attrName>ppt_h</p:attrName>
                                        </p:attrNameLst>
                                      </p:cBhvr>
                                      <p:tavLst>
                                        <p:tav tm="0">
                                          <p:val>
                                            <p:strVal val="#ppt_h"/>
                                          </p:val>
                                        </p:tav>
                                        <p:tav tm="100000">
                                          <p:val>
                                            <p:strVal val="#ppt_h"/>
                                          </p:val>
                                        </p:tav>
                                      </p:tavLst>
                                    </p:anim>
                                    <p:animEffect transition="in" filter="fade">
                                      <p:cBhvr>
                                        <p:cTn id="79" dur="1000"/>
                                        <p:tgtEl>
                                          <p:spTgt spid="136208"/>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55" presetClass="entr" presetSubtype="0" fill="hold" grpId="0" nodeType="clickEffect">
                                  <p:stCondLst>
                                    <p:cond delay="0"/>
                                  </p:stCondLst>
                                  <p:childTnLst>
                                    <p:set>
                                      <p:cBhvr>
                                        <p:cTn id="83" dur="1" fill="hold">
                                          <p:stCondLst>
                                            <p:cond delay="0"/>
                                          </p:stCondLst>
                                        </p:cTn>
                                        <p:tgtEl>
                                          <p:spTgt spid="136216"/>
                                        </p:tgtEl>
                                        <p:attrNameLst>
                                          <p:attrName>style.visibility</p:attrName>
                                        </p:attrNameLst>
                                      </p:cBhvr>
                                      <p:to>
                                        <p:strVal val="visible"/>
                                      </p:to>
                                    </p:set>
                                    <p:anim calcmode="lin" valueType="num">
                                      <p:cBhvr>
                                        <p:cTn id="84" dur="1000" fill="hold"/>
                                        <p:tgtEl>
                                          <p:spTgt spid="136216"/>
                                        </p:tgtEl>
                                        <p:attrNameLst>
                                          <p:attrName>ppt_w</p:attrName>
                                        </p:attrNameLst>
                                      </p:cBhvr>
                                      <p:tavLst>
                                        <p:tav tm="0">
                                          <p:val>
                                            <p:strVal val="#ppt_w*0.70"/>
                                          </p:val>
                                        </p:tav>
                                        <p:tav tm="100000">
                                          <p:val>
                                            <p:strVal val="#ppt_w"/>
                                          </p:val>
                                        </p:tav>
                                      </p:tavLst>
                                    </p:anim>
                                    <p:anim calcmode="lin" valueType="num">
                                      <p:cBhvr>
                                        <p:cTn id="85" dur="1000" fill="hold"/>
                                        <p:tgtEl>
                                          <p:spTgt spid="136216"/>
                                        </p:tgtEl>
                                        <p:attrNameLst>
                                          <p:attrName>ppt_h</p:attrName>
                                        </p:attrNameLst>
                                      </p:cBhvr>
                                      <p:tavLst>
                                        <p:tav tm="0">
                                          <p:val>
                                            <p:strVal val="#ppt_h"/>
                                          </p:val>
                                        </p:tav>
                                        <p:tav tm="100000">
                                          <p:val>
                                            <p:strVal val="#ppt_h"/>
                                          </p:val>
                                        </p:tav>
                                      </p:tavLst>
                                    </p:anim>
                                    <p:animEffect transition="in" filter="fade">
                                      <p:cBhvr>
                                        <p:cTn id="86" dur="1000"/>
                                        <p:tgtEl>
                                          <p:spTgt spid="1362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4" grpId="0" animBg="1"/>
      <p:bldP spid="136201" grpId="0" animBg="1"/>
      <p:bldP spid="136202" grpId="0" animBg="1"/>
      <p:bldP spid="136203" grpId="0" animBg="1"/>
      <p:bldP spid="136204" grpId="0" animBg="1"/>
      <p:bldP spid="136205" grpId="0" animBg="1"/>
      <p:bldP spid="136206" grpId="0" animBg="1"/>
      <p:bldP spid="136207" grpId="0" animBg="1"/>
      <p:bldP spid="136208" grpId="0" animBg="1"/>
      <p:bldP spid="136211" grpId="0" animBg="1"/>
      <p:bldP spid="136215" grpId="0" animBg="1"/>
      <p:bldP spid="1362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71414"/>
            <a:ext cx="8229600" cy="811213"/>
          </a:xfrm>
        </p:spPr>
        <p:txBody>
          <a:bodyPr/>
          <a:lstStyle/>
          <a:p>
            <a:pPr>
              <a:defRPr/>
            </a:pPr>
            <a:r>
              <a:rPr lang="uz-Cyrl-UZ" b="1">
                <a:effectLst/>
              </a:rPr>
              <a:t>Махсар уруғчилиги</a:t>
            </a:r>
            <a:endParaRPr lang="ru-RU" cap="none">
              <a:ln w="18415" cmpd="sng">
                <a:solidFill>
                  <a:srgbClr val="0000FF"/>
                </a:solidFill>
                <a:prstDash val="solid"/>
              </a:ln>
              <a:solidFill>
                <a:srgbClr val="0000FF"/>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857232"/>
            <a:ext cx="8497887" cy="2428892"/>
          </a:xfrm>
          <a:solidFill>
            <a:srgbClr val="0000FF"/>
          </a:solidFill>
        </p:spPr>
        <p:txBody>
          <a:bodyPr>
            <a:normAutofit fontScale="77500" lnSpcReduction="20000"/>
          </a:bodyPr>
          <a:lstStyle/>
          <a:p>
            <a:pPr algn="just">
              <a:buFont typeface="Wingdings" pitchFamily="2" charset="2"/>
              <a:buChar char="v"/>
            </a:pPr>
            <a:r>
              <a:rPr lang="uz-Cyrl-UZ" sz="2400">
                <a:solidFill>
                  <a:srgbClr val="FFFF00"/>
                </a:solidFill>
              </a:rPr>
              <a:t>Махсар уруғчилиги икки босқичда олиб борилади:</a:t>
            </a:r>
          </a:p>
          <a:p>
            <a:pPr algn="just">
              <a:buFont typeface="Wingdings" pitchFamily="2" charset="2"/>
              <a:buChar char="v"/>
            </a:pPr>
            <a:r>
              <a:rPr lang="uz-Cyrl-UZ" sz="2400">
                <a:solidFill>
                  <a:srgbClr val="FFFF00"/>
                </a:solidFill>
              </a:rPr>
              <a:t>	 бирламчи уруғчилик;</a:t>
            </a:r>
          </a:p>
          <a:p>
            <a:pPr algn="just">
              <a:buFont typeface="Wingdings" pitchFamily="2" charset="2"/>
              <a:buChar char="v"/>
            </a:pPr>
            <a:r>
              <a:rPr lang="uz-Cyrl-UZ" sz="2400">
                <a:solidFill>
                  <a:srgbClr val="FFFF00"/>
                </a:solidFill>
              </a:rPr>
              <a:t>	нав уруғчилиги.</a:t>
            </a:r>
          </a:p>
          <a:p>
            <a:pPr algn="just">
              <a:buFont typeface="Wingdings" pitchFamily="2" charset="2"/>
              <a:buChar char="v"/>
            </a:pPr>
            <a:r>
              <a:rPr lang="uz-Cyrl-UZ" sz="2400">
                <a:solidFill>
                  <a:srgbClr val="FFFF00"/>
                </a:solidFill>
              </a:rPr>
              <a:t>Бирламчи уруғчилик нав оргинатори бўлган ташкилот ёки махсус ихтисослашган фермер хўжаликларида нав муаллифлари томонидан қатъий назорат остида олиб орилади ва ҳар бир жараён хужжатлаштирилади. Бунда морфо-биологик хусусиятлари ва хўжалик белгилари бўйича навнинг тавсифига тўла мос келган, касаллик ва ҳашоратлар билан зарарланмаган ўсиликлар танлаб олинади. Танлаш кескинлиги 7-10% ни ташкил этади</a:t>
            </a:r>
          </a:p>
        </p:txBody>
      </p:sp>
      <p:pic>
        <p:nvPicPr>
          <p:cNvPr id="6146" name="Picture 2" descr="Картинки по запросу вsрашивание сафлор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21" y="3501008"/>
            <a:ext cx="4502304" cy="310039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76056" y="3533582"/>
            <a:ext cx="3848303" cy="288418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2">
            <a:schemeClr val="accent2"/>
          </a:lnRef>
          <a:fillRef idx="1">
            <a:schemeClr val="lt1"/>
          </a:fillRef>
          <a:effectRef idx="0">
            <a:schemeClr val="accent2"/>
          </a:effectRef>
          <a:fontRef idx="minor">
            <a:schemeClr val="dk1"/>
          </a:fontRef>
        </p:style>
        <p:txBody>
          <a:bodyPr>
            <a:normAutofit fontScale="90000"/>
          </a:bodyPr>
          <a:lstStyle/>
          <a:p>
            <a:pPr algn="ctr">
              <a:defRPr/>
            </a:pPr>
            <a:r>
              <a:rPr lang="ru-RU" sz="2400" b="1" i="1">
                <a:solidFill>
                  <a:srgbClr val="0033CC"/>
                </a:solidFill>
              </a:rPr>
              <a:t>Нав уруғчилиги</a:t>
            </a:r>
            <a:endParaRPr lang="ru-RU" sz="2400" b="1" cap="all">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71406" y="428604"/>
            <a:ext cx="6429420" cy="6429396"/>
          </a:xfrm>
        </p:spPr>
        <p:style>
          <a:lnRef idx="1">
            <a:schemeClr val="accent1"/>
          </a:lnRef>
          <a:fillRef idx="2">
            <a:schemeClr val="accent1"/>
          </a:fillRef>
          <a:effectRef idx="1">
            <a:schemeClr val="accent1"/>
          </a:effectRef>
          <a:fontRef idx="minor">
            <a:schemeClr val="dk1"/>
          </a:fontRef>
        </p:style>
        <p:txBody>
          <a:bodyPr>
            <a:normAutofit fontScale="92500"/>
          </a:bodyPr>
          <a:lstStyle/>
          <a:p>
            <a:r>
              <a:rPr lang="uz-Cyrl-UZ" sz="2400" i="1" smtClean="0"/>
              <a:t>. </a:t>
            </a:r>
            <a:r>
              <a:rPr lang="uz-Cyrl-UZ" sz="2400"/>
              <a:t>Нав уруғчилиги махсус ихтисослашган уруғчилик  фермер хўжаликларида олиб борилади ва қўйидаги тадбирлар амалга оширилади, жумладан:</a:t>
            </a:r>
            <a:endParaRPr lang="ru-RU" sz="2400"/>
          </a:p>
          <a:p>
            <a:pPr lvl="0"/>
            <a:r>
              <a:rPr lang="uz-Cyrl-UZ" sz="2400"/>
              <a:t>Сертификатланган уруғликлар экилади;</a:t>
            </a:r>
            <a:endParaRPr lang="ru-RU" sz="2400"/>
          </a:p>
          <a:p>
            <a:pPr lvl="0"/>
            <a:r>
              <a:rPr lang="uz-Cyrl-UZ" sz="2400"/>
              <a:t>Ўсимликлар 70х15 см қалинликда яганаланади;</a:t>
            </a:r>
            <a:endParaRPr lang="ru-RU" sz="2400"/>
          </a:p>
          <a:p>
            <a:pPr lvl="0"/>
            <a:r>
              <a:rPr lang="uz-Cyrl-UZ" sz="2400"/>
              <a:t>Ўсимликлар гулга киришдан олдин биринчи нав тозалаш, ўсимликлар тўла гулга кирганда иккинчи ва ҳосил йиғим-терим олдидан учунчи нав тозалаш ишлари олиб борилади.</a:t>
            </a:r>
            <a:endParaRPr lang="ru-RU" sz="2400"/>
          </a:p>
          <a:p>
            <a:pPr lvl="0"/>
            <a:r>
              <a:rPr lang="uz-Cyrl-UZ" sz="2400"/>
              <a:t>Ҳосил шабада айланадиган очиқ айвонларда қуритилади ва сараланади. </a:t>
            </a:r>
            <a:endParaRPr lang="ru-RU" sz="2400"/>
          </a:p>
          <a:p>
            <a:r>
              <a:rPr lang="uz-Cyrl-UZ" sz="2400"/>
              <a:t>Қуритилган ва сараланган ҳосил 30-40 кг қопларда қуруқ омборхоналарда келгуси йил ҳосили учун сақлаб қўйилади. Ҳар бир қопнинг ичига ва боғичига махсус ёрлиқларда нав ва уруғликнинг тоифаси ёзиб қўйилади</a:t>
            </a:r>
            <a:r>
              <a:rPr lang="uz-Cyrl-UZ" sz="2400" smtClean="0"/>
              <a:t>. </a:t>
            </a:r>
            <a:endParaRPr lang="ru-RU" sz="2400" smtClean="0">
              <a:latin typeface="Times New Roman" pitchFamily="18" charset="0"/>
              <a:cs typeface="Times New Roman" pitchFamily="18" charset="0"/>
            </a:endParaRPr>
          </a:p>
        </p:txBody>
      </p:sp>
      <p:pic>
        <p:nvPicPr>
          <p:cNvPr id="7170" name="Picture 2" descr="Картинки по запросу вsрашивание сафлор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0826" y="984881"/>
            <a:ext cx="2592288" cy="2570238"/>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Картинки по запросу семена сафлора фото"/>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14238" y="4221088"/>
            <a:ext cx="2533282" cy="21718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2411760" y="142852"/>
            <a:ext cx="6517958" cy="652463"/>
          </a:xfrm>
        </p:spPr>
        <p:style>
          <a:lnRef idx="1">
            <a:schemeClr val="accent1"/>
          </a:lnRef>
          <a:fillRef idx="2">
            <a:schemeClr val="accent1"/>
          </a:fillRef>
          <a:effectRef idx="1">
            <a:schemeClr val="accent1"/>
          </a:effectRef>
          <a:fontRef idx="minor">
            <a:schemeClr val="dk1"/>
          </a:fontRef>
        </p:style>
        <p:txBody>
          <a:bodyPr>
            <a:normAutofit fontScale="90000"/>
          </a:bodyPr>
          <a:lstStyle/>
          <a:p>
            <a:pPr eaLnBrk="1" hangingPunct="1">
              <a:defRPr/>
            </a:pPr>
            <a:r>
              <a:rPr lang="ru-RU" sz="3200" b="1" i="1">
                <a:solidFill>
                  <a:srgbClr val="0000FF"/>
                </a:solidFill>
                <a:latin typeface="Times New Roman" pitchFamily="18" charset="0"/>
                <a:cs typeface="Times New Roman" pitchFamily="18" charset="0"/>
              </a:rPr>
              <a:t>Махсар хосилини йигиштириб олиш</a:t>
            </a:r>
            <a:r>
              <a:rPr lang="ru-RU" sz="3200" i="1" smtClean="0">
                <a:solidFill>
                  <a:srgbClr val="0000FF"/>
                </a:solidFill>
                <a:latin typeface="Times New Roman" pitchFamily="18" charset="0"/>
                <a:cs typeface="Times New Roman" pitchFamily="18" charset="0"/>
              </a:rPr>
              <a:t>.</a:t>
            </a:r>
          </a:p>
        </p:txBody>
      </p:sp>
      <p:sp>
        <p:nvSpPr>
          <p:cNvPr id="38915" name="Rectangle 3"/>
          <p:cNvSpPr>
            <a:spLocks noGrp="1" noChangeArrowheads="1"/>
          </p:cNvSpPr>
          <p:nvPr>
            <p:ph type="body" idx="1"/>
          </p:nvPr>
        </p:nvSpPr>
        <p:spPr>
          <a:xfrm>
            <a:off x="3286116" y="1000108"/>
            <a:ext cx="5786446" cy="5472112"/>
          </a:xfrm>
        </p:spPr>
        <p:style>
          <a:lnRef idx="0">
            <a:schemeClr val="accent4"/>
          </a:lnRef>
          <a:fillRef idx="3">
            <a:schemeClr val="accent4"/>
          </a:fillRef>
          <a:effectRef idx="3">
            <a:schemeClr val="accent4"/>
          </a:effectRef>
          <a:fontRef idx="minor">
            <a:schemeClr val="lt1"/>
          </a:fontRef>
        </p:style>
        <p:txBody>
          <a:bodyPr>
            <a:normAutofit fontScale="77500" lnSpcReduction="20000"/>
          </a:bodyPr>
          <a:lstStyle/>
          <a:p>
            <a:r>
              <a:rPr lang="uz-Cyrl-UZ" sz="2400"/>
              <a:t>Махсар уруғлари пишиб кетса хам тўкилмайди, чунки улар саватча барглари билан махкам ўралган. Ўсимликнинг ва саватнинг тиконсимон барглари махсарни ўсиб турган пайтда уй хайвонлари томонидан зарар қилишига имкон бермайди. Ана шу хусусияти махсар уруғларини нобуд </a:t>
            </a:r>
            <a:r>
              <a:rPr lang="uz-Cyrl-UZ" sz="2400" smtClean="0"/>
              <a:t>қилмасдан </a:t>
            </a:r>
            <a:r>
              <a:rPr lang="uz-Cyrl-UZ" sz="2400"/>
              <a:t>механизация ёрдамида йиғиштириб олишга имкон беради.</a:t>
            </a:r>
            <a:endParaRPr lang="ru-RU" sz="2400"/>
          </a:p>
          <a:p>
            <a:r>
              <a:rPr lang="uz-Cyrl-UZ" sz="2400"/>
              <a:t>	Махсарнинг пишганлиги дархол кузга ташланмайди. Аввал барглари сарғаяди ва асосий пояси сал буришади. Ён шохларда барглари сарғаяди-ю, лекин улар тўкилиб кетмайди. Баргларнинг сарғайиши ва саватчалар гул баргларининг қизариши бу махсарнинг пишганлиги эмас, балки бу пайтда ўсимликда нам миқдори юқори бўлиб, мой хосил булиш жараёни давом этаётганидан далолат беради</a:t>
            </a:r>
            <a:r>
              <a:rPr lang="uz-Cyrl-UZ" sz="2400" b="1" smtClean="0"/>
              <a:t>. </a:t>
            </a:r>
            <a:endParaRPr lang="ru-RU" sz="2400" smtClean="0"/>
          </a:p>
        </p:txBody>
      </p:sp>
      <p:pic>
        <p:nvPicPr>
          <p:cNvPr id="819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825" y="3750065"/>
            <a:ext cx="3103967" cy="2342231"/>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Картинки по запросу уборка сафлора"/>
          <p:cNvSpPr>
            <a:spLocks noChangeAspect="1" noChangeArrowheads="1"/>
          </p:cNvSpPr>
          <p:nvPr/>
        </p:nvSpPr>
        <p:spPr bwMode="auto">
          <a:xfrm>
            <a:off x="63500" y="-136525"/>
            <a:ext cx="5981700" cy="3362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2825" y="1256075"/>
            <a:ext cx="3040920" cy="2227398"/>
          </a:xfrm>
          <a:prstGeom prst="rect">
            <a:avLst/>
          </a:prstGeom>
        </p:spPr>
      </p:pic>
    </p:spTree>
    <p:extLst>
      <p:ext uri="{BB962C8B-B14F-4D97-AF65-F5344CB8AC3E}">
        <p14:creationId xmlns:p14="http://schemas.microsoft.com/office/powerpoint/2010/main" val="36550453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6f1c80a049d5dc65f043df2d53572d8f1263c3b"/>
</p:tagLst>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5.jpeg"/></Relationships>
</file>

<file path=ppt/theme/_rels/theme5.xml.rels><?xml version="1.0" encoding="UTF-8" standalone="yes"?>
<Relationships xmlns="http://schemas.openxmlformats.org/package/2006/relationships"><Relationship Id="rId1" Type="http://schemas.openxmlformats.org/officeDocument/2006/relationships/image" Target="../media/image6.jpeg"/></Relationships>
</file>

<file path=ppt/theme/_rels/theme6.xml.rels><?xml version="1.0" encoding="UTF-8" standalone="yes"?>
<Relationships xmlns="http://schemas.openxmlformats.org/package/2006/relationships"><Relationship Id="rId1" Type="http://schemas.openxmlformats.org/officeDocument/2006/relationships/image" Target="../media/image7.jpeg"/></Relationships>
</file>

<file path=ppt/theme/theme1.xml><?xml version="1.0" encoding="utf-8"?>
<a:theme xmlns:a="http://schemas.openxmlformats.org/drawingml/2006/main" name="Balloons">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floral5">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5.xml><?xml version="1.0" encoding="utf-8"?>
<a:theme xmlns:a="http://schemas.openxmlformats.org/drawingml/2006/main" name="1_Поток">
  <a:themeElements>
    <a:clrScheme name="Другая 8">
      <a:dk1>
        <a:srgbClr val="00B050"/>
      </a:dk1>
      <a:lt1>
        <a:srgbClr val="00B050"/>
      </a:lt1>
      <a:dk2>
        <a:srgbClr val="FFFF00"/>
      </a:dk2>
      <a:lt2>
        <a:srgbClr val="E7DEC9"/>
      </a:lt2>
      <a:accent1>
        <a:srgbClr val="00B050"/>
      </a:accent1>
      <a:accent2>
        <a:srgbClr val="00B050"/>
      </a:accent2>
      <a:accent3>
        <a:srgbClr val="C32D2E"/>
      </a:accent3>
      <a:accent4>
        <a:srgbClr val="84AA33"/>
      </a:accent4>
      <a:accent5>
        <a:srgbClr val="36FF91"/>
      </a:accent5>
      <a:accent6>
        <a:srgbClr val="475A8D"/>
      </a:accent6>
      <a:hlink>
        <a:srgbClr val="8DC765"/>
      </a:hlink>
      <a:folHlink>
        <a:srgbClr val="AA8A14"/>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6.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7.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729</TotalTime>
  <Words>891</Words>
  <Application>Microsoft Office PowerPoint</Application>
  <PresentationFormat>Экран (4:3)</PresentationFormat>
  <Paragraphs>64</Paragraphs>
  <Slides>16</Slides>
  <Notes>0</Notes>
  <HiddenSlides>0</HiddenSlides>
  <MMClips>0</MMClips>
  <ScaleCrop>false</ScaleCrop>
  <HeadingPairs>
    <vt:vector size="6" baseType="variant">
      <vt:variant>
        <vt:lpstr>Использованные шрифты</vt:lpstr>
      </vt:variant>
      <vt:variant>
        <vt:i4>14</vt:i4>
      </vt:variant>
      <vt:variant>
        <vt:lpstr>Тема</vt:lpstr>
      </vt:variant>
      <vt:variant>
        <vt:i4>6</vt:i4>
      </vt:variant>
      <vt:variant>
        <vt:lpstr>Заголовки слайдов</vt:lpstr>
      </vt:variant>
      <vt:variant>
        <vt:i4>16</vt:i4>
      </vt:variant>
    </vt:vector>
  </HeadingPairs>
  <TitlesOfParts>
    <vt:vector size="36" baseType="lpstr">
      <vt:lpstr>Arial</vt:lpstr>
      <vt:lpstr>Calibri</vt:lpstr>
      <vt:lpstr>Cambria</vt:lpstr>
      <vt:lpstr>Constantia</vt:lpstr>
      <vt:lpstr>Franklin Gothic Book</vt:lpstr>
      <vt:lpstr>Franklin Gothic Medium</vt:lpstr>
      <vt:lpstr>Lucida Sans Unicode</vt:lpstr>
      <vt:lpstr>Perpetua</vt:lpstr>
      <vt:lpstr>Tahoma</vt:lpstr>
      <vt:lpstr>Times New Roman</vt:lpstr>
      <vt:lpstr>Verdana</vt:lpstr>
      <vt:lpstr>Wingdings</vt:lpstr>
      <vt:lpstr>Wingdings 2</vt:lpstr>
      <vt:lpstr>Wingdings 3</vt:lpstr>
      <vt:lpstr>Balloons</vt:lpstr>
      <vt:lpstr>Трек</vt:lpstr>
      <vt:lpstr>floral5</vt:lpstr>
      <vt:lpstr>Открытая</vt:lpstr>
      <vt:lpstr>1_Поток</vt:lpstr>
      <vt:lpstr>Справедливость</vt:lpstr>
      <vt:lpstr>5- МАВЗУ: Махсарни етиштириш технологияси</vt:lpstr>
      <vt:lpstr>Презентация PowerPoint</vt:lpstr>
      <vt:lpstr>Алмашлаб экишдаги ўрни.</vt:lpstr>
      <vt:lpstr>Ерларни шудгорлаш</vt:lpstr>
      <vt:lpstr>Ерларни экишга тайёрлаш</vt:lpstr>
      <vt:lpstr>Махсар уруғларини экиш</vt:lpstr>
      <vt:lpstr>Экиш нормаси.</vt:lpstr>
      <vt:lpstr>ЭКИШ УСУЛЛАРИ, УРУҒ ЭКИШ МЕЪЁРИ ВА ЧУҚУРЛИГИ.</vt:lpstr>
      <vt:lpstr>Махсар усимлигига ишлов бериш ва озиклантириш</vt:lpstr>
      <vt:lpstr>Тупроқка ва озиқ моддаларига талабчанлиги</vt:lpstr>
      <vt:lpstr>Презентация PowerPoint</vt:lpstr>
      <vt:lpstr>Презентация PowerPoint</vt:lpstr>
      <vt:lpstr>Махсар уруғчилиги</vt:lpstr>
      <vt:lpstr>Нав уруғчилиги</vt:lpstr>
      <vt:lpstr>Махсар хосилини йигиштириб олиш.</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126</cp:revision>
  <cp:lastPrinted>1601-01-01T00:00:00Z</cp:lastPrinted>
  <dcterms:created xsi:type="dcterms:W3CDTF">2011-08-22T10:27:00Z</dcterms:created>
  <dcterms:modified xsi:type="dcterms:W3CDTF">2018-10-12T11:08:12Z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