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47" r:id="rId5"/>
    <p:sldMasterId id="2147483795" r:id="rId6"/>
    <p:sldMasterId id="2147483824" r:id="rId7"/>
  </p:sldMasterIdLst>
  <p:sldIdLst>
    <p:sldId id="256" r:id="rId8"/>
    <p:sldId id="325" r:id="rId9"/>
    <p:sldId id="295" r:id="rId10"/>
    <p:sldId id="297" r:id="rId11"/>
    <p:sldId id="299" r:id="rId12"/>
    <p:sldId id="326" r:id="rId13"/>
    <p:sldId id="314" r:id="rId14"/>
    <p:sldId id="328" r:id="rId15"/>
    <p:sldId id="329" r:id="rId16"/>
    <p:sldId id="300" r:id="rId17"/>
    <p:sldId id="330" r:id="rId18"/>
    <p:sldId id="301" r:id="rId19"/>
    <p:sldId id="331" r:id="rId20"/>
    <p:sldId id="332" r:id="rId21"/>
    <p:sldId id="317" r:id="rId22"/>
    <p:sldId id="316" r:id="rId23"/>
    <p:sldId id="321" r:id="rId24"/>
    <p:sldId id="322" r:id="rId25"/>
    <p:sldId id="323" r:id="rId26"/>
    <p:sldId id="324" r:id="rId27"/>
    <p:sldId id="266" r:id="rId28"/>
  </p:sldIdLst>
  <p:sldSz cx="9144000" cy="6858000" type="screen4x3"/>
  <p:notesSz cx="6858000" cy="9144000"/>
  <p:custDataLst>
    <p:tags r:id="rId29"/>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4" d="100"/>
          <a:sy n="74" d="100"/>
        </p:scale>
        <p:origin x="129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757823-EEA2-418B-8B87-360DC31EC182}" type="doc">
      <dgm:prSet loTypeId="urn:microsoft.com/office/officeart/2005/8/layout/target3" loCatId="relationship" qsTypeId="urn:microsoft.com/office/officeart/2005/8/quickstyle/simple1" qsCatId="simple" csTypeId="urn:microsoft.com/office/officeart/2005/8/colors/colorful5" csCatId="colorful"/>
      <dgm:spPr/>
      <dgm:t>
        <a:bodyPr/>
        <a:lstStyle/>
        <a:p>
          <a:endParaRPr lang="ru-RU"/>
        </a:p>
      </dgm:t>
    </dgm:pt>
    <dgm:pt modelId="{730332B5-6620-40CE-A809-8F82D0897FCB}">
      <dgm:prSet/>
      <dgm:spPr/>
      <dgm:t>
        <a:bodyPr/>
        <a:lstStyle/>
        <a:p>
          <a:pPr rtl="0"/>
          <a:r>
            <a:rPr lang="uz-Cyrl-UZ" dirty="0" smtClean="0"/>
            <a:t>1.	Эрта пишар навлар- ўсув даври 115-130 кун.</a:t>
          </a:r>
          <a:endParaRPr lang="ru-RU" dirty="0"/>
        </a:p>
      </dgm:t>
    </dgm:pt>
    <dgm:pt modelId="{31ED46ED-EE3F-4BE4-B3A8-C1161655BF0F}" type="parTrans" cxnId="{B6950C8E-D39F-4EAB-BBBD-EF827460B385}">
      <dgm:prSet/>
      <dgm:spPr/>
      <dgm:t>
        <a:bodyPr/>
        <a:lstStyle/>
        <a:p>
          <a:endParaRPr lang="ru-RU"/>
        </a:p>
      </dgm:t>
    </dgm:pt>
    <dgm:pt modelId="{105B1B56-DF61-42B1-8CB8-E00D0BCD74B0}" type="sibTrans" cxnId="{B6950C8E-D39F-4EAB-BBBD-EF827460B385}">
      <dgm:prSet/>
      <dgm:spPr/>
      <dgm:t>
        <a:bodyPr/>
        <a:lstStyle/>
        <a:p>
          <a:endParaRPr lang="ru-RU"/>
        </a:p>
      </dgm:t>
    </dgm:pt>
    <dgm:pt modelId="{03A04890-B491-4D1D-B266-D96B0B752CA9}">
      <dgm:prSet/>
      <dgm:spPr/>
      <dgm:t>
        <a:bodyPr/>
        <a:lstStyle/>
        <a:p>
          <a:pPr rtl="0"/>
          <a:r>
            <a:rPr lang="uz-Cyrl-UZ" smtClean="0"/>
            <a:t>2.	Ўрта пишар навлар- ўсув даври 130-150 кун.</a:t>
          </a:r>
          <a:endParaRPr lang="ru-RU"/>
        </a:p>
      </dgm:t>
    </dgm:pt>
    <dgm:pt modelId="{A24C4F38-AD12-4A4F-9834-DEFEB68E873C}" type="parTrans" cxnId="{A86B29A4-A76A-4D28-A796-CF8B6CF2F837}">
      <dgm:prSet/>
      <dgm:spPr/>
      <dgm:t>
        <a:bodyPr/>
        <a:lstStyle/>
        <a:p>
          <a:endParaRPr lang="ru-RU"/>
        </a:p>
      </dgm:t>
    </dgm:pt>
    <dgm:pt modelId="{2F2F2CCB-06C2-42D7-B05C-645634E118F5}" type="sibTrans" cxnId="{A86B29A4-A76A-4D28-A796-CF8B6CF2F837}">
      <dgm:prSet/>
      <dgm:spPr/>
      <dgm:t>
        <a:bodyPr/>
        <a:lstStyle/>
        <a:p>
          <a:endParaRPr lang="ru-RU"/>
        </a:p>
      </dgm:t>
    </dgm:pt>
    <dgm:pt modelId="{00A1F00D-2A17-458A-A8C0-8DD35A9CFC66}">
      <dgm:prSet/>
      <dgm:spPr/>
      <dgm:t>
        <a:bodyPr/>
        <a:lstStyle/>
        <a:p>
          <a:pPr rtl="0"/>
          <a:r>
            <a:rPr lang="uz-Cyrl-UZ" smtClean="0"/>
            <a:t>3.	Кеч пишар навлар- ўсув даври 150-180 кун.</a:t>
          </a:r>
          <a:endParaRPr lang="ru-RU"/>
        </a:p>
      </dgm:t>
    </dgm:pt>
    <dgm:pt modelId="{97CEFBE7-0793-4E02-8A36-61B5A31EAFB8}" type="parTrans" cxnId="{2AD17ED4-5250-4F44-88F7-3EE628A227C1}">
      <dgm:prSet/>
      <dgm:spPr/>
      <dgm:t>
        <a:bodyPr/>
        <a:lstStyle/>
        <a:p>
          <a:endParaRPr lang="ru-RU"/>
        </a:p>
      </dgm:t>
    </dgm:pt>
    <dgm:pt modelId="{D4A69E94-D9F8-46C9-948A-E2D67518C737}" type="sibTrans" cxnId="{2AD17ED4-5250-4F44-88F7-3EE628A227C1}">
      <dgm:prSet/>
      <dgm:spPr/>
      <dgm:t>
        <a:bodyPr/>
        <a:lstStyle/>
        <a:p>
          <a:endParaRPr lang="ru-RU"/>
        </a:p>
      </dgm:t>
    </dgm:pt>
    <dgm:pt modelId="{F1B8BDE3-D898-4208-BC92-CD63306D5D7C}" type="pres">
      <dgm:prSet presAssocID="{45757823-EEA2-418B-8B87-360DC31EC182}" presName="Name0" presStyleCnt="0">
        <dgm:presLayoutVars>
          <dgm:chMax val="7"/>
          <dgm:dir/>
          <dgm:animLvl val="lvl"/>
          <dgm:resizeHandles val="exact"/>
        </dgm:presLayoutVars>
      </dgm:prSet>
      <dgm:spPr/>
      <dgm:t>
        <a:bodyPr/>
        <a:lstStyle/>
        <a:p>
          <a:endParaRPr lang="ru-RU"/>
        </a:p>
      </dgm:t>
    </dgm:pt>
    <dgm:pt modelId="{1DAB5696-87C8-4656-A44A-7C2032DD2772}" type="pres">
      <dgm:prSet presAssocID="{730332B5-6620-40CE-A809-8F82D0897FCB}" presName="circle1" presStyleLbl="node1" presStyleIdx="0" presStyleCnt="3"/>
      <dgm:spPr/>
    </dgm:pt>
    <dgm:pt modelId="{168FEF91-0EE8-49F9-8C1D-AC28FAA8FA93}" type="pres">
      <dgm:prSet presAssocID="{730332B5-6620-40CE-A809-8F82D0897FCB}" presName="space" presStyleCnt="0"/>
      <dgm:spPr/>
    </dgm:pt>
    <dgm:pt modelId="{14C3EC8A-DF32-4948-9DF0-E2B21F211185}" type="pres">
      <dgm:prSet presAssocID="{730332B5-6620-40CE-A809-8F82D0897FCB}" presName="rect1" presStyleLbl="alignAcc1" presStyleIdx="0" presStyleCnt="3"/>
      <dgm:spPr/>
      <dgm:t>
        <a:bodyPr/>
        <a:lstStyle/>
        <a:p>
          <a:endParaRPr lang="ru-RU"/>
        </a:p>
      </dgm:t>
    </dgm:pt>
    <dgm:pt modelId="{1F6E8C8E-DCC1-4FF2-A842-4D77047A0BCE}" type="pres">
      <dgm:prSet presAssocID="{03A04890-B491-4D1D-B266-D96B0B752CA9}" presName="vertSpace2" presStyleLbl="node1" presStyleIdx="0" presStyleCnt="3"/>
      <dgm:spPr/>
    </dgm:pt>
    <dgm:pt modelId="{31B3220D-FD2F-45C3-A9AD-CB6CA28F29E2}" type="pres">
      <dgm:prSet presAssocID="{03A04890-B491-4D1D-B266-D96B0B752CA9}" presName="circle2" presStyleLbl="node1" presStyleIdx="1" presStyleCnt="3"/>
      <dgm:spPr/>
    </dgm:pt>
    <dgm:pt modelId="{0597BCE0-73E1-436A-83FD-C59A1D104071}" type="pres">
      <dgm:prSet presAssocID="{03A04890-B491-4D1D-B266-D96B0B752CA9}" presName="rect2" presStyleLbl="alignAcc1" presStyleIdx="1" presStyleCnt="3"/>
      <dgm:spPr/>
      <dgm:t>
        <a:bodyPr/>
        <a:lstStyle/>
        <a:p>
          <a:endParaRPr lang="ru-RU"/>
        </a:p>
      </dgm:t>
    </dgm:pt>
    <dgm:pt modelId="{659331F5-CF50-4CE9-ACA2-785433D114F1}" type="pres">
      <dgm:prSet presAssocID="{00A1F00D-2A17-458A-A8C0-8DD35A9CFC66}" presName="vertSpace3" presStyleLbl="node1" presStyleIdx="1" presStyleCnt="3"/>
      <dgm:spPr/>
    </dgm:pt>
    <dgm:pt modelId="{4FFEDA63-2022-4223-858D-22A550797573}" type="pres">
      <dgm:prSet presAssocID="{00A1F00D-2A17-458A-A8C0-8DD35A9CFC66}" presName="circle3" presStyleLbl="node1" presStyleIdx="2" presStyleCnt="3"/>
      <dgm:spPr/>
    </dgm:pt>
    <dgm:pt modelId="{CE6FC5B6-5D19-473E-AB3C-72CCD601AA1D}" type="pres">
      <dgm:prSet presAssocID="{00A1F00D-2A17-458A-A8C0-8DD35A9CFC66}" presName="rect3" presStyleLbl="alignAcc1" presStyleIdx="2" presStyleCnt="3"/>
      <dgm:spPr/>
      <dgm:t>
        <a:bodyPr/>
        <a:lstStyle/>
        <a:p>
          <a:endParaRPr lang="ru-RU"/>
        </a:p>
      </dgm:t>
    </dgm:pt>
    <dgm:pt modelId="{47803E13-F342-4FC8-883C-7414C66BA4C8}" type="pres">
      <dgm:prSet presAssocID="{730332B5-6620-40CE-A809-8F82D0897FCB}" presName="rect1ParTxNoCh" presStyleLbl="alignAcc1" presStyleIdx="2" presStyleCnt="3">
        <dgm:presLayoutVars>
          <dgm:chMax val="1"/>
          <dgm:bulletEnabled val="1"/>
        </dgm:presLayoutVars>
      </dgm:prSet>
      <dgm:spPr/>
      <dgm:t>
        <a:bodyPr/>
        <a:lstStyle/>
        <a:p>
          <a:endParaRPr lang="ru-RU"/>
        </a:p>
      </dgm:t>
    </dgm:pt>
    <dgm:pt modelId="{1D3B96E1-0E3A-40CA-9C62-9FA944993D16}" type="pres">
      <dgm:prSet presAssocID="{03A04890-B491-4D1D-B266-D96B0B752CA9}" presName="rect2ParTxNoCh" presStyleLbl="alignAcc1" presStyleIdx="2" presStyleCnt="3">
        <dgm:presLayoutVars>
          <dgm:chMax val="1"/>
          <dgm:bulletEnabled val="1"/>
        </dgm:presLayoutVars>
      </dgm:prSet>
      <dgm:spPr/>
      <dgm:t>
        <a:bodyPr/>
        <a:lstStyle/>
        <a:p>
          <a:endParaRPr lang="ru-RU"/>
        </a:p>
      </dgm:t>
    </dgm:pt>
    <dgm:pt modelId="{8EFF307D-890F-4652-82C6-EF7613983EFC}" type="pres">
      <dgm:prSet presAssocID="{00A1F00D-2A17-458A-A8C0-8DD35A9CFC66}" presName="rect3ParTxNoCh" presStyleLbl="alignAcc1" presStyleIdx="2" presStyleCnt="3">
        <dgm:presLayoutVars>
          <dgm:chMax val="1"/>
          <dgm:bulletEnabled val="1"/>
        </dgm:presLayoutVars>
      </dgm:prSet>
      <dgm:spPr/>
      <dgm:t>
        <a:bodyPr/>
        <a:lstStyle/>
        <a:p>
          <a:endParaRPr lang="ru-RU"/>
        </a:p>
      </dgm:t>
    </dgm:pt>
  </dgm:ptLst>
  <dgm:cxnLst>
    <dgm:cxn modelId="{281CAD7F-6BBA-41B0-A2AC-441E2F262D99}" type="presOf" srcId="{45757823-EEA2-418B-8B87-360DC31EC182}" destId="{F1B8BDE3-D898-4208-BC92-CD63306D5D7C}" srcOrd="0" destOrd="0" presId="urn:microsoft.com/office/officeart/2005/8/layout/target3"/>
    <dgm:cxn modelId="{66BCF453-1FCC-4866-B0F0-CF2321AB1B49}" type="presOf" srcId="{00A1F00D-2A17-458A-A8C0-8DD35A9CFC66}" destId="{CE6FC5B6-5D19-473E-AB3C-72CCD601AA1D}" srcOrd="0" destOrd="0" presId="urn:microsoft.com/office/officeart/2005/8/layout/target3"/>
    <dgm:cxn modelId="{2097A955-F53C-4A79-8F2D-28F869B09A0C}" type="presOf" srcId="{730332B5-6620-40CE-A809-8F82D0897FCB}" destId="{47803E13-F342-4FC8-883C-7414C66BA4C8}" srcOrd="1" destOrd="0" presId="urn:microsoft.com/office/officeart/2005/8/layout/target3"/>
    <dgm:cxn modelId="{59264F27-BAA4-40DF-804E-DBE4AE04DFE5}" type="presOf" srcId="{730332B5-6620-40CE-A809-8F82D0897FCB}" destId="{14C3EC8A-DF32-4948-9DF0-E2B21F211185}" srcOrd="0" destOrd="0" presId="urn:microsoft.com/office/officeart/2005/8/layout/target3"/>
    <dgm:cxn modelId="{BD573019-B17A-4438-A4DE-8B62C136243A}" type="presOf" srcId="{00A1F00D-2A17-458A-A8C0-8DD35A9CFC66}" destId="{8EFF307D-890F-4652-82C6-EF7613983EFC}" srcOrd="1" destOrd="0" presId="urn:microsoft.com/office/officeart/2005/8/layout/target3"/>
    <dgm:cxn modelId="{753A1B04-A58A-4166-A7C7-DD6E9C5DADA2}" type="presOf" srcId="{03A04890-B491-4D1D-B266-D96B0B752CA9}" destId="{0597BCE0-73E1-436A-83FD-C59A1D104071}" srcOrd="0" destOrd="0" presId="urn:microsoft.com/office/officeart/2005/8/layout/target3"/>
    <dgm:cxn modelId="{A86B29A4-A76A-4D28-A796-CF8B6CF2F837}" srcId="{45757823-EEA2-418B-8B87-360DC31EC182}" destId="{03A04890-B491-4D1D-B266-D96B0B752CA9}" srcOrd="1" destOrd="0" parTransId="{A24C4F38-AD12-4A4F-9834-DEFEB68E873C}" sibTransId="{2F2F2CCB-06C2-42D7-B05C-645634E118F5}"/>
    <dgm:cxn modelId="{2AD17ED4-5250-4F44-88F7-3EE628A227C1}" srcId="{45757823-EEA2-418B-8B87-360DC31EC182}" destId="{00A1F00D-2A17-458A-A8C0-8DD35A9CFC66}" srcOrd="2" destOrd="0" parTransId="{97CEFBE7-0793-4E02-8A36-61B5A31EAFB8}" sibTransId="{D4A69E94-D9F8-46C9-948A-E2D67518C737}"/>
    <dgm:cxn modelId="{B6950C8E-D39F-4EAB-BBBD-EF827460B385}" srcId="{45757823-EEA2-418B-8B87-360DC31EC182}" destId="{730332B5-6620-40CE-A809-8F82D0897FCB}" srcOrd="0" destOrd="0" parTransId="{31ED46ED-EE3F-4BE4-B3A8-C1161655BF0F}" sibTransId="{105B1B56-DF61-42B1-8CB8-E00D0BCD74B0}"/>
    <dgm:cxn modelId="{1FD2E2C8-4CD4-4DCB-B4F4-A31E2FFDA270}" type="presOf" srcId="{03A04890-B491-4D1D-B266-D96B0B752CA9}" destId="{1D3B96E1-0E3A-40CA-9C62-9FA944993D16}" srcOrd="1" destOrd="0" presId="urn:microsoft.com/office/officeart/2005/8/layout/target3"/>
    <dgm:cxn modelId="{62C18B78-4D31-4B24-8AF6-FFD67A7E83B4}" type="presParOf" srcId="{F1B8BDE3-D898-4208-BC92-CD63306D5D7C}" destId="{1DAB5696-87C8-4656-A44A-7C2032DD2772}" srcOrd="0" destOrd="0" presId="urn:microsoft.com/office/officeart/2005/8/layout/target3"/>
    <dgm:cxn modelId="{72385EC0-DA43-472D-B2B9-A639EAE42D03}" type="presParOf" srcId="{F1B8BDE3-D898-4208-BC92-CD63306D5D7C}" destId="{168FEF91-0EE8-49F9-8C1D-AC28FAA8FA93}" srcOrd="1" destOrd="0" presId="urn:microsoft.com/office/officeart/2005/8/layout/target3"/>
    <dgm:cxn modelId="{A28A5436-6DA6-41E0-9827-F39E4A4318C4}" type="presParOf" srcId="{F1B8BDE3-D898-4208-BC92-CD63306D5D7C}" destId="{14C3EC8A-DF32-4948-9DF0-E2B21F211185}" srcOrd="2" destOrd="0" presId="urn:microsoft.com/office/officeart/2005/8/layout/target3"/>
    <dgm:cxn modelId="{7806FFD8-A340-4E46-BD1F-82A209F2047F}" type="presParOf" srcId="{F1B8BDE3-D898-4208-BC92-CD63306D5D7C}" destId="{1F6E8C8E-DCC1-4FF2-A842-4D77047A0BCE}" srcOrd="3" destOrd="0" presId="urn:microsoft.com/office/officeart/2005/8/layout/target3"/>
    <dgm:cxn modelId="{08706103-3D51-4DD1-AE29-35CD27E2F50F}" type="presParOf" srcId="{F1B8BDE3-D898-4208-BC92-CD63306D5D7C}" destId="{31B3220D-FD2F-45C3-A9AD-CB6CA28F29E2}" srcOrd="4" destOrd="0" presId="urn:microsoft.com/office/officeart/2005/8/layout/target3"/>
    <dgm:cxn modelId="{CE6D7DFF-2A45-446C-BAAE-87967A2E03C1}" type="presParOf" srcId="{F1B8BDE3-D898-4208-BC92-CD63306D5D7C}" destId="{0597BCE0-73E1-436A-83FD-C59A1D104071}" srcOrd="5" destOrd="0" presId="urn:microsoft.com/office/officeart/2005/8/layout/target3"/>
    <dgm:cxn modelId="{91491BBA-CC14-4ACC-A098-51731DD7E202}" type="presParOf" srcId="{F1B8BDE3-D898-4208-BC92-CD63306D5D7C}" destId="{659331F5-CF50-4CE9-ACA2-785433D114F1}" srcOrd="6" destOrd="0" presId="urn:microsoft.com/office/officeart/2005/8/layout/target3"/>
    <dgm:cxn modelId="{9DB91B4D-5037-4A81-9214-B97A66901F29}" type="presParOf" srcId="{F1B8BDE3-D898-4208-BC92-CD63306D5D7C}" destId="{4FFEDA63-2022-4223-858D-22A550797573}" srcOrd="7" destOrd="0" presId="urn:microsoft.com/office/officeart/2005/8/layout/target3"/>
    <dgm:cxn modelId="{5820A717-AF97-461D-BB73-181E5EA64230}" type="presParOf" srcId="{F1B8BDE3-D898-4208-BC92-CD63306D5D7C}" destId="{CE6FC5B6-5D19-473E-AB3C-72CCD601AA1D}" srcOrd="8" destOrd="0" presId="urn:microsoft.com/office/officeart/2005/8/layout/target3"/>
    <dgm:cxn modelId="{A73A0FB8-03F6-4475-829B-F4D5135F589C}" type="presParOf" srcId="{F1B8BDE3-D898-4208-BC92-CD63306D5D7C}" destId="{47803E13-F342-4FC8-883C-7414C66BA4C8}" srcOrd="9" destOrd="0" presId="urn:microsoft.com/office/officeart/2005/8/layout/target3"/>
    <dgm:cxn modelId="{8749AA1E-2602-4F0B-B5FA-6054C813EE95}" type="presParOf" srcId="{F1B8BDE3-D898-4208-BC92-CD63306D5D7C}" destId="{1D3B96E1-0E3A-40CA-9C62-9FA944993D16}" srcOrd="10" destOrd="0" presId="urn:microsoft.com/office/officeart/2005/8/layout/target3"/>
    <dgm:cxn modelId="{D56FB0AD-7012-4DFC-9A7E-2499E4BDD536}" type="presParOf" srcId="{F1B8BDE3-D898-4208-BC92-CD63306D5D7C}" destId="{8EFF307D-890F-4652-82C6-EF7613983EFC}"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B5696-87C8-4656-A44A-7C2032DD2772}">
      <dsp:nvSpPr>
        <dsp:cNvPr id="0" name=""/>
        <dsp:cNvSpPr/>
      </dsp:nvSpPr>
      <dsp:spPr>
        <a:xfrm>
          <a:off x="0" y="0"/>
          <a:ext cx="4373840" cy="4373840"/>
        </a:xfrm>
        <a:prstGeom prst="pie">
          <a:avLst>
            <a:gd name="adj1" fmla="val 5400000"/>
            <a:gd name="adj2" fmla="val 162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C3EC8A-DF32-4948-9DF0-E2B21F211185}">
      <dsp:nvSpPr>
        <dsp:cNvPr id="0" name=""/>
        <dsp:cNvSpPr/>
      </dsp:nvSpPr>
      <dsp:spPr>
        <a:xfrm>
          <a:off x="2186920" y="0"/>
          <a:ext cx="6777568" cy="437384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kern="1200" dirty="0" smtClean="0"/>
            <a:t>1.	Эрта пишар навлар- ўсув даври 115-130 кун.</a:t>
          </a:r>
          <a:endParaRPr lang="ru-RU" sz="3600" kern="1200" dirty="0"/>
        </a:p>
      </dsp:txBody>
      <dsp:txXfrm>
        <a:off x="2186920" y="0"/>
        <a:ext cx="6777568" cy="1312154"/>
      </dsp:txXfrm>
    </dsp:sp>
    <dsp:sp modelId="{31B3220D-FD2F-45C3-A9AD-CB6CA28F29E2}">
      <dsp:nvSpPr>
        <dsp:cNvPr id="0" name=""/>
        <dsp:cNvSpPr/>
      </dsp:nvSpPr>
      <dsp:spPr>
        <a:xfrm>
          <a:off x="765423" y="1312154"/>
          <a:ext cx="2842993" cy="2842993"/>
        </a:xfrm>
        <a:prstGeom prst="pie">
          <a:avLst>
            <a:gd name="adj1" fmla="val 5400000"/>
            <a:gd name="adj2" fmla="val 16200000"/>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97BCE0-73E1-436A-83FD-C59A1D104071}">
      <dsp:nvSpPr>
        <dsp:cNvPr id="0" name=""/>
        <dsp:cNvSpPr/>
      </dsp:nvSpPr>
      <dsp:spPr>
        <a:xfrm>
          <a:off x="2186920" y="1312154"/>
          <a:ext cx="6777568" cy="2842993"/>
        </a:xfrm>
        <a:prstGeom prst="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kern="1200" smtClean="0"/>
            <a:t>2.	Ўрта пишар навлар- ўсув даври 130-150 кун.</a:t>
          </a:r>
          <a:endParaRPr lang="ru-RU" sz="3600" kern="1200"/>
        </a:p>
      </dsp:txBody>
      <dsp:txXfrm>
        <a:off x="2186920" y="1312154"/>
        <a:ext cx="6777568" cy="1312150"/>
      </dsp:txXfrm>
    </dsp:sp>
    <dsp:sp modelId="{4FFEDA63-2022-4223-858D-22A550797573}">
      <dsp:nvSpPr>
        <dsp:cNvPr id="0" name=""/>
        <dsp:cNvSpPr/>
      </dsp:nvSpPr>
      <dsp:spPr>
        <a:xfrm>
          <a:off x="1530844" y="2624305"/>
          <a:ext cx="1312150" cy="1312150"/>
        </a:xfrm>
        <a:prstGeom prst="pie">
          <a:avLst>
            <a:gd name="adj1" fmla="val 5400000"/>
            <a:gd name="adj2" fmla="val 1620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6FC5B6-5D19-473E-AB3C-72CCD601AA1D}">
      <dsp:nvSpPr>
        <dsp:cNvPr id="0" name=""/>
        <dsp:cNvSpPr/>
      </dsp:nvSpPr>
      <dsp:spPr>
        <a:xfrm>
          <a:off x="2186920" y="2624305"/>
          <a:ext cx="6777568" cy="131215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kern="1200" smtClean="0"/>
            <a:t>3.	Кеч пишар навлар- ўсув даври 150-180 кун.</a:t>
          </a:r>
          <a:endParaRPr lang="ru-RU" sz="3600" kern="1200"/>
        </a:p>
      </dsp:txBody>
      <dsp:txXfrm>
        <a:off x="2186920" y="2624305"/>
        <a:ext cx="6777568" cy="131215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T0" fmla="*/ 0 w 1000"/>
              <a:gd name="T1" fmla="*/ 0 h 1000"/>
              <a:gd name="T2" fmla="*/ 4803343 w 1000"/>
              <a:gd name="T3" fmla="*/ 0 h 1000"/>
              <a:gd name="T4" fmla="*/ 4803343 w 1000"/>
              <a:gd name="T5" fmla="*/ 109538 h 1000"/>
              <a:gd name="T6" fmla="*/ 0 w 1000"/>
              <a:gd name="T7" fmla="*/ 109538 h 1000"/>
              <a:gd name="T8" fmla="*/ 0 w 1000"/>
              <a:gd name="T9" fmla="*/ 0 h 1000"/>
              <a:gd name="T10" fmla="*/ 7772400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618" y="0"/>
                </a:lnTo>
                <a:lnTo>
                  <a:pt x="618"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ru-RU">
              <a:solidFill>
                <a:srgbClr val="000000"/>
              </a:solidFill>
            </a:endParaRPr>
          </a:p>
        </p:txBody>
      </p:sp>
      <p:sp>
        <p:nvSpPr>
          <p:cNvPr id="7170" name="Rectangle 2"/>
          <p:cNvSpPr>
            <a:spLocks noGrp="1" noChangeArrowheads="1"/>
          </p:cNvSpPr>
          <p:nvPr>
            <p:ph type="ctrTitle"/>
          </p:nvPr>
        </p:nvSpPr>
        <p:spPr>
          <a:xfrm>
            <a:off x="685800" y="990600"/>
            <a:ext cx="7772400" cy="1371600"/>
          </a:xfrm>
        </p:spPr>
        <p:txBody>
          <a:bodyPr/>
          <a:lstStyle>
            <a:lvl1pPr>
              <a:defRPr sz="4000"/>
            </a:lvl1pPr>
          </a:lstStyle>
          <a:p>
            <a:pPr lvl="0"/>
            <a:r>
              <a:rPr lang="ru-RU" noProof="0" smtClean="0"/>
              <a:t>Образец заголовка</a:t>
            </a:r>
          </a:p>
        </p:txBody>
      </p:sp>
      <p:sp>
        <p:nvSpPr>
          <p:cNvPr id="7171"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pPr lvl="0"/>
            <a:r>
              <a:rPr lang="ru-RU" noProof="0" smtClean="0"/>
              <a:t>Образец подзаголовка</a:t>
            </a:r>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fld id="{F612B76C-51D6-409E-93F5-D417FA95589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4645849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99066CF8-6CD2-4952-9E74-31A4BB29A74B}"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060370070"/>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D9289515-6B27-4D7A-9D8E-22268CC7253A}"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3005334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AD786FAB-1AC3-417F-8ACD-7D4F4CAFC89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13587791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8"/>
          <p:cNvSpPr>
            <a:spLocks noGrp="1" noChangeArrowheads="1"/>
          </p:cNvSpPr>
          <p:nvPr>
            <p:ph type="sldNum" sz="quarter" idx="12"/>
          </p:nvPr>
        </p:nvSpPr>
        <p:spPr>
          <a:ln/>
        </p:spPr>
        <p:txBody>
          <a:bodyPr/>
          <a:lstStyle>
            <a:lvl1pPr>
              <a:defRPr/>
            </a:lvl1pPr>
          </a:lstStyle>
          <a:p>
            <a:fld id="{DFBD64E7-369B-4554-8880-F91200D6997E}"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55238045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8"/>
          <p:cNvSpPr>
            <a:spLocks noGrp="1" noChangeArrowheads="1"/>
          </p:cNvSpPr>
          <p:nvPr>
            <p:ph type="sldNum" sz="quarter" idx="12"/>
          </p:nvPr>
        </p:nvSpPr>
        <p:spPr>
          <a:ln/>
        </p:spPr>
        <p:txBody>
          <a:bodyPr/>
          <a:lstStyle>
            <a:lvl1pPr>
              <a:defRPr/>
            </a:lvl1pPr>
          </a:lstStyle>
          <a:p>
            <a:fld id="{03031047-8002-44A5-A7C4-C5F05C174FE7}"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5911856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8"/>
          <p:cNvSpPr>
            <a:spLocks noGrp="1" noChangeArrowheads="1"/>
          </p:cNvSpPr>
          <p:nvPr>
            <p:ph type="sldNum" sz="quarter" idx="12"/>
          </p:nvPr>
        </p:nvSpPr>
        <p:spPr>
          <a:ln/>
        </p:spPr>
        <p:txBody>
          <a:bodyPr/>
          <a:lstStyle>
            <a:lvl1pPr>
              <a:defRPr/>
            </a:lvl1pPr>
          </a:lstStyle>
          <a:p>
            <a:fld id="{361C230A-401E-4A71-8819-04571755BE27}"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8237168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22105FD7-B915-4E65-A7CE-3B26BAE5AE6E}"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3262305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42AE2801-DF54-4CE0-BE6D-D724BAC97275}"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49779035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441AF681-D009-446C-8017-F8BDEEA6A29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10073670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73838" y="304800"/>
            <a:ext cx="2001837"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566738" y="304800"/>
            <a:ext cx="58547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CE6D69CF-766D-4BB6-8D5B-E088889CB962}"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1477014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2" name="Нижний колонтитул 1"/>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5" name="Номер слайда 14"/>
          <p:cNvSpPr>
            <a:spLocks noGrp="1"/>
          </p:cNvSpPr>
          <p:nvPr>
            <p:ph type="sldNum" sz="quarter" idx="12"/>
          </p:nvPr>
        </p:nvSpPr>
        <p:spPr>
          <a:xfrm>
            <a:off x="8229600" y="6473952"/>
            <a:ext cx="758952"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192771C-A03D-4399-8509-8D92DAA3F8AA}"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15526115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9" name="Нижний колонтитул 18"/>
          <p:cNvSpPr>
            <a:spLocks noGrp="1"/>
          </p:cNvSpPr>
          <p:nvPr>
            <p:ph type="ftr" sz="quarter" idx="11"/>
          </p:nvPr>
        </p:nvSpPr>
        <p:spPr>
          <a:xfrm>
            <a:off x="3581400" y="76200"/>
            <a:ext cx="2895600" cy="288925"/>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6" name="Номер слайда 15"/>
          <p:cNvSpPr>
            <a:spLocks noGrp="1"/>
          </p:cNvSpPr>
          <p:nvPr>
            <p:ph type="sldNum" sz="quarter" idx="12"/>
          </p:nvPr>
        </p:nvSpPr>
        <p:spPr>
          <a:xfrm>
            <a:off x="8229600" y="6473952"/>
            <a:ext cx="758952"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B37F271-2412-4B8D-B464-2D1DD3A5B47A}"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562942741"/>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Verdana" pitchFamily="34" charset="0"/>
              <a:ea typeface="+mn-ea"/>
              <a:cs typeface="+mn-cs"/>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1" name="Нижний колонтитул 10"/>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6" name="Номер слайда 1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F76EB0-210D-48B5-BAAA-3A0B258750EE}"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4080991538"/>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0" name="Нижний колонтитул 9"/>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31" name="Номер слайда 30"/>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B579D60-D64B-4D7E-8907-E5F0FF59E040}"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47424488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a:xfrm>
            <a:off x="8229600" y="6477000"/>
            <a:ext cx="762000"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9F99D16-5C0C-4CC6-A344-F5DE6836F686}"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270680308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21" name="Нижний колонтитул 20"/>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0E4D4C6-9BBC-40EA-811F-0E0BBAAC8909}"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25547884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24" name="Нижний колонтитул 23"/>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64DE1-D970-4A7D-A754-7358C37D5A1B}"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425153267"/>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29" name="Нижний колонтитул 28"/>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F8A1087-E877-44D8-9593-F75835DBB817}"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42404610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31" name="Номер слайда 30"/>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F00DFD0-064B-4D4F-AE01-A878B44C1D25}"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370281342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5C7CAF7-2CAC-4B8E-B631-59AC9B2221CD}"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11191258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11E0C36-145F-44F7-A06B-7C22152758CF}"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621045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74675" y="304800"/>
            <a:ext cx="8001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AutoShape 4"/>
          <p:cNvSpPr>
            <a:spLocks noChangeArrowheads="1"/>
          </p:cNvSpPr>
          <p:nvPr/>
        </p:nvSpPr>
        <p:spPr bwMode="auto">
          <a:xfrm>
            <a:off x="609600" y="1566863"/>
            <a:ext cx="7958138" cy="109537"/>
          </a:xfrm>
          <a:custGeom>
            <a:avLst/>
            <a:gdLst>
              <a:gd name="T0" fmla="*/ 0 w 1000"/>
              <a:gd name="T1" fmla="*/ 0 h 1000"/>
              <a:gd name="T2" fmla="*/ 4655511 w 1000"/>
              <a:gd name="T3" fmla="*/ 0 h 1000"/>
              <a:gd name="T4" fmla="*/ 4655511 w 1000"/>
              <a:gd name="T5" fmla="*/ 109537 h 1000"/>
              <a:gd name="T6" fmla="*/ 0 w 1000"/>
              <a:gd name="T7" fmla="*/ 109537 h 1000"/>
              <a:gd name="T8" fmla="*/ 0 w 1000"/>
              <a:gd name="T9" fmla="*/ 0 h 1000"/>
              <a:gd name="T10" fmla="*/ 7958138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ru-RU">
              <a:solidFill>
                <a:srgbClr val="000000"/>
              </a:solidFill>
            </a:endParaRPr>
          </a:p>
        </p:txBody>
      </p:sp>
      <p:sp>
        <p:nvSpPr>
          <p:cNvPr id="1029"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a:defRPr/>
            </a:pPr>
            <a:endParaRPr lang="ru-RU">
              <a:solidFill>
                <a:srgbClr val="000000"/>
              </a:solidFill>
            </a:endParaRPr>
          </a:p>
        </p:txBody>
      </p:sp>
      <p:sp>
        <p:nvSpPr>
          <p:cNvPr id="6150" name="Rectangle 6"/>
          <p:cNvSpPr>
            <a:spLocks noGrp="1" noChangeArrowheads="1"/>
          </p:cNvSpPr>
          <p:nvPr>
            <p:ph type="dt" sz="half" idx="2"/>
          </p:nvPr>
        </p:nvSpPr>
        <p:spPr bwMode="auto">
          <a:xfrm>
            <a:off x="6096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vl1pPr>
          </a:lstStyle>
          <a:p>
            <a:pPr>
              <a:defRPr/>
            </a:pPr>
            <a:endParaRPr lang="ru-RU">
              <a:solidFill>
                <a:srgbClr val="000000"/>
              </a:solidFill>
            </a:endParaRPr>
          </a:p>
        </p:txBody>
      </p:sp>
      <p:sp>
        <p:nvSpPr>
          <p:cNvPr id="6151" name="Rectangle 7"/>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200"/>
            </a:lvl1pPr>
          </a:lstStyle>
          <a:p>
            <a:pPr>
              <a:defRPr/>
            </a:pPr>
            <a:endParaRPr lang="ru-RU">
              <a:solidFill>
                <a:srgbClr val="000000"/>
              </a:solidFill>
            </a:endParaRPr>
          </a:p>
        </p:txBody>
      </p:sp>
      <p:sp>
        <p:nvSpPr>
          <p:cNvPr id="6152" name="Rectangle 8"/>
          <p:cNvSpPr>
            <a:spLocks noGrp="1" noChangeArrowheads="1"/>
          </p:cNvSpPr>
          <p:nvPr>
            <p:ph type="sldNum" sz="quarter" idx="4"/>
          </p:nvPr>
        </p:nvSpPr>
        <p:spPr bwMode="auto">
          <a:xfrm>
            <a:off x="65532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vl1pPr>
          </a:lstStyle>
          <a:p>
            <a:fld id="{4A35901B-DD18-4286-BABF-FE8807C80B6B}" type="slidenum">
              <a:rPr lang="ru-RU" smtClean="0">
                <a:solidFill>
                  <a:srgbClr val="000000"/>
                </a:solidFill>
              </a:rPr>
              <a:pPr/>
              <a:t>‹#›</a:t>
            </a:fld>
            <a:endParaRPr lang="ru-RU" smtClean="0">
              <a:solidFill>
                <a:srgbClr val="000000"/>
              </a:solidFill>
            </a:endParaRPr>
          </a:p>
        </p:txBody>
      </p:sp>
    </p:spTree>
    <p:extLst>
      <p:ext uri="{BB962C8B-B14F-4D97-AF65-F5344CB8AC3E}">
        <p14:creationId xmlns:p14="http://schemas.microsoft.com/office/powerpoint/2010/main" val="2681098954"/>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D1E746-E96A-4797-99D3-A8B269C4B7A1}" type="slidenum">
              <a:rPr kumimoji="0" lang="ru-RU" sz="1200" b="0" i="0" u="none" strike="noStrike" kern="1200" cap="none" spc="0" normalizeH="0" baseline="0" noProof="0" smtClean="0">
                <a:ln>
                  <a:noFill/>
                </a:ln>
                <a:solidFill>
                  <a:srgbClr val="F0A22E">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F0A22E">
                  <a:shade val="75000"/>
                </a:srgbClr>
              </a:solidFill>
              <a:effectLst/>
              <a:uLnTx/>
              <a:uFillTx/>
              <a:latin typeface="Verdana" pitchFamily="34" charset="0"/>
              <a:ea typeface="+mn-ea"/>
              <a:cs typeface="+mn-cs"/>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243346720"/>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5400" dirty="0" smtClean="0">
                <a:solidFill>
                  <a:srgbClr val="9933FF"/>
                </a:solidFill>
                <a:latin typeface="Times New Roman" pitchFamily="18" charset="0"/>
              </a:rPr>
              <a:t>8-Мавзу</a:t>
            </a:r>
            <a:r>
              <a:rPr lang="ru-RU" sz="5400" dirty="0" smtClean="0">
                <a:solidFill>
                  <a:srgbClr val="9933FF"/>
                </a:solidFill>
                <a:latin typeface="Times New Roman" pitchFamily="18" charset="0"/>
              </a:rPr>
              <a:t>:</a:t>
            </a:r>
            <a:r>
              <a:rPr lang="uz-Cyrl-UZ" sz="5400" dirty="0" smtClean="0">
                <a:solidFill>
                  <a:srgbClr val="9933FF"/>
                </a:solidFill>
                <a:latin typeface="Times New Roman" pitchFamily="18" charset="0"/>
              </a:rPr>
              <a:t> </a:t>
            </a:r>
            <a:endParaRPr lang="ru-RU" sz="5400" dirty="0" smtClean="0">
              <a:solidFill>
                <a:srgbClr val="9933FF"/>
              </a:solidFill>
              <a:latin typeface="Times New Roman" pitchFamily="18" charset="0"/>
            </a:endParaRPr>
          </a:p>
          <a:p>
            <a:pPr marL="609600" indent="-609600" eaLnBrk="1" hangingPunct="1">
              <a:defRPr/>
            </a:pPr>
            <a:r>
              <a:rPr lang="uz-Cyrl-UZ" dirty="0">
                <a:effectLst/>
              </a:rPr>
              <a:t>Ерёнғоқнинг умумий тавсифи ва биологияси</a:t>
            </a:r>
            <a:endParaRPr lang="uz-Cyrl-UZ" dirty="0" smtClean="0">
              <a:solidFill>
                <a:srgbClr val="006600"/>
              </a:solidFill>
            </a:endParaRPr>
          </a:p>
        </p:txBody>
      </p:sp>
      <p:pic>
        <p:nvPicPr>
          <p:cNvPr id="102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852936"/>
            <a:ext cx="326707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арахис раст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564904"/>
            <a:ext cx="2959596" cy="39954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620688"/>
            <a:ext cx="8352928" cy="4462760"/>
          </a:xfrm>
          <a:prstGeom prst="rect">
            <a:avLst/>
          </a:prstGeom>
        </p:spPr>
        <p:txBody>
          <a:bodyPr wrap="square">
            <a:spAutoFit/>
          </a:bodyPr>
          <a:lstStyle/>
          <a:p>
            <a:pPr marL="609600" indent="-609600" algn="ctr" eaLnBrk="1" hangingPunct="1">
              <a:defRPr/>
            </a:pPr>
            <a:r>
              <a:rPr lang="uz-Cyrl-UZ" sz="3200" b="1" dirty="0"/>
              <a:t>Режа</a:t>
            </a:r>
            <a:r>
              <a:rPr lang="uz-Cyrl-UZ" sz="2000" b="1" dirty="0"/>
              <a:t>:</a:t>
            </a:r>
            <a:endParaRPr lang="ru-RU" sz="2000" b="1" dirty="0"/>
          </a:p>
          <a:p>
            <a:pPr marL="742950" lvl="0" indent="-742950" algn="just">
              <a:buFont typeface="+mj-lt"/>
              <a:buAutoNum type="arabicPeriod"/>
            </a:pPr>
            <a:r>
              <a:rPr lang="uz-Cyrl-UZ" sz="3600" b="1" dirty="0"/>
              <a:t>Ерёнғоқни ахамияти, тарихи.</a:t>
            </a:r>
            <a:endParaRPr lang="ru-RU" sz="3600" dirty="0"/>
          </a:p>
          <a:p>
            <a:pPr marL="742950" lvl="0" indent="-742950" algn="just">
              <a:buFont typeface="+mj-lt"/>
              <a:buAutoNum type="arabicPeriod"/>
            </a:pPr>
            <a:r>
              <a:rPr lang="uz-Cyrl-UZ" sz="3600" b="1" dirty="0"/>
              <a:t>Ерёнғоқ систематикаси ва морфологияси</a:t>
            </a:r>
            <a:endParaRPr lang="ru-RU" sz="3600" dirty="0"/>
          </a:p>
          <a:p>
            <a:pPr marL="742950" lvl="0" indent="-742950" algn="just">
              <a:buFont typeface="+mj-lt"/>
              <a:buAutoNum type="arabicPeriod"/>
            </a:pPr>
            <a:r>
              <a:rPr lang="uz-Cyrl-UZ" sz="3600" b="1" dirty="0"/>
              <a:t>Ерёнғоқнинг биологияси ва ривожланиш даврлари.</a:t>
            </a:r>
            <a:endParaRPr lang="ru-RU" sz="3600" dirty="0"/>
          </a:p>
          <a:p>
            <a:pPr marL="742950" lvl="0" indent="-742950" algn="just">
              <a:buFont typeface="+mj-lt"/>
              <a:buAutoNum type="arabicPeriod"/>
            </a:pPr>
            <a:r>
              <a:rPr lang="uz-Cyrl-UZ" sz="3600" b="1" dirty="0"/>
              <a:t>Ерёнғоқ </a:t>
            </a:r>
            <a:r>
              <a:rPr lang="uz-Cyrl-UZ" sz="3600" b="1" dirty="0" smtClean="0"/>
              <a:t>навлари</a:t>
            </a:r>
            <a:endParaRPr lang="ru-RU" sz="3600" dirty="0"/>
          </a:p>
        </p:txBody>
      </p:sp>
    </p:spTree>
    <p:extLst>
      <p:ext uri="{BB962C8B-B14F-4D97-AF65-F5344CB8AC3E}">
        <p14:creationId xmlns:p14="http://schemas.microsoft.com/office/powerpoint/2010/main" val="23458140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3600" b="1" dirty="0">
                <a:effectLst/>
              </a:rPr>
              <a:t>Ерёнғоқни ахамияти, тарихи</a:t>
            </a:r>
            <a:endParaRPr lang="ru-RU" sz="2000" b="1" dirty="0"/>
          </a:p>
        </p:txBody>
      </p:sp>
      <p:sp>
        <p:nvSpPr>
          <p:cNvPr id="7171" name="Rectangle 3"/>
          <p:cNvSpPr>
            <a:spLocks noGrp="1" noChangeArrowheads="1"/>
          </p:cNvSpPr>
          <p:nvPr>
            <p:ph type="body" idx="1"/>
          </p:nvPr>
        </p:nvSpPr>
        <p:spPr>
          <a:xfrm>
            <a:off x="214313" y="928670"/>
            <a:ext cx="5572133" cy="5668682"/>
          </a:xfrm>
        </p:spPr>
        <p:style>
          <a:lnRef idx="1">
            <a:schemeClr val="accent1"/>
          </a:lnRef>
          <a:fillRef idx="2">
            <a:schemeClr val="accent1"/>
          </a:fillRef>
          <a:effectRef idx="1">
            <a:schemeClr val="accent1"/>
          </a:effectRef>
          <a:fontRef idx="minor">
            <a:schemeClr val="dk1"/>
          </a:fontRef>
        </p:style>
        <p:txBody>
          <a:bodyPr/>
          <a:lstStyle/>
          <a:p>
            <a:r>
              <a:rPr lang="uz-Cyrl-UZ" sz="1800" dirty="0"/>
              <a:t>Ерёнғоқ уруғининг таркибида 48-50 % енгил ҳазм бўлувчи мой бўлиб, саноатда ундан ҳуштаъам “арахис” мойи ишлаб чиқарилади. Ерёнғоқ мойи мазаси бўйича зайтун мойидан қолишмайди. Ерёнғоқ мойидан турли сабзавот экинларидан юқори сифатли консервалар ва маргарин тайёрлашда, қандолатчилик ҳамда парфюмерия саноатида кенг қўлланилади. Биргина қандолатчилик соҳасида ерёнғоқ 60 дан ортиқ маҳсулотлар жумладан: исътемол мойи, шоколадлар, печенье, холва, кофе, конфет, музқаймоқлар ва бошқа маҳсулотлар ишлаб чиқаришда асосий хом-ашё ҳисобланади. Ерёнғоқ мағзи таркибида мойдан ташқари 26-28 % юқори сифатли енгил ҳазм бўлувчи оқсил, минерал ва витаминлар мавжуд.</a:t>
            </a:r>
            <a:endParaRPr lang="ru-RU" sz="1800" dirty="0"/>
          </a:p>
        </p:txBody>
      </p:sp>
      <p:pic>
        <p:nvPicPr>
          <p:cNvPr id="2050" name="Picture 2" descr="Картинки по запросу арахис использова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221088"/>
            <a:ext cx="3263818" cy="21602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арахис использова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340768"/>
            <a:ext cx="2979954" cy="24482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800" b="1" smtClean="0"/>
              <a:t>Аҳамияти</a:t>
            </a:r>
            <a:r>
              <a:rPr lang="uz-Cyrl-UZ" sz="2800" b="1"/>
              <a:t>.</a:t>
            </a:r>
            <a:endParaRPr lang="ru-RU" sz="2800" b="1"/>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a:r>
              <a:rPr lang="uz-Cyrl-UZ" sz="2000" dirty="0"/>
              <a:t>Ерёнғоқ пояси минерал ва витаминларга бой бўлиб, тўйимлилиги бедадан қолишмайди. Ерёнғоқ мойи ишлаб чиқариш жараёнида ажратиб олинадиган кунжарасининг таркибини 48 фоизини оқсил ва 8 фоизини мой ташкил этади. Бу эса бўрдоқичилик, чўчқачилик ва паррандачиликда бебаҳо озиқа ҳисобланади. Бундан ташқари ерёнғоқ кунжарасидан нон маҳсулотлари ишлаб чиқаришда ҳам фойдаланилади. Ерёнғоқ кунжараси қўшиб тайёрланган печенье ва нон маҳсулотлари жуда мазали бўлиб, нархи баландлигига қарамасдан ҳаридоргир ҳисобланади</a:t>
            </a:r>
            <a:endParaRPr lang="ru-RU" sz="2000" dirty="0" smtClean="0"/>
          </a:p>
        </p:txBody>
      </p:sp>
      <p:pic>
        <p:nvPicPr>
          <p:cNvPr id="3074" name="Picture 2" descr="Картинки по запросу арахис использова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980728"/>
            <a:ext cx="3744416" cy="27527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арахис использова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365103"/>
            <a:ext cx="3204617" cy="21223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defRPr/>
            </a:pPr>
            <a:r>
              <a:rPr lang="uz-Cyrl-UZ" b="1" i="1" dirty="0">
                <a:effectLst/>
              </a:rPr>
              <a:t>Тарихи.</a:t>
            </a:r>
            <a:endParaRPr lang="ru-RU"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Autofit/>
          </a:bodyPr>
          <a:lstStyle/>
          <a:p>
            <a:pPr algn="just">
              <a:buFont typeface="Wingdings" pitchFamily="2" charset="2"/>
              <a:buChar char="v"/>
            </a:pPr>
            <a:r>
              <a:rPr lang="uz-Cyrl-UZ" sz="2000" dirty="0">
                <a:solidFill>
                  <a:srgbClr val="FFFF00"/>
                </a:solidFill>
              </a:rPr>
              <a:t>Ерёнғоқнинг ватани Жанубий Америка бўлиб, ҳозир ҳам кўп йиллик ёввойи турлари Бразилиянинг жанубий қисми, Парагвай, Уругвай, Боливия ва Амазонка дарёси соҳиллари бўйлаб ўсади. Ер ёнғоқнинг ватанини аниқлашда икки хил қарашлар мавжуд бўлиб, айрим ботаниклар бу ўсимликнинг ватани Африка, Америкага эса Европаликлар Африкадан келтиришган деган фикрни олдинга суришган</a:t>
            </a:r>
            <a:r>
              <a:rPr lang="uz-Cyrl-UZ" sz="2000" dirty="0" smtClean="0">
                <a:solidFill>
                  <a:srgbClr val="FFFF00"/>
                </a:solidFill>
              </a:rPr>
              <a:t>. </a:t>
            </a:r>
            <a:endParaRPr lang="ru-RU" sz="2000" dirty="0">
              <a:solidFill>
                <a:srgbClr val="FFFF00"/>
              </a:solidFill>
            </a:endParaRPr>
          </a:p>
        </p:txBody>
      </p:sp>
      <p:pic>
        <p:nvPicPr>
          <p:cNvPr id="4098" name="Picture 2" descr="Картинки по запросу арах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501008"/>
            <a:ext cx="2875384" cy="287538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арахис раст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573016"/>
            <a:ext cx="3995936" cy="28803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74675" y="304800"/>
            <a:ext cx="8001000" cy="609600"/>
          </a:xfrm>
        </p:spPr>
        <p:txBody>
          <a:bodyPr/>
          <a:lstStyle/>
          <a:p>
            <a:pPr eaLnBrk="1" hangingPunct="1"/>
            <a:r>
              <a:rPr lang="uz-Cyrl-UZ" sz="3200" b="1" dirty="0"/>
              <a:t>Систематикаси ва морфологияси</a:t>
            </a:r>
            <a:r>
              <a:rPr lang="ru-RU" sz="1800" dirty="0" smtClean="0"/>
              <a:t> </a:t>
            </a:r>
          </a:p>
        </p:txBody>
      </p:sp>
      <p:sp>
        <p:nvSpPr>
          <p:cNvPr id="33795" name="Rectangle 3"/>
          <p:cNvSpPr>
            <a:spLocks noGrp="1" noChangeArrowheads="1"/>
          </p:cNvSpPr>
          <p:nvPr>
            <p:ph type="body" idx="1"/>
          </p:nvPr>
        </p:nvSpPr>
        <p:spPr>
          <a:xfrm>
            <a:off x="457200" y="1676400"/>
            <a:ext cx="8229600" cy="4191000"/>
          </a:xfrm>
        </p:spPr>
        <p:txBody>
          <a:bodyPr/>
          <a:lstStyle/>
          <a:p>
            <a:pPr eaLnBrk="1" hangingPunct="1">
              <a:lnSpc>
                <a:spcPct val="80000"/>
              </a:lnSpc>
            </a:pPr>
            <a:r>
              <a:rPr lang="uz-Cyrl-UZ" sz="2400" dirty="0"/>
              <a:t>Ерёнгок капалакгулдошлар (</a:t>
            </a:r>
            <a:r>
              <a:rPr lang="uz-Cyrl-UZ" sz="2400" i="1" dirty="0"/>
              <a:t>Papilionaceae</a:t>
            </a:r>
            <a:r>
              <a:rPr lang="uz-Cyrl-UZ" sz="2400" dirty="0"/>
              <a:t>), яъни дуккакдошлар (</a:t>
            </a:r>
            <a:r>
              <a:rPr lang="uz-Cyrl-UZ" sz="2400" i="1" dirty="0"/>
              <a:t>Fabaceae</a:t>
            </a:r>
            <a:r>
              <a:rPr lang="uz-Cyrl-UZ" sz="2400" dirty="0"/>
              <a:t>) оиласининг </a:t>
            </a:r>
            <a:r>
              <a:rPr lang="uz-Cyrl-UZ" sz="2400" i="1" dirty="0"/>
              <a:t>Arachis</a:t>
            </a:r>
            <a:r>
              <a:rPr lang="uz-Cyrl-UZ" sz="2400" dirty="0"/>
              <a:t> туркумига киради. Бу  туркум Жанубий Америкада ўсадиган ва кўп йиллик хамда бир йиллик шаклларини ўз  ичига оладиган 30 та турни бирлаштиради. Шу турларнинг кўпчилиги ёввойи холда ўсадиган ўсимликдир. Барча турлар орасида ер юзасида ўсадиган маданий ерёнгок-</a:t>
            </a:r>
            <a:r>
              <a:rPr lang="uz-Cyrl-UZ" sz="2400" i="1" dirty="0"/>
              <a:t>A. hypogaea L</a:t>
            </a:r>
            <a:r>
              <a:rPr lang="uz-Cyrl-UZ" sz="2400" dirty="0"/>
              <a:t>. кўп экилади</a:t>
            </a:r>
            <a:r>
              <a:rPr lang="uz-Cyrl-UZ" dirty="0"/>
              <a:t>.</a:t>
            </a:r>
            <a:endParaRPr lang="ru-RU" sz="2000" b="1" dirty="0" smtClean="0">
              <a:latin typeface="Times New Roman" panose="02020603050405020304" pitchFamily="18" charset="0"/>
            </a:endParaRPr>
          </a:p>
        </p:txBody>
      </p:sp>
      <p:pic>
        <p:nvPicPr>
          <p:cNvPr id="5122"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43808" y="4411668"/>
            <a:ext cx="3846215" cy="2446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9687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2931808"/>
          </a:xfrm>
          <a:solidFill>
            <a:srgbClr val="008080"/>
          </a:solidFill>
        </p:spPr>
        <p:txBody>
          <a:bodyPr>
            <a:noAutofit/>
          </a:bodyPr>
          <a:lstStyle/>
          <a:p>
            <a:r>
              <a:rPr lang="uz-Cyrl-UZ" sz="2000" dirty="0">
                <a:solidFill>
                  <a:srgbClr val="FFFF00"/>
                </a:solidFill>
              </a:rPr>
              <a:t>Маданий ерёнгок бир йиллик ўт ўсимлик. Илдизи ўқ илдиз, асоси жуда шохланган бўлиб, ерга 190см гача чуқур кириб боради. Илдизда жуда кўп тугунаклар ҳосил бўлади.</a:t>
            </a:r>
            <a:endParaRPr lang="ru-RU" sz="2000" dirty="0">
              <a:solidFill>
                <a:srgbClr val="FFFF00"/>
              </a:solidFill>
            </a:endParaRPr>
          </a:p>
          <a:p>
            <a:r>
              <a:rPr lang="uz-Cyrl-UZ" sz="2000" dirty="0">
                <a:solidFill>
                  <a:srgbClr val="FFFF00"/>
                </a:solidFill>
              </a:rPr>
              <a:t>Асосий пояси тик ўсади, бўйи 6см дан 80см гача етади. Пояси шохланиб, 4 тадан 20 тагача ён шох чиқаради. Пастки шохлари энг бақувват бўлиб, хатто асосий поядан узунрок бўлиши мумкин. Шохларининг асоси юмалоқ учи тўрт қиррали, сертук бўлади.</a:t>
            </a:r>
            <a:endParaRPr lang="ru-RU" sz="2000" dirty="0">
              <a:solidFill>
                <a:srgbClr val="FFFF00"/>
              </a:solidFill>
            </a:endParaRPr>
          </a:p>
          <a:p>
            <a:pPr algn="just">
              <a:buFont typeface="Wingdings" pitchFamily="2" charset="2"/>
              <a:buChar char="v"/>
            </a:pPr>
            <a:r>
              <a:rPr lang="uz-Cyrl-UZ" sz="1800" dirty="0" smtClean="0">
                <a:solidFill>
                  <a:srgbClr val="FFFF00"/>
                </a:solidFill>
              </a:rPr>
              <a:t>. </a:t>
            </a:r>
            <a:endParaRPr lang="ru-RU" sz="1800" dirty="0">
              <a:solidFill>
                <a:srgbClr val="FFFF00"/>
              </a:solidFill>
            </a:endParaRPr>
          </a:p>
        </p:txBody>
      </p:sp>
      <p:pic>
        <p:nvPicPr>
          <p:cNvPr id="6146" name="Picture 2" descr="Картинки по запросу арах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56992"/>
            <a:ext cx="3672408" cy="336232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арахис раст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3356992"/>
            <a:ext cx="4344264"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74675" y="304800"/>
            <a:ext cx="8001000" cy="609600"/>
          </a:xfrm>
        </p:spPr>
        <p:txBody>
          <a:bodyPr/>
          <a:lstStyle/>
          <a:p>
            <a:pPr eaLnBrk="1" hangingPunct="1"/>
            <a:r>
              <a:rPr lang="ru-RU" sz="3200" b="1" dirty="0" smtClean="0"/>
              <a:t>ГУЛ ТУЗИЛИШИ</a:t>
            </a:r>
            <a:endParaRPr lang="ru-RU" sz="1800" dirty="0" smtClean="0"/>
          </a:p>
        </p:txBody>
      </p:sp>
      <p:sp>
        <p:nvSpPr>
          <p:cNvPr id="33795" name="Rectangle 3"/>
          <p:cNvSpPr>
            <a:spLocks noGrp="1" noChangeArrowheads="1"/>
          </p:cNvSpPr>
          <p:nvPr>
            <p:ph type="body" idx="1"/>
          </p:nvPr>
        </p:nvSpPr>
        <p:spPr>
          <a:xfrm>
            <a:off x="467544" y="1052736"/>
            <a:ext cx="8229600" cy="4191000"/>
          </a:xfrm>
        </p:spPr>
        <p:txBody>
          <a:bodyPr>
            <a:normAutofit fontScale="77500" lnSpcReduction="20000"/>
          </a:bodyPr>
          <a:lstStyle/>
          <a:p>
            <a:r>
              <a:rPr lang="uz-Cyrl-UZ" dirty="0"/>
              <a:t>Гули капалак нусха, майда, сариқ ёки заргалдок рангда, 5-10-15 донадан бўлиб шингил  ёки рўвак шаклидаги тўпгулга йиғилган. тўпгуллари барглар култигида чуқур жойлашган. Гули ўзидан чангланади. Ерёнгокнинг ер усти поясидаги оддий гуллардан ташқари, поясининг ер ости қисмларида  хам анча майда  бўладиган клейстгам (ер ости) гуллар ҳосил бўлади. Бу гуллар рангсиз бўлиши ва очилмаслигши билан фарқ қилади.</a:t>
            </a:r>
            <a:endParaRPr lang="ru-RU" dirty="0"/>
          </a:p>
          <a:p>
            <a:r>
              <a:rPr lang="uz-Cyrl-UZ" dirty="0"/>
              <a:t> Гули уруғлангандан кейин кўп утмай, учи  бирмунча ўткирлашган кичикрок найча шаклида тугунчаси уса бошлайди. У гинофор деб аталади. Учида уруғланган тугунча бўлган гинофор усиб, ерга тегади ва 8-9см гача чуқур киради. </a:t>
            </a:r>
            <a:endParaRPr lang="ru-RU" dirty="0"/>
          </a:p>
        </p:txBody>
      </p:sp>
      <p:pic>
        <p:nvPicPr>
          <p:cNvPr id="7170" name="Picture 2" descr="Картинки по запросу арах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4797152"/>
            <a:ext cx="2551584" cy="1908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4484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p:txBody>
          <a:bodyPr>
            <a:normAutofit/>
          </a:bodyPr>
          <a:lstStyle/>
          <a:p>
            <a:pPr algn="r"/>
            <a:r>
              <a:rPr lang="uz-Cyrl-UZ" sz="4000" dirty="0"/>
              <a:t> </a:t>
            </a:r>
            <a:r>
              <a:rPr lang="ru-RU" b="1" dirty="0" smtClean="0"/>
              <a:t>МЕВАСИ</a:t>
            </a:r>
            <a:endParaRPr lang="ru-RU" sz="4000" dirty="0"/>
          </a:p>
        </p:txBody>
      </p:sp>
      <p:sp>
        <p:nvSpPr>
          <p:cNvPr id="302083" name="Rectangle 3"/>
          <p:cNvSpPr>
            <a:spLocks noGrp="1" noChangeArrowheads="1"/>
          </p:cNvSpPr>
          <p:nvPr>
            <p:ph idx="1"/>
          </p:nvPr>
        </p:nvSpPr>
        <p:spPr>
          <a:xfrm>
            <a:off x="3786182" y="1142984"/>
            <a:ext cx="5072098" cy="4729182"/>
          </a:xfrm>
        </p:spPr>
        <p:txBody>
          <a:bodyPr>
            <a:normAutofit fontScale="62500" lnSpcReduction="20000"/>
          </a:bodyPr>
          <a:lstStyle/>
          <a:p>
            <a:pPr algn="just"/>
            <a:r>
              <a:rPr lang="uz-Cyrl-UZ" dirty="0"/>
              <a:t>Меваси пилласимон ёки найсимон дуккак бўлиб, бир неча жойидан кучсиз ёки каттиз бугилган (сикилган), узунлиги 1,5-2см дан (майда) 3,6-6см гача етади (йирик). Туси сомон ранг сариқ, юзи турсимон бўлади. Навига қараб дуккакларининг пўсти (пўчоғи) юпка (дуккак вазнининг 25 % га тенг), ўртача ва қалин (дуккак вазнининг 30-40 % га тенг) бўлади. Дуккагида 1-2 тадан 5-6 тагача уруғ бўлади. Туп шаклида ўсадиган шаклларининг дуккаги асосий илдизи атрофида гуж бўлиб жойлашса, ер бағирлаб ўсадиган шакллари тупининг асосидан учигача таркалиб жойлашган. </a:t>
            </a:r>
            <a:r>
              <a:rPr lang="ru-RU" dirty="0"/>
              <a:t>1000 дона </a:t>
            </a:r>
            <a:r>
              <a:rPr lang="ru-RU" dirty="0" err="1"/>
              <a:t>дуккагининг</a:t>
            </a:r>
            <a:r>
              <a:rPr lang="ru-RU" dirty="0"/>
              <a:t> </a:t>
            </a:r>
            <a:r>
              <a:rPr lang="ru-RU" dirty="0" err="1"/>
              <a:t>вазни</a:t>
            </a:r>
            <a:r>
              <a:rPr lang="ru-RU" dirty="0"/>
              <a:t> 500г дан 1900г </a:t>
            </a:r>
            <a:r>
              <a:rPr lang="ru-RU" dirty="0" err="1"/>
              <a:t>гача</a:t>
            </a:r>
            <a:r>
              <a:rPr lang="ru-RU" dirty="0"/>
              <a:t> </a:t>
            </a:r>
            <a:r>
              <a:rPr lang="ru-RU" dirty="0" err="1"/>
              <a:t>етади</a:t>
            </a:r>
            <a:r>
              <a:rPr lang="ru-RU" dirty="0"/>
              <a:t>. </a:t>
            </a:r>
            <a:r>
              <a:rPr lang="ru-RU" dirty="0" err="1"/>
              <a:t>Дуккаклари</a:t>
            </a:r>
            <a:r>
              <a:rPr lang="ru-RU" dirty="0"/>
              <a:t> </a:t>
            </a:r>
            <a:r>
              <a:rPr lang="ru-RU" dirty="0" err="1"/>
              <a:t>чатнамайди</a:t>
            </a:r>
            <a:endParaRPr lang="ru-RU" sz="2200" dirty="0"/>
          </a:p>
        </p:txBody>
      </p:sp>
      <p:pic>
        <p:nvPicPr>
          <p:cNvPr id="8194" name="Picture 2" descr="Картинки по запросу арахис использова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0"/>
            <a:ext cx="33528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645024"/>
            <a:ext cx="3456384" cy="2836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0419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2876" y="1054100"/>
            <a:ext cx="4857752" cy="5803900"/>
          </a:xfrm>
        </p:spPr>
        <p:style>
          <a:lnRef idx="0">
            <a:schemeClr val="accent4"/>
          </a:lnRef>
          <a:fillRef idx="3">
            <a:schemeClr val="accent4"/>
          </a:fillRef>
          <a:effectRef idx="3">
            <a:schemeClr val="accent4"/>
          </a:effectRef>
          <a:fontRef idx="minor">
            <a:schemeClr val="lt1"/>
          </a:fontRef>
        </p:style>
        <p:txBody>
          <a:bodyPr>
            <a:normAutofit fontScale="92500" lnSpcReduction="20000"/>
          </a:bodyPr>
          <a:lstStyle/>
          <a:p>
            <a:r>
              <a:rPr lang="uz-Cyrl-UZ" dirty="0"/>
              <a:t>Ерёнғоқ иссиқсевар, намсевар, ёруғсевар ва қисқа кун ўсимлигидир.Ерёнғоқ иссиқсевар ўсимлик ҳисобланади. Дала шароитида ерёнғоқ уруғлари 15-16 </a:t>
            </a:r>
            <a:r>
              <a:rPr lang="uz-Cyrl-UZ" baseline="30000" dirty="0"/>
              <a:t>0</a:t>
            </a:r>
            <a:r>
              <a:rPr lang="uz-Cyrl-UZ" dirty="0"/>
              <a:t>С да 13-15 кунда, 19-20 </a:t>
            </a:r>
            <a:r>
              <a:rPr lang="uz-Cyrl-UZ" baseline="30000" dirty="0"/>
              <a:t>0</a:t>
            </a:r>
            <a:r>
              <a:rPr lang="uz-Cyrl-UZ" dirty="0"/>
              <a:t>С да 10-11 кунда, 25-26 </a:t>
            </a:r>
            <a:r>
              <a:rPr lang="uz-Cyrl-UZ" baseline="30000" dirty="0"/>
              <a:t>0</a:t>
            </a:r>
            <a:r>
              <a:rPr lang="uz-Cyrl-UZ" dirty="0"/>
              <a:t>С да эса 6-8 кунда униб чиқади. Майсалар ўниб чиққандан кейинги 25-27 кунлари ҳаво ҳарорати ўртача 25-30 </a:t>
            </a:r>
            <a:r>
              <a:rPr lang="uz-Cyrl-UZ" baseline="30000" dirty="0"/>
              <a:t>0</a:t>
            </a:r>
            <a:r>
              <a:rPr lang="uz-Cyrl-UZ" dirty="0"/>
              <a:t>С бўлганда гуллаш жараёни жадаллашади.</a:t>
            </a:r>
            <a:endParaRPr lang="ru-RU" dirty="0"/>
          </a:p>
          <a:p>
            <a:r>
              <a:rPr lang="uz-Cyrl-UZ" dirty="0"/>
              <a:t>Ўсимлик ҳароратга айниқса гуллаш ва ёнғоқлар шаклланиш даврида ўта талабчан бўлиб, ҳарорат 12°С дан паст бўлса ёнғоқпарнинг ривожланиши тўхтайди. </a:t>
            </a:r>
            <a:endParaRPr lang="ru-RU" dirty="0"/>
          </a:p>
          <a:p>
            <a:pPr algn="just">
              <a:lnSpc>
                <a:spcPct val="90000"/>
              </a:lnSpc>
            </a:pPr>
            <a:endParaRPr lang="ru-RU" sz="2200" dirty="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ru-RU" sz="2200" b="1" i="1" u="none" strike="noStrike" kern="0" cap="none" spc="0" normalizeH="0" baseline="0" noProof="0" dirty="0" smtClean="0">
                <a:ln>
                  <a:noFill/>
                </a:ln>
                <a:solidFill>
                  <a:srgbClr val="0000FF"/>
                </a:solidFill>
                <a:effectLst>
                  <a:outerShdw blurRad="38100" dist="38100" dir="2700000" algn="tl">
                    <a:srgbClr val="C0C0C0"/>
                  </a:outerShdw>
                </a:effectLst>
                <a:uLnTx/>
                <a:uFillTx/>
                <a:latin typeface="+mj-lt"/>
                <a:ea typeface="+mj-ea"/>
                <a:cs typeface="+mj-cs"/>
              </a:rPr>
              <a:t>БИОЛОГИК ХУСУСИЯТЛАРИ</a:t>
            </a:r>
            <a:endParaRPr kumimoji="0" lang="ru-RU" sz="2200" b="1" i="0" u="none" strike="noStrike" kern="0" cap="none" spc="0" normalizeH="0" baseline="0" noProof="0" dirty="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9218" name="Picture 2" descr="Картинки по запросу арахис использова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1639" y="4149080"/>
            <a:ext cx="4067208" cy="252028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908720"/>
            <a:ext cx="3540274" cy="23228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2400" b="1" dirty="0"/>
              <a:t>Маданий ер ёнғоқ навлари ўсув даврининг узунлигига асосланиб уч гуруҳга бўлинади:</a:t>
            </a:r>
            <a:r>
              <a:rPr lang="ru-RU" sz="2400" b="1" dirty="0"/>
              <a:t/>
            </a:r>
            <a:br>
              <a:rPr lang="ru-RU" sz="2400" b="1" dirty="0"/>
            </a:br>
            <a:endParaRPr lang="ru-RU" sz="2400" b="1"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3174565860"/>
              </p:ext>
            </p:extLst>
          </p:nvPr>
        </p:nvGraphicFramePr>
        <p:xfrm>
          <a:off x="0" y="1916832"/>
          <a:ext cx="8964488" cy="4373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8266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Тупроққа талаби</a:t>
            </a:r>
            <a:r>
              <a:rPr lang="ru-RU"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normAutofit fontScale="70000" lnSpcReduction="20000"/>
          </a:bodyPr>
          <a:lstStyle/>
          <a:p>
            <a:r>
              <a:rPr lang="uz-Cyrl-UZ" dirty="0"/>
              <a:t>Ерёнғоқ унумдор, ғовакли, яхши ишлов берилган ва бегона ўтлар босмайдиган ерда мўл ҳосил беради. Оғир шўрҳок ва ботқоқ тупроқлар ерёнғоқ учун яроқсиздир.</a:t>
            </a:r>
            <a:endParaRPr lang="ru-RU" dirty="0"/>
          </a:p>
          <a:p>
            <a:r>
              <a:rPr lang="uz-Cyrl-UZ" dirty="0"/>
              <a:t>Ер ёнғоқ иссиқ севар, қирғоқчиликка чидамли бир йиллик ер ости дуккакли дон ўсимлиги ҳисобланади. Ер ёнғоқнинг илдизи ўқ илдиз бўлиб, 1,5-2метр чуқурликгача, ён атрофига эса, 1,5метр радиусда ён илдизлари тарқалади. Ер ёнғоқ илдизида махсус туганак ҳосил қилувчи бактериялар яшайди. Бу бактериялар тупрокда бўлиб, илдиз тукчалари орқали унинг пўстлоқ паренхимасига киради ва зудлик билан кўпаяди. </a:t>
            </a:r>
            <a:endParaRPr lang="ru-RU" dirty="0"/>
          </a:p>
        </p:txBody>
      </p:sp>
      <p:pic>
        <p:nvPicPr>
          <p:cNvPr id="1024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60848"/>
            <a:ext cx="3059832" cy="27142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Autofit/>
          </a:bodyPr>
          <a:lstStyle/>
          <a:p>
            <a:pPr>
              <a:defRPr/>
            </a:pPr>
            <a:r>
              <a:rPr lang="uz-Cyrl-UZ" sz="2000" b="1" dirty="0">
                <a:effectLst/>
              </a:rPr>
              <a:t>Ерёнғоқ ўсимлигининг намликка бўлган муносабати</a:t>
            </a:r>
            <a:endParaRPr lang="ru-RU" sz="12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rmAutofit fontScale="85000" lnSpcReduction="20000"/>
          </a:bodyPr>
          <a:lstStyle/>
          <a:p>
            <a:r>
              <a:rPr lang="uz-Cyrl-UZ" dirty="0"/>
              <a:t>Ерёнғоқ фақат суғориладиган ерларда экилади. Ерёнғоқ қурғоқчиликка чидамли ўсимлик бўлиши билан бирга намликка талабчан ҳисобланади. Ўсимликнинг сувга бўлган талаби ўсув даврининг босқичларида турлича бўлиб, майсалар униб чиққанидан гуллаш давригача кам, гуллаш даврида максимал ва ёнғоқларнинг етилиш даврида эса, ўртача талабчан бўлади. </a:t>
            </a:r>
            <a:endParaRPr lang="ru-RU" dirty="0"/>
          </a:p>
          <a:p>
            <a:r>
              <a:rPr lang="uz-Cyrl-UZ" dirty="0"/>
              <a:t>Ўсимликлар тўла ундириб олингандан сўнг тупроқнинг механик таркибига боғлиқ ҳолда 15-20 кунгача  сув берилмайди. </a:t>
            </a:r>
            <a:endParaRPr lang="ru-RU" sz="2400" dirty="0" smtClean="0">
              <a:latin typeface="Times New Roman" pitchFamily="18" charset="0"/>
              <a:cs typeface="Times New Roman" pitchFamily="18" charset="0"/>
            </a:endParaRPr>
          </a:p>
        </p:txBody>
      </p:sp>
      <p:pic>
        <p:nvPicPr>
          <p:cNvPr id="11266" name="Picture 2" descr="Картинки по запросу арахис использова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73714" y="908720"/>
            <a:ext cx="2555776" cy="2210198"/>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арахис использова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7140" y="4293096"/>
            <a:ext cx="2756860" cy="2066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210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normAutofit fontScale="55000" lnSpcReduction="20000"/>
          </a:bodyPr>
          <a:lstStyle/>
          <a:p>
            <a:r>
              <a:rPr lang="uz-Cyrl-UZ" sz="2800" dirty="0">
                <a:solidFill>
                  <a:srgbClr val="0033CC"/>
                </a:solidFill>
              </a:rPr>
              <a:t>Ҳаво ҳарорати 38-40 0С га кўтарилганда эса, гуллаш жараёни секинлашиши кузатилади. Ерёнғоқ етуклик даврида паст ҳароратга таъсирчан бўлиб, куз фаслидаги қисқа муддатли манфий ҳарорат ҳам ўсимликни нобуд қилади.</a:t>
            </a:r>
          </a:p>
          <a:p>
            <a:r>
              <a:rPr lang="uz-Cyrl-UZ" sz="2800" dirty="0">
                <a:solidFill>
                  <a:srgbClr val="0033CC"/>
                </a:solidFill>
              </a:rPr>
              <a:t>Ер ёнғоқ ўсимлигининг барг қўлтиғида жойлашган супургисимон тўпгулдан найчасимон гипантий ва гул ғунчаси ривожпанади. Ер ёнғоқнинг гул ғунчасининг йириклиги намуна ва навларнинг биологик хусисиятларидан бири бўлиб, татттқи экологик шароит таъсирида ўзгариши мумкин.</a:t>
            </a:r>
          </a:p>
          <a:p>
            <a:r>
              <a:rPr lang="uz-Cyrl-UZ" sz="2800" dirty="0">
                <a:solidFill>
                  <a:srgbClr val="0033CC"/>
                </a:solidFill>
              </a:rPr>
              <a:t>Тўпгулда жойлашган найчасимон гипантий дастлаб жуда секин ўсади.</a:t>
            </a:r>
          </a:p>
        </p:txBody>
      </p:sp>
      <p:pic>
        <p:nvPicPr>
          <p:cNvPr id="12290" name="Picture 2" descr="Картинки по запросу арахис использова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8816" y="2924944"/>
            <a:ext cx="5006696"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4271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sz="3100" b="1" i="1">
                <a:effectLst/>
              </a:rPr>
              <a:t>Навлари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8605050" cy="4440556"/>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uz-Cyrl-UZ" b="1" dirty="0"/>
              <a:t>Тошкент-32- </a:t>
            </a:r>
            <a:r>
              <a:rPr lang="uz-Cyrl-UZ" dirty="0"/>
              <a:t>Испан ботаник нав гуруҳига мансуб бўлиб, пояси тик ўсувчи ўртапишар, ўсув даври 150 кун, ҳосилдорлиги 1,3-1,5 т/га уруғининг ранги оч пушти, 1000 дона уруғ вазни 300-350г, ёнғоғида 2 донадан уруғи бор, уруғ таркибидаги ёғ микдори 52%, оқсил микдори 20%.</a:t>
            </a:r>
            <a:endParaRPr lang="ru-RU" dirty="0"/>
          </a:p>
          <a:p>
            <a:pPr algn="just"/>
            <a:r>
              <a:rPr lang="uz-Cyrl-UZ" sz="2800" dirty="0" smtClean="0"/>
              <a:t>.</a:t>
            </a:r>
            <a:endParaRPr lang="ru-RU" sz="2800" dirty="0"/>
          </a:p>
          <a:p>
            <a:pPr algn="just"/>
            <a:endParaRPr lang="ru-RU" sz="2800" dirty="0" smtClean="0">
              <a:latin typeface="Times New Roman" pitchFamily="18" charset="0"/>
              <a:cs typeface="Times New Roman" pitchFamily="18" charset="0"/>
            </a:endParaRPr>
          </a:p>
        </p:txBody>
      </p:sp>
      <p:pic>
        <p:nvPicPr>
          <p:cNvPr id="1331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77072"/>
            <a:ext cx="3453270"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4035352"/>
            <a:ext cx="3766195" cy="28226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395536" y="188640"/>
            <a:ext cx="8243887" cy="396854"/>
          </a:xfrm>
        </p:spPr>
        <p:txBody>
          <a:bodyPr/>
          <a:lstStyle/>
          <a:p>
            <a:pPr>
              <a:defRPr/>
            </a:pPr>
            <a:r>
              <a:rPr lang="uz-Cyrl-UZ" sz="2400" b="1" dirty="0">
                <a:effectLst/>
              </a:rPr>
              <a:t>Перзуван 46\2</a:t>
            </a:r>
            <a:r>
              <a:rPr lang="uz-Cyrl-UZ" sz="2400" b="1" dirty="0" smtClean="0">
                <a:effectLst/>
              </a:rPr>
              <a:t> </a:t>
            </a:r>
            <a:r>
              <a:rPr lang="uz-Cyrl-UZ" sz="2400" b="1" dirty="0">
                <a:effectLst/>
              </a:rPr>
              <a:t>нави.</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normAutofit fontScale="92500" lnSpcReduction="20000"/>
          </a:bodyPr>
          <a:lstStyle/>
          <a:p>
            <a:pPr algn="just"/>
            <a:r>
              <a:rPr lang="ru-RU" sz="2800" dirty="0" err="1">
                <a:solidFill>
                  <a:srgbClr val="0000FF"/>
                </a:solidFill>
              </a:rPr>
              <a:t>Испан</a:t>
            </a:r>
            <a:r>
              <a:rPr lang="ru-RU" sz="2800" dirty="0">
                <a:solidFill>
                  <a:srgbClr val="0000FF"/>
                </a:solidFill>
              </a:rPr>
              <a:t> ботаник </a:t>
            </a:r>
            <a:r>
              <a:rPr lang="ru-RU" sz="2800" dirty="0" err="1">
                <a:solidFill>
                  <a:srgbClr val="0000FF"/>
                </a:solidFill>
              </a:rPr>
              <a:t>нав</a:t>
            </a:r>
            <a:r>
              <a:rPr lang="ru-RU" sz="2800" dirty="0">
                <a:solidFill>
                  <a:srgbClr val="0000FF"/>
                </a:solidFill>
              </a:rPr>
              <a:t> </a:t>
            </a:r>
            <a:r>
              <a:rPr lang="ru-RU" sz="2800" dirty="0" err="1">
                <a:solidFill>
                  <a:srgbClr val="0000FF"/>
                </a:solidFill>
              </a:rPr>
              <a:t>гуруҳига</a:t>
            </a:r>
            <a:r>
              <a:rPr lang="ru-RU" sz="2800" dirty="0">
                <a:solidFill>
                  <a:srgbClr val="0000FF"/>
                </a:solidFill>
              </a:rPr>
              <a:t> </a:t>
            </a:r>
            <a:r>
              <a:rPr lang="ru-RU" sz="2800" dirty="0" err="1">
                <a:solidFill>
                  <a:srgbClr val="0000FF"/>
                </a:solidFill>
              </a:rPr>
              <a:t>кириб</a:t>
            </a:r>
            <a:r>
              <a:rPr lang="ru-RU" sz="2800" dirty="0">
                <a:solidFill>
                  <a:srgbClr val="0000FF"/>
                </a:solidFill>
              </a:rPr>
              <a:t>, </a:t>
            </a:r>
            <a:r>
              <a:rPr lang="ru-RU" sz="2800" dirty="0" err="1">
                <a:solidFill>
                  <a:srgbClr val="0000FF"/>
                </a:solidFill>
              </a:rPr>
              <a:t>пояси</a:t>
            </a:r>
            <a:r>
              <a:rPr lang="ru-RU" sz="2800" dirty="0">
                <a:solidFill>
                  <a:srgbClr val="0000FF"/>
                </a:solidFill>
              </a:rPr>
              <a:t> тик </a:t>
            </a:r>
            <a:r>
              <a:rPr lang="ru-RU" sz="2800" dirty="0" err="1">
                <a:solidFill>
                  <a:srgbClr val="0000FF"/>
                </a:solidFill>
              </a:rPr>
              <a:t>ўсувчи</a:t>
            </a:r>
            <a:r>
              <a:rPr lang="ru-RU" sz="2800" dirty="0">
                <a:solidFill>
                  <a:srgbClr val="0000FF"/>
                </a:solidFill>
              </a:rPr>
              <a:t> </a:t>
            </a:r>
            <a:r>
              <a:rPr lang="ru-RU" sz="2800" dirty="0" err="1">
                <a:solidFill>
                  <a:srgbClr val="0000FF"/>
                </a:solidFill>
              </a:rPr>
              <a:t>ўртапишар</a:t>
            </a:r>
            <a:r>
              <a:rPr lang="ru-RU" sz="2800" dirty="0">
                <a:solidFill>
                  <a:srgbClr val="0000FF"/>
                </a:solidFill>
              </a:rPr>
              <a:t>, </a:t>
            </a:r>
            <a:r>
              <a:rPr lang="ru-RU" sz="2800" dirty="0" err="1">
                <a:solidFill>
                  <a:srgbClr val="0000FF"/>
                </a:solidFill>
              </a:rPr>
              <a:t>ўсув</a:t>
            </a:r>
            <a:r>
              <a:rPr lang="ru-RU" sz="2800" dirty="0">
                <a:solidFill>
                  <a:srgbClr val="0000FF"/>
                </a:solidFill>
              </a:rPr>
              <a:t> </a:t>
            </a:r>
            <a:r>
              <a:rPr lang="ru-RU" sz="2800" dirty="0" err="1">
                <a:solidFill>
                  <a:srgbClr val="0000FF"/>
                </a:solidFill>
              </a:rPr>
              <a:t>даври</a:t>
            </a:r>
            <a:r>
              <a:rPr lang="ru-RU" sz="2800" dirty="0">
                <a:solidFill>
                  <a:srgbClr val="0000FF"/>
                </a:solidFill>
              </a:rPr>
              <a:t> 150 кун, </a:t>
            </a:r>
            <a:r>
              <a:rPr lang="ru-RU" sz="2800" dirty="0" err="1">
                <a:solidFill>
                  <a:srgbClr val="0000FF"/>
                </a:solidFill>
              </a:rPr>
              <a:t>ҳосилдорлиги</a:t>
            </a:r>
            <a:r>
              <a:rPr lang="ru-RU" sz="2800" dirty="0">
                <a:solidFill>
                  <a:srgbClr val="0000FF"/>
                </a:solidFill>
              </a:rPr>
              <a:t> 1,8-2,0 т/га, </a:t>
            </a:r>
            <a:r>
              <a:rPr lang="ru-RU" sz="2800" dirty="0" err="1">
                <a:solidFill>
                  <a:srgbClr val="0000FF"/>
                </a:solidFill>
              </a:rPr>
              <a:t>уруғ</a:t>
            </a:r>
            <a:r>
              <a:rPr lang="ru-RU" sz="2800" dirty="0">
                <a:solidFill>
                  <a:srgbClr val="0000FF"/>
                </a:solidFill>
              </a:rPr>
              <a:t> </a:t>
            </a:r>
            <a:r>
              <a:rPr lang="ru-RU" sz="2800" dirty="0" err="1">
                <a:solidFill>
                  <a:srgbClr val="0000FF"/>
                </a:solidFill>
              </a:rPr>
              <a:t>пўстининг</a:t>
            </a:r>
            <a:r>
              <a:rPr lang="ru-RU" sz="2800" dirty="0">
                <a:solidFill>
                  <a:srgbClr val="0000FF"/>
                </a:solidFill>
              </a:rPr>
              <a:t> ранги </a:t>
            </a:r>
            <a:r>
              <a:rPr lang="ru-RU" sz="2800" dirty="0" err="1">
                <a:solidFill>
                  <a:srgbClr val="0000FF"/>
                </a:solidFill>
              </a:rPr>
              <a:t>оч</a:t>
            </a:r>
            <a:r>
              <a:rPr lang="ru-RU" sz="2800" dirty="0">
                <a:solidFill>
                  <a:srgbClr val="0000FF"/>
                </a:solidFill>
              </a:rPr>
              <a:t> </a:t>
            </a:r>
            <a:r>
              <a:rPr lang="ru-RU" sz="2800" dirty="0" err="1">
                <a:solidFill>
                  <a:srgbClr val="0000FF"/>
                </a:solidFill>
              </a:rPr>
              <a:t>пушти</a:t>
            </a:r>
            <a:r>
              <a:rPr lang="ru-RU" sz="2800" dirty="0">
                <a:solidFill>
                  <a:srgbClr val="0000FF"/>
                </a:solidFill>
              </a:rPr>
              <a:t>, 1000 дона </a:t>
            </a:r>
            <a:r>
              <a:rPr lang="ru-RU" sz="2800" dirty="0" err="1">
                <a:solidFill>
                  <a:srgbClr val="0000FF"/>
                </a:solidFill>
              </a:rPr>
              <a:t>уруғ</a:t>
            </a:r>
            <a:r>
              <a:rPr lang="ru-RU" sz="2800" dirty="0">
                <a:solidFill>
                  <a:srgbClr val="0000FF"/>
                </a:solidFill>
              </a:rPr>
              <a:t> </a:t>
            </a:r>
            <a:r>
              <a:rPr lang="ru-RU" sz="2800" dirty="0" err="1">
                <a:solidFill>
                  <a:srgbClr val="0000FF"/>
                </a:solidFill>
              </a:rPr>
              <a:t>вазни</a:t>
            </a:r>
            <a:r>
              <a:rPr lang="ru-RU" sz="2800" dirty="0">
                <a:solidFill>
                  <a:srgbClr val="0000FF"/>
                </a:solidFill>
              </a:rPr>
              <a:t> 400-450г, </a:t>
            </a:r>
            <a:r>
              <a:rPr lang="ru-RU" sz="2800" dirty="0" err="1">
                <a:solidFill>
                  <a:srgbClr val="0000FF"/>
                </a:solidFill>
              </a:rPr>
              <a:t>уруғи</a:t>
            </a:r>
            <a:r>
              <a:rPr lang="ru-RU" sz="2800" dirty="0">
                <a:solidFill>
                  <a:srgbClr val="0000FF"/>
                </a:solidFill>
              </a:rPr>
              <a:t> </a:t>
            </a:r>
            <a:r>
              <a:rPr lang="ru-RU" sz="2800" dirty="0" err="1">
                <a:solidFill>
                  <a:srgbClr val="0000FF"/>
                </a:solidFill>
              </a:rPr>
              <a:t>таркибидаги</a:t>
            </a:r>
            <a:r>
              <a:rPr lang="ru-RU" sz="2800" dirty="0">
                <a:solidFill>
                  <a:srgbClr val="0000FF"/>
                </a:solidFill>
              </a:rPr>
              <a:t> </a:t>
            </a:r>
            <a:r>
              <a:rPr lang="ru-RU" sz="2800" dirty="0" err="1">
                <a:solidFill>
                  <a:srgbClr val="0000FF"/>
                </a:solidFill>
              </a:rPr>
              <a:t>ёғ</a:t>
            </a:r>
            <a:r>
              <a:rPr lang="ru-RU" sz="2800" dirty="0">
                <a:solidFill>
                  <a:srgbClr val="0000FF"/>
                </a:solidFill>
              </a:rPr>
              <a:t> </a:t>
            </a:r>
            <a:r>
              <a:rPr lang="ru-RU" sz="2800" dirty="0" err="1">
                <a:solidFill>
                  <a:srgbClr val="0000FF"/>
                </a:solidFill>
              </a:rPr>
              <a:t>миқдори</a:t>
            </a:r>
            <a:r>
              <a:rPr lang="ru-RU" sz="2800" dirty="0">
                <a:solidFill>
                  <a:srgbClr val="0000FF"/>
                </a:solidFill>
              </a:rPr>
              <a:t> 49%, </a:t>
            </a:r>
            <a:r>
              <a:rPr lang="ru-RU" sz="2800" dirty="0" err="1">
                <a:solidFill>
                  <a:srgbClr val="0000FF"/>
                </a:solidFill>
              </a:rPr>
              <a:t>оқсил</a:t>
            </a:r>
            <a:r>
              <a:rPr lang="ru-RU" sz="2800" dirty="0">
                <a:solidFill>
                  <a:srgbClr val="0000FF"/>
                </a:solidFill>
              </a:rPr>
              <a:t> </a:t>
            </a:r>
            <a:r>
              <a:rPr lang="ru-RU" sz="2800" dirty="0" err="1">
                <a:solidFill>
                  <a:srgbClr val="0000FF"/>
                </a:solidFill>
              </a:rPr>
              <a:t>миқдори</a:t>
            </a:r>
            <a:r>
              <a:rPr lang="ru-RU" sz="2800" dirty="0">
                <a:solidFill>
                  <a:srgbClr val="0000FF"/>
                </a:solidFill>
              </a:rPr>
              <a:t> 19%, </a:t>
            </a:r>
            <a:r>
              <a:rPr lang="ru-RU" sz="2800" dirty="0" err="1">
                <a:solidFill>
                  <a:srgbClr val="0000FF"/>
                </a:solidFill>
              </a:rPr>
              <a:t>ёнғоғида</a:t>
            </a:r>
            <a:r>
              <a:rPr lang="ru-RU" sz="2800" dirty="0">
                <a:solidFill>
                  <a:srgbClr val="0000FF"/>
                </a:solidFill>
              </a:rPr>
              <a:t> 2-3 </a:t>
            </a:r>
            <a:r>
              <a:rPr lang="ru-RU" sz="2800" dirty="0" err="1">
                <a:solidFill>
                  <a:srgbClr val="0000FF"/>
                </a:solidFill>
              </a:rPr>
              <a:t>тагача</a:t>
            </a:r>
            <a:r>
              <a:rPr lang="ru-RU" sz="2800" dirty="0">
                <a:solidFill>
                  <a:srgbClr val="0000FF"/>
                </a:solidFill>
              </a:rPr>
              <a:t> </a:t>
            </a:r>
            <a:r>
              <a:rPr lang="ru-RU" sz="2800" dirty="0" err="1">
                <a:solidFill>
                  <a:srgbClr val="0000FF"/>
                </a:solidFill>
              </a:rPr>
              <a:t>дони</a:t>
            </a:r>
            <a:r>
              <a:rPr lang="ru-RU" sz="2800" dirty="0">
                <a:solidFill>
                  <a:srgbClr val="0000FF"/>
                </a:solidFill>
              </a:rPr>
              <a:t> бор</a:t>
            </a:r>
            <a:endParaRPr lang="ru-RU" sz="2600" dirty="0" smtClean="0">
              <a:solidFill>
                <a:srgbClr val="0000FF"/>
              </a:solidFill>
            </a:endParaRPr>
          </a:p>
        </p:txBody>
      </p:sp>
      <p:pic>
        <p:nvPicPr>
          <p:cNvPr id="14338" name="Picture 2" descr="Картинки по запросу арахис использова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56992"/>
            <a:ext cx="3744416"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арахис использова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356992"/>
            <a:ext cx="3294112" cy="3294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uz-Cyrl-UZ" dirty="0"/>
              <a:t>Ташкентский 112. </a:t>
            </a:r>
            <a:r>
              <a:rPr lang="ru-RU" sz="3200" i="1" dirty="0" smtClean="0">
                <a:solidFill>
                  <a:srgbClr val="0033CC"/>
                </a:solidFill>
              </a:rPr>
              <a:t> </a:t>
            </a:r>
            <a:r>
              <a:rPr lang="ru-RU" sz="3200" i="1" dirty="0">
                <a:solidFill>
                  <a:srgbClr val="0033CC"/>
                </a:solidFill>
              </a:rPr>
              <a:t>нави.</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r>
              <a:rPr lang="uz-Cyrl-UZ" dirty="0"/>
              <a:t>Ўрта Осиё мойли ўсимликлар тажриба станциясида чикарилган бўлиб туп шаклида ўсадиган шакллар жумласига киради. Кизғиш тусли  4-6 та ён поя  чиқаради. Дуккаклари йирик, 3-4 уруғли, найсимон, сикик жойлари кам ифодаланган, ранги оч сариқ, юзаси ялтирок пўчоғи қалин бўлади. Пўстли уруғи тук қизил. Бу эртапишар, серҳосил нав бўлиб, асосан мағзини истеъмол қилиш учун экилади.</a:t>
            </a:r>
            <a:endParaRPr lang="ru-RU" dirty="0"/>
          </a:p>
        </p:txBody>
      </p:sp>
      <p:pic>
        <p:nvPicPr>
          <p:cNvPr id="15362" name="Picture 2" descr="Картинки по запросу арахис использова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32856"/>
            <a:ext cx="3701576"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dirty="0" err="1"/>
              <a:t>Қибрай</a:t>
            </a:r>
            <a:r>
              <a:rPr lang="ru-RU" dirty="0"/>
              <a:t> 4</a:t>
            </a:r>
            <a:r>
              <a:rPr lang="ru-RU" sz="3200" b="0" i="1"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142876" y="764704"/>
            <a:ext cx="8929718" cy="4248472"/>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marL="144000" algn="just">
              <a:spcBef>
                <a:spcPts val="0"/>
              </a:spcBef>
            </a:pPr>
            <a:r>
              <a:rPr lang="ru-RU" sz="1600" dirty="0" err="1">
                <a:solidFill>
                  <a:srgbClr val="0000FF"/>
                </a:solidFill>
              </a:rPr>
              <a:t>Ўзбекистон</a:t>
            </a:r>
            <a:r>
              <a:rPr lang="ru-RU" sz="1600" dirty="0">
                <a:solidFill>
                  <a:srgbClr val="0000FF"/>
                </a:solidFill>
              </a:rPr>
              <a:t> </a:t>
            </a:r>
            <a:r>
              <a:rPr lang="ru-RU" sz="1600" dirty="0" err="1">
                <a:solidFill>
                  <a:srgbClr val="0000FF"/>
                </a:solidFill>
              </a:rPr>
              <a:t>ўсимликшунослик</a:t>
            </a:r>
            <a:r>
              <a:rPr lang="ru-RU" sz="1600" dirty="0">
                <a:solidFill>
                  <a:srgbClr val="0000FF"/>
                </a:solidFill>
              </a:rPr>
              <a:t> </a:t>
            </a:r>
            <a:r>
              <a:rPr lang="ru-RU" sz="1600" dirty="0" err="1">
                <a:solidFill>
                  <a:srgbClr val="0000FF"/>
                </a:solidFill>
              </a:rPr>
              <a:t>илмий</a:t>
            </a:r>
            <a:r>
              <a:rPr lang="ru-RU" sz="1600" dirty="0">
                <a:solidFill>
                  <a:srgbClr val="0000FF"/>
                </a:solidFill>
              </a:rPr>
              <a:t> </a:t>
            </a:r>
            <a:r>
              <a:rPr lang="ru-RU" sz="1600" dirty="0" err="1">
                <a:solidFill>
                  <a:srgbClr val="0000FF"/>
                </a:solidFill>
              </a:rPr>
              <a:t>текшириш</a:t>
            </a:r>
            <a:r>
              <a:rPr lang="ru-RU" sz="1600" dirty="0">
                <a:solidFill>
                  <a:srgbClr val="0000FF"/>
                </a:solidFill>
              </a:rPr>
              <a:t> </a:t>
            </a:r>
            <a:r>
              <a:rPr lang="ru-RU" sz="1600" dirty="0" err="1">
                <a:solidFill>
                  <a:srgbClr val="0000FF"/>
                </a:solidFill>
              </a:rPr>
              <a:t>институтининг</a:t>
            </a:r>
            <a:r>
              <a:rPr lang="ru-RU" sz="1600" dirty="0">
                <a:solidFill>
                  <a:srgbClr val="0000FF"/>
                </a:solidFill>
              </a:rPr>
              <a:t> </a:t>
            </a:r>
            <a:r>
              <a:rPr lang="ru-RU" sz="1600" dirty="0" err="1">
                <a:solidFill>
                  <a:srgbClr val="0000FF"/>
                </a:solidFill>
              </a:rPr>
              <a:t>селекцион</a:t>
            </a:r>
            <a:r>
              <a:rPr lang="ru-RU" sz="1600" dirty="0">
                <a:solidFill>
                  <a:srgbClr val="0000FF"/>
                </a:solidFill>
              </a:rPr>
              <a:t> нави. К-1772 (АҚШ) </a:t>
            </a:r>
            <a:r>
              <a:rPr lang="ru-RU" sz="1600" dirty="0" err="1">
                <a:solidFill>
                  <a:srgbClr val="0000FF"/>
                </a:solidFill>
              </a:rPr>
              <a:t>коллекцион</a:t>
            </a:r>
            <a:r>
              <a:rPr lang="ru-RU" sz="1600" dirty="0">
                <a:solidFill>
                  <a:srgbClr val="0000FF"/>
                </a:solidFill>
              </a:rPr>
              <a:t> </a:t>
            </a:r>
            <a:r>
              <a:rPr lang="ru-RU" sz="1600" dirty="0" err="1">
                <a:solidFill>
                  <a:srgbClr val="0000FF"/>
                </a:solidFill>
              </a:rPr>
              <a:t>намунасидан</a:t>
            </a:r>
            <a:r>
              <a:rPr lang="ru-RU" sz="1600" dirty="0">
                <a:solidFill>
                  <a:srgbClr val="0000FF"/>
                </a:solidFill>
              </a:rPr>
              <a:t> </a:t>
            </a:r>
            <a:r>
              <a:rPr lang="ru-RU" sz="1600" dirty="0" err="1">
                <a:solidFill>
                  <a:srgbClr val="0000FF"/>
                </a:solidFill>
              </a:rPr>
              <a:t>гурухлаб</a:t>
            </a:r>
            <a:r>
              <a:rPr lang="ru-RU" sz="1600" dirty="0">
                <a:solidFill>
                  <a:srgbClr val="0000FF"/>
                </a:solidFill>
              </a:rPr>
              <a:t> </a:t>
            </a:r>
            <a:r>
              <a:rPr lang="ru-RU" sz="1600" dirty="0" err="1">
                <a:solidFill>
                  <a:srgbClr val="0000FF"/>
                </a:solidFill>
              </a:rPr>
              <a:t>танлаш</a:t>
            </a:r>
            <a:r>
              <a:rPr lang="ru-RU" sz="1600" dirty="0">
                <a:solidFill>
                  <a:srgbClr val="0000FF"/>
                </a:solidFill>
              </a:rPr>
              <a:t> </a:t>
            </a:r>
            <a:r>
              <a:rPr lang="ru-RU" sz="1600" dirty="0" err="1">
                <a:solidFill>
                  <a:srgbClr val="0000FF"/>
                </a:solidFill>
              </a:rPr>
              <a:t>йўли</a:t>
            </a:r>
            <a:r>
              <a:rPr lang="ru-RU" sz="1600" dirty="0">
                <a:solidFill>
                  <a:srgbClr val="0000FF"/>
                </a:solidFill>
              </a:rPr>
              <a:t> </a:t>
            </a:r>
            <a:r>
              <a:rPr lang="ru-RU" sz="1600" dirty="0" err="1">
                <a:solidFill>
                  <a:srgbClr val="0000FF"/>
                </a:solidFill>
              </a:rPr>
              <a:t>билан</a:t>
            </a:r>
            <a:r>
              <a:rPr lang="ru-RU" sz="1600" dirty="0">
                <a:solidFill>
                  <a:srgbClr val="0000FF"/>
                </a:solidFill>
              </a:rPr>
              <a:t> </a:t>
            </a:r>
            <a:r>
              <a:rPr lang="ru-RU" sz="1600" dirty="0" err="1">
                <a:solidFill>
                  <a:srgbClr val="0000FF"/>
                </a:solidFill>
              </a:rPr>
              <a:t>яратилган</a:t>
            </a:r>
            <a:r>
              <a:rPr lang="ru-RU" sz="1600" dirty="0">
                <a:solidFill>
                  <a:srgbClr val="0000FF"/>
                </a:solidFill>
              </a:rPr>
              <a:t>.</a:t>
            </a:r>
          </a:p>
          <a:p>
            <a:pPr marL="144000" algn="just">
              <a:spcBef>
                <a:spcPts val="0"/>
              </a:spcBef>
            </a:pPr>
            <a:r>
              <a:rPr lang="ru-RU" sz="1600" dirty="0" err="1">
                <a:solidFill>
                  <a:srgbClr val="0000FF"/>
                </a:solidFill>
              </a:rPr>
              <a:t>Муаллифлар</a:t>
            </a:r>
            <a:r>
              <a:rPr lang="ru-RU" sz="1600" dirty="0">
                <a:solidFill>
                  <a:srgbClr val="0000FF"/>
                </a:solidFill>
              </a:rPr>
              <a:t>: Иваненко Е.Н, </a:t>
            </a:r>
            <a:r>
              <a:rPr lang="ru-RU" sz="1600" dirty="0" err="1">
                <a:solidFill>
                  <a:srgbClr val="0000FF"/>
                </a:solidFill>
              </a:rPr>
              <a:t>Узоқов</a:t>
            </a:r>
            <a:r>
              <a:rPr lang="ru-RU" sz="1600" dirty="0">
                <a:solidFill>
                  <a:srgbClr val="0000FF"/>
                </a:solidFill>
              </a:rPr>
              <a:t> Ю.Ф, </a:t>
            </a:r>
            <a:r>
              <a:rPr lang="ru-RU" sz="1600" dirty="0" err="1">
                <a:solidFill>
                  <a:srgbClr val="0000FF"/>
                </a:solidFill>
              </a:rPr>
              <a:t>Амантурдиев</a:t>
            </a:r>
            <a:r>
              <a:rPr lang="ru-RU" sz="1600" dirty="0">
                <a:solidFill>
                  <a:srgbClr val="0000FF"/>
                </a:solidFill>
              </a:rPr>
              <a:t> Б, Ахмедов К, </a:t>
            </a:r>
            <a:r>
              <a:rPr lang="ru-RU" sz="1600" dirty="0" err="1">
                <a:solidFill>
                  <a:srgbClr val="0000FF"/>
                </a:solidFill>
              </a:rPr>
              <a:t>Байматова</a:t>
            </a:r>
            <a:r>
              <a:rPr lang="ru-RU" sz="1600" dirty="0">
                <a:solidFill>
                  <a:srgbClr val="0000FF"/>
                </a:solidFill>
              </a:rPr>
              <a:t> Т.К.</a:t>
            </a:r>
          </a:p>
          <a:p>
            <a:pPr marL="144000" algn="just">
              <a:spcBef>
                <a:spcPts val="0"/>
              </a:spcBef>
            </a:pPr>
            <a:r>
              <a:rPr lang="ru-RU" sz="1600" dirty="0">
                <a:solidFill>
                  <a:srgbClr val="0000FF"/>
                </a:solidFill>
              </a:rPr>
              <a:t>1998 </a:t>
            </a:r>
            <a:r>
              <a:rPr lang="ru-RU" sz="1600" dirty="0" err="1">
                <a:solidFill>
                  <a:srgbClr val="0000FF"/>
                </a:solidFill>
              </a:rPr>
              <a:t>йилдан</a:t>
            </a:r>
            <a:r>
              <a:rPr lang="ru-RU" sz="1600" dirty="0">
                <a:solidFill>
                  <a:srgbClr val="0000FF"/>
                </a:solidFill>
              </a:rPr>
              <a:t> республика </a:t>
            </a:r>
            <a:r>
              <a:rPr lang="ru-RU" sz="1600" dirty="0" err="1">
                <a:solidFill>
                  <a:srgbClr val="0000FF"/>
                </a:solidFill>
              </a:rPr>
              <a:t>бўйича</a:t>
            </a:r>
            <a:r>
              <a:rPr lang="ru-RU" sz="1600" dirty="0">
                <a:solidFill>
                  <a:srgbClr val="0000FF"/>
                </a:solidFill>
              </a:rPr>
              <a:t> </a:t>
            </a:r>
            <a:r>
              <a:rPr lang="ru-RU" sz="1600" dirty="0" err="1">
                <a:solidFill>
                  <a:srgbClr val="0000FF"/>
                </a:solidFill>
              </a:rPr>
              <a:t>Давлат</a:t>
            </a:r>
            <a:r>
              <a:rPr lang="ru-RU" sz="1600" dirty="0">
                <a:solidFill>
                  <a:srgbClr val="0000FF"/>
                </a:solidFill>
              </a:rPr>
              <a:t> </a:t>
            </a:r>
            <a:r>
              <a:rPr lang="ru-RU" sz="1600" dirty="0" err="1">
                <a:solidFill>
                  <a:srgbClr val="0000FF"/>
                </a:solidFill>
              </a:rPr>
              <a:t>рестирига</a:t>
            </a:r>
            <a:r>
              <a:rPr lang="ru-RU" sz="1600" dirty="0">
                <a:solidFill>
                  <a:srgbClr val="0000FF"/>
                </a:solidFill>
              </a:rPr>
              <a:t> </a:t>
            </a:r>
            <a:r>
              <a:rPr lang="ru-RU" sz="1600" dirty="0" err="1">
                <a:solidFill>
                  <a:srgbClr val="0000FF"/>
                </a:solidFill>
              </a:rPr>
              <a:t>киритилган</a:t>
            </a:r>
            <a:r>
              <a:rPr lang="ru-RU" sz="1600" dirty="0">
                <a:solidFill>
                  <a:srgbClr val="0000FF"/>
                </a:solidFill>
              </a:rPr>
              <a:t>.</a:t>
            </a:r>
          </a:p>
          <a:p>
            <a:pPr marL="144000" algn="just">
              <a:spcBef>
                <a:spcPts val="0"/>
              </a:spcBef>
            </a:pPr>
            <a:r>
              <a:rPr lang="ru-RU" sz="1600" dirty="0" err="1">
                <a:solidFill>
                  <a:srgbClr val="0000FF"/>
                </a:solidFill>
              </a:rPr>
              <a:t>Виргин</a:t>
            </a:r>
            <a:r>
              <a:rPr lang="ru-RU" sz="1600" dirty="0">
                <a:solidFill>
                  <a:srgbClr val="0000FF"/>
                </a:solidFill>
              </a:rPr>
              <a:t> </a:t>
            </a:r>
            <a:r>
              <a:rPr lang="ru-RU" sz="1600" dirty="0" err="1">
                <a:solidFill>
                  <a:srgbClr val="0000FF"/>
                </a:solidFill>
              </a:rPr>
              <a:t>шохланиш</a:t>
            </a:r>
            <a:r>
              <a:rPr lang="ru-RU" sz="1600" dirty="0">
                <a:solidFill>
                  <a:srgbClr val="0000FF"/>
                </a:solidFill>
              </a:rPr>
              <a:t> </a:t>
            </a:r>
            <a:r>
              <a:rPr lang="ru-RU" sz="1600" dirty="0" err="1">
                <a:solidFill>
                  <a:srgbClr val="0000FF"/>
                </a:solidFill>
              </a:rPr>
              <a:t>турига</a:t>
            </a:r>
            <a:r>
              <a:rPr lang="ru-RU" sz="1600" dirty="0">
                <a:solidFill>
                  <a:srgbClr val="0000FF"/>
                </a:solidFill>
              </a:rPr>
              <a:t> </a:t>
            </a:r>
            <a:r>
              <a:rPr lang="ru-RU" sz="1600" dirty="0" err="1">
                <a:solidFill>
                  <a:srgbClr val="0000FF"/>
                </a:solidFill>
              </a:rPr>
              <a:t>мансуб</a:t>
            </a:r>
            <a:r>
              <a:rPr lang="ru-RU" sz="1600" dirty="0">
                <a:solidFill>
                  <a:srgbClr val="0000FF"/>
                </a:solidFill>
              </a:rPr>
              <a:t>.</a:t>
            </a:r>
          </a:p>
          <a:p>
            <a:pPr marL="144000" algn="just">
              <a:spcBef>
                <a:spcPts val="0"/>
              </a:spcBef>
            </a:pPr>
            <a:r>
              <a:rPr lang="ru-RU" sz="1600" dirty="0" err="1">
                <a:solidFill>
                  <a:srgbClr val="0000FF"/>
                </a:solidFill>
              </a:rPr>
              <a:t>Ўсимликнинг</a:t>
            </a:r>
            <a:r>
              <a:rPr lang="ru-RU" sz="1600" dirty="0">
                <a:solidFill>
                  <a:srgbClr val="0000FF"/>
                </a:solidFill>
              </a:rPr>
              <a:t> </a:t>
            </a:r>
            <a:r>
              <a:rPr lang="ru-RU" sz="1600" dirty="0" err="1">
                <a:solidFill>
                  <a:srgbClr val="0000FF"/>
                </a:solidFill>
              </a:rPr>
              <a:t>шакли</a:t>
            </a:r>
            <a:r>
              <a:rPr lang="ru-RU" sz="1600" dirty="0">
                <a:solidFill>
                  <a:srgbClr val="0000FF"/>
                </a:solidFill>
              </a:rPr>
              <a:t> ярим </a:t>
            </a:r>
            <a:r>
              <a:rPr lang="ru-RU" sz="1600" dirty="0" err="1">
                <a:solidFill>
                  <a:srgbClr val="0000FF"/>
                </a:solidFill>
              </a:rPr>
              <a:t>шохланувчан</a:t>
            </a:r>
            <a:r>
              <a:rPr lang="ru-RU" sz="1600" dirty="0">
                <a:solidFill>
                  <a:srgbClr val="0000FF"/>
                </a:solidFill>
              </a:rPr>
              <a:t>. </a:t>
            </a:r>
            <a:r>
              <a:rPr lang="ru-RU" sz="1600" dirty="0" err="1">
                <a:solidFill>
                  <a:srgbClr val="0000FF"/>
                </a:solidFill>
              </a:rPr>
              <a:t>Пояси</a:t>
            </a:r>
            <a:r>
              <a:rPr lang="ru-RU" sz="1600" dirty="0">
                <a:solidFill>
                  <a:srgbClr val="0000FF"/>
                </a:solidFill>
              </a:rPr>
              <a:t> </a:t>
            </a:r>
            <a:r>
              <a:rPr lang="ru-RU" sz="1600" dirty="0" err="1">
                <a:solidFill>
                  <a:srgbClr val="0000FF"/>
                </a:solidFill>
              </a:rPr>
              <a:t>ёйилган</a:t>
            </a:r>
            <a:r>
              <a:rPr lang="ru-RU" sz="1600" dirty="0">
                <a:solidFill>
                  <a:srgbClr val="0000FF"/>
                </a:solidFill>
              </a:rPr>
              <a:t>, </a:t>
            </a:r>
            <a:r>
              <a:rPr lang="ru-RU" sz="1600" dirty="0" err="1">
                <a:solidFill>
                  <a:srgbClr val="0000FF"/>
                </a:solidFill>
              </a:rPr>
              <a:t>ўртача</a:t>
            </a:r>
            <a:r>
              <a:rPr lang="ru-RU" sz="1600" dirty="0">
                <a:solidFill>
                  <a:srgbClr val="0000FF"/>
                </a:solidFill>
              </a:rPr>
              <a:t> </a:t>
            </a:r>
            <a:r>
              <a:rPr lang="ru-RU" sz="1600" dirty="0" err="1">
                <a:solidFill>
                  <a:srgbClr val="0000FF"/>
                </a:solidFill>
              </a:rPr>
              <a:t>баландликда</a:t>
            </a:r>
            <a:r>
              <a:rPr lang="ru-RU" sz="1600" dirty="0">
                <a:solidFill>
                  <a:srgbClr val="0000FF"/>
                </a:solidFill>
              </a:rPr>
              <a:t>. </a:t>
            </a:r>
            <a:r>
              <a:rPr lang="ru-RU" sz="1600" dirty="0" err="1">
                <a:solidFill>
                  <a:srgbClr val="0000FF"/>
                </a:solidFill>
              </a:rPr>
              <a:t>Шохланиши</a:t>
            </a:r>
            <a:r>
              <a:rPr lang="ru-RU" sz="1600" dirty="0">
                <a:solidFill>
                  <a:srgbClr val="0000FF"/>
                </a:solidFill>
              </a:rPr>
              <a:t> </a:t>
            </a:r>
            <a:r>
              <a:rPr lang="ru-RU" sz="1600" dirty="0" err="1">
                <a:solidFill>
                  <a:srgbClr val="0000FF"/>
                </a:solidFill>
              </a:rPr>
              <a:t>ўртача</a:t>
            </a:r>
            <a:r>
              <a:rPr lang="ru-RU" sz="1600" dirty="0">
                <a:solidFill>
                  <a:srgbClr val="0000FF"/>
                </a:solidFill>
              </a:rPr>
              <a:t>. </a:t>
            </a:r>
            <a:r>
              <a:rPr lang="ru-RU" sz="1600" dirty="0" err="1">
                <a:solidFill>
                  <a:srgbClr val="0000FF"/>
                </a:solidFill>
              </a:rPr>
              <a:t>Барглари</a:t>
            </a:r>
            <a:r>
              <a:rPr lang="ru-RU" sz="1600" dirty="0">
                <a:solidFill>
                  <a:srgbClr val="0000FF"/>
                </a:solidFill>
              </a:rPr>
              <a:t> </a:t>
            </a:r>
            <a:r>
              <a:rPr lang="ru-RU" sz="1600" dirty="0" err="1">
                <a:solidFill>
                  <a:srgbClr val="0000FF"/>
                </a:solidFill>
              </a:rPr>
              <a:t>яшил</a:t>
            </a:r>
            <a:r>
              <a:rPr lang="ru-RU" sz="1600" dirty="0">
                <a:solidFill>
                  <a:srgbClr val="0000FF"/>
                </a:solidFill>
              </a:rPr>
              <a:t>, </a:t>
            </a:r>
            <a:r>
              <a:rPr lang="ru-RU" sz="1600" dirty="0" err="1">
                <a:solidFill>
                  <a:srgbClr val="0000FF"/>
                </a:solidFill>
              </a:rPr>
              <a:t>тескари</a:t>
            </a:r>
            <a:r>
              <a:rPr lang="ru-RU" sz="1600" dirty="0">
                <a:solidFill>
                  <a:srgbClr val="0000FF"/>
                </a:solidFill>
              </a:rPr>
              <a:t> </a:t>
            </a:r>
            <a:r>
              <a:rPr lang="ru-RU" sz="1600" dirty="0" err="1">
                <a:solidFill>
                  <a:srgbClr val="0000FF"/>
                </a:solidFill>
              </a:rPr>
              <a:t>тухумсимон</a:t>
            </a:r>
            <a:r>
              <a:rPr lang="ru-RU" sz="1600" dirty="0">
                <a:solidFill>
                  <a:srgbClr val="0000FF"/>
                </a:solidFill>
              </a:rPr>
              <a:t>, антоциан ранги </a:t>
            </a:r>
            <a:r>
              <a:rPr lang="ru-RU" sz="1600" dirty="0" err="1">
                <a:solidFill>
                  <a:srgbClr val="0000FF"/>
                </a:solidFill>
              </a:rPr>
              <a:t>йўқ</a:t>
            </a:r>
            <a:r>
              <a:rPr lang="ru-RU" sz="1600" dirty="0">
                <a:solidFill>
                  <a:srgbClr val="0000FF"/>
                </a:solidFill>
              </a:rPr>
              <a:t>, туки </a:t>
            </a:r>
            <a:r>
              <a:rPr lang="ru-RU" sz="1600" dirty="0" err="1">
                <a:solidFill>
                  <a:srgbClr val="0000FF"/>
                </a:solidFill>
              </a:rPr>
              <a:t>ўртача</a:t>
            </a:r>
            <a:r>
              <a:rPr lang="ru-RU" sz="1600" dirty="0">
                <a:solidFill>
                  <a:srgbClr val="0000FF"/>
                </a:solidFill>
              </a:rPr>
              <a:t>. </a:t>
            </a:r>
            <a:r>
              <a:rPr lang="ru-RU" sz="1600" dirty="0" err="1">
                <a:solidFill>
                  <a:srgbClr val="0000FF"/>
                </a:solidFill>
              </a:rPr>
              <a:t>Гулининг</a:t>
            </a:r>
            <a:r>
              <a:rPr lang="ru-RU" sz="1600" dirty="0">
                <a:solidFill>
                  <a:srgbClr val="0000FF"/>
                </a:solidFill>
              </a:rPr>
              <a:t> ранги </a:t>
            </a:r>
            <a:r>
              <a:rPr lang="ru-RU" sz="1600" dirty="0" err="1">
                <a:solidFill>
                  <a:srgbClr val="0000FF"/>
                </a:solidFill>
              </a:rPr>
              <a:t>тиниқ</a:t>
            </a:r>
            <a:r>
              <a:rPr lang="ru-RU" sz="1600" dirty="0">
                <a:solidFill>
                  <a:srgbClr val="0000FF"/>
                </a:solidFill>
              </a:rPr>
              <a:t> </a:t>
            </a:r>
            <a:r>
              <a:rPr lang="ru-RU" sz="1600" dirty="0" err="1">
                <a:solidFill>
                  <a:srgbClr val="0000FF"/>
                </a:solidFill>
              </a:rPr>
              <a:t>сариқ</a:t>
            </a:r>
            <a:r>
              <a:rPr lang="ru-RU" sz="1600" dirty="0">
                <a:solidFill>
                  <a:srgbClr val="0000FF"/>
                </a:solidFill>
              </a:rPr>
              <a:t>. </a:t>
            </a:r>
            <a:r>
              <a:rPr lang="ru-RU" sz="1600" dirty="0" err="1">
                <a:solidFill>
                  <a:srgbClr val="0000FF"/>
                </a:solidFill>
              </a:rPr>
              <a:t>Дуккаги</a:t>
            </a:r>
            <a:r>
              <a:rPr lang="ru-RU" sz="1600" dirty="0">
                <a:solidFill>
                  <a:srgbClr val="0000FF"/>
                </a:solidFill>
              </a:rPr>
              <a:t> </a:t>
            </a:r>
            <a:r>
              <a:rPr lang="ru-RU" sz="1600" dirty="0" err="1">
                <a:solidFill>
                  <a:srgbClr val="0000FF"/>
                </a:solidFill>
              </a:rPr>
              <a:t>йирик</a:t>
            </a:r>
            <a:r>
              <a:rPr lang="ru-RU" sz="1600" dirty="0">
                <a:solidFill>
                  <a:srgbClr val="0000FF"/>
                </a:solidFill>
              </a:rPr>
              <a:t>, </a:t>
            </a:r>
            <a:r>
              <a:rPr lang="ru-RU" sz="1600" dirty="0" err="1">
                <a:solidFill>
                  <a:srgbClr val="0000FF"/>
                </a:solidFill>
              </a:rPr>
              <a:t>дуккагининг</a:t>
            </a:r>
            <a:r>
              <a:rPr lang="ru-RU" sz="1600" dirty="0">
                <a:solidFill>
                  <a:srgbClr val="0000FF"/>
                </a:solidFill>
              </a:rPr>
              <a:t> </a:t>
            </a:r>
            <a:r>
              <a:rPr lang="ru-RU" sz="1600" dirty="0" err="1">
                <a:solidFill>
                  <a:srgbClr val="0000FF"/>
                </a:solidFill>
              </a:rPr>
              <a:t>шакли</a:t>
            </a:r>
            <a:r>
              <a:rPr lang="ru-RU" sz="1600" dirty="0">
                <a:solidFill>
                  <a:srgbClr val="0000FF"/>
                </a:solidFill>
              </a:rPr>
              <a:t> </a:t>
            </a:r>
            <a:r>
              <a:rPr lang="ru-RU" sz="1600" dirty="0" err="1">
                <a:solidFill>
                  <a:srgbClr val="0000FF"/>
                </a:solidFill>
              </a:rPr>
              <a:t>букри-тўлқинсмион</a:t>
            </a:r>
            <a:r>
              <a:rPr lang="ru-RU" sz="1600" dirty="0">
                <a:solidFill>
                  <a:srgbClr val="0000FF"/>
                </a:solidFill>
              </a:rPr>
              <a:t>, </a:t>
            </a:r>
            <a:r>
              <a:rPr lang="ru-RU" sz="1600" dirty="0" err="1">
                <a:solidFill>
                  <a:srgbClr val="0000FF"/>
                </a:solidFill>
              </a:rPr>
              <a:t>юзаси</a:t>
            </a:r>
            <a:r>
              <a:rPr lang="ru-RU" sz="1600" dirty="0">
                <a:solidFill>
                  <a:srgbClr val="0000FF"/>
                </a:solidFill>
              </a:rPr>
              <a:t> </a:t>
            </a:r>
            <a:r>
              <a:rPr lang="ru-RU" sz="1600" dirty="0" err="1">
                <a:solidFill>
                  <a:srgbClr val="0000FF"/>
                </a:solidFill>
              </a:rPr>
              <a:t>бироз</a:t>
            </a:r>
            <a:r>
              <a:rPr lang="ru-RU" sz="1600" dirty="0">
                <a:solidFill>
                  <a:srgbClr val="0000FF"/>
                </a:solidFill>
              </a:rPr>
              <a:t> </a:t>
            </a:r>
            <a:r>
              <a:rPr lang="ru-RU" sz="1600" dirty="0" err="1">
                <a:solidFill>
                  <a:srgbClr val="0000FF"/>
                </a:solidFill>
              </a:rPr>
              <a:t>чуқур</a:t>
            </a:r>
            <a:r>
              <a:rPr lang="ru-RU" sz="1600" dirty="0">
                <a:solidFill>
                  <a:srgbClr val="0000FF"/>
                </a:solidFill>
              </a:rPr>
              <a:t>, </a:t>
            </a:r>
            <a:r>
              <a:rPr lang="ru-RU" sz="1600" dirty="0" err="1">
                <a:solidFill>
                  <a:srgbClr val="0000FF"/>
                </a:solidFill>
              </a:rPr>
              <a:t>хира-сариқ</a:t>
            </a:r>
            <a:r>
              <a:rPr lang="ru-RU" sz="1600" dirty="0">
                <a:solidFill>
                  <a:srgbClr val="0000FF"/>
                </a:solidFill>
              </a:rPr>
              <a:t>, </a:t>
            </a:r>
            <a:r>
              <a:rPr lang="ru-RU" sz="1600" dirty="0" err="1">
                <a:solidFill>
                  <a:srgbClr val="0000FF"/>
                </a:solidFill>
              </a:rPr>
              <a:t>пўсти</a:t>
            </a:r>
            <a:r>
              <a:rPr lang="ru-RU" sz="1600" dirty="0">
                <a:solidFill>
                  <a:srgbClr val="0000FF"/>
                </a:solidFill>
              </a:rPr>
              <a:t> </a:t>
            </a:r>
            <a:r>
              <a:rPr lang="ru-RU" sz="1600" dirty="0" err="1">
                <a:solidFill>
                  <a:srgbClr val="0000FF"/>
                </a:solidFill>
              </a:rPr>
              <a:t>ўрта-дағал</a:t>
            </a:r>
            <a:r>
              <a:rPr lang="ru-RU" sz="1600" dirty="0">
                <a:solidFill>
                  <a:srgbClr val="0000FF"/>
                </a:solidFill>
              </a:rPr>
              <a:t> </a:t>
            </a:r>
            <a:r>
              <a:rPr lang="ru-RU" sz="1600" dirty="0" err="1">
                <a:solidFill>
                  <a:srgbClr val="0000FF"/>
                </a:solidFill>
              </a:rPr>
              <a:t>ўртачи</a:t>
            </a:r>
            <a:r>
              <a:rPr lang="ru-RU" sz="1600" dirty="0">
                <a:solidFill>
                  <a:srgbClr val="0000FF"/>
                </a:solidFill>
              </a:rPr>
              <a:t> </a:t>
            </a:r>
            <a:r>
              <a:rPr lang="ru-RU" sz="1600" dirty="0" err="1">
                <a:solidFill>
                  <a:srgbClr val="0000FF"/>
                </a:solidFill>
              </a:rPr>
              <a:t>бироз</a:t>
            </a:r>
            <a:r>
              <a:rPr lang="ru-RU" sz="1600" dirty="0">
                <a:solidFill>
                  <a:srgbClr val="0000FF"/>
                </a:solidFill>
              </a:rPr>
              <a:t> </a:t>
            </a:r>
            <a:r>
              <a:rPr lang="ru-RU" sz="1600" dirty="0" err="1">
                <a:solidFill>
                  <a:srgbClr val="0000FF"/>
                </a:solidFill>
              </a:rPr>
              <a:t>қисиқ</a:t>
            </a:r>
            <a:r>
              <a:rPr lang="ru-RU" sz="1600" dirty="0">
                <a:solidFill>
                  <a:srgbClr val="0000FF"/>
                </a:solidFill>
              </a:rPr>
              <a:t>, </a:t>
            </a:r>
            <a:r>
              <a:rPr lang="ru-RU" sz="1600" dirty="0" err="1">
                <a:solidFill>
                  <a:srgbClr val="0000FF"/>
                </a:solidFill>
              </a:rPr>
              <a:t>чоки</a:t>
            </a:r>
            <a:r>
              <a:rPr lang="ru-RU" sz="1600" dirty="0">
                <a:solidFill>
                  <a:srgbClr val="0000FF"/>
                </a:solidFill>
              </a:rPr>
              <a:t> </a:t>
            </a:r>
            <a:r>
              <a:rPr lang="ru-RU" sz="1600" dirty="0" err="1">
                <a:solidFill>
                  <a:srgbClr val="0000FF"/>
                </a:solidFill>
              </a:rPr>
              <a:t>ўртача</a:t>
            </a:r>
            <a:r>
              <a:rPr lang="ru-RU" sz="1600" dirty="0">
                <a:solidFill>
                  <a:srgbClr val="0000FF"/>
                </a:solidFill>
              </a:rPr>
              <a:t>. </a:t>
            </a:r>
            <a:r>
              <a:rPr lang="ru-RU" sz="1600" dirty="0" err="1">
                <a:solidFill>
                  <a:srgbClr val="0000FF"/>
                </a:solidFill>
              </a:rPr>
              <a:t>Уруғининг</a:t>
            </a:r>
            <a:r>
              <a:rPr lang="ru-RU" sz="1600" dirty="0">
                <a:solidFill>
                  <a:srgbClr val="0000FF"/>
                </a:solidFill>
              </a:rPr>
              <a:t> ранги </a:t>
            </a:r>
            <a:r>
              <a:rPr lang="ru-RU" sz="1600" dirty="0" err="1">
                <a:solidFill>
                  <a:srgbClr val="0000FF"/>
                </a:solidFill>
              </a:rPr>
              <a:t>пушти</a:t>
            </a:r>
            <a:r>
              <a:rPr lang="ru-RU" sz="1600" dirty="0">
                <a:solidFill>
                  <a:srgbClr val="0000FF"/>
                </a:solidFill>
              </a:rPr>
              <a:t> </a:t>
            </a:r>
            <a:r>
              <a:rPr lang="ru-RU" sz="1600" dirty="0" err="1">
                <a:solidFill>
                  <a:srgbClr val="0000FF"/>
                </a:solidFill>
              </a:rPr>
              <a:t>чўзинчоқ-овалсимон</a:t>
            </a:r>
            <a:r>
              <a:rPr lang="ru-RU" sz="1600" dirty="0">
                <a:solidFill>
                  <a:srgbClr val="0000FF"/>
                </a:solidFill>
              </a:rPr>
              <a:t> </a:t>
            </a:r>
            <a:r>
              <a:rPr lang="ru-RU" sz="1600" dirty="0" err="1">
                <a:solidFill>
                  <a:srgbClr val="0000FF"/>
                </a:solidFill>
              </a:rPr>
              <a:t>шаклда</a:t>
            </a:r>
            <a:r>
              <a:rPr lang="ru-RU" sz="1600" dirty="0">
                <a:solidFill>
                  <a:srgbClr val="0000FF"/>
                </a:solidFill>
              </a:rPr>
              <a:t>.</a:t>
            </a:r>
          </a:p>
          <a:p>
            <a:pPr marL="144000" algn="just">
              <a:spcBef>
                <a:spcPts val="0"/>
              </a:spcBef>
            </a:pPr>
            <a:r>
              <a:rPr lang="ru-RU" sz="1600" dirty="0">
                <a:solidFill>
                  <a:srgbClr val="0000FF"/>
                </a:solidFill>
              </a:rPr>
              <a:t>1000 та </a:t>
            </a:r>
            <a:r>
              <a:rPr lang="ru-RU" sz="1600" dirty="0" err="1">
                <a:solidFill>
                  <a:srgbClr val="0000FF"/>
                </a:solidFill>
              </a:rPr>
              <a:t>донининг</a:t>
            </a:r>
            <a:r>
              <a:rPr lang="ru-RU" sz="1600" dirty="0">
                <a:solidFill>
                  <a:srgbClr val="0000FF"/>
                </a:solidFill>
              </a:rPr>
              <a:t> </a:t>
            </a:r>
            <a:r>
              <a:rPr lang="ru-RU" sz="1600" dirty="0" err="1">
                <a:solidFill>
                  <a:srgbClr val="0000FF"/>
                </a:solidFill>
              </a:rPr>
              <a:t>вазни</a:t>
            </a:r>
            <a:r>
              <a:rPr lang="ru-RU" sz="1600" dirty="0">
                <a:solidFill>
                  <a:srgbClr val="0000FF"/>
                </a:solidFill>
              </a:rPr>
              <a:t> 430г. </a:t>
            </a:r>
            <a:r>
              <a:rPr lang="ru-RU" sz="1600" dirty="0" err="1">
                <a:solidFill>
                  <a:srgbClr val="0000FF"/>
                </a:solidFill>
              </a:rPr>
              <a:t>Нав</a:t>
            </a:r>
            <a:r>
              <a:rPr lang="ru-RU" sz="1600" dirty="0">
                <a:solidFill>
                  <a:srgbClr val="0000FF"/>
                </a:solidFill>
              </a:rPr>
              <a:t> </a:t>
            </a:r>
            <a:r>
              <a:rPr lang="ru-RU" sz="1600" dirty="0" err="1">
                <a:solidFill>
                  <a:srgbClr val="0000FF"/>
                </a:solidFill>
              </a:rPr>
              <a:t>йирик</a:t>
            </a:r>
            <a:r>
              <a:rPr lang="ru-RU" sz="1600" dirty="0">
                <a:solidFill>
                  <a:srgbClr val="0000FF"/>
                </a:solidFill>
              </a:rPr>
              <a:t> </a:t>
            </a:r>
            <a:r>
              <a:rPr lang="ru-RU" sz="1600" dirty="0" err="1">
                <a:solidFill>
                  <a:srgbClr val="0000FF"/>
                </a:solidFill>
              </a:rPr>
              <a:t>мевали</a:t>
            </a:r>
            <a:r>
              <a:rPr lang="ru-RU" sz="1600" dirty="0">
                <a:solidFill>
                  <a:srgbClr val="0000FF"/>
                </a:solidFill>
              </a:rPr>
              <a:t>, </a:t>
            </a:r>
            <a:r>
              <a:rPr lang="ru-RU" sz="1600" dirty="0" err="1">
                <a:solidFill>
                  <a:srgbClr val="0000FF"/>
                </a:solidFill>
              </a:rPr>
              <a:t>йирик</a:t>
            </a:r>
            <a:r>
              <a:rPr lang="ru-RU" sz="1600" dirty="0">
                <a:solidFill>
                  <a:srgbClr val="0000FF"/>
                </a:solidFill>
              </a:rPr>
              <a:t> </a:t>
            </a:r>
            <a:r>
              <a:rPr lang="ru-RU" sz="1600" dirty="0" err="1">
                <a:solidFill>
                  <a:srgbClr val="0000FF"/>
                </a:solidFill>
              </a:rPr>
              <a:t>донли</a:t>
            </a:r>
            <a:r>
              <a:rPr lang="ru-RU" sz="1600" dirty="0">
                <a:solidFill>
                  <a:srgbClr val="0000FF"/>
                </a:solidFill>
              </a:rPr>
              <a:t>, </a:t>
            </a:r>
            <a:r>
              <a:rPr lang="ru-RU" sz="1600" dirty="0" err="1">
                <a:solidFill>
                  <a:srgbClr val="0000FF"/>
                </a:solidFill>
              </a:rPr>
              <a:t>юқори</a:t>
            </a:r>
            <a:r>
              <a:rPr lang="ru-RU" sz="1600" dirty="0">
                <a:solidFill>
                  <a:srgbClr val="0000FF"/>
                </a:solidFill>
              </a:rPr>
              <a:t> </a:t>
            </a:r>
            <a:r>
              <a:rPr lang="ru-RU" sz="1600" dirty="0" err="1">
                <a:solidFill>
                  <a:srgbClr val="0000FF"/>
                </a:solidFill>
              </a:rPr>
              <a:t>хосилдорли</a:t>
            </a:r>
            <a:r>
              <a:rPr lang="ru-RU" sz="1600" dirty="0">
                <a:solidFill>
                  <a:srgbClr val="0000FF"/>
                </a:solidFill>
              </a:rPr>
              <a:t>. </a:t>
            </a:r>
            <a:r>
              <a:rPr lang="ru-RU" sz="1600" dirty="0" err="1">
                <a:solidFill>
                  <a:srgbClr val="0000FF"/>
                </a:solidFill>
              </a:rPr>
              <a:t>Ўртача</a:t>
            </a:r>
            <a:r>
              <a:rPr lang="ru-RU" sz="1600" dirty="0">
                <a:solidFill>
                  <a:srgbClr val="0000FF"/>
                </a:solidFill>
              </a:rPr>
              <a:t> </a:t>
            </a:r>
            <a:r>
              <a:rPr lang="ru-RU" sz="1600" dirty="0" err="1">
                <a:solidFill>
                  <a:srgbClr val="0000FF"/>
                </a:solidFill>
              </a:rPr>
              <a:t>ҳосилдорлик</a:t>
            </a:r>
            <a:r>
              <a:rPr lang="ru-RU" sz="1600" dirty="0">
                <a:solidFill>
                  <a:srgbClr val="0000FF"/>
                </a:solidFill>
              </a:rPr>
              <a:t> (1995-1997) </a:t>
            </a:r>
            <a:r>
              <a:rPr lang="ru-RU" sz="1600" dirty="0" err="1">
                <a:solidFill>
                  <a:srgbClr val="0000FF"/>
                </a:solidFill>
              </a:rPr>
              <a:t>синов</a:t>
            </a:r>
            <a:r>
              <a:rPr lang="ru-RU" sz="1600" dirty="0">
                <a:solidFill>
                  <a:srgbClr val="0000FF"/>
                </a:solidFill>
              </a:rPr>
              <a:t> </a:t>
            </a:r>
            <a:r>
              <a:rPr lang="ru-RU" sz="1600" dirty="0" err="1">
                <a:solidFill>
                  <a:srgbClr val="0000FF"/>
                </a:solidFill>
              </a:rPr>
              <a:t>йилларида</a:t>
            </a:r>
            <a:r>
              <a:rPr lang="ru-RU" sz="1600" dirty="0">
                <a:solidFill>
                  <a:srgbClr val="0000FF"/>
                </a:solidFill>
              </a:rPr>
              <a:t> </a:t>
            </a:r>
            <a:r>
              <a:rPr lang="ru-RU" sz="1600" dirty="0" err="1">
                <a:solidFill>
                  <a:srgbClr val="0000FF"/>
                </a:solidFill>
              </a:rPr>
              <a:t>Самарқадн</a:t>
            </a:r>
            <a:r>
              <a:rPr lang="ru-RU" sz="1600" dirty="0">
                <a:solidFill>
                  <a:srgbClr val="0000FF"/>
                </a:solidFill>
              </a:rPr>
              <a:t> </a:t>
            </a:r>
            <a:r>
              <a:rPr lang="ru-RU" sz="1600" dirty="0" err="1">
                <a:solidFill>
                  <a:srgbClr val="0000FF"/>
                </a:solidFill>
              </a:rPr>
              <a:t>Давлат</a:t>
            </a:r>
            <a:r>
              <a:rPr lang="ru-RU" sz="1600" dirty="0">
                <a:solidFill>
                  <a:srgbClr val="0000FF"/>
                </a:solidFill>
              </a:rPr>
              <a:t> </a:t>
            </a:r>
            <a:r>
              <a:rPr lang="ru-RU" sz="1600" dirty="0" err="1">
                <a:solidFill>
                  <a:srgbClr val="0000FF"/>
                </a:solidFill>
              </a:rPr>
              <a:t>нав</a:t>
            </a:r>
            <a:r>
              <a:rPr lang="ru-RU" sz="1600" dirty="0">
                <a:solidFill>
                  <a:srgbClr val="0000FF"/>
                </a:solidFill>
              </a:rPr>
              <a:t> </a:t>
            </a:r>
            <a:r>
              <a:rPr lang="ru-RU" sz="1600" dirty="0" err="1">
                <a:solidFill>
                  <a:srgbClr val="0000FF"/>
                </a:solidFill>
              </a:rPr>
              <a:t>синаш</a:t>
            </a:r>
            <a:r>
              <a:rPr lang="ru-RU" sz="1600" dirty="0">
                <a:solidFill>
                  <a:srgbClr val="0000FF"/>
                </a:solidFill>
              </a:rPr>
              <a:t> </a:t>
            </a:r>
            <a:r>
              <a:rPr lang="ru-RU" sz="1600" dirty="0" err="1">
                <a:solidFill>
                  <a:srgbClr val="0000FF"/>
                </a:solidFill>
              </a:rPr>
              <a:t>станциясида</a:t>
            </a:r>
            <a:r>
              <a:rPr lang="ru-RU" sz="1600" dirty="0">
                <a:solidFill>
                  <a:srgbClr val="0000FF"/>
                </a:solidFill>
              </a:rPr>
              <a:t> </a:t>
            </a:r>
            <a:r>
              <a:rPr lang="ru-RU" sz="1600" dirty="0" err="1">
                <a:solidFill>
                  <a:srgbClr val="0000FF"/>
                </a:solidFill>
              </a:rPr>
              <a:t>гектаридан</a:t>
            </a:r>
            <a:r>
              <a:rPr lang="ru-RU" sz="1600" dirty="0">
                <a:solidFill>
                  <a:srgbClr val="0000FF"/>
                </a:solidFill>
              </a:rPr>
              <a:t> 26,4 </a:t>
            </a:r>
            <a:r>
              <a:rPr lang="ru-RU" sz="1600" dirty="0" err="1">
                <a:solidFill>
                  <a:srgbClr val="0000FF"/>
                </a:solidFill>
              </a:rPr>
              <a:t>центнерни</a:t>
            </a:r>
            <a:r>
              <a:rPr lang="ru-RU" sz="1600" dirty="0">
                <a:solidFill>
                  <a:srgbClr val="0000FF"/>
                </a:solidFill>
              </a:rPr>
              <a:t> </a:t>
            </a:r>
            <a:r>
              <a:rPr lang="ru-RU" sz="1600" dirty="0" err="1">
                <a:solidFill>
                  <a:srgbClr val="0000FF"/>
                </a:solidFill>
              </a:rPr>
              <a:t>ташкил</a:t>
            </a:r>
            <a:r>
              <a:rPr lang="ru-RU" sz="1600" dirty="0">
                <a:solidFill>
                  <a:srgbClr val="0000FF"/>
                </a:solidFill>
              </a:rPr>
              <a:t> </a:t>
            </a:r>
            <a:r>
              <a:rPr lang="ru-RU" sz="1600" dirty="0" err="1">
                <a:solidFill>
                  <a:srgbClr val="0000FF"/>
                </a:solidFill>
              </a:rPr>
              <a:t>этди</a:t>
            </a:r>
            <a:r>
              <a:rPr lang="ru-RU" sz="1600" dirty="0">
                <a:solidFill>
                  <a:srgbClr val="0000FF"/>
                </a:solidFill>
              </a:rPr>
              <a:t>.</a:t>
            </a:r>
          </a:p>
          <a:p>
            <a:pPr marL="144000" algn="just">
              <a:spcBef>
                <a:spcPts val="0"/>
              </a:spcBef>
            </a:pPr>
            <a:r>
              <a:rPr lang="ru-RU" sz="1600" dirty="0" err="1">
                <a:solidFill>
                  <a:srgbClr val="0000FF"/>
                </a:solidFill>
              </a:rPr>
              <a:t>Нав</a:t>
            </a:r>
            <a:r>
              <a:rPr lang="ru-RU" sz="1600" dirty="0">
                <a:solidFill>
                  <a:srgbClr val="0000FF"/>
                </a:solidFill>
              </a:rPr>
              <a:t> </a:t>
            </a:r>
            <a:r>
              <a:rPr lang="ru-RU" sz="1600" dirty="0" err="1">
                <a:solidFill>
                  <a:srgbClr val="0000FF"/>
                </a:solidFill>
              </a:rPr>
              <a:t>ўртапишар</a:t>
            </a:r>
            <a:r>
              <a:rPr lang="ru-RU" sz="1600" dirty="0">
                <a:solidFill>
                  <a:srgbClr val="0000FF"/>
                </a:solidFill>
              </a:rPr>
              <a:t>, 138 </a:t>
            </a:r>
            <a:r>
              <a:rPr lang="ru-RU" sz="1600" dirty="0" err="1">
                <a:solidFill>
                  <a:srgbClr val="0000FF"/>
                </a:solidFill>
              </a:rPr>
              <a:t>кунда</a:t>
            </a:r>
            <a:r>
              <a:rPr lang="ru-RU" sz="1600" dirty="0">
                <a:solidFill>
                  <a:srgbClr val="0000FF"/>
                </a:solidFill>
              </a:rPr>
              <a:t> </a:t>
            </a:r>
            <a:r>
              <a:rPr lang="ru-RU" sz="1600" dirty="0" err="1">
                <a:solidFill>
                  <a:srgbClr val="0000FF"/>
                </a:solidFill>
              </a:rPr>
              <a:t>пишади</a:t>
            </a:r>
            <a:r>
              <a:rPr lang="ru-RU" sz="1600" dirty="0">
                <a:solidFill>
                  <a:srgbClr val="0000FF"/>
                </a:solidFill>
              </a:rPr>
              <a:t>. Механизм </a:t>
            </a:r>
            <a:r>
              <a:rPr lang="ru-RU" sz="1600" dirty="0" err="1">
                <a:solidFill>
                  <a:srgbClr val="0000FF"/>
                </a:solidFill>
              </a:rPr>
              <a:t>билан</a:t>
            </a:r>
            <a:r>
              <a:rPr lang="ru-RU" sz="1600" dirty="0">
                <a:solidFill>
                  <a:srgbClr val="0000FF"/>
                </a:solidFill>
              </a:rPr>
              <a:t>  </a:t>
            </a:r>
            <a:r>
              <a:rPr lang="ru-RU" sz="1600" dirty="0" err="1">
                <a:solidFill>
                  <a:srgbClr val="0000FF"/>
                </a:solidFill>
              </a:rPr>
              <a:t>ўришга</a:t>
            </a:r>
            <a:r>
              <a:rPr lang="ru-RU" sz="1600" dirty="0">
                <a:solidFill>
                  <a:srgbClr val="0000FF"/>
                </a:solidFill>
              </a:rPr>
              <a:t> </a:t>
            </a:r>
            <a:r>
              <a:rPr lang="ru-RU" sz="1600" dirty="0" err="1">
                <a:solidFill>
                  <a:srgbClr val="0000FF"/>
                </a:solidFill>
              </a:rPr>
              <a:t>яроқли</a:t>
            </a:r>
            <a:r>
              <a:rPr lang="ru-RU" sz="1600" dirty="0">
                <a:solidFill>
                  <a:srgbClr val="0000FF"/>
                </a:solidFill>
              </a:rPr>
              <a:t>. </a:t>
            </a:r>
            <a:r>
              <a:rPr lang="ru-RU" sz="1600" dirty="0" err="1">
                <a:solidFill>
                  <a:srgbClr val="0000FF"/>
                </a:solidFill>
              </a:rPr>
              <a:t>Дуккагининг</a:t>
            </a:r>
            <a:r>
              <a:rPr lang="ru-RU" sz="1600" dirty="0">
                <a:solidFill>
                  <a:srgbClr val="0000FF"/>
                </a:solidFill>
              </a:rPr>
              <a:t> </a:t>
            </a:r>
            <a:r>
              <a:rPr lang="ru-RU" sz="1600" dirty="0" err="1">
                <a:solidFill>
                  <a:srgbClr val="0000FF"/>
                </a:solidFill>
              </a:rPr>
              <a:t>бирикиб</a:t>
            </a:r>
            <a:r>
              <a:rPr lang="ru-RU" sz="1600" dirty="0">
                <a:solidFill>
                  <a:srgbClr val="0000FF"/>
                </a:solidFill>
              </a:rPr>
              <a:t> </a:t>
            </a:r>
            <a:r>
              <a:rPr lang="ru-RU" sz="1600" dirty="0" err="1">
                <a:solidFill>
                  <a:srgbClr val="0000FF"/>
                </a:solidFill>
              </a:rPr>
              <a:t>туриши</a:t>
            </a:r>
            <a:r>
              <a:rPr lang="ru-RU" sz="1600" dirty="0">
                <a:solidFill>
                  <a:srgbClr val="0000FF"/>
                </a:solidFill>
              </a:rPr>
              <a:t> </a:t>
            </a:r>
            <a:r>
              <a:rPr lang="ru-RU" sz="1600" dirty="0" err="1">
                <a:solidFill>
                  <a:srgbClr val="0000FF"/>
                </a:solidFill>
              </a:rPr>
              <a:t>юқори</a:t>
            </a:r>
            <a:r>
              <a:rPr lang="ru-RU" sz="1600" dirty="0">
                <a:solidFill>
                  <a:srgbClr val="0000FF"/>
                </a:solidFill>
              </a:rPr>
              <a:t> 5,0 балл, </a:t>
            </a:r>
            <a:r>
              <a:rPr lang="ru-RU" sz="1600" dirty="0" err="1">
                <a:solidFill>
                  <a:srgbClr val="0000FF"/>
                </a:solidFill>
              </a:rPr>
              <a:t>пишиши</a:t>
            </a:r>
            <a:r>
              <a:rPr lang="ru-RU" sz="1600" dirty="0">
                <a:solidFill>
                  <a:srgbClr val="0000FF"/>
                </a:solidFill>
              </a:rPr>
              <a:t> 82%. </a:t>
            </a:r>
            <a:r>
              <a:rPr lang="ru-RU" sz="1600" dirty="0" err="1">
                <a:solidFill>
                  <a:srgbClr val="0000FF"/>
                </a:solidFill>
              </a:rPr>
              <a:t>Донидаги</a:t>
            </a:r>
            <a:r>
              <a:rPr lang="ru-RU" sz="1600" dirty="0">
                <a:solidFill>
                  <a:srgbClr val="0000FF"/>
                </a:solidFill>
              </a:rPr>
              <a:t> </a:t>
            </a:r>
            <a:r>
              <a:rPr lang="ru-RU" sz="1600" dirty="0" err="1">
                <a:solidFill>
                  <a:srgbClr val="0000FF"/>
                </a:solidFill>
              </a:rPr>
              <a:t>ёғ</a:t>
            </a:r>
            <a:r>
              <a:rPr lang="ru-RU" sz="1600" dirty="0">
                <a:solidFill>
                  <a:srgbClr val="0000FF"/>
                </a:solidFill>
              </a:rPr>
              <a:t> </a:t>
            </a:r>
            <a:r>
              <a:rPr lang="ru-RU" sz="1600" dirty="0" err="1">
                <a:solidFill>
                  <a:srgbClr val="0000FF"/>
                </a:solidFill>
              </a:rPr>
              <a:t>миқдори</a:t>
            </a:r>
            <a:r>
              <a:rPr lang="ru-RU" sz="1600" dirty="0">
                <a:solidFill>
                  <a:srgbClr val="0000FF"/>
                </a:solidFill>
              </a:rPr>
              <a:t> 48,5%, </a:t>
            </a:r>
            <a:r>
              <a:rPr lang="ru-RU" sz="1600" dirty="0" err="1">
                <a:solidFill>
                  <a:srgbClr val="0000FF"/>
                </a:solidFill>
              </a:rPr>
              <a:t>оқсил</a:t>
            </a:r>
            <a:r>
              <a:rPr lang="ru-RU" sz="1600" dirty="0">
                <a:solidFill>
                  <a:srgbClr val="0000FF"/>
                </a:solidFill>
              </a:rPr>
              <a:t> 21,0%. </a:t>
            </a:r>
            <a:r>
              <a:rPr lang="ru-RU" sz="1600" dirty="0" err="1">
                <a:solidFill>
                  <a:srgbClr val="0000FF"/>
                </a:solidFill>
              </a:rPr>
              <a:t>Нав</a:t>
            </a:r>
            <a:r>
              <a:rPr lang="ru-RU" sz="1600" dirty="0">
                <a:solidFill>
                  <a:srgbClr val="0000FF"/>
                </a:solidFill>
              </a:rPr>
              <a:t> </a:t>
            </a:r>
            <a:r>
              <a:rPr lang="ru-RU" sz="1600" dirty="0" err="1">
                <a:solidFill>
                  <a:srgbClr val="0000FF"/>
                </a:solidFill>
              </a:rPr>
              <a:t>қишлоқ</a:t>
            </a:r>
            <a:r>
              <a:rPr lang="ru-RU" sz="1600" dirty="0">
                <a:solidFill>
                  <a:srgbClr val="0000FF"/>
                </a:solidFill>
              </a:rPr>
              <a:t> </a:t>
            </a:r>
            <a:r>
              <a:rPr lang="ru-RU" sz="1600" dirty="0" err="1">
                <a:solidFill>
                  <a:srgbClr val="0000FF"/>
                </a:solidFill>
              </a:rPr>
              <a:t>хўжалик</a:t>
            </a:r>
            <a:r>
              <a:rPr lang="ru-RU" sz="1600" dirty="0">
                <a:solidFill>
                  <a:srgbClr val="0000FF"/>
                </a:solidFill>
              </a:rPr>
              <a:t> </a:t>
            </a:r>
            <a:r>
              <a:rPr lang="ru-RU" sz="1600" dirty="0" err="1">
                <a:solidFill>
                  <a:srgbClr val="0000FF"/>
                </a:solidFill>
              </a:rPr>
              <a:t>касалликлари</a:t>
            </a:r>
            <a:r>
              <a:rPr lang="ru-RU" sz="1600" dirty="0">
                <a:solidFill>
                  <a:srgbClr val="0000FF"/>
                </a:solidFill>
              </a:rPr>
              <a:t> </a:t>
            </a:r>
            <a:r>
              <a:rPr lang="ru-RU" sz="1600" dirty="0" err="1">
                <a:solidFill>
                  <a:srgbClr val="0000FF"/>
                </a:solidFill>
              </a:rPr>
              <a:t>ва</a:t>
            </a:r>
            <a:r>
              <a:rPr lang="ru-RU" sz="1600" dirty="0">
                <a:solidFill>
                  <a:srgbClr val="0000FF"/>
                </a:solidFill>
              </a:rPr>
              <a:t> </a:t>
            </a:r>
            <a:r>
              <a:rPr lang="ru-RU" sz="1600" dirty="0" err="1">
                <a:solidFill>
                  <a:srgbClr val="0000FF"/>
                </a:solidFill>
              </a:rPr>
              <a:t>хашоратларига</a:t>
            </a:r>
            <a:r>
              <a:rPr lang="ru-RU" sz="1600" dirty="0">
                <a:solidFill>
                  <a:srgbClr val="0000FF"/>
                </a:solidFill>
              </a:rPr>
              <a:t> </a:t>
            </a:r>
            <a:r>
              <a:rPr lang="ru-RU" sz="1600" dirty="0" err="1">
                <a:solidFill>
                  <a:srgbClr val="0000FF"/>
                </a:solidFill>
              </a:rPr>
              <a:t>бардошли</a:t>
            </a:r>
            <a:r>
              <a:rPr lang="ru-RU" sz="1600" dirty="0">
                <a:solidFill>
                  <a:srgbClr val="0000FF"/>
                </a:solidFill>
              </a:rPr>
              <a:t>.</a:t>
            </a:r>
          </a:p>
        </p:txBody>
      </p:sp>
      <p:pic>
        <p:nvPicPr>
          <p:cNvPr id="16388" name="Picture 4" descr="Картинки по запросу арахис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769768"/>
            <a:ext cx="3096344" cy="20882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uz-Cyrl-UZ" dirty="0"/>
              <a:t>Мумтоз</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uz-Cyrl-UZ" dirty="0"/>
              <a:t>Вирджиния ботаник нав гуруҳига мансуб, пояси ярим тик ўсувчи ўртапишар, ўсув даври 140-145кун, ҳосилдорлиги 2,5-3т/га, уруғ пўстининг ранги тўқ қизил, 1000 дона уруғ оғирлиги 600-650г, уруғ таркибидаги ёғ миқдори 50%, оқсил миқдори 18%, ёнғоғида 2 тадан дони бор</a:t>
            </a:r>
            <a:endParaRPr lang="ru-RU" sz="1900" dirty="0" smtClean="0">
              <a:solidFill>
                <a:srgbClr val="0000FF"/>
              </a:solidFill>
            </a:endParaRPr>
          </a:p>
        </p:txBody>
      </p:sp>
      <p:pic>
        <p:nvPicPr>
          <p:cNvPr id="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4784"/>
            <a:ext cx="4290084" cy="42484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defRPr/>
            </a:pPr>
            <a:r>
              <a:rPr lang="uz-Cyrl-UZ" dirty="0"/>
              <a:t>Саломат</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3000" b="1" i="1" dirty="0" err="1">
                <a:solidFill>
                  <a:srgbClr val="0000FF"/>
                </a:solidFill>
                <a:latin typeface="Times New Roman"/>
                <a:ea typeface="Calibri"/>
              </a:rPr>
              <a:t>Испан</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нав</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гуруҳига</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мансуб</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эрта</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пишар</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пояси</a:t>
            </a:r>
            <a:r>
              <a:rPr lang="ru-RU" sz="3000" b="1" i="1" dirty="0">
                <a:solidFill>
                  <a:srgbClr val="0000FF"/>
                </a:solidFill>
                <a:latin typeface="Times New Roman"/>
                <a:ea typeface="Calibri"/>
              </a:rPr>
              <a:t> тик </a:t>
            </a:r>
            <a:r>
              <a:rPr lang="ru-RU" sz="3000" b="1" i="1" dirty="0" err="1">
                <a:solidFill>
                  <a:srgbClr val="0000FF"/>
                </a:solidFill>
                <a:latin typeface="Times New Roman"/>
                <a:ea typeface="Calibri"/>
              </a:rPr>
              <a:t>ўсувчи</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ўсув</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даври</a:t>
            </a:r>
            <a:r>
              <a:rPr lang="ru-RU" sz="3000" b="1" i="1" dirty="0">
                <a:solidFill>
                  <a:srgbClr val="0000FF"/>
                </a:solidFill>
                <a:latin typeface="Times New Roman"/>
                <a:ea typeface="Calibri"/>
              </a:rPr>
              <a:t> 130 кун, </a:t>
            </a:r>
            <a:r>
              <a:rPr lang="ru-RU" sz="3000" b="1" i="1" dirty="0" err="1">
                <a:solidFill>
                  <a:srgbClr val="0000FF"/>
                </a:solidFill>
                <a:latin typeface="Times New Roman"/>
                <a:ea typeface="Calibri"/>
              </a:rPr>
              <a:t>ҳосилдорлиги</a:t>
            </a:r>
            <a:r>
              <a:rPr lang="ru-RU" sz="3000" b="1" i="1" dirty="0">
                <a:solidFill>
                  <a:srgbClr val="0000FF"/>
                </a:solidFill>
                <a:latin typeface="Times New Roman"/>
                <a:ea typeface="Calibri"/>
              </a:rPr>
              <a:t> 1,8-2,4 т/га, </a:t>
            </a:r>
            <a:r>
              <a:rPr lang="ru-RU" sz="3000" b="1" i="1" dirty="0" err="1">
                <a:solidFill>
                  <a:srgbClr val="0000FF"/>
                </a:solidFill>
                <a:latin typeface="Times New Roman"/>
                <a:ea typeface="Calibri"/>
              </a:rPr>
              <a:t>уруғ</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пўстлоғининг</a:t>
            </a:r>
            <a:r>
              <a:rPr lang="ru-RU" sz="3000" b="1" i="1" dirty="0">
                <a:solidFill>
                  <a:srgbClr val="0000FF"/>
                </a:solidFill>
                <a:latin typeface="Times New Roman"/>
                <a:ea typeface="Calibri"/>
              </a:rPr>
              <a:t> ранги </a:t>
            </a:r>
            <a:r>
              <a:rPr lang="ru-RU" sz="3000" b="1" i="1" dirty="0" err="1">
                <a:solidFill>
                  <a:srgbClr val="0000FF"/>
                </a:solidFill>
                <a:latin typeface="Times New Roman"/>
                <a:ea typeface="Calibri"/>
              </a:rPr>
              <a:t>қизил</a:t>
            </a:r>
            <a:r>
              <a:rPr lang="ru-RU" sz="3000" b="1" i="1" dirty="0">
                <a:solidFill>
                  <a:srgbClr val="0000FF"/>
                </a:solidFill>
                <a:latin typeface="Times New Roman"/>
                <a:ea typeface="Calibri"/>
              </a:rPr>
              <a:t>, 1000 дона </a:t>
            </a:r>
            <a:r>
              <a:rPr lang="ru-RU" sz="3000" b="1" i="1" dirty="0" err="1">
                <a:solidFill>
                  <a:srgbClr val="0000FF"/>
                </a:solidFill>
                <a:latin typeface="Times New Roman"/>
                <a:ea typeface="Calibri"/>
              </a:rPr>
              <a:t>уруғ</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оғирлиги</a:t>
            </a:r>
            <a:r>
              <a:rPr lang="ru-RU" sz="3000" b="1" i="1" dirty="0">
                <a:solidFill>
                  <a:srgbClr val="0000FF"/>
                </a:solidFill>
                <a:latin typeface="Times New Roman"/>
                <a:ea typeface="Calibri"/>
              </a:rPr>
              <a:t> 500-550г, </a:t>
            </a:r>
            <a:r>
              <a:rPr lang="ru-RU" sz="3000" b="1" i="1" dirty="0" err="1">
                <a:solidFill>
                  <a:srgbClr val="0000FF"/>
                </a:solidFill>
                <a:latin typeface="Times New Roman"/>
                <a:ea typeface="Calibri"/>
              </a:rPr>
              <a:t>ёнғоғида</a:t>
            </a:r>
            <a:r>
              <a:rPr lang="ru-RU" sz="3000" b="1" i="1" dirty="0">
                <a:solidFill>
                  <a:srgbClr val="0000FF"/>
                </a:solidFill>
                <a:latin typeface="Times New Roman"/>
                <a:ea typeface="Calibri"/>
              </a:rPr>
              <a:t> 2 </a:t>
            </a:r>
            <a:r>
              <a:rPr lang="ru-RU" sz="3000" b="1" i="1" dirty="0" err="1">
                <a:solidFill>
                  <a:srgbClr val="0000FF"/>
                </a:solidFill>
                <a:latin typeface="Times New Roman"/>
                <a:ea typeface="Calibri"/>
              </a:rPr>
              <a:t>тадан</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айрим</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ҳолларда</a:t>
            </a:r>
            <a:r>
              <a:rPr lang="ru-RU" sz="3000" b="1" i="1" dirty="0">
                <a:solidFill>
                  <a:srgbClr val="0000FF"/>
                </a:solidFill>
                <a:latin typeface="Times New Roman"/>
                <a:ea typeface="Calibri"/>
              </a:rPr>
              <a:t> 3 </a:t>
            </a:r>
            <a:r>
              <a:rPr lang="ru-RU" sz="3000" b="1" i="1" dirty="0" err="1">
                <a:solidFill>
                  <a:srgbClr val="0000FF"/>
                </a:solidFill>
                <a:latin typeface="Times New Roman"/>
                <a:ea typeface="Calibri"/>
              </a:rPr>
              <a:t>тадан</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дони</a:t>
            </a:r>
            <a:r>
              <a:rPr lang="ru-RU" sz="3000" b="1" i="1" dirty="0">
                <a:solidFill>
                  <a:srgbClr val="0000FF"/>
                </a:solidFill>
                <a:latin typeface="Times New Roman"/>
                <a:ea typeface="Calibri"/>
              </a:rPr>
              <a:t> бор, </a:t>
            </a:r>
            <a:r>
              <a:rPr lang="ru-RU" sz="3000" b="1" i="1" dirty="0" err="1">
                <a:solidFill>
                  <a:srgbClr val="0000FF"/>
                </a:solidFill>
                <a:latin typeface="Times New Roman"/>
                <a:ea typeface="Calibri"/>
              </a:rPr>
              <a:t>уруғ</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таркибидаги</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ёғ</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миқдори</a:t>
            </a:r>
            <a:r>
              <a:rPr lang="ru-RU" sz="3000" b="1" i="1" dirty="0">
                <a:solidFill>
                  <a:srgbClr val="0000FF"/>
                </a:solidFill>
                <a:latin typeface="Times New Roman"/>
                <a:ea typeface="Calibri"/>
              </a:rPr>
              <a:t> 50%, </a:t>
            </a:r>
            <a:r>
              <a:rPr lang="ru-RU" sz="3000" b="1" i="1" dirty="0" err="1">
                <a:solidFill>
                  <a:srgbClr val="0000FF"/>
                </a:solidFill>
                <a:latin typeface="Times New Roman"/>
                <a:ea typeface="Calibri"/>
              </a:rPr>
              <a:t>оқсил</a:t>
            </a:r>
            <a:r>
              <a:rPr lang="ru-RU" sz="3000" b="1" i="1" dirty="0">
                <a:solidFill>
                  <a:srgbClr val="0000FF"/>
                </a:solidFill>
                <a:latin typeface="Times New Roman"/>
                <a:ea typeface="Calibri"/>
              </a:rPr>
              <a:t> </a:t>
            </a:r>
            <a:r>
              <a:rPr lang="ru-RU" sz="3000" b="1" i="1" dirty="0" err="1">
                <a:solidFill>
                  <a:srgbClr val="0000FF"/>
                </a:solidFill>
                <a:latin typeface="Times New Roman"/>
                <a:ea typeface="Calibri"/>
              </a:rPr>
              <a:t>миқдори</a:t>
            </a:r>
            <a:r>
              <a:rPr lang="ru-RU" sz="3000" b="1" i="1" dirty="0">
                <a:solidFill>
                  <a:srgbClr val="0000FF"/>
                </a:solidFill>
                <a:latin typeface="Times New Roman"/>
                <a:ea typeface="Calibri"/>
              </a:rPr>
              <a:t> 18%.</a:t>
            </a:r>
            <a:endParaRPr lang="ru-RU" sz="3000" b="1" i="1" dirty="0" smtClean="0">
              <a:solidFill>
                <a:srgbClr val="0000FF"/>
              </a:solidFill>
            </a:endParaRPr>
          </a:p>
        </p:txBody>
      </p:sp>
      <p:pic>
        <p:nvPicPr>
          <p:cNvPr id="17414"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988840"/>
            <a:ext cx="4373108" cy="38884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ad57f5686e0e8de4c7b566d2dcbd26c6a6a179"/>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Профиль">
  <a:themeElements>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Профиль">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рофиль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Профиль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Профиль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Профиль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Профиль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Профиль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Профиль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Профиль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803</TotalTime>
  <Words>1405</Words>
  <Application>Microsoft Office PowerPoint</Application>
  <PresentationFormat>Экран (4:3)</PresentationFormat>
  <Paragraphs>62</Paragraphs>
  <Slides>21</Slides>
  <Notes>0</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7</vt:i4>
      </vt:variant>
      <vt:variant>
        <vt:lpstr>Заголовки слайдов</vt:lpstr>
      </vt:variant>
      <vt:variant>
        <vt:i4>21</vt:i4>
      </vt:variant>
    </vt:vector>
  </HeadingPairs>
  <TitlesOfParts>
    <vt:vector size="40" baseType="lpstr">
      <vt:lpstr>Arial</vt:lpstr>
      <vt:lpstr>Calibri</vt:lpstr>
      <vt:lpstr>Cambria</vt:lpstr>
      <vt:lpstr>Constantia</vt:lpstr>
      <vt:lpstr>Franklin Gothic Book</vt:lpstr>
      <vt:lpstr>Franklin Gothic Medium</vt:lpstr>
      <vt:lpstr>Perpetua</vt:lpstr>
      <vt:lpstr>Times New Roman</vt:lpstr>
      <vt:lpstr>Trebuchet MS</vt:lpstr>
      <vt:lpstr>Verdana</vt:lpstr>
      <vt:lpstr>Wingdings</vt:lpstr>
      <vt:lpstr>Wingdings 2</vt:lpstr>
      <vt:lpstr>Balloons</vt:lpstr>
      <vt:lpstr>Справедливость</vt:lpstr>
      <vt:lpstr>Трек</vt:lpstr>
      <vt:lpstr>Поток</vt:lpstr>
      <vt:lpstr>Изящная</vt:lpstr>
      <vt:lpstr>Профиль</vt:lpstr>
      <vt:lpstr>1_Трек</vt:lpstr>
      <vt:lpstr>Презентация PowerPoint</vt:lpstr>
      <vt:lpstr>Презентация PowerPoint</vt:lpstr>
      <vt:lpstr>Ерёнғоқни ахамияти, тарихи</vt:lpstr>
      <vt:lpstr>Аҳамияти.</vt:lpstr>
      <vt:lpstr>Тарихи.</vt:lpstr>
      <vt:lpstr>Систематикаси ва морфологияси </vt:lpstr>
      <vt:lpstr>Презентация PowerPoint</vt:lpstr>
      <vt:lpstr>ГУЛ ТУЗИЛИШИ</vt:lpstr>
      <vt:lpstr> МЕВАСИ</vt:lpstr>
      <vt:lpstr>Презентация PowerPoint</vt:lpstr>
      <vt:lpstr>Маданий ер ёнғоқ навлари ўсув даврининг узунлигига асосланиб уч гуруҳга бўлинади: </vt:lpstr>
      <vt:lpstr>Тупроққа талаби.</vt:lpstr>
      <vt:lpstr>Ерёнғоқ ўсимлигининг намликка бўлган муносабати</vt:lpstr>
      <vt:lpstr>Презентация PowerPoint</vt:lpstr>
      <vt:lpstr>Навлари</vt:lpstr>
      <vt:lpstr>Перзуван 46\2 нави.</vt:lpstr>
      <vt:lpstr>Ташкентский 112.  нави.</vt:lpstr>
      <vt:lpstr>Қибрай 4.</vt:lpstr>
      <vt:lpstr>Мумтоз</vt:lpstr>
      <vt:lpstr>Саломат</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Feruza opa</cp:lastModifiedBy>
  <cp:revision>122</cp:revision>
  <cp:lastPrinted>1601-01-01T00:00:00Z</cp:lastPrinted>
  <dcterms:created xsi:type="dcterms:W3CDTF">2011-08-22T10:27:00Z</dcterms:created>
  <dcterms:modified xsi:type="dcterms:W3CDTF">2018-11-22T23:26:16Z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