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8.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23" r:id="rId2"/>
    <p:sldMasterId id="2147483807" r:id="rId3"/>
    <p:sldMasterId id="2147483855" r:id="rId4"/>
    <p:sldMasterId id="2147483867" r:id="rId5"/>
    <p:sldMasterId id="2147483880" r:id="rId6"/>
    <p:sldMasterId id="2147483892" r:id="rId7"/>
    <p:sldMasterId id="2147483904" r:id="rId8"/>
    <p:sldMasterId id="2147483916" r:id="rId9"/>
  </p:sldMasterIdLst>
  <p:notesMasterIdLst>
    <p:notesMasterId r:id="rId29"/>
  </p:notesMasterIdLst>
  <p:sldIdLst>
    <p:sldId id="326" r:id="rId10"/>
    <p:sldId id="256" r:id="rId11"/>
    <p:sldId id="339" r:id="rId12"/>
    <p:sldId id="348" r:id="rId13"/>
    <p:sldId id="343" r:id="rId14"/>
    <p:sldId id="349" r:id="rId15"/>
    <p:sldId id="344" r:id="rId16"/>
    <p:sldId id="345" r:id="rId17"/>
    <p:sldId id="352" r:id="rId18"/>
    <p:sldId id="350" r:id="rId19"/>
    <p:sldId id="295" r:id="rId20"/>
    <p:sldId id="299" r:id="rId21"/>
    <p:sldId id="346" r:id="rId22"/>
    <p:sldId id="317" r:id="rId23"/>
    <p:sldId id="353" r:id="rId24"/>
    <p:sldId id="354" r:id="rId25"/>
    <p:sldId id="356" r:id="rId26"/>
    <p:sldId id="358" r:id="rId27"/>
    <p:sldId id="266" r:id="rId28"/>
  </p:sldIdLst>
  <p:sldSz cx="9144000" cy="6858000" type="screen4x3"/>
  <p:notesSz cx="6858000" cy="9144000"/>
  <p:custDataLst>
    <p:tags r:id="rId3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p:cViewPr varScale="1">
        <p:scale>
          <a:sx n="74" d="100"/>
          <a:sy n="74" d="100"/>
        </p:scale>
        <p:origin x="129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23.11.2018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3230131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2F10493-9DED-491F-9B5B-C6CF11DE1E4D}" type="slidenum">
              <a:rPr kumimoji="0" lang="ru-RU" sz="1200" b="0" i="0" u="none" strike="noStrike" kern="1200" cap="none" spc="0" normalizeH="0" baseline="0" noProof="0" smtClean="0">
                <a:ln>
                  <a:noFill/>
                </a:ln>
                <a:solidFill>
                  <a:prstClr val="black"/>
                </a:solidFill>
                <a:effectLst/>
                <a:uLnTx/>
                <a:uFillTx/>
                <a:latin typeface="Arial"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ru-RU" sz="1200" b="0" i="0" u="none" strike="noStrike" kern="1200" cap="none" spc="0" normalizeH="0" baseline="0" noProof="0" smtClean="0">
              <a:ln>
                <a:noFill/>
              </a:ln>
              <a:solidFill>
                <a:prstClr val="black"/>
              </a:solidFill>
              <a:effectLst/>
              <a:uLnTx/>
              <a:uFillTx/>
              <a:latin typeface="Arial" pitchFamily="34" charset="0"/>
              <a:ea typeface="+mn-ea"/>
              <a:cs typeface="+mn-cs"/>
            </a:endParaRPr>
          </a:p>
        </p:txBody>
      </p:sp>
    </p:spTree>
    <p:extLst>
      <p:ext uri="{BB962C8B-B14F-4D97-AF65-F5344CB8AC3E}">
        <p14:creationId xmlns:p14="http://schemas.microsoft.com/office/powerpoint/2010/main" val="276565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23.11.2018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a:endParaRPr lang="en-US">
                <a:solidFill>
                  <a:prstClr val="white"/>
                </a:solidFill>
              </a:endParaRPr>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solidFill>
                <a:srgbClr val="2DA2BF">
                  <a:tint val="20000"/>
                </a:srgbClr>
              </a:solidFill>
            </a:endParaRPr>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extLst>
      <p:ext uri="{BB962C8B-B14F-4D97-AF65-F5344CB8AC3E}">
        <p14:creationId xmlns:p14="http://schemas.microsoft.com/office/powerpoint/2010/main" val="98181705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solidFill>
                  <a:prstClr val="black"/>
                </a:solidFill>
              </a:rPr>
              <a:pPr>
                <a:defRPr/>
              </a:pPr>
              <a:t>‹#›</a:t>
            </a:fld>
            <a:endParaRPr lang="ru-RU">
              <a:solidFill>
                <a:prstClr val="black"/>
              </a:solidFill>
            </a:endParaRPr>
          </a:p>
        </p:txBody>
      </p:sp>
      <p:sp>
        <p:nvSpPr>
          <p:cNvPr id="7" name="Заголовок 6"/>
          <p:cNvSpPr>
            <a:spLocks noGrp="1"/>
          </p:cNvSpPr>
          <p:nvPr>
            <p:ph type="title"/>
          </p:nvPr>
        </p:nvSpPr>
        <p:spPr/>
        <p:txBody>
          <a:bodyPr rtlCol="0"/>
          <a:lstStyle/>
          <a:p>
            <a:r>
              <a:rPr kumimoji="0" lang="ru-RU" smtClean="0"/>
              <a:t>Образец заголовка</a:t>
            </a:r>
            <a:endParaRPr kumimoji="0" lang="en-US"/>
          </a:p>
        </p:txBody>
      </p:sp>
    </p:spTree>
    <p:extLst>
      <p:ext uri="{BB962C8B-B14F-4D97-AF65-F5344CB8AC3E}">
        <p14:creationId xmlns:p14="http://schemas.microsoft.com/office/powerpoint/2010/main" val="3574327784"/>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prstClr val="white"/>
              </a:solidFill>
            </a:endParaRPr>
          </a:p>
        </p:txBody>
      </p:sp>
      <p:sp>
        <p:nvSpPr>
          <p:cNvPr id="5" name="Нижний колонтитул 4"/>
          <p:cNvSpPr>
            <a:spLocks noGrp="1"/>
          </p:cNvSpPr>
          <p:nvPr>
            <p:ph type="ftr" sz="quarter" idx="11"/>
          </p:nvPr>
        </p:nvSpPr>
        <p:spPr/>
        <p:txBody>
          <a:bodyPr/>
          <a:lstStyle/>
          <a:p>
            <a:pPr>
              <a:defRPr/>
            </a:pPr>
            <a:endParaRPr lang="ru-RU">
              <a:solidFill>
                <a:prstClr val="white"/>
              </a:solidFill>
            </a:endParaRPr>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solidFill>
                  <a:prstClr val="white"/>
                </a:solidFill>
              </a:rPr>
              <a:pPr>
                <a:defRPr/>
              </a:pPr>
              <a:t>‹#›</a:t>
            </a:fld>
            <a:endParaRPr lang="ru-RU">
              <a:solidFill>
                <a:prstClr val="white"/>
              </a:solidFill>
            </a:endParaRPr>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endParaRPr lang="en-US">
              <a:solidFill>
                <a:prstClr val="white"/>
              </a:solidFill>
            </a:endParaRPr>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endParaRPr lang="en-US">
              <a:solidFill>
                <a:prstClr val="white"/>
              </a:solidFill>
            </a:endParaRPr>
          </a:p>
        </p:txBody>
      </p:sp>
    </p:spTree>
    <p:extLst>
      <p:ext uri="{BB962C8B-B14F-4D97-AF65-F5344CB8AC3E}">
        <p14:creationId xmlns:p14="http://schemas.microsoft.com/office/powerpoint/2010/main" val="2681967669"/>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prstClr val="white"/>
              </a:solidFill>
            </a:endParaRPr>
          </a:p>
        </p:txBody>
      </p:sp>
      <p:sp>
        <p:nvSpPr>
          <p:cNvPr id="6" name="Нижний колонтитул 5"/>
          <p:cNvSpPr>
            <a:spLocks noGrp="1"/>
          </p:cNvSpPr>
          <p:nvPr>
            <p:ph type="ftr" sz="quarter" idx="11"/>
          </p:nvPr>
        </p:nvSpPr>
        <p:spPr/>
        <p:txBody>
          <a:bodyPr/>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solidFill>
                  <a:prstClr val="white"/>
                </a:solidFill>
              </a:rPr>
              <a:pPr>
                <a:defRPr/>
              </a:pPr>
              <a:t>‹#›</a:t>
            </a:fld>
            <a:endParaRPr lang="ru-RU">
              <a:solidFill>
                <a:prstClr val="white"/>
              </a:solidFill>
            </a:endParaRPr>
          </a:p>
        </p:txBody>
      </p:sp>
      <p:sp>
        <p:nvSpPr>
          <p:cNvPr id="8" name="Заголовок 7"/>
          <p:cNvSpPr>
            <a:spLocks noGrp="1"/>
          </p:cNvSpPr>
          <p:nvPr>
            <p:ph type="title"/>
          </p:nvPr>
        </p:nvSpPr>
        <p:spPr/>
        <p:txBody>
          <a:bodyPr rtlCol="0"/>
          <a:lstStyle/>
          <a:p>
            <a:r>
              <a:rPr kumimoji="0" lang="ru-RU" smtClean="0"/>
              <a:t>Образец заголовка</a:t>
            </a:r>
            <a:endParaRPr kumimoji="0" lang="en-US"/>
          </a:p>
        </p:txBody>
      </p:sp>
    </p:spTree>
    <p:extLst>
      <p:ext uri="{BB962C8B-B14F-4D97-AF65-F5344CB8AC3E}">
        <p14:creationId xmlns:p14="http://schemas.microsoft.com/office/powerpoint/2010/main" val="1846906348"/>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prstClr val="black"/>
              </a:solidFill>
            </a:endParaRPr>
          </a:p>
        </p:txBody>
      </p:sp>
      <p:sp>
        <p:nvSpPr>
          <p:cNvPr id="8" name="Нижний колонтитул 7"/>
          <p:cNvSpPr>
            <a:spLocks noGrp="1"/>
          </p:cNvSpPr>
          <p:nvPr>
            <p:ph type="ftr" sz="quarter" idx="11"/>
          </p:nvPr>
        </p:nvSpPr>
        <p:spPr/>
        <p:txBody>
          <a:bodyPr/>
          <a:lstStyle/>
          <a:p>
            <a:pPr>
              <a:defRPr/>
            </a:pPr>
            <a:endParaRPr lang="ru-RU">
              <a:solidFill>
                <a:prstClr val="black"/>
              </a:solidFill>
            </a:endParaRPr>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927533471"/>
      </p:ext>
    </p:extLst>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prstClr val="white"/>
              </a:solidFill>
            </a:endParaRPr>
          </a:p>
        </p:txBody>
      </p:sp>
      <p:sp>
        <p:nvSpPr>
          <p:cNvPr id="4" name="Нижний колонтитул 3"/>
          <p:cNvSpPr>
            <a:spLocks noGrp="1"/>
          </p:cNvSpPr>
          <p:nvPr>
            <p:ph type="ftr" sz="quarter" idx="11"/>
          </p:nvPr>
        </p:nvSpPr>
        <p:spPr/>
        <p:txBody>
          <a:bodyPr/>
          <a:lstStyle/>
          <a:p>
            <a:pPr>
              <a:defRPr/>
            </a:pPr>
            <a:endParaRPr lang="ru-RU">
              <a:solidFill>
                <a:prstClr val="white"/>
              </a:solidFill>
            </a:endParaRPr>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solidFill>
                  <a:prstClr val="white"/>
                </a:solidFill>
              </a:rPr>
              <a:pPr>
                <a:defRPr/>
              </a:pPr>
              <a:t>‹#›</a:t>
            </a:fld>
            <a:endParaRPr lang="ru-RU">
              <a:solidFill>
                <a:prstClr val="white"/>
              </a:solidFill>
            </a:endParaRPr>
          </a:p>
        </p:txBody>
      </p:sp>
      <p:sp>
        <p:nvSpPr>
          <p:cNvPr id="6" name="Заголовок 5"/>
          <p:cNvSpPr>
            <a:spLocks noGrp="1"/>
          </p:cNvSpPr>
          <p:nvPr>
            <p:ph type="title"/>
          </p:nvPr>
        </p:nvSpPr>
        <p:spPr/>
        <p:txBody>
          <a:bodyPr rtlCol="0"/>
          <a:lstStyle/>
          <a:p>
            <a:r>
              <a:rPr kumimoji="0" lang="ru-RU" smtClean="0"/>
              <a:t>Образец заголовка</a:t>
            </a:r>
            <a:endParaRPr kumimoji="0" lang="en-US"/>
          </a:p>
        </p:txBody>
      </p:sp>
    </p:spTree>
    <p:extLst>
      <p:ext uri="{BB962C8B-B14F-4D97-AF65-F5344CB8AC3E}">
        <p14:creationId xmlns:p14="http://schemas.microsoft.com/office/powerpoint/2010/main" val="4277564965"/>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prstClr val="black"/>
              </a:solidFill>
            </a:endParaRPr>
          </a:p>
        </p:txBody>
      </p:sp>
      <p:sp>
        <p:nvSpPr>
          <p:cNvPr id="3" name="Нижний колонтитул 2"/>
          <p:cNvSpPr>
            <a:spLocks noGrp="1"/>
          </p:cNvSpPr>
          <p:nvPr>
            <p:ph type="ftr" sz="quarter" idx="11"/>
          </p:nvPr>
        </p:nvSpPr>
        <p:spPr/>
        <p:txBody>
          <a:bodyPr/>
          <a:lstStyle/>
          <a:p>
            <a:pPr>
              <a:defRPr/>
            </a:pPr>
            <a:endParaRPr lang="ru-RU">
              <a:solidFill>
                <a:prstClr val="black"/>
              </a:solidFill>
            </a:endParaRPr>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1674708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p>
            <a:pPr>
              <a:defRPr/>
            </a:pPr>
            <a:endParaRPr lang="ru-RU">
              <a:solidFill>
                <a:prstClr val="black"/>
              </a:solidFill>
            </a:endParaRPr>
          </a:p>
        </p:txBody>
      </p:sp>
      <p:sp>
        <p:nvSpPr>
          <p:cNvPr id="6" name="Нижний колонтитул 5"/>
          <p:cNvSpPr>
            <a:spLocks noGrp="1"/>
          </p:cNvSpPr>
          <p:nvPr>
            <p:ph type="ftr" sz="quarter" idx="11"/>
          </p:nvPr>
        </p:nvSpPr>
        <p:spPr/>
        <p:txBody>
          <a:bodyPr/>
          <a:lstStyle/>
          <a:p>
            <a:pPr>
              <a:defRPr/>
            </a:pPr>
            <a:endParaRPr lang="ru-RU">
              <a:solidFill>
                <a:prstClr val="black"/>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3871352940"/>
      </p:ext>
    </p:extLst>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solidFill>
                <a:prstClr val="white"/>
              </a:solidFill>
            </a:endParaRPr>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solidFill>
                <a:prstClr val="white"/>
              </a:solidFill>
            </a:endParaRPr>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solidFill>
                  <a:prstClr val="white"/>
                </a:solidFill>
              </a:rPr>
              <a:pPr>
                <a:defRPr/>
              </a:pPr>
              <a:t>‹#›</a:t>
            </a:fld>
            <a:endParaRPr lang="ru-RU">
              <a:solidFill>
                <a:prstClr val="white"/>
              </a:solidFill>
            </a:endParaRPr>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a:endParaRPr lang="en-US">
              <a:solidFill>
                <a:prstClr val="white"/>
              </a:solidFill>
            </a:endParaRPr>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endParaRPr lang="en-US">
              <a:solidFill>
                <a:prstClr val="white"/>
              </a:solidFill>
            </a:endParaRPr>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endParaRPr lang="en-US">
              <a:solidFill>
                <a:prstClr val="white"/>
              </a:solidFill>
            </a:endParaRPr>
          </a:p>
        </p:txBody>
      </p:sp>
    </p:spTree>
    <p:extLst>
      <p:ext uri="{BB962C8B-B14F-4D97-AF65-F5344CB8AC3E}">
        <p14:creationId xmlns:p14="http://schemas.microsoft.com/office/powerpoint/2010/main" val="1697281280"/>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5688445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prstClr val="black"/>
              </a:solidFill>
            </a:endParaRPr>
          </a:p>
        </p:txBody>
      </p:sp>
      <p:sp>
        <p:nvSpPr>
          <p:cNvPr id="5" name="Нижний колонтитул 4"/>
          <p:cNvSpPr>
            <a:spLocks noGrp="1"/>
          </p:cNvSpPr>
          <p:nvPr>
            <p:ph type="ftr" sz="quarter" idx="11"/>
          </p:nvPr>
        </p:nvSpPr>
        <p:spPr/>
        <p:txBody>
          <a:bodyPr/>
          <a:lstStyle/>
          <a:p>
            <a:pPr>
              <a:defRPr/>
            </a:pPr>
            <a:endParaRPr lang="ru-RU">
              <a:solidFill>
                <a:prstClr val="black"/>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22323619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solidFill>
                <a:srgbClr val="E7DEC9">
                  <a:shade val="90000"/>
                </a:srgbClr>
              </a:solidFill>
            </a:endParaRPr>
          </a:p>
        </p:txBody>
      </p:sp>
      <p:sp>
        <p:nvSpPr>
          <p:cNvPr id="19" name="Нижний колонтитул 18"/>
          <p:cNvSpPr>
            <a:spLocks noGrp="1"/>
          </p:cNvSpPr>
          <p:nvPr>
            <p:ph type="ftr" sz="quarter" idx="11"/>
          </p:nvPr>
        </p:nvSpPr>
        <p:spPr/>
        <p:txBody>
          <a:bodyPr/>
          <a:lstStyle/>
          <a:p>
            <a:pPr>
              <a:defRPr/>
            </a:pPr>
            <a:endParaRPr lang="ru-RU">
              <a:solidFill>
                <a:srgbClr val="E7DEC9">
                  <a:shade val="90000"/>
                </a:srgbClr>
              </a:solidFill>
            </a:endParaRPr>
          </a:p>
        </p:txBody>
      </p:sp>
      <p:sp>
        <p:nvSpPr>
          <p:cNvPr id="27" name="Номер слайда 26"/>
          <p:cNvSpPr>
            <a:spLocks noGrp="1"/>
          </p:cNvSpPr>
          <p:nvPr>
            <p:ph type="sldNum" sz="quarter" idx="12"/>
          </p:nvPr>
        </p:nvSpPr>
        <p:spPr/>
        <p:txBody>
          <a:bodyPr/>
          <a:lstStyle/>
          <a:p>
            <a:pPr>
              <a:defRPr/>
            </a:pPr>
            <a:fld id="{77C99828-CD66-4A47-8331-CCD3DFBB8FBB}" type="slidenum">
              <a:rPr lang="ru-RU" smtClean="0">
                <a:solidFill>
                  <a:srgbClr val="E7DEC9">
                    <a:shade val="90000"/>
                  </a:srgbClr>
                </a:solidFill>
              </a:rPr>
              <a:pPr>
                <a:defRPr/>
              </a:pPr>
              <a:t>‹#›</a:t>
            </a:fld>
            <a:endParaRPr lang="ru-RU">
              <a:solidFill>
                <a:srgbClr val="E7DEC9">
                  <a:shade val="90000"/>
                </a:srgbClr>
              </a:solidFill>
            </a:endParaRPr>
          </a:p>
        </p:txBody>
      </p:sp>
    </p:spTree>
    <p:extLst>
      <p:ext uri="{BB962C8B-B14F-4D97-AF65-F5344CB8AC3E}">
        <p14:creationId xmlns:p14="http://schemas.microsoft.com/office/powerpoint/2010/main" val="2752804259"/>
      </p:ext>
    </p:extLst>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FFFF00">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FFFF00">
                  <a:shade val="90000"/>
                </a:srgbClr>
              </a:solidFill>
            </a:endParaRPr>
          </a:p>
        </p:txBody>
      </p:sp>
      <p:sp>
        <p:nvSpPr>
          <p:cNvPr id="6" name="Номер слайда 5"/>
          <p:cNvSpPr>
            <a:spLocks noGrp="1"/>
          </p:cNvSpPr>
          <p:nvPr>
            <p:ph type="sldNum" sz="quarter" idx="12"/>
          </p:nvPr>
        </p:nvSpPr>
        <p:spPr/>
        <p:txBody>
          <a:bodyPr/>
          <a:lstStyle/>
          <a:p>
            <a:pPr>
              <a:defRPr/>
            </a:pPr>
            <a:fld id="{A79B3F28-85DB-42B5-A54B-DA9BC6011CB9}"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119869485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solidFill>
                <a:srgbClr val="E7DEC9">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E7DEC9">
                  <a:shade val="90000"/>
                </a:srgbClr>
              </a:solidFill>
            </a:endParaRPr>
          </a:p>
        </p:txBody>
      </p:sp>
      <p:sp>
        <p:nvSpPr>
          <p:cNvPr id="6" name="Номер слайда 5"/>
          <p:cNvSpPr>
            <a:spLocks noGrp="1"/>
          </p:cNvSpPr>
          <p:nvPr>
            <p:ph type="sldNum" sz="quarter" idx="12"/>
          </p:nvPr>
        </p:nvSpPr>
        <p:spPr/>
        <p:txBody>
          <a:bodyPr/>
          <a:lstStyle/>
          <a:p>
            <a:pPr>
              <a:defRPr/>
            </a:pPr>
            <a:fld id="{C7B49DB1-FC87-42A0-A2A0-33B8C6504401}" type="slidenum">
              <a:rPr lang="ru-RU" smtClean="0">
                <a:solidFill>
                  <a:srgbClr val="E7DEC9">
                    <a:shade val="90000"/>
                  </a:srgbClr>
                </a:solidFill>
              </a:rPr>
              <a:pPr>
                <a:defRPr/>
              </a:pPr>
              <a:t>‹#›</a:t>
            </a:fld>
            <a:endParaRPr lang="ru-RU">
              <a:solidFill>
                <a:srgbClr val="E7DEC9">
                  <a:shade val="90000"/>
                </a:srgbClr>
              </a:solidFill>
            </a:endParaRPr>
          </a:p>
        </p:txBody>
      </p:sp>
    </p:spTree>
    <p:extLst>
      <p:ext uri="{BB962C8B-B14F-4D97-AF65-F5344CB8AC3E}">
        <p14:creationId xmlns:p14="http://schemas.microsoft.com/office/powerpoint/2010/main" val="1625605367"/>
      </p:ext>
    </p:extLst>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FFFF00">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FFFF00">
                  <a:shade val="90000"/>
                </a:srgbClr>
              </a:solidFill>
            </a:endParaRPr>
          </a:p>
        </p:txBody>
      </p:sp>
      <p:sp>
        <p:nvSpPr>
          <p:cNvPr id="7" name="Номер слайда 6"/>
          <p:cNvSpPr>
            <a:spLocks noGrp="1"/>
          </p:cNvSpPr>
          <p:nvPr>
            <p:ph type="sldNum" sz="quarter" idx="12"/>
          </p:nvPr>
        </p:nvSpPr>
        <p:spPr/>
        <p:txBody>
          <a:bodyPr/>
          <a:lstStyle/>
          <a:p>
            <a:pPr>
              <a:defRPr/>
            </a:pPr>
            <a:fld id="{4CFE2A37-2192-4915-A025-9874E449BDBB}"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314128167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solidFill>
                <a:srgbClr val="FFFF00">
                  <a:shade val="90000"/>
                </a:srgbClr>
              </a:solidFill>
            </a:endParaRPr>
          </a:p>
        </p:txBody>
      </p:sp>
      <p:sp>
        <p:nvSpPr>
          <p:cNvPr id="8" name="Нижний колонтитул 7"/>
          <p:cNvSpPr>
            <a:spLocks noGrp="1"/>
          </p:cNvSpPr>
          <p:nvPr>
            <p:ph type="ftr" sz="quarter" idx="11"/>
          </p:nvPr>
        </p:nvSpPr>
        <p:spPr/>
        <p:txBody>
          <a:bodyPr/>
          <a:lstStyle/>
          <a:p>
            <a:pPr>
              <a:defRPr/>
            </a:pPr>
            <a:endParaRPr lang="ru-RU">
              <a:solidFill>
                <a:srgbClr val="FFFF00">
                  <a:shade val="90000"/>
                </a:srgbClr>
              </a:solidFill>
            </a:endParaRPr>
          </a:p>
        </p:txBody>
      </p:sp>
      <p:sp>
        <p:nvSpPr>
          <p:cNvPr id="9" name="Номер слайда 8"/>
          <p:cNvSpPr>
            <a:spLocks noGrp="1"/>
          </p:cNvSpPr>
          <p:nvPr>
            <p:ph type="sldNum" sz="quarter" idx="12"/>
          </p:nvPr>
        </p:nvSpPr>
        <p:spPr/>
        <p:txBody>
          <a:bodyPr/>
          <a:lstStyle/>
          <a:p>
            <a:pPr>
              <a:defRPr/>
            </a:pPr>
            <a:fld id="{F36AB599-CDBF-4A32-9284-0EABFF70572E}"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19773568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solidFill>
                <a:srgbClr val="FFFF00">
                  <a:shade val="90000"/>
                </a:srgbClr>
              </a:solidFill>
            </a:endParaRPr>
          </a:p>
        </p:txBody>
      </p:sp>
      <p:sp>
        <p:nvSpPr>
          <p:cNvPr id="4" name="Нижний колонтитул 3"/>
          <p:cNvSpPr>
            <a:spLocks noGrp="1"/>
          </p:cNvSpPr>
          <p:nvPr>
            <p:ph type="ftr" sz="quarter" idx="11"/>
          </p:nvPr>
        </p:nvSpPr>
        <p:spPr/>
        <p:txBody>
          <a:bodyPr/>
          <a:lstStyle/>
          <a:p>
            <a:pPr>
              <a:defRPr/>
            </a:pPr>
            <a:endParaRPr lang="ru-RU">
              <a:solidFill>
                <a:srgbClr val="FFFF00">
                  <a:shade val="90000"/>
                </a:srgbClr>
              </a:solidFill>
            </a:endParaRPr>
          </a:p>
        </p:txBody>
      </p:sp>
      <p:sp>
        <p:nvSpPr>
          <p:cNvPr id="5" name="Номер слайда 4"/>
          <p:cNvSpPr>
            <a:spLocks noGrp="1"/>
          </p:cNvSpPr>
          <p:nvPr>
            <p:ph type="sldNum" sz="quarter" idx="12"/>
          </p:nvPr>
        </p:nvSpPr>
        <p:spPr/>
        <p:txBody>
          <a:bodyPr/>
          <a:lstStyle/>
          <a:p>
            <a:pPr>
              <a:defRPr/>
            </a:pPr>
            <a:fld id="{4B1C59CF-09C3-4E19-BACA-A30D5735C837}"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271507539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solidFill>
                <a:srgbClr val="FFFF00">
                  <a:shade val="90000"/>
                </a:srgbClr>
              </a:solidFill>
            </a:endParaRPr>
          </a:p>
        </p:txBody>
      </p:sp>
      <p:sp>
        <p:nvSpPr>
          <p:cNvPr id="3" name="Нижний колонтитул 2"/>
          <p:cNvSpPr>
            <a:spLocks noGrp="1"/>
          </p:cNvSpPr>
          <p:nvPr>
            <p:ph type="ftr" sz="quarter" idx="11"/>
          </p:nvPr>
        </p:nvSpPr>
        <p:spPr/>
        <p:txBody>
          <a:bodyPr/>
          <a:lstStyle/>
          <a:p>
            <a:pPr>
              <a:defRPr/>
            </a:pPr>
            <a:endParaRPr lang="ru-RU">
              <a:solidFill>
                <a:srgbClr val="FFFF00">
                  <a:shade val="90000"/>
                </a:srgbClr>
              </a:solidFill>
            </a:endParaRPr>
          </a:p>
        </p:txBody>
      </p:sp>
      <p:sp>
        <p:nvSpPr>
          <p:cNvPr id="4" name="Номер слайда 3"/>
          <p:cNvSpPr>
            <a:spLocks noGrp="1"/>
          </p:cNvSpPr>
          <p:nvPr>
            <p:ph type="sldNum" sz="quarter" idx="12"/>
          </p:nvPr>
        </p:nvSpPr>
        <p:spPr/>
        <p:txBody>
          <a:bodyPr/>
          <a:lstStyle/>
          <a:p>
            <a:pPr>
              <a:defRPr/>
            </a:pPr>
            <a:fld id="{409DF92A-2875-4E55-AE60-C3E6B5E7DC00}"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223263736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solidFill>
                <a:srgbClr val="FFFF00">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FFFF00">
                  <a:shade val="90000"/>
                </a:srgbClr>
              </a:solidFill>
            </a:endParaRPr>
          </a:p>
        </p:txBody>
      </p:sp>
      <p:sp>
        <p:nvSpPr>
          <p:cNvPr id="7" name="Номер слайда 6"/>
          <p:cNvSpPr>
            <a:spLocks noGrp="1"/>
          </p:cNvSpPr>
          <p:nvPr>
            <p:ph type="sldNum" sz="quarter" idx="12"/>
          </p:nvPr>
        </p:nvSpPr>
        <p:spPr/>
        <p:txBody>
          <a:bodyPr/>
          <a:lstStyle/>
          <a:p>
            <a:pPr>
              <a:defRPr/>
            </a:pPr>
            <a:fld id="{3B7ABE68-3E1F-43D5-B8BA-C72919ACC33E}"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32194207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00B050"/>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srgbClr val="00B050"/>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solidFill>
                <a:srgbClr val="FFFF00">
                  <a:shade val="90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FFFF00">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pPr>
              <a:defRPr/>
            </a:pPr>
            <a:fld id="{CE22616D-3D3E-4B29-904B-8FCACAE208C7}" type="slidenum">
              <a:rPr lang="ru-RU" smtClean="0">
                <a:solidFill>
                  <a:srgbClr val="FFFF00">
                    <a:shade val="90000"/>
                  </a:srgbClr>
                </a:solidFill>
              </a:rPr>
              <a:pPr>
                <a:defRPr/>
              </a:pPr>
              <a:t>‹#›</a:t>
            </a:fld>
            <a:endParaRPr lang="ru-RU">
              <a:solidFill>
                <a:srgbClr val="FFFF00">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Constantia"/>
            </a:endParaRPr>
          </a:p>
        </p:txBody>
      </p:sp>
    </p:spTree>
    <p:extLst>
      <p:ext uri="{BB962C8B-B14F-4D97-AF65-F5344CB8AC3E}">
        <p14:creationId xmlns:p14="http://schemas.microsoft.com/office/powerpoint/2010/main" val="208801877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FFFF00">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FFFF00">
                  <a:shade val="90000"/>
                </a:srgbClr>
              </a:solidFill>
            </a:endParaRPr>
          </a:p>
        </p:txBody>
      </p:sp>
      <p:sp>
        <p:nvSpPr>
          <p:cNvPr id="6" name="Номер слайда 5"/>
          <p:cNvSpPr>
            <a:spLocks noGrp="1"/>
          </p:cNvSpPr>
          <p:nvPr>
            <p:ph type="sldNum" sz="quarter" idx="12"/>
          </p:nvPr>
        </p:nvSpPr>
        <p:spPr/>
        <p:txBody>
          <a:bodyPr/>
          <a:lstStyle/>
          <a:p>
            <a:pPr>
              <a:defRPr/>
            </a:pPr>
            <a:fld id="{C284E453-8F73-43AB-A9FA-27E57B19DC4E}"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41635606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FFFF00">
                  <a:shade val="90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FFFF00">
                  <a:shade val="90000"/>
                </a:srgbClr>
              </a:solidFill>
            </a:endParaRPr>
          </a:p>
        </p:txBody>
      </p:sp>
      <p:sp>
        <p:nvSpPr>
          <p:cNvPr id="6" name="Номер слайда 5"/>
          <p:cNvSpPr>
            <a:spLocks noGrp="1"/>
          </p:cNvSpPr>
          <p:nvPr>
            <p:ph type="sldNum" sz="quarter" idx="12"/>
          </p:nvPr>
        </p:nvSpPr>
        <p:spPr/>
        <p:txBody>
          <a:bodyPr/>
          <a:lstStyle/>
          <a:p>
            <a:pPr>
              <a:defRPr/>
            </a:pPr>
            <a:fld id="{2D105217-21EC-4450-8DA5-57EEDCF228F5}" type="slidenum">
              <a:rPr lang="ru-RU" smtClean="0">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15989133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457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91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57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4648200" y="3941763"/>
            <a:ext cx="4038600" cy="218916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457200" y="6248400"/>
            <a:ext cx="2133600" cy="457200"/>
          </a:xfrm>
        </p:spPr>
        <p:txBody>
          <a:bodyPr/>
          <a:lstStyle>
            <a:lvl1pPr>
              <a:defRPr/>
            </a:lvl1pPr>
          </a:lstStyle>
          <a:p>
            <a:pPr>
              <a:defRPr/>
            </a:pPr>
            <a:endParaRPr lang="ru-RU">
              <a:solidFill>
                <a:srgbClr val="FFFF00">
                  <a:shade val="90000"/>
                </a:srgbClr>
              </a:solidFill>
            </a:endParaRPr>
          </a:p>
        </p:txBody>
      </p:sp>
      <p:sp>
        <p:nvSpPr>
          <p:cNvPr id="8" name="Нижний колонтитул 7"/>
          <p:cNvSpPr>
            <a:spLocks noGrp="1"/>
          </p:cNvSpPr>
          <p:nvPr>
            <p:ph type="ftr" sz="quarter" idx="11"/>
          </p:nvPr>
        </p:nvSpPr>
        <p:spPr>
          <a:xfrm>
            <a:off x="3124200" y="6248400"/>
            <a:ext cx="2895600" cy="457200"/>
          </a:xfrm>
        </p:spPr>
        <p:txBody>
          <a:bodyPr/>
          <a:lstStyle>
            <a:lvl1pPr>
              <a:defRPr/>
            </a:lvl1pPr>
          </a:lstStyle>
          <a:p>
            <a:pPr>
              <a:defRPr/>
            </a:pPr>
            <a:endParaRPr lang="ru-RU">
              <a:solidFill>
                <a:srgbClr val="FFFF00">
                  <a:shade val="90000"/>
                </a:srgbClr>
              </a:solidFill>
            </a:endParaRPr>
          </a:p>
        </p:txBody>
      </p:sp>
      <p:sp>
        <p:nvSpPr>
          <p:cNvPr id="9" name="Номер слайда 8"/>
          <p:cNvSpPr>
            <a:spLocks noGrp="1"/>
          </p:cNvSpPr>
          <p:nvPr>
            <p:ph type="sldNum" sz="quarter" idx="12"/>
          </p:nvPr>
        </p:nvSpPr>
        <p:spPr>
          <a:xfrm>
            <a:off x="6553200" y="6248400"/>
            <a:ext cx="2133600" cy="457200"/>
          </a:xfrm>
        </p:spPr>
        <p:txBody>
          <a:bodyPr/>
          <a:lstStyle>
            <a:lvl1pPr>
              <a:defRPr/>
            </a:lvl1pPr>
          </a:lstStyle>
          <a:p>
            <a:pPr>
              <a:defRPr/>
            </a:pPr>
            <a:fld id="{834E87EA-7C79-4F2A-A642-4CD2AF48954D}" type="slidenum">
              <a:rPr lang="ru-RU">
                <a:solidFill>
                  <a:srgbClr val="FFFF00">
                    <a:shade val="90000"/>
                  </a:srgbClr>
                </a:solidFill>
              </a:rPr>
              <a:pPr>
                <a:defRPr/>
              </a:pPr>
              <a:t>‹#›</a:t>
            </a:fld>
            <a:endParaRPr lang="ru-RU">
              <a:solidFill>
                <a:srgbClr val="FFFF00">
                  <a:shade val="90000"/>
                </a:srgbClr>
              </a:solidFill>
            </a:endParaRPr>
          </a:p>
        </p:txBody>
      </p:sp>
    </p:spTree>
    <p:extLst>
      <p:ext uri="{BB962C8B-B14F-4D97-AF65-F5344CB8AC3E}">
        <p14:creationId xmlns:p14="http://schemas.microsoft.com/office/powerpoint/2010/main" val="3566120225"/>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solidFill>
                <a:srgbClr val="696464"/>
              </a:solidFill>
            </a:endParaRPr>
          </a:p>
        </p:txBody>
      </p:sp>
      <p:sp>
        <p:nvSpPr>
          <p:cNvPr id="12" name="Нижний колонтитул 16"/>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extLst>
      <p:ext uri="{BB962C8B-B14F-4D97-AF65-F5344CB8AC3E}">
        <p14:creationId xmlns:p14="http://schemas.microsoft.com/office/powerpoint/2010/main" val="348965084"/>
      </p:ext>
    </p:extLst>
  </p:cSld>
  <p:clrMapOvr>
    <a:overrideClrMapping bg1="lt1" tx1="dk1" bg2="lt2" tx2="dk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extLst>
      <p:ext uri="{BB962C8B-B14F-4D97-AF65-F5344CB8AC3E}">
        <p14:creationId xmlns:p14="http://schemas.microsoft.com/office/powerpoint/2010/main" val="1225352181"/>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solidFill>
                <a:srgbClr val="696464"/>
              </a:solidFill>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solidFill>
                <a:srgbClr val="696464"/>
              </a:solidFill>
            </a:endParaRPr>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extLst>
      <p:ext uri="{BB962C8B-B14F-4D97-AF65-F5344CB8AC3E}">
        <p14:creationId xmlns:p14="http://schemas.microsoft.com/office/powerpoint/2010/main" val="1440666034"/>
      </p:ext>
    </p:extLst>
  </p:cSld>
  <p:clrMapOvr>
    <a:overrideClrMapping bg1="lt1" tx1="dk1" bg2="lt2" tx2="dk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extLst>
      <p:ext uri="{BB962C8B-B14F-4D97-AF65-F5344CB8AC3E}">
        <p14:creationId xmlns:p14="http://schemas.microsoft.com/office/powerpoint/2010/main" val="223183471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extLst>
      <p:ext uri="{BB962C8B-B14F-4D97-AF65-F5344CB8AC3E}">
        <p14:creationId xmlns:p14="http://schemas.microsoft.com/office/powerpoint/2010/main" val="283224210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4"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extLst>
      <p:ext uri="{BB962C8B-B14F-4D97-AF65-F5344CB8AC3E}">
        <p14:creationId xmlns:p14="http://schemas.microsoft.com/office/powerpoint/2010/main" val="382481080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extLst>
      <p:ext uri="{BB962C8B-B14F-4D97-AF65-F5344CB8AC3E}">
        <p14:creationId xmlns:p14="http://schemas.microsoft.com/office/powerpoint/2010/main" val="315341472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5"/>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extLst>
      <p:ext uri="{BB962C8B-B14F-4D97-AF65-F5344CB8AC3E}">
        <p14:creationId xmlns:p14="http://schemas.microsoft.com/office/powerpoint/2010/main" val="298448493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solidFill>
                <a:srgbClr val="696464"/>
              </a:solidFill>
            </a:endParaRPr>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extLst>
      <p:ext uri="{BB962C8B-B14F-4D97-AF65-F5344CB8AC3E}">
        <p14:creationId xmlns:p14="http://schemas.microsoft.com/office/powerpoint/2010/main" val="283288605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extLst>
      <p:ext uri="{BB962C8B-B14F-4D97-AF65-F5344CB8AC3E}">
        <p14:creationId xmlns:p14="http://schemas.microsoft.com/office/powerpoint/2010/main" val="53526194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extLst>
      <p:ext uri="{BB962C8B-B14F-4D97-AF65-F5344CB8AC3E}">
        <p14:creationId xmlns:p14="http://schemas.microsoft.com/office/powerpoint/2010/main" val="342915943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49"/>
          <p:cNvGrpSpPr>
            <a:grpSpLocks/>
          </p:cNvGrpSpPr>
          <p:nvPr/>
        </p:nvGrpSpPr>
        <p:grpSpPr bwMode="auto">
          <a:xfrm>
            <a:off x="0" y="0"/>
            <a:ext cx="8805863" cy="6858000"/>
            <a:chOff x="0" y="0"/>
            <a:chExt cx="5547" cy="4320"/>
          </a:xfrm>
        </p:grpSpPr>
        <p:grpSp>
          <p:nvGrpSpPr>
            <p:cNvPr id="3"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nvGrpSpPr>
            <p:cNvPr id="4"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5"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2"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3"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14"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7" name="Rectangle 4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8" name="Rectangle 4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796574C-D63C-4BDA-89D8-F57022BA0715}"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037705573"/>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E16B586-EA7D-4621-8B75-67A494AD697C}"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823514278"/>
      </p:ext>
    </p:extLst>
  </p:cSld>
  <p:clrMapOvr>
    <a:masterClrMapping/>
  </p:clrMapOvr>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B7BD45B-8AA2-4A94-BBB4-D50D8185444D}"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1310407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299015A-1F74-4B3B-9999-77010A0C031A}"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1686719131"/>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8"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9"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AE17B94-FB63-44A6-9A9F-09B0174965C1}"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83889434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BD39918-D49A-4994-8C60-19E4CA33CA99}"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86837571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3"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F391B09-D3F6-4E16-9526-A720F6B08C5B}"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181954899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8529D1-F3A3-4930-B7FA-8B7314A9E19C}"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284832762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7"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D04E318-4586-431A-BBE8-279FC23AAE1E}"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23685766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70214E0-681B-45E5-9724-BDE1F17FFE32}"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340621835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5" name="Rectangle 48"/>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6" name="Rectangle 49"/>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BB9F6E1-E5D0-4844-B084-B0840F4EA222}"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185836753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6C910EE1-2272-423D-92C4-4CE49DC10A3A}"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6" name="Нижний колонтитул 1"/>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EE71F3EF-5AD1-499C-AE04-0CD4A6FD4339}"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195752693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50A838B-5C69-4612-8651-46F8DDBC5531}"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2E301D1-3148-4AC9-9385-4C4C012FA643}"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4284499"/>
      </p:ext>
    </p:extLst>
  </p:cSld>
  <p:clrMapOvr>
    <a:masterClrMapping/>
  </p:clrMapOvr>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4C2F3905-BBB9-43F8-8426-D19D12D9986B}"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7" name="Нижний колонтитул 10"/>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9" name="Номер слайда 15"/>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C9ADABA-F8AA-4D21-A55E-093060657AB5}"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91061765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8114D6E6-6F3D-47B0-BA16-5C6B3E56DB53}"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6" name="Нижний колонтитул 27"/>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7" name="Номер слайда 4"/>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E202F6DD-8C69-40FD-859E-7401C57F7139}"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21094872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040E10BA-1BF7-448F-B240-63E412177A44}"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9" name="Нижний колонтитул 5"/>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9114D14-9CDD-4EFC-AA9D-178C1048EBE6}"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83738302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17647DD-D54B-486F-9B91-C4EE80C33CFD}"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4" name="Нижний колонтитул 27"/>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5" name="Номер слайда 4"/>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AA4001D4-D718-4105-88C7-CD38C7C38D3C}"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223416338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EBA7BE3D-1D23-41D3-9F30-83C4DA343D7D}"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3" name="Нижний колонтитул 23"/>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4" name="Номер слайда 6"/>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CF9ADBB-9E60-4DDC-93A4-2BB9F40396FC}"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207155319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8FFCA20-8D9D-4C68-98A2-CBAEE17D0CFC}"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7" name="Нижний колонтитул 28"/>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8" name="Номер слайда 6"/>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A54515A-E4A8-42B8-825C-6CB002BB2D03}"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68999970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A64A654-2C16-4572-84C5-FA43DBFD3850}"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6" name="Нижний колонтитул 4"/>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7" name="Номер слайда 30"/>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1D647C9-C6B1-4F2F-8B24-2E199D4FE153}"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19989863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4B5232D-16C2-4DB2-8130-47114FB96830}"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5" name="Нижний колонтитул 27"/>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6" name="Номер слайда 4"/>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0838609-ACC8-4FF4-9F0A-7515CF38DB21}"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0188665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74C406C-6815-442C-8F6C-0FF4F2E5C965}"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5" name="Нижний колонтитул 4"/>
          <p:cNvSpPr>
            <a:spLocks noGrp="1"/>
          </p:cNvSpPr>
          <p:nvPr>
            <p:ph type="ftr" sz="quarter" idx="11"/>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6" name="Номер слайда 5"/>
          <p:cNvSpPr>
            <a:spLocks noGrp="1"/>
          </p:cNvSpPr>
          <p:nvPr>
            <p:ph type="sldNum" sz="quarter" idx="12"/>
          </p:nvPr>
        </p:nvSpPr>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FC4DD4A-BABA-4BA2-A479-7C4E8F17C0B8}"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Tree>
    <p:extLst>
      <p:ext uri="{BB962C8B-B14F-4D97-AF65-F5344CB8AC3E}">
        <p14:creationId xmlns:p14="http://schemas.microsoft.com/office/powerpoint/2010/main" val="351338683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FFFFF"/>
              </a:solidFill>
              <a:effectLst/>
              <a:uLnTx/>
              <a:uFillTx/>
              <a:latin typeface="Verdana" pitchFamily="34" charset="0"/>
              <a:ea typeface="+mn-ea"/>
              <a:cs typeface="+mn-cs"/>
            </a:endParaRPr>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FFFFF"/>
              </a:solidFill>
              <a:effectLst/>
              <a:uLnTx/>
              <a:uFillTx/>
              <a:latin typeface="Verdana" pitchFamily="34" charset="0"/>
              <a:ea typeface="+mn-ea"/>
              <a:cs typeface="+mn-cs"/>
            </a:endParaRPr>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2796574C-D63C-4BDA-89D8-F57022BA0715}" type="slidenum">
              <a:rPr kumimoji="0" lang="ru-RU" sz="1100" b="0" i="0" u="none" strike="noStrike" kern="1200" cap="none" spc="0" normalizeH="0" baseline="0" noProof="0" smtClean="0">
                <a:ln>
                  <a:noFill/>
                </a:ln>
                <a:solidFill>
                  <a:srgbClr val="FFFFFF"/>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FFFFFF"/>
              </a:solidFill>
              <a:effectLst/>
              <a:uLnTx/>
              <a:uFillTx/>
              <a:latin typeface="Verdana" pitchFamily="34" charset="0"/>
              <a:ea typeface="+mn-ea"/>
              <a:cs typeface="+mn-cs"/>
            </a:endParaRPr>
          </a:p>
        </p:txBody>
      </p:sp>
    </p:spTree>
    <p:extLst>
      <p:ext uri="{BB962C8B-B14F-4D97-AF65-F5344CB8AC3E}">
        <p14:creationId xmlns:p14="http://schemas.microsoft.com/office/powerpoint/2010/main" val="1483966380"/>
      </p:ext>
    </p:extLst>
  </p:cSld>
  <p:clrMapOvr>
    <a:overrideClrMapping bg1="lt1" tx1="dk1" bg2="lt2" tx2="dk2" accent1="accent1" accent2="accent2" accent3="accent3" accent4="accent4" accent5="accent5" accent6="accent6" hlink="hlink" folHlink="folHlink"/>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E16B586-EA7D-4621-8B75-67A494AD697C}"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2487252867"/>
      </p:ext>
    </p:extLst>
  </p:cSld>
  <p:clrMapOvr>
    <a:masterClrMapping/>
  </p:clrMapOvr>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a:xfrm>
            <a:off x="6733952" y="6555112"/>
            <a:ext cx="588336" cy="228600"/>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B7BD45B-8AA2-4A94-BBB4-D50D8185444D}"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2883210304"/>
      </p:ext>
    </p:extLst>
  </p:cSld>
  <p:clrMapOvr>
    <a:overrideClrMapping bg1="lt1" tx1="dk1" bg2="lt2" tx2="dk2" accent1="accent1" accent2="accent2" accent3="accent3" accent4="accent4" accent5="accent5" accent6="accent6" hlink="hlink" folHlink="folHlink"/>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299015A-1F74-4B3B-9999-77010A0C031A}"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133122419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8" name="Нижний колонтитул 7"/>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9" name="Номер слайда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AE17B94-FB63-44A6-9A9F-09B0174965C1}"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320893706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4" name="Нижний колонтитул 3"/>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омер слайда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BD39918-D49A-4994-8C60-19E4CA33CA99}"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326422464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4" name="Номер слайда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F391B09-D3F6-4E16-9526-A720F6B08C5B}"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183709979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78529D1-F3A3-4930-B7FA-8B7314A9E19C}"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365979198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4E7ED"/>
              </a:solidFill>
              <a:effectLst/>
              <a:uLnTx/>
              <a:uFillTx/>
              <a:latin typeface="Verdana" pitchFamily="34" charset="0"/>
              <a:ea typeface="+mn-ea"/>
              <a:cs typeface="+mn-cs"/>
            </a:endParaRPr>
          </a:p>
        </p:txBody>
      </p:sp>
      <p:sp>
        <p:nvSpPr>
          <p:cNvPr id="6" name="Нижний колонтитул 5"/>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F4E7ED"/>
              </a:solidFill>
              <a:effectLst/>
              <a:uLnTx/>
              <a:uFillTx/>
              <a:latin typeface="Verdana" pitchFamily="34" charset="0"/>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D04E318-4586-431A-BBE8-279FC23AAE1E}" type="slidenum">
              <a:rPr kumimoji="0" lang="ru-RU" sz="1100" b="0" i="0" u="none" strike="noStrike" kern="1200" cap="none" spc="0" normalizeH="0" baseline="0" noProof="0" smtClean="0">
                <a:ln>
                  <a:noFill/>
                </a:ln>
                <a:solidFill>
                  <a:srgbClr val="F4E7ED"/>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F4E7ED"/>
              </a:solidFill>
              <a:effectLst/>
              <a:uLnTx/>
              <a:uFillTx/>
              <a:latin typeface="Verdana" pitchFamily="34" charset="0"/>
              <a:ea typeface="+mn-ea"/>
              <a:cs typeface="+mn-cs"/>
            </a:endParaRPr>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extLst>
      <p:ext uri="{BB962C8B-B14F-4D97-AF65-F5344CB8AC3E}">
        <p14:creationId xmlns:p14="http://schemas.microsoft.com/office/powerpoint/2010/main" val="2975700402"/>
      </p:ext>
    </p:extLst>
  </p:cSld>
  <p:clrMapOvr>
    <a:overrideClrMapping bg1="dk1" tx1="lt1" bg2="dk2" tx2="lt2" accent1="accent1" accent2="accent2" accent3="accent3" accent4="accent4" accent5="accent5" accent6="accent6" hlink="hlink" folHlink="folHlink"/>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70214E0-681B-45E5-9724-BDE1F17FFE32}"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56603929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5" name="Нижний колонтитул 4"/>
          <p:cNvSpPr>
            <a:spLocks noGrp="1"/>
          </p:cNvSpPr>
          <p:nvPr>
            <p:ph type="ftr" sz="quarter" idx="11"/>
          </p:nvPr>
        </p:nvSpPr>
        <p:spPr>
          <a:xfrm>
            <a:off x="457200" y="6556248"/>
            <a:ext cx="3657600" cy="228600"/>
          </a:xfrm>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DBB9F6E1-E5D0-4844-B084-B0840F4EA222}"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4201453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8.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image" Target="../media/image8.jpeg"/><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9.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23.11.2018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a:endParaRPr lang="en-US">
              <a:solidFill>
                <a:prstClr val="white"/>
              </a:solidFill>
            </a:endParaRPr>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solidFill>
                <a:prstClr val="black"/>
              </a:solidFill>
            </a:endParaRPr>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solidFill>
                <a:prstClr val="black"/>
              </a:solidFill>
            </a:endParaRPr>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solidFill>
                  <a:prstClr val="black"/>
                </a:solidFill>
              </a:rPr>
              <a:pPr>
                <a:defRPr/>
              </a:pPr>
              <a:t>‹#›</a:t>
            </a:fld>
            <a:endParaRPr lang="ru-RU">
              <a:solidFill>
                <a:prstClr val="black"/>
              </a:solidFill>
            </a:endParaRPr>
          </a:p>
        </p:txBody>
      </p:sp>
    </p:spTree>
    <p:extLst>
      <p:ext uri="{BB962C8B-B14F-4D97-AF65-F5344CB8AC3E}">
        <p14:creationId xmlns:p14="http://schemas.microsoft.com/office/powerpoint/2010/main" val="1260622302"/>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FFFF00">
                  <a:shade val="90000"/>
                </a:srgbClr>
              </a:solidFill>
              <a:latin typeface="Arial"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solidFill>
                <a:srgbClr val="FFFF00">
                  <a:shade val="90000"/>
                </a:srgbClr>
              </a:solidFill>
              <a:latin typeface="Arial"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4FAB7DB9-DC1D-4F39-82CA-3A16F98AE961}" type="slidenum">
              <a:rPr lang="ru-RU" smtClean="0">
                <a:solidFill>
                  <a:srgbClr val="FFFF00">
                    <a:shade val="90000"/>
                  </a:srgbClr>
                </a:solidFill>
                <a:latin typeface="Arial" charset="0"/>
              </a:rPr>
              <a:pPr>
                <a:defRPr/>
              </a:pPr>
              <a:t>‹#›</a:t>
            </a:fld>
            <a:endParaRPr lang="ru-RU">
              <a:solidFill>
                <a:srgbClr val="FFFF00">
                  <a:shade val="90000"/>
                </a:srgbClr>
              </a:solidFill>
              <a:latin typeface="Arial"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Arial"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srgbClr val="00B050"/>
                </a:solidFill>
                <a:latin typeface="Arial" charset="0"/>
              </a:endParaRPr>
            </a:p>
          </p:txBody>
        </p:sp>
      </p:grpSp>
    </p:spTree>
    <p:extLst>
      <p:ext uri="{BB962C8B-B14F-4D97-AF65-F5344CB8AC3E}">
        <p14:creationId xmlns:p14="http://schemas.microsoft.com/office/powerpoint/2010/main" val="3822945219"/>
      </p:ext>
    </p:extLst>
  </p:cSld>
  <p:clrMap bg1="lt1" tx1="dk1" bg2="lt2" tx2="dk2" accent1="accent1" accent2="accent2" accent3="accent3" accent4="accent4" accent5="accent5" accent6="accent6" hlink="hlink" folHlink="folHlink"/>
  <p:sldLayoutIdLst>
    <p:sldLayoutId id="2147483868"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 id="2147483878" r:id="rId11"/>
    <p:sldLayoutId id="2147483879" r:id="rId12"/>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latin typeface="Tahoma" pitchFamily="34" charset="0"/>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extLst>
      <p:ext uri="{BB962C8B-B14F-4D97-AF65-F5344CB8AC3E}">
        <p14:creationId xmlns:p14="http://schemas.microsoft.com/office/powerpoint/2010/main" val="1519926030"/>
      </p:ext>
    </p:extLst>
  </p:cSld>
  <p:clrMap bg1="lt1" tx1="dk1" bg2="lt2" tx2="dk2" accent1="accent1" accent2="accent2" accent3="accent3" accent4="accent4" accent5="accent5" accent6="accent6" hlink="hlink" folHlink="folHlink"/>
  <p:sldLayoutIdLst>
    <p:sldLayoutId id="2147483881" r:id="rId1"/>
    <p:sldLayoutId id="2147483882" r:id="rId2"/>
    <p:sldLayoutId id="2147483883" r:id="rId3"/>
    <p:sldLayoutId id="2147483884" r:id="rId4"/>
    <p:sldLayoutId id="2147483885" r:id="rId5"/>
    <p:sldLayoutId id="2147483886" r:id="rId6"/>
    <p:sldLayoutId id="2147483887" r:id="rId7"/>
    <p:sldLayoutId id="2147483888" r:id="rId8"/>
    <p:sldLayoutId id="2147483889" r:id="rId9"/>
    <p:sldLayoutId id="2147483890" r:id="rId10"/>
    <p:sldLayoutId id="2147483891"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nvGrpSpPr>
            <p:cNvPr id="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nvGrpSpPr>
            <p:cNvPr id="4"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nvGrpSpPr>
              <p:cNvPr id="5"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grpSp>
          <p:nvGrpSpPr>
            <p:cNvPr id="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grpSp>
          <p:nvGrpSpPr>
            <p:cNvPr id="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800" b="0" i="0" u="none" strike="noStrike" kern="1200" cap="none" spc="0" normalizeH="0" baseline="0" noProof="0">
                <a:ln>
                  <a:noFill/>
                </a:ln>
                <a:solidFill>
                  <a:srgbClr val="006699"/>
                </a:solidFill>
                <a:effectLst/>
                <a:uLnTx/>
                <a:uFillTx/>
                <a:latin typeface="Verdana" pitchFamily="34" charset="0"/>
                <a:ea typeface="+mn-ea"/>
                <a:cs typeface="+mn-cs"/>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F480C78-A690-4F33-BB67-905DEF5FEB97}" type="slidenum">
              <a:rPr kumimoji="0" lang="ru-RU" sz="1400" b="0" i="0" u="none" strike="noStrike" kern="1200" cap="none" spc="0" normalizeH="0" baseline="0" noProof="0">
                <a:ln>
                  <a:noFill/>
                </a:ln>
                <a:solidFill>
                  <a:srgbClr val="006699"/>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400" b="0" i="0" u="none" strike="noStrike" kern="1200" cap="none" spc="0" normalizeH="0" baseline="0" noProof="0">
              <a:ln>
                <a:noFill/>
              </a:ln>
              <a:solidFill>
                <a:srgbClr val="006699"/>
              </a:solidFill>
              <a:effectLst/>
              <a:uLnTx/>
              <a:uFillTx/>
              <a:latin typeface="Verdana" pitchFamily="34" charset="0"/>
              <a:ea typeface="+mn-ea"/>
              <a:cs typeface="+mn-cs"/>
            </a:endParaRPr>
          </a:p>
        </p:txBody>
      </p:sp>
    </p:spTree>
    <p:extLst>
      <p:ext uri="{BB962C8B-B14F-4D97-AF65-F5344CB8AC3E}">
        <p14:creationId xmlns:p14="http://schemas.microsoft.com/office/powerpoint/2010/main" val="1272934133"/>
      </p:ext>
    </p:extLst>
  </p:cSld>
  <p:clrMap bg1="lt1" tx1="dk1" bg2="lt2" tx2="dk2" accent1="accent1" accent2="accent2" accent3="accent3" accent4="accent4" accent5="accent5" accent6="accent6" hlink="hlink" folHlink="folHlink"/>
  <p:sldLayoutIdLst>
    <p:sldLayoutId id="2147483893" r:id="rId1"/>
    <p:sldLayoutId id="2147483894" r:id="rId2"/>
    <p:sldLayoutId id="2147483895" r:id="rId3"/>
    <p:sldLayoutId id="2147483896" r:id="rId4"/>
    <p:sldLayoutId id="2147483897" r:id="rId5"/>
    <p:sldLayoutId id="2147483898" r:id="rId6"/>
    <p:sldLayoutId id="2147483899" r:id="rId7"/>
    <p:sldLayoutId id="2147483900" r:id="rId8"/>
    <p:sldLayoutId id="2147483901" r:id="rId9"/>
    <p:sldLayoutId id="2147483902" r:id="rId10"/>
    <p:sldLayoutId id="2147483903"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7340DBF-438C-4BE5-8063-F2A540F2E454}" type="datetimeFigureOut">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23.11.2018</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45BBA85-4EBC-49F5-B18E-C6630458FEEC}" type="slidenum">
              <a:rPr kumimoji="0" lang="ru-RU" sz="1200" b="0" i="0" u="none" strike="noStrike" kern="1200" cap="none" spc="0" normalizeH="0" baseline="0" noProof="0">
                <a:ln>
                  <a:noFill/>
                </a:ln>
                <a:solidFill>
                  <a:srgbClr val="A5B592">
                    <a:shade val="75000"/>
                  </a:srgbClr>
                </a:solidFill>
                <a:effectLst/>
                <a:uLnTx/>
                <a:uFillTx/>
                <a:latin typeface="Franklin Gothic Book"/>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dirty="0">
              <a:ln>
                <a:noFill/>
              </a:ln>
              <a:solidFill>
                <a:srgbClr val="A5B592">
                  <a:shade val="75000"/>
                </a:srgbClr>
              </a:solidFill>
              <a:effectLst/>
              <a:uLnTx/>
              <a:uFillTx/>
              <a:latin typeface="Franklin Gothic Book"/>
              <a:ea typeface="+mn-ea"/>
              <a:cs typeface="+mn-cs"/>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Franklin Gothic Book"/>
              <a:ea typeface="+mn-ea"/>
              <a:cs typeface="+mn-cs"/>
            </a:endParaRPr>
          </a:p>
        </p:txBody>
      </p:sp>
    </p:spTree>
    <p:extLst>
      <p:ext uri="{BB962C8B-B14F-4D97-AF65-F5344CB8AC3E}">
        <p14:creationId xmlns:p14="http://schemas.microsoft.com/office/powerpoint/2010/main" val="2768934622"/>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a:ea typeface="+mn-ea"/>
              <a:cs typeface="+mn-cs"/>
            </a:endParaRPr>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ru-RU" sz="1000" b="0" i="0" u="none" strike="noStrike" kern="1200" cap="none" spc="0" normalizeH="0" baseline="0" noProof="0">
              <a:ln>
                <a:noFill/>
              </a:ln>
              <a:solidFill>
                <a:srgbClr val="B13F9A"/>
              </a:solidFill>
              <a:effectLst/>
              <a:uLnTx/>
              <a:uFillTx/>
              <a:latin typeface="Verdana" pitchFamily="34" charset="0"/>
              <a:ea typeface="+mn-ea"/>
              <a:cs typeface="+mn-cs"/>
            </a:endParaRPr>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marL="0" marR="0" lvl="0" indent="0" algn="r" defTabSz="914400" rtl="0" eaLnBrk="1" fontAlgn="base" latinLnBrk="0" hangingPunct="1">
              <a:lnSpc>
                <a:spcPct val="100000"/>
              </a:lnSpc>
              <a:spcBef>
                <a:spcPct val="0"/>
              </a:spcBef>
              <a:spcAft>
                <a:spcPct val="0"/>
              </a:spcAft>
              <a:buClrTx/>
              <a:buSzTx/>
              <a:buFontTx/>
              <a:buNone/>
              <a:tabLst/>
              <a:defRPr/>
            </a:pPr>
            <a:fld id="{7F480C78-A690-4F33-BB67-905DEF5FEB97}" type="slidenum">
              <a:rPr kumimoji="0" lang="ru-RU" sz="1100" b="0" i="0" u="none" strike="noStrike" kern="1200" cap="none" spc="0" normalizeH="0" baseline="0" noProof="0" smtClean="0">
                <a:ln>
                  <a:noFill/>
                </a:ln>
                <a:solidFill>
                  <a:srgbClr val="B13F9A"/>
                </a:solidFill>
                <a:effectLst/>
                <a:uLnTx/>
                <a:uFillTx/>
                <a:latin typeface="Verdana"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ru-RU" sz="1100" b="0" i="0" u="none" strike="noStrike" kern="1200" cap="none" spc="0" normalizeH="0" baseline="0" noProof="0">
              <a:ln>
                <a:noFill/>
              </a:ln>
              <a:solidFill>
                <a:srgbClr val="B13F9A"/>
              </a:solidFill>
              <a:effectLst/>
              <a:uLnTx/>
              <a:uFillTx/>
              <a:latin typeface="Verdana" pitchFamily="34" charset="0"/>
              <a:ea typeface="+mn-ea"/>
              <a:cs typeface="+mn-cs"/>
            </a:endParaRPr>
          </a:p>
        </p:txBody>
      </p:sp>
    </p:spTree>
    <p:extLst>
      <p:ext uri="{BB962C8B-B14F-4D97-AF65-F5344CB8AC3E}">
        <p14:creationId xmlns:p14="http://schemas.microsoft.com/office/powerpoint/2010/main" val="1199161665"/>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8.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58.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69.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80.xml"/></Relationships>
</file>

<file path=ppt/slides/_rels/slide1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80.xml"/></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9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571480"/>
            <a:ext cx="7772400" cy="2000264"/>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9- </a:t>
            </a:r>
            <a:r>
              <a:rPr lang="uz-Cyrl-UZ"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МАВЗУ: </a:t>
            </a:r>
            <a:r>
              <a:rPr lang="uz-Cyrl-UZ"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Ерёнғоқ етиштириш технологияси</a:t>
            </a:r>
            <a:endPar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Картинки по запросу выращивание арахи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140968"/>
            <a:ext cx="4962525" cy="2867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style>
          <a:lnRef idx="2">
            <a:schemeClr val="accent2">
              <a:shade val="50000"/>
            </a:schemeClr>
          </a:lnRef>
          <a:fillRef idx="1">
            <a:schemeClr val="accent2"/>
          </a:fillRef>
          <a:effectRef idx="0">
            <a:schemeClr val="accent2"/>
          </a:effectRef>
          <a:fontRef idx="minor">
            <a:schemeClr val="lt1"/>
          </a:fontRef>
        </p:style>
        <p:txBody>
          <a:bodyPr/>
          <a:lstStyle/>
          <a:p>
            <a:pPr indent="339090">
              <a:lnSpc>
                <a:spcPct val="115000"/>
              </a:lnSpc>
              <a:spcAft>
                <a:spcPts val="0"/>
              </a:spcAft>
            </a:pPr>
            <a:r>
              <a:rPr lang="uz-Cyrl-UZ" sz="2800" dirty="0" smtClean="0">
                <a:latin typeface="Times New Roman"/>
                <a:ea typeface="Times New Roman"/>
                <a:cs typeface="Times New Roman"/>
              </a:rPr>
              <a:t>Режа:</a:t>
            </a:r>
            <a:endParaRPr lang="ru-RU" sz="2000" dirty="0" smtClean="0">
              <a:latin typeface="Calibri"/>
              <a:ea typeface="Calibri"/>
              <a:cs typeface="Times New Roman"/>
            </a:endParaRPr>
          </a:p>
          <a:p>
            <a:pPr lvl="0" algn="just">
              <a:lnSpc>
                <a:spcPct val="115000"/>
              </a:lnSpc>
              <a:spcAft>
                <a:spcPts val="0"/>
              </a:spcAft>
            </a:pPr>
            <a:r>
              <a:rPr lang="uz-Cyrl-UZ" sz="2800" dirty="0">
                <a:latin typeface="Times New Roman"/>
                <a:ea typeface="Times New Roman"/>
                <a:cs typeface="Times New Roman"/>
              </a:rPr>
              <a:t>1.	</a:t>
            </a:r>
            <a:r>
              <a:rPr lang="uz-Cyrl-UZ" sz="2800" dirty="0" smtClean="0">
                <a:latin typeface="Times New Roman"/>
                <a:ea typeface="Times New Roman"/>
                <a:cs typeface="Times New Roman"/>
              </a:rPr>
              <a:t>Алмашлаб </a:t>
            </a:r>
            <a:r>
              <a:rPr lang="uz-Cyrl-UZ" sz="2800" dirty="0">
                <a:latin typeface="Times New Roman"/>
                <a:ea typeface="Times New Roman"/>
                <a:cs typeface="Times New Roman"/>
              </a:rPr>
              <a:t>экишдаги ўрни</a:t>
            </a:r>
          </a:p>
          <a:p>
            <a:pPr lvl="0" algn="just">
              <a:lnSpc>
                <a:spcPct val="115000"/>
              </a:lnSpc>
              <a:spcAft>
                <a:spcPts val="0"/>
              </a:spcAft>
            </a:pPr>
            <a:r>
              <a:rPr lang="uz-Cyrl-UZ" sz="2800" dirty="0">
                <a:latin typeface="Times New Roman"/>
                <a:ea typeface="Times New Roman"/>
                <a:cs typeface="Times New Roman"/>
              </a:rPr>
              <a:t>2.	Ерёнгоқ экишга ер тайёрлаш.</a:t>
            </a:r>
          </a:p>
          <a:p>
            <a:pPr lvl="0" algn="just">
              <a:lnSpc>
                <a:spcPct val="115000"/>
              </a:lnSpc>
              <a:spcAft>
                <a:spcPts val="0"/>
              </a:spcAft>
            </a:pPr>
            <a:r>
              <a:rPr lang="uz-Cyrl-UZ" sz="2800" dirty="0">
                <a:latin typeface="Times New Roman"/>
                <a:ea typeface="Times New Roman"/>
                <a:cs typeface="Times New Roman"/>
              </a:rPr>
              <a:t>3.	Ерёнгоқ  уруғини экиш.</a:t>
            </a:r>
          </a:p>
          <a:p>
            <a:pPr lvl="0" algn="just">
              <a:lnSpc>
                <a:spcPct val="115000"/>
              </a:lnSpc>
              <a:spcAft>
                <a:spcPts val="0"/>
              </a:spcAft>
            </a:pPr>
            <a:r>
              <a:rPr lang="uz-Cyrl-UZ" sz="2800" dirty="0">
                <a:latin typeface="Times New Roman"/>
                <a:ea typeface="Times New Roman"/>
                <a:cs typeface="Times New Roman"/>
              </a:rPr>
              <a:t>4.	Ерёнгоқ ўсимлигини парваришлаш.</a:t>
            </a:r>
          </a:p>
          <a:p>
            <a:pPr lvl="0" algn="just">
              <a:lnSpc>
                <a:spcPct val="115000"/>
              </a:lnSpc>
              <a:spcAft>
                <a:spcPts val="0"/>
              </a:spcAft>
            </a:pPr>
            <a:r>
              <a:rPr lang="uz-Cyrl-UZ" sz="2800" dirty="0">
                <a:latin typeface="Times New Roman"/>
                <a:ea typeface="Times New Roman"/>
                <a:cs typeface="Times New Roman"/>
              </a:rPr>
              <a:t>5.	Озиқлантириш ва суғориш</a:t>
            </a:r>
          </a:p>
          <a:p>
            <a:pPr lvl="0" algn="just">
              <a:lnSpc>
                <a:spcPct val="115000"/>
              </a:lnSpc>
              <a:spcAft>
                <a:spcPts val="0"/>
              </a:spcAft>
            </a:pPr>
            <a:r>
              <a:rPr lang="uz-Cyrl-UZ" sz="2800" dirty="0">
                <a:latin typeface="Times New Roman"/>
                <a:ea typeface="Times New Roman"/>
                <a:cs typeface="Times New Roman"/>
              </a:rPr>
              <a:t>6.	Ҳосилни йиғиштириб олиш.</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defRPr/>
            </a:pPr>
            <a:r>
              <a:rPr lang="ru-RU" sz="3600" i="1" dirty="0" err="1" smtClean="0">
                <a:solidFill>
                  <a:schemeClr val="bg1"/>
                </a:solidFill>
              </a:rPr>
              <a:t>Алмашлаб</a:t>
            </a:r>
            <a:r>
              <a:rPr lang="ru-RU" sz="3600" i="1" dirty="0" smtClean="0">
                <a:solidFill>
                  <a:schemeClr val="bg1"/>
                </a:solidFill>
              </a:rPr>
              <a:t> </a:t>
            </a:r>
            <a:r>
              <a:rPr lang="ru-RU" sz="3600" i="1" dirty="0" err="1" smtClean="0">
                <a:solidFill>
                  <a:schemeClr val="bg1"/>
                </a:solidFill>
              </a:rPr>
              <a:t>экишдаги</a:t>
            </a:r>
            <a:r>
              <a:rPr lang="ru-RU" sz="3600" i="1" dirty="0" smtClean="0">
                <a:solidFill>
                  <a:schemeClr val="bg1"/>
                </a:solidFill>
              </a:rPr>
              <a:t> </a:t>
            </a:r>
            <a:r>
              <a:rPr lang="ru-RU" sz="3600" i="1" dirty="0" err="1" smtClean="0">
                <a:solidFill>
                  <a:schemeClr val="bg1"/>
                </a:solidFill>
              </a:rPr>
              <a:t>ўрни</a:t>
            </a:r>
            <a:r>
              <a:rPr lang="ru-RU" sz="3600" dirty="0" smtClean="0">
                <a:solidFill>
                  <a:schemeClr val="bg1"/>
                </a:solidFill>
              </a:rPr>
              <a:t>.</a:t>
            </a:r>
          </a:p>
        </p:txBody>
      </p:sp>
      <p:sp>
        <p:nvSpPr>
          <p:cNvPr id="26627" name="Rectangle 3"/>
          <p:cNvSpPr>
            <a:spLocks noGrp="1" noChangeArrowheads="1"/>
          </p:cNvSpPr>
          <p:nvPr>
            <p:ph type="body" idx="1"/>
          </p:nvPr>
        </p:nvSpPr>
        <p:spPr>
          <a:xfrm>
            <a:off x="179388" y="1241449"/>
            <a:ext cx="8713787" cy="2616179"/>
          </a:xfrm>
        </p:spPr>
        <p:style>
          <a:lnRef idx="1">
            <a:schemeClr val="accent4"/>
          </a:lnRef>
          <a:fillRef idx="3">
            <a:schemeClr val="accent4"/>
          </a:fillRef>
          <a:effectRef idx="2">
            <a:schemeClr val="accent4"/>
          </a:effectRef>
          <a:fontRef idx="minor">
            <a:schemeClr val="lt1"/>
          </a:fontRef>
        </p:style>
        <p:txBody>
          <a:bodyPr>
            <a:normAutofit fontScale="55000" lnSpcReduction="20000"/>
          </a:bodyPr>
          <a:lstStyle/>
          <a:p>
            <a:r>
              <a:rPr lang="uz-Cyrl-UZ" dirty="0"/>
              <a:t>Ерёнгоқ учун суғориладиган, қумлоқ, замбруғ ва вирус касалликлари билан зарарланмаган, зарарли ҳашорат ва бегона ўтлар уруғлари кам бўлган, сўнги беш йил давомида ер ёнғоқ экилмаган ҳамда текисланган, суғориш учун қулай майдонлар танланади.</a:t>
            </a:r>
            <a:endParaRPr lang="ru-RU" dirty="0"/>
          </a:p>
          <a:p>
            <a:r>
              <a:rPr lang="uz-Cyrl-UZ" dirty="0"/>
              <a:t>Қуёш нури 6-8 соат тик тушиш имконияти бўлган ёш боғларнинг орасига ҳам экиб  юқори ҳосил етиштириш мумкин.</a:t>
            </a:r>
            <a:endParaRPr lang="ru-RU" dirty="0"/>
          </a:p>
          <a:p>
            <a:r>
              <a:rPr lang="uz-Cyrl-UZ" dirty="0"/>
              <a:t>Ер ёнғоқ учун энг яхши ўтмишдош экин кузги ғалла, картошка бўлиб, сабзавот ва полиз экинларидан кейин ҳам экиш мумкин. Шоли ва ер ёнғоқдан кейин экиш тавсия этилмайди.</a:t>
            </a:r>
            <a:endParaRPr lang="ru-RU" dirty="0"/>
          </a:p>
          <a:p>
            <a:r>
              <a:rPr lang="ru-RU" sz="2000" dirty="0" smtClean="0"/>
              <a:t>.</a:t>
            </a:r>
            <a:endParaRPr lang="ru-RU" sz="2000" dirty="0"/>
          </a:p>
        </p:txBody>
      </p:sp>
      <p:pic>
        <p:nvPicPr>
          <p:cNvPr id="26630" name="Picture 6" descr="C:\КАФЕДРА\Укув услубий мажмуалар\Усимликшунослик ва Пахтачилик фанидан мажмуалар\Усимликшунослик расмлар\3.Сули\Етиштириш\утмишдош3.jpg"/>
          <p:cNvPicPr>
            <a:picLocks noChangeAspect="1" noChangeArrowheads="1"/>
          </p:cNvPicPr>
          <p:nvPr/>
        </p:nvPicPr>
        <p:blipFill>
          <a:blip r:embed="rId2"/>
          <a:srcRect/>
          <a:stretch>
            <a:fillRect/>
          </a:stretch>
        </p:blipFill>
        <p:spPr bwMode="auto">
          <a:xfrm>
            <a:off x="4421215" y="3857628"/>
            <a:ext cx="4722785" cy="2714643"/>
          </a:xfrm>
          <a:prstGeom prst="rect">
            <a:avLst/>
          </a:prstGeom>
          <a:noFill/>
        </p:spPr>
      </p:pic>
      <p:pic>
        <p:nvPicPr>
          <p:cNvPr id="6" name="Picture 2" descr="C:\КАФЕДРА\Укув услубий мажмуалар\Усимликшунослик ва Пахтачилик фанидан мажмуалар\Усим-пахтачилик_мавзулар презинтацияси\07 Соя биологияси ва етиштириш технологияси\sevooborot.jpg"/>
          <p:cNvPicPr>
            <a:picLocks noChangeAspect="1" noChangeArrowheads="1"/>
          </p:cNvPicPr>
          <p:nvPr/>
        </p:nvPicPr>
        <p:blipFill>
          <a:blip r:embed="rId3"/>
          <a:srcRect/>
          <a:stretch>
            <a:fillRect/>
          </a:stretch>
        </p:blipFill>
        <p:spPr bwMode="auto">
          <a:xfrm>
            <a:off x="0" y="4002385"/>
            <a:ext cx="4743450" cy="2838450"/>
          </a:xfrm>
          <a:prstGeom prst="rect">
            <a:avLst/>
          </a:prstGeom>
          <a:noFill/>
        </p:spPr>
      </p:pic>
    </p:spTree>
    <p:extLst>
      <p:ext uri="{BB962C8B-B14F-4D97-AF65-F5344CB8AC3E}">
        <p14:creationId xmlns:p14="http://schemas.microsoft.com/office/powerpoint/2010/main" val="29475209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6" name="Rectangle 6"/>
          <p:cNvSpPr>
            <a:spLocks noGrp="1" noChangeArrowheads="1"/>
          </p:cNvSpPr>
          <p:nvPr>
            <p:ph idx="1"/>
          </p:nvPr>
        </p:nvSpPr>
        <p:spPr>
          <a:xfrm>
            <a:off x="214282" y="1196975"/>
            <a:ext cx="8472518" cy="2589215"/>
          </a:xfrm>
        </p:spPr>
        <p:txBody>
          <a:bodyPr>
            <a:normAutofit fontScale="85000" lnSpcReduction="20000"/>
          </a:bodyPr>
          <a:lstStyle/>
          <a:p>
            <a:pPr algn="just"/>
            <a:r>
              <a:rPr lang="uz-Cyrl-UZ" sz="2000" dirty="0">
                <a:solidFill>
                  <a:srgbClr val="0000FF"/>
                </a:solidFill>
              </a:rPr>
              <a:t>Ерни экишга тайёрлашда ўтмишдош ўсимликларни қолдикдарини тозалашдан бошланади. Йиғиб олинган бегона ўт қолдикдари ёқиб юборилади. Кузги шудгордан олдин гектарига 20-30 тонна чириган гўнг, фосфорли ва калийли ўғитларнинг йиллик меъёрининг 70 фоизи берилади ва ер 25-30см чуқирликда шудгор қилинади. Экин майдони сифатида танланган майдоннинг четлари бегона ўтлардан тозаланиши ва тўртбурчак шаклида уватлари тўла шудгорланиши лозим. Калий ўғитини қора тупроқли майдонларга солиш тавсия этилмайди. Баҳорда ер тобига келганда текисланади ва чизел, борона қилинади, 70см кенгликда жўяклар олинади. Асосий сув йўллари тозаланади ва ер нишабига қараб ҳар 70-100 метрда ўқ ариқлар очилади. Экишдан олдинги сув эгат оралатиб берилади. Ер етилиши билан культиватция қилинади.</a:t>
            </a:r>
            <a:endParaRPr lang="ru-RU" sz="2000" dirty="0" smtClean="0">
              <a:solidFill>
                <a:srgbClr val="0000FF"/>
              </a:solidFill>
              <a:latin typeface="Times New Roman" pitchFamily="18" charset="0"/>
            </a:endParaRPr>
          </a:p>
        </p:txBody>
      </p:sp>
      <p:pic>
        <p:nvPicPr>
          <p:cNvPr id="3075" name="Picture 3" descr="C:\КАФЕДРА\Укув услубий мажмуалар\Усимликшунослик ва Пахтачилик фанидан мажмуалар\Усим-пахтачилик_мавзулар презинтацияси\еРНИ ИШЛАШ\catalog_info_block_90_566_b.jpg"/>
          <p:cNvPicPr>
            <a:picLocks noChangeAspect="1" noChangeArrowheads="1"/>
          </p:cNvPicPr>
          <p:nvPr/>
        </p:nvPicPr>
        <p:blipFill>
          <a:blip r:embed="rId2"/>
          <a:srcRect/>
          <a:stretch>
            <a:fillRect/>
          </a:stretch>
        </p:blipFill>
        <p:spPr bwMode="auto">
          <a:xfrm>
            <a:off x="714348" y="3857628"/>
            <a:ext cx="3643338" cy="2807666"/>
          </a:xfrm>
          <a:prstGeom prst="rect">
            <a:avLst/>
          </a:prstGeom>
          <a:noFill/>
        </p:spPr>
      </p:pic>
      <p:sp>
        <p:nvSpPr>
          <p:cNvPr id="2" name="Заголовок 1"/>
          <p:cNvSpPr>
            <a:spLocks noGrp="1"/>
          </p:cNvSpPr>
          <p:nvPr>
            <p:ph type="title"/>
          </p:nvPr>
        </p:nvSpPr>
        <p:spPr>
          <a:xfrm>
            <a:off x="457200" y="-17463"/>
            <a:ext cx="8229600" cy="1143000"/>
          </a:xfrm>
        </p:spPr>
        <p:txBody>
          <a:bodyPr/>
          <a:lstStyle/>
          <a:p>
            <a:r>
              <a:rPr lang="uz-Cyrl-UZ" b="1"/>
              <a:t>Ерларни экишга тайёрлаш</a:t>
            </a:r>
            <a:endParaRPr lang="ru-RU"/>
          </a:p>
        </p:txBody>
      </p:sp>
      <p:pic>
        <p:nvPicPr>
          <p:cNvPr id="6" name="Picture 4" descr="C:\КАФЕДРА\Укув услубий мажмуалар\Усимликшунослик ва Пахтачилик фанидан мажмуалар\Усимликшунослик расмлар\3.Сули\Етиштириш\zyablevaya obrabotka.jpg"/>
          <p:cNvPicPr>
            <a:picLocks noChangeAspect="1" noChangeArrowheads="1"/>
          </p:cNvPicPr>
          <p:nvPr/>
        </p:nvPicPr>
        <p:blipFill>
          <a:blip r:embed="rId3"/>
          <a:srcRect/>
          <a:stretch>
            <a:fillRect/>
          </a:stretch>
        </p:blipFill>
        <p:spPr bwMode="auto">
          <a:xfrm>
            <a:off x="4555155" y="3861048"/>
            <a:ext cx="3892323" cy="2592288"/>
          </a:xfrm>
          <a:prstGeom prst="rect">
            <a:avLst/>
          </a:prstGeom>
          <a:noFill/>
        </p:spPr>
      </p:pic>
    </p:spTree>
    <p:extLst>
      <p:ext uri="{BB962C8B-B14F-4D97-AF65-F5344CB8AC3E}">
        <p14:creationId xmlns:p14="http://schemas.microsoft.com/office/powerpoint/2010/main" val="12308309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uz-Cyrl-UZ" b="1" i="1" dirty="0">
                <a:solidFill>
                  <a:srgbClr val="0000FF"/>
                </a:solidFill>
                <a:effectLst/>
              </a:rPr>
              <a:t>Уруғликни танлаш</a:t>
            </a:r>
            <a:endParaRPr lang="ru-RU" sz="3600" i="1" dirty="0" smtClean="0">
              <a:solidFill>
                <a:srgbClr val="0000FF"/>
              </a:solidFill>
            </a:endParaRPr>
          </a:p>
        </p:txBody>
      </p:sp>
      <p:sp>
        <p:nvSpPr>
          <p:cNvPr id="33795" name="Rectangle 3"/>
          <p:cNvSpPr>
            <a:spLocks noGrp="1" noChangeArrowheads="1"/>
          </p:cNvSpPr>
          <p:nvPr>
            <p:ph sz="quarter" idx="1"/>
          </p:nvPr>
        </p:nvSpPr>
        <p:spPr>
          <a:xfrm>
            <a:off x="0" y="785794"/>
            <a:ext cx="5357818" cy="5811558"/>
          </a:xfrm>
        </p:spPr>
        <p:style>
          <a:lnRef idx="1">
            <a:schemeClr val="accent6"/>
          </a:lnRef>
          <a:fillRef idx="2">
            <a:schemeClr val="accent6"/>
          </a:fillRef>
          <a:effectRef idx="1">
            <a:schemeClr val="accent6"/>
          </a:effectRef>
          <a:fontRef idx="minor">
            <a:schemeClr val="dk1"/>
          </a:fontRef>
        </p:style>
        <p:txBody>
          <a:bodyPr/>
          <a:lstStyle/>
          <a:p>
            <a:pPr algn="just" eaLnBrk="1" hangingPunct="1">
              <a:lnSpc>
                <a:spcPct val="80000"/>
              </a:lnSpc>
            </a:pPr>
            <a:r>
              <a:rPr lang="uz-Cyrl-UZ" dirty="0"/>
              <a:t>Уруғлик экилгунига қадар қуруқ ва салқин жойда сақланиши зарур. Уруғлик ёнғоқларни эҳтиётлик билан қўлда чақиб тайёрлаш тавсия этилади. Бироқ, ерёнғоқ уруғлигини қўлда чақиб тайёрлаш машаққатли иш бўлиб, катта майдонларга экишда махсус апаратлардан фойдаланиш тавсия этилади. Механизм ёрдамида уруғлар қобиғидан ажратилганда 10-15 фоизгача уруғликлар механик зарарланади. Шу сабабдан экиш нормаси 15-20 фоизга кўпайтириш мақсадга мувофиқ исобланади.</a:t>
            </a:r>
            <a:endParaRPr lang="ru-RU" sz="2600" b="1" dirty="0" smtClean="0">
              <a:solidFill>
                <a:srgbClr val="0000FF"/>
              </a:solidFill>
            </a:endParaRPr>
          </a:p>
        </p:txBody>
      </p:sp>
      <p:pic>
        <p:nvPicPr>
          <p:cNvPr id="2050" name="Picture 2"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t="13760"/>
          <a:stretch/>
        </p:blipFill>
        <p:spPr bwMode="auto">
          <a:xfrm>
            <a:off x="5364088" y="3501008"/>
            <a:ext cx="3620594" cy="25816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32656"/>
            <a:ext cx="3275856" cy="2458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48468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3214678" y="836613"/>
            <a:ext cx="5678497" cy="5832475"/>
          </a:xfrm>
        </p:spPr>
        <p:txBody>
          <a:bodyPr>
            <a:normAutofit/>
          </a:bodyPr>
          <a:lstStyle/>
          <a:p>
            <a:pPr algn="just"/>
            <a:r>
              <a:rPr lang="uz-Cyrl-UZ" b="1" dirty="0"/>
              <a:t>Экиш. </a:t>
            </a:r>
            <a:r>
              <a:rPr lang="uz-Cyrl-UZ" dirty="0"/>
              <a:t>Ер ёнғоқ Ўзбекистоннинг жанубий вилоятларида апрелнинг биринчи ўн кунлигида, Тошкент ва Фарғона водийси вилоятларида апрелнинг учинчи майнинг биринчи ўн кунлигида тупроқ ҳарорати 15-16°С бўлганда, енгил механик таркибли тупроқпарда 9-10см, ўрта ва оғир механик таркибли тупроқпарга 6-7см чуқурликда экилади. </a:t>
            </a:r>
            <a:endParaRPr lang="uz-Cyrl-UZ" sz="3000" b="1" dirty="0" smtClean="0">
              <a:solidFill>
                <a:srgbClr val="0000FF"/>
              </a:solidFill>
              <a:latin typeface="Times New Roman" pitchFamily="18" charset="0"/>
              <a:cs typeface="Times New Roman" pitchFamily="18" charset="0"/>
            </a:endParaRPr>
          </a:p>
        </p:txBody>
      </p:sp>
      <p:pic>
        <p:nvPicPr>
          <p:cNvPr id="3074" name="Picture 2" descr="Картинки по запросу выращивание сафло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077072"/>
            <a:ext cx="3199606" cy="208823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Картинки по запросу выращивание арахи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48680"/>
            <a:ext cx="3491880" cy="2764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9751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a:xfrm>
            <a:off x="2500298" y="1101746"/>
            <a:ext cx="6572296" cy="5541964"/>
          </a:xfrm>
        </p:spPr>
        <p:txBody>
          <a:bodyPr>
            <a:normAutofit/>
          </a:bodyPr>
          <a:lstStyle/>
          <a:p>
            <a:pPr algn="just"/>
            <a:r>
              <a:rPr lang="uz-Cyrl-UZ" sz="3200" b="1" dirty="0">
                <a:solidFill>
                  <a:srgbClr val="0000FF"/>
                </a:solidFill>
                <a:effectLst>
                  <a:outerShdw blurRad="38100" dist="38100" dir="2700000" algn="tl">
                    <a:srgbClr val="000000">
                      <a:alpha val="43137"/>
                    </a:srgbClr>
                  </a:outerShdw>
                </a:effectLst>
              </a:rPr>
              <a:t>Экиш меьёри уруғнинг йириклигига боғлиқ бўлиб, уруғ СПЧ-4-6-8М (Руминия) сеялкаларда экилади, тупроқ намлиги етарли бўлмаса пушталар қатор оролатиб қондириб суғорилади. Бироқ пуштани сув босишига йўл қўймаслик муҳим аҳамиятга эга.</a:t>
            </a:r>
            <a:endParaRPr lang="ru-RU" sz="3200" b="1" dirty="0">
              <a:solidFill>
                <a:srgbClr val="0000FF"/>
              </a:solidFill>
              <a:effectLst>
                <a:outerShdw blurRad="38100" dist="38100" dir="2700000" algn="tl">
                  <a:srgbClr val="000000">
                    <a:alpha val="43137"/>
                  </a:srgbClr>
                </a:outerShdw>
              </a:effectLst>
            </a:endParaRPr>
          </a:p>
          <a:p>
            <a:r>
              <a:rPr lang="uz-Cyrl-UZ" sz="1800" b="1" dirty="0" smtClean="0">
                <a:solidFill>
                  <a:srgbClr val="0000FF"/>
                </a:solidFill>
                <a:effectLst>
                  <a:outerShdw blurRad="38100" dist="38100" dir="2700000" algn="tl">
                    <a:srgbClr val="000000">
                      <a:alpha val="43137"/>
                    </a:srgbClr>
                  </a:outerShdw>
                </a:effectLst>
              </a:rPr>
              <a:t>.</a:t>
            </a:r>
            <a:endParaRPr lang="ru-RU" sz="1800" b="1" dirty="0">
              <a:solidFill>
                <a:srgbClr val="0000FF"/>
              </a:solidFill>
              <a:effectLst>
                <a:outerShdw blurRad="38100" dist="38100" dir="2700000" algn="tl">
                  <a:srgbClr val="000000">
                    <a:alpha val="43137"/>
                  </a:srgbClr>
                </a:outerShdw>
              </a:effectLst>
            </a:endParaRPr>
          </a:p>
        </p:txBody>
      </p:sp>
      <p:pic>
        <p:nvPicPr>
          <p:cNvPr id="34820" name="Picture 4" descr="C:\КАФЕДРА\Укув услубий мажмуалар\Усимликшунослик ва Пахтачилик фанидан мажмуалар\Усимликшунослик расмлар\3.Сули\Етиштириш\экиш5.jpeg"/>
          <p:cNvPicPr>
            <a:picLocks noChangeAspect="1" noChangeArrowheads="1"/>
          </p:cNvPicPr>
          <p:nvPr/>
        </p:nvPicPr>
        <p:blipFill>
          <a:blip r:embed="rId2"/>
          <a:srcRect/>
          <a:stretch>
            <a:fillRect/>
          </a:stretch>
        </p:blipFill>
        <p:spPr bwMode="auto">
          <a:xfrm>
            <a:off x="3979" y="1124744"/>
            <a:ext cx="2714612" cy="2357454"/>
          </a:xfrm>
          <a:prstGeom prst="rect">
            <a:avLst/>
          </a:prstGeom>
          <a:noFill/>
        </p:spPr>
      </p:pic>
      <p:pic>
        <p:nvPicPr>
          <p:cNvPr id="7170" name="Picture 2" descr="C:\КАФЕДРА\Укув услубий мажмуалар\Усимликшунослик ва Пахтачилик фанидан мажмуалар\Усим-пахтачилик_мавзулар презинтацияси\Гречиха\maxresdefault.jpg"/>
          <p:cNvPicPr>
            <a:picLocks noChangeAspect="1" noChangeArrowheads="1"/>
          </p:cNvPicPr>
          <p:nvPr/>
        </p:nvPicPr>
        <p:blipFill>
          <a:blip r:embed="rId3"/>
          <a:srcRect/>
          <a:stretch>
            <a:fillRect/>
          </a:stretch>
        </p:blipFill>
        <p:spPr bwMode="auto">
          <a:xfrm>
            <a:off x="107504" y="3861048"/>
            <a:ext cx="2414769" cy="2088232"/>
          </a:xfrm>
          <a:prstGeom prst="rect">
            <a:avLst/>
          </a:prstGeom>
          <a:noFill/>
        </p:spPr>
      </p:pic>
    </p:spTree>
    <p:extLst>
      <p:ext uri="{BB962C8B-B14F-4D97-AF65-F5344CB8AC3E}">
        <p14:creationId xmlns:p14="http://schemas.microsoft.com/office/powerpoint/2010/main" val="9194579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2642636"/>
          </a:xfrm>
        </p:spPr>
        <p:txBody>
          <a:bodyPr>
            <a:normAutofit fontScale="70000" lnSpcReduction="20000"/>
          </a:bodyPr>
          <a:lstStyle/>
          <a:p>
            <a:r>
              <a:rPr lang="uz-Cyrl-UZ" dirty="0"/>
              <a:t>Ўсимлик ёппасига гулга киргандан кейин 3-4 ҳафта ўтгач кўчатлар хумланади. Бу вақтга келиб (уруғ униб чиққандан кейин 50-60 кун ўтгач) ўсимлик гинофоралари кучли ривожланади ва тупроққа санчилади. Айни шу вақтда тупрокда намликнинг етишмаслиги гинофораларнинг тупроққа кириб боролмаслигига яъни, гинофоралардан ёнғоқлар ҳосил бўлмаслигига сабаб бўлади. Ёппасига гуллашдан кейинги даврда далани тез-тез кам меъёрда (тупроқнинг 10-12см қатламида) суғорилиши тупроқ таркибидаги кальцийни ўсимлик яхши ўзлаштиришига имкон яратади. </a:t>
            </a:r>
            <a:endParaRPr lang="ru-RU" dirty="0"/>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Autofit/>
          </a:bodyPr>
          <a:lstStyle/>
          <a:p>
            <a:pPr>
              <a:defRPr/>
            </a:pPr>
            <a:r>
              <a:rPr lang="ru-RU" sz="2400" i="1" dirty="0" err="1" smtClean="0"/>
              <a:t>Ерён</a:t>
            </a:r>
            <a:r>
              <a:rPr lang="uz-Latn-UZ" sz="2400" i="1" dirty="0" smtClean="0"/>
              <a:t>ғоқ ўсимлигига </a:t>
            </a:r>
            <a:r>
              <a:rPr lang="ru-RU" sz="2400" i="1" dirty="0" err="1" smtClean="0"/>
              <a:t>ишлов</a:t>
            </a:r>
            <a:r>
              <a:rPr lang="ru-RU" sz="2400" i="1" dirty="0" smtClean="0"/>
              <a:t> </a:t>
            </a:r>
            <a:r>
              <a:rPr lang="ru-RU" sz="2400" i="1" dirty="0" err="1" smtClean="0"/>
              <a:t>бериш</a:t>
            </a:r>
            <a:endParaRPr lang="ru-RU" sz="2400" dirty="0" smtClean="0">
              <a:solidFill>
                <a:srgbClr val="FFFF00"/>
              </a:solidFill>
            </a:endParaRPr>
          </a:p>
        </p:txBody>
      </p:sp>
      <p:pic>
        <p:nvPicPr>
          <p:cNvPr id="4098"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3212976"/>
            <a:ext cx="3573019" cy="273840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284984"/>
            <a:ext cx="4104456"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92133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2642636"/>
          </a:xfrm>
        </p:spPr>
        <p:txBody>
          <a:bodyPr>
            <a:normAutofit fontScale="85000" lnSpcReduction="20000"/>
          </a:bodyPr>
          <a:lstStyle/>
          <a:p>
            <a:r>
              <a:rPr lang="uz-Cyrl-UZ" dirty="0"/>
              <a:t>Ерёнғоқ асосий экин сифатида экилганда баҳорда тупроқ намига ундириб олинади. Айрим ҳолларда баҳор қуруқ келиб, тупроқ намлиги етарли бўлмаса пушталар қатор оралатиб, қондириб суғорилади. Бироқ пуштани сув босишига йўл қўймаслик муҳим аҳамиятга эга. Ерёнғоқ ўсимлигини етиштиришда ундан мўл ҳосил олишнинг асосий омилларидан бири экиннинг сувга бўлган талабига қараб уни сув билан етарли даражада таъминлашдир. </a:t>
            </a:r>
            <a:endParaRPr lang="ru-RU" dirty="0"/>
          </a:p>
        </p:txBody>
      </p:sp>
      <p:sp>
        <p:nvSpPr>
          <p:cNvPr id="139266" name="Rectangle 2"/>
          <p:cNvSpPr>
            <a:spLocks noGrp="1" noChangeArrowheads="1"/>
          </p:cNvSpPr>
          <p:nvPr>
            <p:ph type="title"/>
          </p:nvPr>
        </p:nvSpPr>
        <p:spPr>
          <a:xfrm>
            <a:off x="323850" y="71439"/>
            <a:ext cx="8243888" cy="571480"/>
          </a:xfrm>
        </p:spPr>
        <p:style>
          <a:lnRef idx="1">
            <a:schemeClr val="accent4"/>
          </a:lnRef>
          <a:fillRef idx="3">
            <a:schemeClr val="accent4"/>
          </a:fillRef>
          <a:effectRef idx="2">
            <a:schemeClr val="accent4"/>
          </a:effectRef>
          <a:fontRef idx="minor">
            <a:schemeClr val="lt1"/>
          </a:fontRef>
        </p:style>
        <p:txBody>
          <a:bodyPr>
            <a:noAutofit/>
          </a:bodyPr>
          <a:lstStyle/>
          <a:p>
            <a:pPr algn="ctr">
              <a:defRPr/>
            </a:pPr>
            <a:r>
              <a:rPr lang="uz-Latn-UZ" sz="2400" i="1" dirty="0" smtClean="0"/>
              <a:t>Суғориш</a:t>
            </a:r>
            <a:endParaRPr lang="ru-RU" sz="2400" dirty="0" smtClean="0">
              <a:solidFill>
                <a:srgbClr val="FFFF00"/>
              </a:solidFill>
            </a:endParaRPr>
          </a:p>
        </p:txBody>
      </p:sp>
      <p:pic>
        <p:nvPicPr>
          <p:cNvPr id="8194" name="Picture 2" descr="C:\КАФЕДРА\Укув услубий мажмуалар\Усимликшунослик ва Пахтачилик фанидан мажмуалар\Усим-пахтачилик_мавзулар презинтацияси\еРНИ ИШЛАШ\mineral-udobreniya.jpg"/>
          <p:cNvPicPr>
            <a:picLocks noChangeAspect="1" noChangeArrowheads="1"/>
          </p:cNvPicPr>
          <p:nvPr/>
        </p:nvPicPr>
        <p:blipFill>
          <a:blip r:embed="rId2"/>
          <a:srcRect/>
          <a:stretch>
            <a:fillRect/>
          </a:stretch>
        </p:blipFill>
        <p:spPr bwMode="auto">
          <a:xfrm>
            <a:off x="5148064" y="3573016"/>
            <a:ext cx="3497108" cy="2762019"/>
          </a:xfrm>
          <a:prstGeom prst="rect">
            <a:avLst/>
          </a:prstGeom>
          <a:noFill/>
        </p:spPr>
      </p:pic>
      <p:pic>
        <p:nvPicPr>
          <p:cNvPr id="5122" name="Picture 2" descr="Картинки по запросу выращивание арахис"/>
          <p:cNvPicPr>
            <a:picLocks noChangeAspect="1" noChangeArrowheads="1"/>
          </p:cNvPicPr>
          <p:nvPr/>
        </p:nvPicPr>
        <p:blipFill rotWithShape="1">
          <a:blip r:embed="rId3">
            <a:extLst>
              <a:ext uri="{28A0092B-C50C-407E-A947-70E740481C1C}">
                <a14:useLocalDpi xmlns:a14="http://schemas.microsoft.com/office/drawing/2010/main" val="0"/>
              </a:ext>
            </a:extLst>
          </a:blip>
          <a:srcRect r="4742"/>
          <a:stretch/>
        </p:blipFill>
        <p:spPr bwMode="auto">
          <a:xfrm>
            <a:off x="683568" y="3501008"/>
            <a:ext cx="3725061" cy="2944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2386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uz-Cyrl-UZ" b="1" i="1" dirty="0">
                <a:effectLst/>
              </a:rPr>
              <a:t>Ўғитлаш.</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rmAutofit fontScale="85000" lnSpcReduction="20000"/>
          </a:bodyPr>
          <a:lstStyle/>
          <a:p>
            <a:r>
              <a:rPr lang="uz-Cyrl-UZ" dirty="0"/>
              <a:t>Далани ўғитлаш меъёри, танланган майдондан олинган агрохимик таҳлил натижаларига қараб белгиланади. Ерёнғоқ органик моддаларга бой тупроқларда яхши ривожланади. Суғориладиган майдонларда биринчи озиқлантириш кўчатлар тўла униб чиққандан кейин гуллашдан олдин, азот (соф ҳолда) - 30кг/га, фосфор - 30кг/га ҳисобида берилади. Жўяклар олишдан олдин тупроқ унумдорлигига асосланган ҳолда гектарига 250-400кг/га аммофос (физик ҳолда) бериш ҳам яхши натижа беради. </a:t>
            </a:r>
            <a:endParaRPr lang="ru-RU" dirty="0"/>
          </a:p>
        </p:txBody>
      </p:sp>
      <p:pic>
        <p:nvPicPr>
          <p:cNvPr id="4098" name="Picture 2" descr="C:\КАФЕДРА\Укув услубий мажмуалар\Усимликшунослик ва Пахтачилик фанидан мажмуалар\Усим-пахтачилик_мавзулар презинтацияси\еРНИ ИШЛАШ\927953516_w640_h640_kupit_sredstva__y_rastenij.jpg"/>
          <p:cNvPicPr>
            <a:picLocks noChangeAspect="1" noChangeArrowheads="1"/>
          </p:cNvPicPr>
          <p:nvPr/>
        </p:nvPicPr>
        <p:blipFill>
          <a:blip r:embed="rId2"/>
          <a:srcRect/>
          <a:stretch>
            <a:fillRect/>
          </a:stretch>
        </p:blipFill>
        <p:spPr bwMode="auto">
          <a:xfrm>
            <a:off x="395536" y="4312750"/>
            <a:ext cx="3883132" cy="2515741"/>
          </a:xfrm>
          <a:prstGeom prst="rect">
            <a:avLst/>
          </a:prstGeom>
          <a:noFill/>
        </p:spPr>
      </p:pic>
      <p:pic>
        <p:nvPicPr>
          <p:cNvPr id="6146" name="Picture 2" descr="Картинки по запросу выращивание арахи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4293096"/>
            <a:ext cx="3433564" cy="2575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9101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8638" y="116632"/>
            <a:ext cx="8486861" cy="4500594"/>
          </a:xfrm>
        </p:spPr>
        <p:style>
          <a:lnRef idx="1">
            <a:schemeClr val="accent1"/>
          </a:lnRef>
          <a:fillRef idx="2">
            <a:schemeClr val="accent1"/>
          </a:fillRef>
          <a:effectRef idx="1">
            <a:schemeClr val="accent1"/>
          </a:effectRef>
          <a:fontRef idx="minor">
            <a:schemeClr val="dk1"/>
          </a:fontRef>
        </p:style>
        <p:txBody>
          <a:bodyPr>
            <a:normAutofit fontScale="77500" lnSpcReduction="20000"/>
          </a:bodyPr>
          <a:lstStyle/>
          <a:p>
            <a:pPr algn="just"/>
            <a:r>
              <a:rPr lang="uz-Cyrl-UZ" dirty="0"/>
              <a:t>Микроэлементлар ўсимликда тупроқ таркибидаги бошқа озиқ моддаларни ўзлаштиришда катализаторлик вазифасини ҳам бажаради. Тупроқ таркибида микроэлементларнинг меьёридан кам бўлиши эса, ўсимликнинг ўсиши ва ҳосилдорлигига салбий таъсир кўрсатади.Ўсимлик ёппасига гулга киргандан кейин 5-6 ҳафта ўтгач кўчатлар хумланади. Бу вақтга келиб (уруғ униб чиққандан кейин 50-60 кун ўтгач) ўсимлик гинофорлари кучли ривожланади ва тупроққа санчилади. Бутун ўсув даври давомида 2-3 марта хумлаш амалга оширилади. </a:t>
            </a:r>
            <a:endParaRPr lang="ru-RU" dirty="0"/>
          </a:p>
        </p:txBody>
      </p:sp>
      <p:pic>
        <p:nvPicPr>
          <p:cNvPr id="5122" name="Picture 2" descr="Картинки по запросу опрыскиватели фунгициды"/>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4617226"/>
            <a:ext cx="3779483" cy="212433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6970" y="4638399"/>
            <a:ext cx="4032448" cy="21031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normAutofit fontScale="90000"/>
          </a:bodyPr>
          <a:lstStyle/>
          <a:p>
            <a:pPr algn="ctr">
              <a:defRPr/>
            </a:pPr>
            <a:r>
              <a:rPr lang="uz-Cyrl-UZ" b="1" dirty="0">
                <a:effectLst/>
              </a:rPr>
              <a:t>Навга хос бўлмаган аралашмалардан тозалаш</a:t>
            </a:r>
            <a:endParaRPr lang="ru-RU"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fontScale="85000" lnSpcReduction="20000"/>
          </a:bodyPr>
          <a:lstStyle/>
          <a:p>
            <a:pPr algn="just">
              <a:buFont typeface="Wingdings" pitchFamily="2" charset="2"/>
              <a:buChar char="v"/>
            </a:pPr>
            <a:r>
              <a:rPr lang="uz-Cyrl-UZ" sz="2400" dirty="0">
                <a:solidFill>
                  <a:srgbClr val="FFFF00"/>
                </a:solidFill>
              </a:rPr>
              <a:t>Уруглик учун экилган Ерёнгоқ майдонларида хосилни йигиштириб олгунга қадар энг камида икки марта навга хос бўлмаган қўшимчалардан тозалаш ишларини амалга ошириш лозим. Ўсимликлар уииб чиққандан сўнг уруглик учун экилган майдонлардан касалланган, нимжон, гуллаш даврида эса гулларининг морфологик тузилиши, шохланиш типи навга хос бўлмаган бошқа навга мансуб усимликлардан тозаланади. Охирги тозалаш ишлари хосилни йиғиб олиш пайтида (касалланган, навга хос бўлмаган ёнғокдарининг ташқи кўриниши ва уруғининг ранги ҳамда шакллари) ўтказилади</a:t>
            </a:r>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429000"/>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429000"/>
            <a:ext cx="3992141" cy="29957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2411760" y="142852"/>
            <a:ext cx="6517958" cy="652463"/>
          </a:xfrm>
        </p:spPr>
        <p:style>
          <a:lnRef idx="1">
            <a:schemeClr val="accent1"/>
          </a:lnRef>
          <a:fillRef idx="2">
            <a:schemeClr val="accent1"/>
          </a:fillRef>
          <a:effectRef idx="1">
            <a:schemeClr val="accent1"/>
          </a:effectRef>
          <a:fontRef idx="minor">
            <a:schemeClr val="dk1"/>
          </a:fontRef>
        </p:style>
        <p:txBody>
          <a:bodyPr>
            <a:noAutofit/>
          </a:bodyPr>
          <a:lstStyle/>
          <a:p>
            <a:pPr eaLnBrk="1" hangingPunct="1">
              <a:defRPr/>
            </a:pPr>
            <a:r>
              <a:rPr lang="ru-RU" sz="2400" b="1" i="1" dirty="0" err="1">
                <a:solidFill>
                  <a:srgbClr val="0000FF"/>
                </a:solidFill>
                <a:latin typeface="Times New Roman" pitchFamily="18" charset="0"/>
                <a:cs typeface="Times New Roman" pitchFamily="18" charset="0"/>
              </a:rPr>
              <a:t>Ҳосилни</a:t>
            </a:r>
            <a:r>
              <a:rPr lang="ru-RU" sz="2400" b="1" i="1" dirty="0">
                <a:solidFill>
                  <a:srgbClr val="0000FF"/>
                </a:solidFill>
                <a:latin typeface="Times New Roman" pitchFamily="18" charset="0"/>
                <a:cs typeface="Times New Roman" pitchFamily="18" charset="0"/>
              </a:rPr>
              <a:t> </a:t>
            </a:r>
            <a:r>
              <a:rPr lang="ru-RU" sz="2400" b="1" i="1" dirty="0" err="1">
                <a:solidFill>
                  <a:srgbClr val="0000FF"/>
                </a:solidFill>
                <a:latin typeface="Times New Roman" pitchFamily="18" charset="0"/>
                <a:cs typeface="Times New Roman" pitchFamily="18" charset="0"/>
              </a:rPr>
              <a:t>йиғиб</a:t>
            </a:r>
            <a:r>
              <a:rPr lang="ru-RU" sz="2400" b="1" i="1" dirty="0">
                <a:solidFill>
                  <a:srgbClr val="0000FF"/>
                </a:solidFill>
                <a:latin typeface="Times New Roman" pitchFamily="18" charset="0"/>
                <a:cs typeface="Times New Roman" pitchFamily="18" charset="0"/>
              </a:rPr>
              <a:t> </a:t>
            </a:r>
            <a:r>
              <a:rPr lang="ru-RU" sz="2400" b="1" i="1" dirty="0" err="1">
                <a:solidFill>
                  <a:srgbClr val="0000FF"/>
                </a:solidFill>
                <a:latin typeface="Times New Roman" pitchFamily="18" charset="0"/>
                <a:cs typeface="Times New Roman" pitchFamily="18" charset="0"/>
              </a:rPr>
              <a:t>олиш</a:t>
            </a:r>
            <a:r>
              <a:rPr lang="ru-RU" sz="2400" b="1" i="1" dirty="0">
                <a:solidFill>
                  <a:srgbClr val="0000FF"/>
                </a:solidFill>
                <a:latin typeface="Times New Roman" pitchFamily="18" charset="0"/>
                <a:cs typeface="Times New Roman" pitchFamily="18" charset="0"/>
              </a:rPr>
              <a:t> </a:t>
            </a:r>
            <a:r>
              <a:rPr lang="ru-RU" sz="2400" b="1" i="1" dirty="0" err="1">
                <a:solidFill>
                  <a:srgbClr val="0000FF"/>
                </a:solidFill>
                <a:latin typeface="Times New Roman" pitchFamily="18" charset="0"/>
                <a:cs typeface="Times New Roman" pitchFamily="18" charset="0"/>
              </a:rPr>
              <a:t>ва</a:t>
            </a:r>
            <a:r>
              <a:rPr lang="ru-RU" sz="2400" b="1" i="1" dirty="0">
                <a:solidFill>
                  <a:srgbClr val="0000FF"/>
                </a:solidFill>
                <a:latin typeface="Times New Roman" pitchFamily="18" charset="0"/>
                <a:cs typeface="Times New Roman" pitchFamily="18" charset="0"/>
              </a:rPr>
              <a:t> </a:t>
            </a:r>
            <a:r>
              <a:rPr lang="ru-RU" sz="2400" b="1" i="1" dirty="0" err="1">
                <a:solidFill>
                  <a:srgbClr val="0000FF"/>
                </a:solidFill>
                <a:latin typeface="Times New Roman" pitchFamily="18" charset="0"/>
                <a:cs typeface="Times New Roman" pitchFamily="18" charset="0"/>
              </a:rPr>
              <a:t>уруғликни</a:t>
            </a:r>
            <a:r>
              <a:rPr lang="ru-RU" sz="2400" b="1" i="1" dirty="0">
                <a:solidFill>
                  <a:srgbClr val="0000FF"/>
                </a:solidFill>
                <a:latin typeface="Times New Roman" pitchFamily="18" charset="0"/>
                <a:cs typeface="Times New Roman" pitchFamily="18" charset="0"/>
              </a:rPr>
              <a:t> </a:t>
            </a:r>
            <a:r>
              <a:rPr lang="ru-RU" sz="2400" b="1" i="1" dirty="0" err="1">
                <a:solidFill>
                  <a:srgbClr val="0000FF"/>
                </a:solidFill>
                <a:latin typeface="Times New Roman" pitchFamily="18" charset="0"/>
                <a:cs typeface="Times New Roman" pitchFamily="18" charset="0"/>
              </a:rPr>
              <a:t>сақлаш</a:t>
            </a:r>
            <a:endParaRPr lang="ru-RU" sz="2400" i="1" dirty="0" smtClean="0">
              <a:solidFill>
                <a:srgbClr val="0000FF"/>
              </a:solidFill>
              <a:latin typeface="Times New Roman" pitchFamily="18" charset="0"/>
              <a:cs typeface="Times New Roman" pitchFamily="18" charset="0"/>
            </a:endParaRP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normAutofit fontScale="85000" lnSpcReduction="20000"/>
          </a:bodyPr>
          <a:lstStyle/>
          <a:p>
            <a:r>
              <a:rPr lang="uz-Cyrl-UZ" dirty="0"/>
              <a:t>Ҳосилни ўз вақтида йигиб олиш муддатларини тўғри белгилаш катта аҳамиятга эга бўлиб, муддатидан олдин йиғиб олинганда ҳосилдорлик ва уруғ таркибидаги ёғ ҳамда оқсил моддаларининг микдори пасайишига сабаб бўлади. Ҳосил кечиктириб йиғилганда эса гинофор мўрт бўлиб қолиши оқибатида ҳосилнинг бир қисми тупроқ остида қолиб кетади ва ҳосилни катта қисми йўқотилади. </a:t>
            </a:r>
            <a:r>
              <a:rPr lang="uz-Cyrl-UZ" sz="2400" b="1" dirty="0" smtClean="0"/>
              <a:t> </a:t>
            </a:r>
            <a:endParaRPr lang="ru-RU" sz="2400" dirty="0" smtClean="0"/>
          </a:p>
        </p:txBody>
      </p:sp>
      <p:sp>
        <p:nvSpPr>
          <p:cNvPr id="2" name="AutoShape 4" descr="Картинки по запросу уборка сафлора"/>
          <p:cNvSpPr>
            <a:spLocks noChangeAspect="1" noChangeArrowheads="1"/>
          </p:cNvSpPr>
          <p:nvPr/>
        </p:nvSpPr>
        <p:spPr bwMode="auto">
          <a:xfrm>
            <a:off x="63500" y="-136525"/>
            <a:ext cx="5981700" cy="3362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8194"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077072"/>
            <a:ext cx="3488085" cy="261753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выращивание арахи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48" y="1052736"/>
            <a:ext cx="3384376"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0453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uz-Cyrl-UZ" b="1" dirty="0">
                <a:effectLst/>
              </a:rPr>
              <a:t>Ерёнғоқ уруғчилиги</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r>
              <a:rPr lang="uz-Cyrl-UZ" sz="2400" i="1" dirty="0" smtClean="0"/>
              <a:t>. </a:t>
            </a:r>
            <a:r>
              <a:rPr lang="uz-Cyrl-UZ" dirty="0"/>
              <a:t>Уруғчиликнинг асосида селекционернинг ўзи етиштирган навдан олган кам микдордаги (бир неча килограмм) уруғларни қайта-қайта кўпайтириб, кўп микдорга (бир неча тоннага) етказиш жараёни ётади. Уруғчилик: бирламчи ва нав уруғчилигига бўлинади.</a:t>
            </a:r>
            <a:endParaRPr lang="ru-RU" dirty="0"/>
          </a:p>
          <a:p>
            <a:r>
              <a:rPr lang="uz-Cyrl-UZ" dirty="0"/>
              <a:t>Нав уругчилиги бирламчи уругчиликни давоми бўлиб ҳисобланади. У элита уруғларини кўпайтириб бориш билангина кифояланиб қолмай, балки навга хос сифатларни сақпаб қолиш мақсадини ҳам кўзда тутади. Шу муносабат билан уруғчилик хўжаликпари уни уруғларни кўпайтиришнинг мавжуд схемасига мувофиқ олиб борадилар. </a:t>
            </a:r>
            <a:endParaRPr lang="ru-RU" dirty="0"/>
          </a:p>
          <a:p>
            <a:r>
              <a:rPr lang="uz-Cyrl-UZ" sz="2400" dirty="0" smtClean="0"/>
              <a:t> </a:t>
            </a:r>
            <a:endParaRPr lang="ru-RU" sz="2400" dirty="0" smtClean="0">
              <a:latin typeface="Times New Roman" pitchFamily="18" charset="0"/>
              <a:cs typeface="Times New Roman" pitchFamily="18" charset="0"/>
            </a:endParaRPr>
          </a:p>
        </p:txBody>
      </p:sp>
      <p:pic>
        <p:nvPicPr>
          <p:cNvPr id="9218" name="Picture 2" descr="Картинки по запросу выращивание арахис"/>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6143"/>
          <a:stretch/>
        </p:blipFill>
        <p:spPr bwMode="auto">
          <a:xfrm>
            <a:off x="6444208" y="1052736"/>
            <a:ext cx="2699792" cy="197023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4221088"/>
            <a:ext cx="2438425" cy="22224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defRPr/>
            </a:pPr>
            <a:r>
              <a:rPr lang="ru-RU" sz="3200" i="1" dirty="0" err="1">
                <a:solidFill>
                  <a:srgbClr val="0033CC"/>
                </a:solidFill>
              </a:rPr>
              <a:t>Биринчи</a:t>
            </a:r>
            <a:r>
              <a:rPr lang="ru-RU" sz="3200" i="1" dirty="0">
                <a:solidFill>
                  <a:srgbClr val="0033CC"/>
                </a:solidFill>
              </a:rPr>
              <a:t> </a:t>
            </a:r>
            <a:r>
              <a:rPr lang="ru-RU" sz="3200" i="1" dirty="0" err="1">
                <a:solidFill>
                  <a:srgbClr val="0033CC"/>
                </a:solidFill>
              </a:rPr>
              <a:t>йил</a:t>
            </a:r>
            <a:r>
              <a:rPr lang="ru-RU" sz="3200" i="1" dirty="0">
                <a:solidFill>
                  <a:srgbClr val="0033CC"/>
                </a:solidFill>
              </a:rPr>
              <a:t> </a:t>
            </a:r>
            <a:r>
              <a:rPr lang="ru-RU" sz="3200" i="1" dirty="0" err="1">
                <a:solidFill>
                  <a:srgbClr val="0033CC"/>
                </a:solidFill>
              </a:rPr>
              <a:t>танлаш</a:t>
            </a:r>
            <a:r>
              <a:rPr lang="ru-RU" sz="3200" i="1" dirty="0">
                <a:solidFill>
                  <a:srgbClr val="0033CC"/>
                </a:solidFill>
              </a:rPr>
              <a:t> </a:t>
            </a:r>
            <a:r>
              <a:rPr lang="ru-RU" sz="3200" i="1" dirty="0" err="1">
                <a:solidFill>
                  <a:srgbClr val="0033CC"/>
                </a:solidFill>
              </a:rPr>
              <a:t>уруғчилик</a:t>
            </a:r>
            <a:r>
              <a:rPr lang="ru-RU" sz="3200" i="1" dirty="0">
                <a:solidFill>
                  <a:srgbClr val="0033CC"/>
                </a:solidFill>
              </a:rPr>
              <a:t> </a:t>
            </a:r>
            <a:r>
              <a:rPr lang="ru-RU" sz="3200" i="1" dirty="0" err="1">
                <a:solidFill>
                  <a:srgbClr val="0033CC"/>
                </a:solidFill>
              </a:rPr>
              <a:t>питомниги</a:t>
            </a:r>
            <a:r>
              <a:rPr lang="ru-RU" sz="3200" i="1" dirty="0">
                <a:solidFill>
                  <a:srgbClr val="0033CC"/>
                </a:solidFill>
              </a:rPr>
              <a:t>.</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0" y="785795"/>
            <a:ext cx="9144000" cy="2428892"/>
          </a:xfrm>
        </p:spPr>
        <p:style>
          <a:lnRef idx="0">
            <a:schemeClr val="dk1"/>
          </a:lnRef>
          <a:fillRef idx="3">
            <a:schemeClr val="dk1"/>
          </a:fillRef>
          <a:effectRef idx="3">
            <a:schemeClr val="dk1"/>
          </a:effectRef>
          <a:fontRef idx="minor">
            <a:schemeClr val="lt1"/>
          </a:fontRef>
        </p:style>
        <p:txBody>
          <a:bodyPr>
            <a:normAutofit fontScale="55000" lnSpcReduction="20000"/>
          </a:bodyPr>
          <a:lstStyle/>
          <a:p>
            <a:pPr marL="185738" indent="371475" algn="just"/>
            <a:r>
              <a:rPr lang="uz-Cyrl-UZ" dirty="0"/>
              <a:t>Биринчи йил уруғчилик питомнигида мақсаддаги нав уруғи экилади ва селекционер кузатуви остида парваришланади. Усув давомида алоҳида ўсимликпар танланади ҳамда фенологик, марфологик белгилари бўйича, ҳосил йиғим-терими вақтида эса биометрик белгилари (ер ёнғоқ поясининг тузилиши, уруғининг ранги, етилган уруғлар микдори) бўйича ўрганилади. Фақат соғлом, касаллик ва зараркунандаларга чидамли, навга хос хусусиятларини ўзида тўла мужассам этган, серҳосил ўсимликпар танлаб олинади ва бу ўсимликпарнинг ҳосили алоҳида-алоҳида қилиб қопчаларга йиғиб олинади. Танлаш кескинлиги 5-6% ни ташкил этади</a:t>
            </a:r>
            <a:r>
              <a:rPr lang="uz-Cyrl-UZ" dirty="0" smtClean="0"/>
              <a:t>.</a:t>
            </a:r>
            <a:r>
              <a:rPr lang="ru-RU" sz="2000" dirty="0" smtClean="0"/>
              <a:t> </a:t>
            </a:r>
          </a:p>
        </p:txBody>
      </p:sp>
      <p:pic>
        <p:nvPicPr>
          <p:cNvPr id="10242" name="Picture 2" descr="Картинки по запросу выращивание арахи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573016"/>
            <a:ext cx="4324350" cy="2965326"/>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выращивание арахи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573016"/>
            <a:ext cx="4042420" cy="2681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32849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Содержимое 2"/>
          <p:cNvSpPr>
            <a:spLocks noGrp="1"/>
          </p:cNvSpPr>
          <p:nvPr>
            <p:ph idx="1"/>
          </p:nvPr>
        </p:nvSpPr>
        <p:spPr>
          <a:xfrm>
            <a:off x="142875" y="0"/>
            <a:ext cx="4357688" cy="6858000"/>
          </a:xfrm>
        </p:spPr>
        <p:txBody>
          <a:bodyPr>
            <a:normAutofit/>
          </a:bodyPr>
          <a:lstStyle/>
          <a:p>
            <a:pPr algn="just"/>
            <a:r>
              <a:rPr lang="uz-Cyrl-UZ" sz="1600" b="1" dirty="0"/>
              <a:t>Ер ёнғоқ экинида дурагайлаш</a:t>
            </a:r>
            <a:endParaRPr lang="ru-RU" sz="1600" dirty="0"/>
          </a:p>
          <a:p>
            <a:pPr algn="just"/>
            <a:r>
              <a:rPr lang="uz-Cyrl-UZ" sz="1600" dirty="0"/>
              <a:t>Дурагайлаш ёки чатиштириш деб уруғланиш вақтида ирсий жиҳатдан ҳар хил бўлган иккита гамметаларнинг сунъий ёки табиий йўл билан бирга қўшилишига айтилади.</a:t>
            </a:r>
            <a:endParaRPr lang="ru-RU" sz="1600" dirty="0"/>
          </a:p>
          <a:p>
            <a:pPr algn="just"/>
            <a:r>
              <a:rPr lang="uz-Cyrl-UZ" sz="1600" dirty="0"/>
              <a:t>Ер ёнғоқ экинида сунъий дурагайлаш ишларини очиқ далада ёки оддий иссиқханаларда амалга ошириш мумкин. Очиқ дала ёки иссиқхоналарда тажрибаларни ўтказишда ҳар бири ўзига ҳос афзаллик ва камчиликларига эга.</a:t>
            </a:r>
            <a:endParaRPr lang="ru-RU" sz="1600" dirty="0"/>
          </a:p>
          <a:p>
            <a:pPr algn="just"/>
            <a:r>
              <a:rPr lang="uz-Cyrl-UZ" sz="1600" dirty="0"/>
              <a:t>Жумладан, дурагайлаш ишлари очиқ далада амалга оширилганда қатор ораларига ишлов бериш, тажриба учун бақувват ва соғлом ўсимликларни танлаш, бир вақтни ўзида бир комбинация учун бир нечта ўсимликларни жалб этиш имкониятини яратсада, ҳаво ҳарорати ва намлигини ёки тўсатдан бошланган шамолни бошқариб бўлмаслиги ва ер ёнғоқ ўсимлигининг асосий гуллари поясининг пастги қисмида жойлашиши елекционер учун ноқулайликлар келтириб чиқаради. Албатта буларнинг барчаси дурагайлаш жараёнининг муваффақиятли якунланишига сальбий таъсир кўрсатади</a:t>
            </a:r>
            <a:r>
              <a:rPr lang="uz-Cyrl-UZ" sz="1600" dirty="0" smtClean="0"/>
              <a:t>.</a:t>
            </a:r>
            <a:endParaRPr lang="ru-RU" sz="1000" dirty="0" smtClean="0">
              <a:latin typeface="Times New Roman" pitchFamily="18" charset="0"/>
              <a:cs typeface="Times New Roman" pitchFamily="18" charset="0"/>
            </a:endParaRPr>
          </a:p>
          <a:p>
            <a:pPr algn="just"/>
            <a:endParaRPr lang="ru-RU" sz="1000" dirty="0" smtClean="0"/>
          </a:p>
        </p:txBody>
      </p:sp>
      <p:pic>
        <p:nvPicPr>
          <p:cNvPr id="11266" name="Picture 2" descr="Картинки по запросу выращивание арахи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692696"/>
            <a:ext cx="3639882"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2611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571500"/>
            <a:ext cx="8686800" cy="285750"/>
          </a:xfrm>
        </p:spPr>
        <p:txBody>
          <a:bodyPr>
            <a:normAutofit fontScale="90000"/>
          </a:bodyPr>
          <a:lstStyle/>
          <a:p>
            <a:pPr>
              <a:defRPr/>
            </a:pPr>
            <a:endParaRPr lang="ru-RU" dirty="0"/>
          </a:p>
        </p:txBody>
      </p:sp>
      <p:sp>
        <p:nvSpPr>
          <p:cNvPr id="34819" name="Содержимое 2"/>
          <p:cNvSpPr>
            <a:spLocks noGrp="1"/>
          </p:cNvSpPr>
          <p:nvPr>
            <p:ph idx="1"/>
          </p:nvPr>
        </p:nvSpPr>
        <p:spPr>
          <a:xfrm>
            <a:off x="3851920" y="260648"/>
            <a:ext cx="4932040" cy="6429375"/>
          </a:xfrm>
        </p:spPr>
        <p:txBody>
          <a:bodyPr>
            <a:noAutofit/>
          </a:bodyPr>
          <a:lstStyle/>
          <a:p>
            <a:pPr algn="just">
              <a:buNone/>
            </a:pPr>
            <a:r>
              <a:rPr lang="ru-RU" sz="2000" b="1" dirty="0" smtClean="0">
                <a:latin typeface="Times New Roman" pitchFamily="18" charset="0"/>
                <a:cs typeface="Times New Roman" pitchFamily="18" charset="0"/>
              </a:rPr>
              <a:t>    </a:t>
            </a:r>
            <a:r>
              <a:rPr lang="uz-Cyrl-UZ" sz="2000" b="1" dirty="0"/>
              <a:t>Ота-она формаларннн танлаш. </a:t>
            </a:r>
            <a:r>
              <a:rPr lang="uz-Cyrl-UZ" sz="2000" dirty="0"/>
              <a:t>Республикамизда чатиштирилаётган ер ёнғоқнинг қон қариндошлик даражасига қараб, тур ичидаги, навлараро дурагайлаш усуллари қўлланилади. Бу оддий дурагайлаш услуби бўлиб, унда иккита форма- она  ва ота организми бир марта (X) чатиштирилади. Она ёки ота формаларидаги белги ва хусусиятларни янада кучайтириш учун беккросс чатиштириш услубини ҳам қўллаш мумкин. Дурагайлаш йўли билан мўлжалдаги навни яратишда керакли дастлабки материални олиш учун ота-она жуфтларини танлашга алохида эътибор бериш лозим</a:t>
            </a:r>
            <a:r>
              <a:rPr lang="ru-RU" sz="2000" dirty="0" smtClean="0">
                <a:latin typeface="Times New Roman" pitchFamily="18" charset="0"/>
                <a:cs typeface="Times New Roman" pitchFamily="18" charset="0"/>
              </a:rPr>
              <a:t>.</a:t>
            </a:r>
            <a:endParaRPr lang="ru-RU" sz="2000" dirty="0" smtClean="0"/>
          </a:p>
        </p:txBody>
      </p:sp>
      <p:pic>
        <p:nvPicPr>
          <p:cNvPr id="12290" name="Picture 2" descr="Картинки по запросу выращивание арахис"/>
          <p:cNvPicPr>
            <a:picLocks noChangeAspect="1" noChangeArrowheads="1"/>
          </p:cNvPicPr>
          <p:nvPr/>
        </p:nvPicPr>
        <p:blipFill rotWithShape="1">
          <a:blip r:embed="rId2">
            <a:extLst>
              <a:ext uri="{28A0092B-C50C-407E-A947-70E740481C1C}">
                <a14:useLocalDpi xmlns:a14="http://schemas.microsoft.com/office/drawing/2010/main" val="0"/>
              </a:ext>
            </a:extLst>
          </a:blip>
          <a:srcRect b="9005"/>
          <a:stretch/>
        </p:blipFill>
        <p:spPr bwMode="auto">
          <a:xfrm>
            <a:off x="251520" y="692696"/>
            <a:ext cx="3312368" cy="4914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5980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uz-Cyrl-UZ" sz="3200" dirty="0">
                <a:solidFill>
                  <a:srgbClr val="000000"/>
                </a:solidFill>
                <a:latin typeface="Times New Roman" panose="02020603050405020304" pitchFamily="18" charset="0"/>
                <a:ea typeface="Courier New" panose="02070309020205020404" pitchFamily="49" charset="0"/>
              </a:rPr>
              <a:t>Нав сифатлари</a:t>
            </a:r>
            <a:r>
              <a:rPr lang="ru-RU" sz="3200" i="1" dirty="0" smtClean="0">
                <a:solidFill>
                  <a:srgbClr val="0033CC"/>
                </a:solidFill>
              </a:rPr>
              <a:t>. </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a:bodyPr>
          <a:lstStyle/>
          <a:p>
            <a:pPr algn="just">
              <a:lnSpc>
                <a:spcPct val="90000"/>
              </a:lnSpc>
            </a:pPr>
            <a:r>
              <a:rPr lang="uz-Cyrl-UZ" dirty="0"/>
              <a:t>Уруғларнинг нав сифатлари уларнинг маълум навга мансублигини таърифлайди. Бу сифатларнинг асосий мезони нав тозалиги ёки уруғларнинг маълум навга нечоғлик мос келишини белгилаб берадиган ва фоизлар хисобида ифодаланиладиган сондир. Бу сон мазкур навга хос бўлган уруғлар умумий уруғ микдорининг қанча улушини ташкил этишини кўрсатиб беради.</a:t>
            </a:r>
            <a:endParaRPr lang="ru-RU" dirty="0"/>
          </a:p>
          <a:p>
            <a:pPr algn="just">
              <a:lnSpc>
                <a:spcPct val="90000"/>
              </a:lnSpc>
            </a:pPr>
            <a:r>
              <a:rPr lang="uz-Cyrl-UZ" sz="2800" dirty="0" smtClean="0"/>
              <a:t>. </a:t>
            </a:r>
            <a:endParaRPr lang="ru-RU" sz="2800" dirty="0" smtClean="0"/>
          </a:p>
        </p:txBody>
      </p:sp>
      <p:pic>
        <p:nvPicPr>
          <p:cNvPr id="13314" name="Picture 2"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r="13782" b="11709"/>
          <a:stretch/>
        </p:blipFill>
        <p:spPr bwMode="auto">
          <a:xfrm>
            <a:off x="251520" y="908720"/>
            <a:ext cx="3284905" cy="2522894"/>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Картинки по запросу выращивание арахис"/>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3789040"/>
            <a:ext cx="3528392" cy="28663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6639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f1c80a049d5dc65f043df2d53572d8f1263c3b"/>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5.jpeg"/></Relationships>
</file>

<file path=ppt/theme/_rels/theme5.xml.rels><?xml version="1.0" encoding="UTF-8" standalone="yes"?>
<Relationships xmlns="http://schemas.openxmlformats.org/package/2006/relationships"><Relationship Id="rId1" Type="http://schemas.openxmlformats.org/officeDocument/2006/relationships/image" Target="../media/image6.jpeg"/></Relationships>
</file>

<file path=ppt/theme/_rels/theme6.xml.rels><?xml version="1.0" encoding="UTF-8" standalone="yes"?>
<Relationships xmlns="http://schemas.openxmlformats.org/package/2006/relationships"><Relationship Id="rId1" Type="http://schemas.openxmlformats.org/officeDocument/2006/relationships/image" Target="../media/image7.jpeg"/></Relationships>
</file>

<file path=ppt/theme/_rels/them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5.xml><?xml version="1.0" encoding="utf-8"?>
<a:theme xmlns:a="http://schemas.openxmlformats.org/drawingml/2006/main" name="1_Поток">
  <a:themeElements>
    <a:clrScheme name="Другая 8">
      <a:dk1>
        <a:srgbClr val="00B050"/>
      </a:dk1>
      <a:lt1>
        <a:srgbClr val="00B050"/>
      </a:lt1>
      <a:dk2>
        <a:srgbClr val="FFFF00"/>
      </a:dk2>
      <a:lt2>
        <a:srgbClr val="E7DEC9"/>
      </a:lt2>
      <a:accent1>
        <a:srgbClr val="00B050"/>
      </a:accent1>
      <a:accent2>
        <a:srgbClr val="00B050"/>
      </a:accent2>
      <a:accent3>
        <a:srgbClr val="C32D2E"/>
      </a:accent3>
      <a:accent4>
        <a:srgbClr val="84AA33"/>
      </a:accent4>
      <a:accent5>
        <a:srgbClr val="36FF91"/>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7.xml><?xml version="1.0" encoding="utf-8"?>
<a:theme xmlns:a="http://schemas.openxmlformats.org/drawingml/2006/main" name="1_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9.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823</TotalTime>
  <Words>1214</Words>
  <Application>Microsoft Office PowerPoint</Application>
  <PresentationFormat>Экран (4:3)</PresentationFormat>
  <Paragraphs>50</Paragraphs>
  <Slides>19</Slides>
  <Notes>1</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9</vt:i4>
      </vt:variant>
      <vt:variant>
        <vt:lpstr>Заголовки слайдов</vt:lpstr>
      </vt:variant>
      <vt:variant>
        <vt:i4>19</vt:i4>
      </vt:variant>
    </vt:vector>
  </HeadingPairs>
  <TitlesOfParts>
    <vt:vector size="44" baseType="lpstr">
      <vt:lpstr>Arial</vt:lpstr>
      <vt:lpstr>Calibri</vt:lpstr>
      <vt:lpstr>Cambria</vt:lpstr>
      <vt:lpstr>Constantia</vt:lpstr>
      <vt:lpstr>Courier New</vt:lpstr>
      <vt:lpstr>Franklin Gothic Book</vt:lpstr>
      <vt:lpstr>Franklin Gothic Medium</vt:lpstr>
      <vt:lpstr>Lucida Sans Unicode</vt:lpstr>
      <vt:lpstr>Perpetua</vt:lpstr>
      <vt:lpstr>Tahoma</vt:lpstr>
      <vt:lpstr>Times New Roman</vt:lpstr>
      <vt:lpstr>Trebuchet MS</vt:lpstr>
      <vt:lpstr>Verdana</vt:lpstr>
      <vt:lpstr>Wingdings</vt:lpstr>
      <vt:lpstr>Wingdings 2</vt:lpstr>
      <vt:lpstr>Wingdings 3</vt:lpstr>
      <vt:lpstr>Balloons</vt:lpstr>
      <vt:lpstr>Трек</vt:lpstr>
      <vt:lpstr>floral5</vt:lpstr>
      <vt:lpstr>Открытая</vt:lpstr>
      <vt:lpstr>1_Поток</vt:lpstr>
      <vt:lpstr>Справедливость</vt:lpstr>
      <vt:lpstr>1_Balloons</vt:lpstr>
      <vt:lpstr>1_Трек</vt:lpstr>
      <vt:lpstr>Изящная</vt:lpstr>
      <vt:lpstr>9- МАВЗУ: Ерёнғоқ етиштириш технологияси</vt:lpstr>
      <vt:lpstr>Презентация PowerPoint</vt:lpstr>
      <vt:lpstr>Алмашлаб экишдаги ўрни.</vt:lpstr>
      <vt:lpstr>Ерларни экишга тайёрлаш</vt:lpstr>
      <vt:lpstr>Уруғликни танлаш</vt:lpstr>
      <vt:lpstr>Презентация PowerPoint</vt:lpstr>
      <vt:lpstr>Презентация PowerPoint</vt:lpstr>
      <vt:lpstr>Ерёнғоқ ўсимлигига ишлов бериш</vt:lpstr>
      <vt:lpstr>Суғориш</vt:lpstr>
      <vt:lpstr>Ўғитлаш.</vt:lpstr>
      <vt:lpstr>Презентация PowerPoint</vt:lpstr>
      <vt:lpstr>Навга хос бўлмаган аралашмалардан тозалаш</vt:lpstr>
      <vt:lpstr>Ҳосилни йиғиб олиш ва уруғликни сақлаш</vt:lpstr>
      <vt:lpstr>Ерёнғоқ уруғчилиги</vt:lpstr>
      <vt:lpstr>Биринчи йил танлаш уруғчилик питомниги.</vt:lpstr>
      <vt:lpstr>Презентация PowerPoint</vt:lpstr>
      <vt:lpstr>Презентация PowerPoint</vt:lpstr>
      <vt:lpstr>Нав сифатлари. </vt:lpstr>
      <vt:lpstr>Презентация PowerPoint</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Feruza opa</cp:lastModifiedBy>
  <cp:revision>133</cp:revision>
  <cp:lastPrinted>1601-01-01T00:00:00Z</cp:lastPrinted>
  <dcterms:created xsi:type="dcterms:W3CDTF">2011-08-22T10:27:00Z</dcterms:created>
  <dcterms:modified xsi:type="dcterms:W3CDTF">2018-11-23T01:45:49Z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