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 id="2147483894" r:id="rId2"/>
    <p:sldMasterId id="2147483907" r:id="rId3"/>
    <p:sldMasterId id="2147483931" r:id="rId4"/>
    <p:sldMasterId id="2147483943" r:id="rId5"/>
    <p:sldMasterId id="2147483955" r:id="rId6"/>
  </p:sldMasterIdLst>
  <p:notesMasterIdLst>
    <p:notesMasterId r:id="rId25"/>
  </p:notesMasterIdLst>
  <p:sldIdLst>
    <p:sldId id="256" r:id="rId7"/>
    <p:sldId id="320" r:id="rId8"/>
    <p:sldId id="262" r:id="rId9"/>
    <p:sldId id="308" r:id="rId10"/>
    <p:sldId id="307" r:id="rId11"/>
    <p:sldId id="309" r:id="rId12"/>
    <p:sldId id="289" r:id="rId13"/>
    <p:sldId id="310" r:id="rId14"/>
    <p:sldId id="311" r:id="rId15"/>
    <p:sldId id="316" r:id="rId16"/>
    <p:sldId id="317" r:id="rId17"/>
    <p:sldId id="312" r:id="rId18"/>
    <p:sldId id="313" r:id="rId19"/>
    <p:sldId id="314" r:id="rId20"/>
    <p:sldId id="315" r:id="rId21"/>
    <p:sldId id="318" r:id="rId22"/>
    <p:sldId id="319" r:id="rId23"/>
    <p:sldId id="270" r:id="rId24"/>
  </p:sldIdLst>
  <p:sldSz cx="9144000" cy="6858000" type="screen4x3"/>
  <p:notesSz cx="6858000" cy="9144000"/>
  <p:custDataLst>
    <p:tags r:id="rId26"/>
  </p:custDataLst>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2D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7513" autoAdjust="0"/>
  </p:normalViewPr>
  <p:slideViewPr>
    <p:cSldViewPr>
      <p:cViewPr varScale="1">
        <p:scale>
          <a:sx n="69" d="100"/>
          <a:sy n="69" d="100"/>
        </p:scale>
        <p:origin x="141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ags" Target="tags/tag1.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E21684E7-7657-48E6-8909-0B5A5195DAAF}" type="datetimeFigureOut">
              <a:rPr lang="ru-RU"/>
              <a:pPr>
                <a:defRPr/>
              </a:pPr>
              <a:t>23.11.2018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C175BD9F-5903-4A1F-89F4-EE11928C762E}"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pPr>
              <a:defRPr/>
            </a:pPr>
            <a:fld id="{C175BD9F-5903-4A1F-89F4-EE11928C762E}" type="slidenum">
              <a:rPr lang="ru-RU" smtClean="0"/>
              <a:pPr>
                <a:defRPr/>
              </a:pPr>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Образ слайда 1"/>
          <p:cNvSpPr>
            <a:spLocks noGrp="1" noRot="1" noChangeAspect="1" noTextEdit="1"/>
          </p:cNvSpPr>
          <p:nvPr>
            <p:ph type="sldImg"/>
          </p:nvPr>
        </p:nvSpPr>
        <p:spPr bwMode="auto">
          <a:noFill/>
          <a:ln>
            <a:solidFill>
              <a:srgbClr val="000000"/>
            </a:solidFill>
            <a:miter lim="800000"/>
            <a:headEnd/>
            <a:tailEnd/>
          </a:ln>
        </p:spPr>
      </p:sp>
      <p:sp>
        <p:nvSpPr>
          <p:cNvPr id="52227" name="Заметки 2"/>
          <p:cNvSpPr>
            <a:spLocks noGrp="1"/>
          </p:cNvSpPr>
          <p:nvPr>
            <p:ph type="body" idx="1"/>
          </p:nvPr>
        </p:nvSpPr>
        <p:spPr bwMode="auto">
          <a:noFill/>
        </p:spPr>
        <p:txBody>
          <a:bodyPr wrap="square" numCol="1" anchor="t" anchorCtr="0" compatLnSpc="1">
            <a:prstTxWarp prst="textNoShape">
              <a:avLst/>
            </a:prstTxWarp>
          </a:bodyPr>
          <a:lstStyle/>
          <a:p>
            <a:r>
              <a:rPr lang="uz-Cyrl-UZ" smtClean="0"/>
              <a:t>Сояни алмашлаб экишда имкон қадар қисқа- ратациялик тизимда жойлаштириш мақсадга мувофиқ бўлиб ҳисобланади. Яъни кузги буғдой-соя, ғўза-соя, сабзавотлар-соя, маккажўхори-соя, картошка-соя ва х.к. </a:t>
            </a:r>
          </a:p>
          <a:p>
            <a:r>
              <a:rPr lang="uz-Cyrl-UZ" b="1" u="sng" smtClean="0"/>
              <a:t>Экишдан аввал тупроққа ишлов бериш</a:t>
            </a:r>
            <a:r>
              <a:rPr lang="uz-Cyrl-UZ" b="1" smtClean="0"/>
              <a:t>:</a:t>
            </a:r>
            <a:r>
              <a:rPr lang="uz-Cyrl-UZ" smtClean="0"/>
              <a:t> Эрта баҳорда 1-2 марта культивацияланиб, баҳорда униб чиққан бегона ўсимликлардан тозаланади; кесакли тупроқларни албатта доминаторда майдаланиб, текисланади.</a:t>
            </a:r>
            <a:endParaRPr lang="ru-RU" smtClean="0"/>
          </a:p>
          <a:p>
            <a:endParaRPr lang="ru-RU" smtClean="0"/>
          </a:p>
        </p:txBody>
      </p:sp>
      <p:sp>
        <p:nvSpPr>
          <p:cNvPr id="52228"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A4C1878-4F75-45EC-A757-1C408659A34B}" type="slidenum">
              <a:rPr lang="ru-RU" smtClean="0"/>
              <a:pPr/>
              <a:t>3</a:t>
            </a:fld>
            <a:endParaRPr lang="ru-RU"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Образ слайда 1"/>
          <p:cNvSpPr>
            <a:spLocks noGrp="1" noRot="1" noChangeAspect="1" noTextEdit="1"/>
          </p:cNvSpPr>
          <p:nvPr>
            <p:ph type="sldImg"/>
          </p:nvPr>
        </p:nvSpPr>
        <p:spPr bwMode="auto">
          <a:noFill/>
          <a:ln>
            <a:solidFill>
              <a:srgbClr val="000000"/>
            </a:solidFill>
            <a:miter lim="800000"/>
            <a:headEnd/>
            <a:tailEnd/>
          </a:ln>
        </p:spPr>
      </p:sp>
      <p:sp>
        <p:nvSpPr>
          <p:cNvPr id="55299"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dirty="0" smtClean="0"/>
          </a:p>
        </p:txBody>
      </p:sp>
      <p:sp>
        <p:nvSpPr>
          <p:cNvPr id="5530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A76E90E-75E6-4F3E-B7A2-74859F6F58D2}" type="slidenum">
              <a:rPr lang="ru-RU" smtClean="0"/>
              <a:pPr/>
              <a:t>7</a:t>
            </a:fld>
            <a:endParaRPr lang="ru-RU"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Прямоугольник 4"/>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Прямоугольник 9"/>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11" name="Скругленный прямоугольник 10"/>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12" name="Скругленный прямоугольник 11"/>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3" name="Прямоугольник 12"/>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4" name="Прямоугольник 13"/>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5" name="Прямоугольник 14"/>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6" name="Прямоугольник 15"/>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lang="ru-RU" smtClean="0"/>
              <a:t>Образец заголовка</a:t>
            </a:r>
            <a:endParaRPr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17" name="Дата 27"/>
          <p:cNvSpPr>
            <a:spLocks noGrp="1"/>
          </p:cNvSpPr>
          <p:nvPr>
            <p:ph type="dt" sz="half" idx="10"/>
          </p:nvPr>
        </p:nvSpPr>
        <p:spPr>
          <a:xfrm>
            <a:off x="6705600" y="4206875"/>
            <a:ext cx="960438" cy="457200"/>
          </a:xfrm>
        </p:spPr>
        <p:txBody>
          <a:bodyPr/>
          <a:lstStyle>
            <a:lvl1pPr>
              <a:defRPr/>
            </a:lvl1pPr>
          </a:lstStyle>
          <a:p>
            <a:pPr>
              <a:defRPr/>
            </a:pPr>
            <a:endParaRPr lang="ru-RU"/>
          </a:p>
        </p:txBody>
      </p:sp>
      <p:sp>
        <p:nvSpPr>
          <p:cNvPr id="18" name="Нижний колонтитул 16"/>
          <p:cNvSpPr>
            <a:spLocks noGrp="1"/>
          </p:cNvSpPr>
          <p:nvPr>
            <p:ph type="ftr" sz="quarter" idx="11"/>
          </p:nvPr>
        </p:nvSpPr>
        <p:spPr>
          <a:xfrm>
            <a:off x="5410200" y="4205288"/>
            <a:ext cx="1295400" cy="457200"/>
          </a:xfrm>
        </p:spPr>
        <p:txBody>
          <a:bodyPr/>
          <a:lstStyle>
            <a:lvl1pPr>
              <a:defRPr/>
            </a:lvl1pPr>
          </a:lstStyle>
          <a:p>
            <a:pPr>
              <a:defRPr/>
            </a:pPr>
            <a:endParaRPr lang="ru-RU"/>
          </a:p>
        </p:txBody>
      </p:sp>
      <p:sp>
        <p:nvSpPr>
          <p:cNvPr id="19" name="Номер слайда 28"/>
          <p:cNvSpPr>
            <a:spLocks noGrp="1"/>
          </p:cNvSpPr>
          <p:nvPr>
            <p:ph type="sldNum" sz="quarter" idx="12"/>
          </p:nvPr>
        </p:nvSpPr>
        <p:spPr>
          <a:xfrm>
            <a:off x="8320088" y="1588"/>
            <a:ext cx="747712" cy="365125"/>
          </a:xfrm>
        </p:spPr>
        <p:txBody>
          <a:bodyPr/>
          <a:lstStyle>
            <a:lvl1pPr algn="r">
              <a:defRPr sz="1800">
                <a:solidFill>
                  <a:schemeClr val="bg1"/>
                </a:solidFill>
              </a:defRPr>
            </a:lvl1pPr>
          </a:lstStyle>
          <a:p>
            <a:pPr>
              <a:defRPr/>
            </a:pPr>
            <a:fld id="{77C99828-CD66-4A47-8331-CCD3DFBB8FBB}"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79B3F28-85DB-42B5-A54B-DA9BC6011CB9}"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lang="ru-RU" smtClean="0"/>
              <a:t>Образец заголовка</a:t>
            </a:r>
            <a:endParaRPr lang="en-US"/>
          </a:p>
        </p:txBody>
      </p:sp>
      <p:sp>
        <p:nvSpPr>
          <p:cNvPr id="3" name="Текст 2"/>
          <p:cNvSpPr>
            <a:spLocks noGrp="1"/>
          </p:cNvSpPr>
          <p:nvPr>
            <p:ph type="body" idx="1"/>
          </p:nvPr>
        </p:nvSpPr>
        <p:spPr>
          <a:xfrm>
            <a:off x="722313" y="3367088"/>
            <a:ext cx="7772400" cy="1509712"/>
          </a:xfrm>
        </p:spPr>
        <p:txBody>
          <a:bodyPr/>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7B49DB1-FC87-42A0-A2A0-33B8C6504401}"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4CFE2A37-2192-4915-A025-9874E449BDBB}"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lstStyle>
            <a:lvl1pPr>
              <a:defRPr sz="4000" b="0" i="0" cap="none" baseline="0"/>
            </a:lvl1pPr>
          </a:lstStyle>
          <a:p>
            <a:r>
              <a:rPr lang="ru-RU" smtClean="0"/>
              <a:t>Образец заголовка</a:t>
            </a:r>
            <a:endParaRPr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5"/>
          <p:cNvSpPr>
            <a:spLocks noGrp="1"/>
          </p:cNvSpPr>
          <p:nvPr>
            <p:ph type="dt" sz="half" idx="10"/>
          </p:nvPr>
        </p:nvSpPr>
        <p:spPr/>
        <p:txBody>
          <a:bodyPr rtlCol="0"/>
          <a:lstStyle>
            <a:lvl1pPr>
              <a:defRPr/>
            </a:lvl1pPr>
          </a:lstStyle>
          <a:p>
            <a:pPr>
              <a:defRPr/>
            </a:pPr>
            <a:endParaRPr lang="ru-RU"/>
          </a:p>
        </p:txBody>
      </p:sp>
      <p:sp>
        <p:nvSpPr>
          <p:cNvPr id="8" name="Номер слайда 26"/>
          <p:cNvSpPr>
            <a:spLocks noGrp="1"/>
          </p:cNvSpPr>
          <p:nvPr>
            <p:ph type="sldNum" sz="quarter" idx="11"/>
          </p:nvPr>
        </p:nvSpPr>
        <p:spPr/>
        <p:txBody>
          <a:bodyPr rtlCol="0"/>
          <a:lstStyle>
            <a:lvl1pPr>
              <a:defRPr/>
            </a:lvl1pPr>
          </a:lstStyle>
          <a:p>
            <a:pPr>
              <a:defRPr/>
            </a:pPr>
            <a:fld id="{F36AB599-CDBF-4A32-9284-0EABFF70572E}" type="slidenum">
              <a:rPr lang="ru-RU"/>
              <a:pPr>
                <a:defRPr/>
              </a:pPr>
              <a:t>‹#›</a:t>
            </a:fld>
            <a:endParaRPr lang="ru-RU"/>
          </a:p>
        </p:txBody>
      </p:sp>
      <p:sp>
        <p:nvSpPr>
          <p:cNvPr id="9" name="Нижний колонтитул 27"/>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lstStyle>
            <a:lvl1pPr>
              <a:defRPr sz="4000">
                <a:solidFill>
                  <a:schemeClr val="tx2"/>
                </a:solidFill>
              </a:defRPr>
            </a:lvl1pPr>
          </a:lstStyle>
          <a:p>
            <a:r>
              <a:rPr lang="ru-RU" smtClean="0"/>
              <a:t>Образец заголовка</a:t>
            </a:r>
            <a:endParaRPr lang="en-US"/>
          </a:p>
        </p:txBody>
      </p:sp>
      <p:sp>
        <p:nvSpPr>
          <p:cNvPr id="3" name="Дата 2"/>
          <p:cNvSpPr>
            <a:spLocks noGrp="1"/>
          </p:cNvSpPr>
          <p:nvPr>
            <p:ph type="dt" sz="half" idx="10"/>
          </p:nvPr>
        </p:nvSpPr>
        <p:spPr>
          <a:xfrm>
            <a:off x="6583363" y="612775"/>
            <a:ext cx="957262" cy="457200"/>
          </a:xfrm>
        </p:spPr>
        <p:txBody>
          <a:bodyPr/>
          <a:lstStyle>
            <a:lvl1pPr>
              <a:defRPr/>
            </a:lvl1pPr>
          </a:lstStyle>
          <a:p>
            <a:pPr>
              <a:defRPr/>
            </a:pPr>
            <a:endParaRPr lang="ru-RU"/>
          </a:p>
        </p:txBody>
      </p:sp>
      <p:sp>
        <p:nvSpPr>
          <p:cNvPr id="4" name="Нижний колонтитул 3"/>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4B1C59CF-09C3-4E19-BACA-A30D5735C837}"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409DF92A-2875-4E55-AE60-C3E6B5E7DC00}"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lang="ru-RU" smtClean="0"/>
              <a:t>Образец заголовка</a:t>
            </a:r>
            <a:endParaRPr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3B7ABE68-3E1F-43D5-B8BA-C72919ACC33E}"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6088443" y="3274308"/>
            <a:ext cx="2590800" cy="2516489"/>
          </a:xfrm>
        </p:spPr>
        <p:txBody>
          <a:bodyPr lIns="0" tIns="0" rIns="45720"/>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a:r>
              <a:rPr lang="ru-RU" smtClean="0"/>
              <a:t>Образец текста</a:t>
            </a:r>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CE22616D-3D3E-4B29-904B-8FCACAE208C7}"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284E453-8F73-43AB-A9FA-27E57B19DC4E}"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2D105217-21EC-4450-8DA5-57EEDCF228F5}"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7813"/>
            <a:ext cx="8229600" cy="584835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69"/>
          <p:cNvSpPr>
            <a:spLocks noGrp="1" noChangeArrowheads="1"/>
          </p:cNvSpPr>
          <p:nvPr>
            <p:ph type="dt" sz="half" idx="10"/>
          </p:nvPr>
        </p:nvSpPr>
        <p:spPr/>
        <p:txBody>
          <a:bodyPr/>
          <a:lstStyle>
            <a:lvl1pPr>
              <a:defRPr/>
            </a:lvl1pPr>
          </a:lstStyle>
          <a:p>
            <a:pPr>
              <a:defRPr/>
            </a:pPr>
            <a:endParaRPr lang="ru-RU"/>
          </a:p>
        </p:txBody>
      </p:sp>
      <p:sp>
        <p:nvSpPr>
          <p:cNvPr id="4" name="Rectangle 70"/>
          <p:cNvSpPr>
            <a:spLocks noGrp="1" noChangeArrowheads="1"/>
          </p:cNvSpPr>
          <p:nvPr>
            <p:ph type="ftr" sz="quarter" idx="11"/>
          </p:nvPr>
        </p:nvSpPr>
        <p:spPr/>
        <p:txBody>
          <a:bodyPr/>
          <a:lstStyle>
            <a:lvl1pPr>
              <a:defRPr/>
            </a:lvl1pPr>
          </a:lstStyle>
          <a:p>
            <a:pPr>
              <a:defRPr/>
            </a:pPr>
            <a:endParaRPr lang="ru-RU"/>
          </a:p>
        </p:txBody>
      </p:sp>
      <p:sp>
        <p:nvSpPr>
          <p:cNvPr id="5" name="Rectangle 71"/>
          <p:cNvSpPr>
            <a:spLocks noGrp="1" noChangeArrowheads="1"/>
          </p:cNvSpPr>
          <p:nvPr>
            <p:ph type="sldNum" sz="quarter" idx="12"/>
          </p:nvPr>
        </p:nvSpPr>
        <p:spPr/>
        <p:txBody>
          <a:bodyPr/>
          <a:lstStyle>
            <a:lvl1pPr>
              <a:defRPr/>
            </a:lvl1pPr>
          </a:lstStyle>
          <a:p>
            <a:pPr>
              <a:defRPr/>
            </a:pPr>
            <a:fld id="{3D4F5BA5-6F8B-4C75-B631-CEE3A29A94BD}"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77C99828-CD66-4A47-8331-CCD3DFBB8FBB}"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9B3F28-85DB-42B5-A54B-DA9BC6011CB9}"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7B49DB1-FC87-42A0-A2A0-33B8C6504401}"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CFE2A37-2192-4915-A025-9874E449BDBB}" type="slidenum">
              <a:rPr lang="ru-RU" smtClean="0"/>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F36AB599-CDBF-4A32-9284-0EABFF70572E}"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4B1C59CF-09C3-4E19-BACA-A30D5735C837}"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409DF92A-2875-4E55-AE60-C3E6B5E7DC00}"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3B7ABE68-3E1F-43D5-B8BA-C72919ACC33E}" type="slidenum">
              <a:rPr lang="ru-RU" smtClean="0"/>
              <a:pPr>
                <a:defRPr/>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CE22616D-3D3E-4B29-904B-8FCACAE208C7}"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284E453-8F73-43AB-A9FA-27E57B19DC4E}"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D105217-21EC-4450-8DA5-57EEDCF228F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77C99828-CD66-4A47-8331-CCD3DFBB8FBB}"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9B3F28-85DB-42B5-A54B-DA9BC6011CB9}"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p>
            <a:pPr>
              <a:defRPr/>
            </a:pPr>
            <a:fld id="{C7B49DB1-FC87-42A0-A2A0-33B8C6504401}"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CFE2A37-2192-4915-A025-9874E449BDBB}"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F36AB599-CDBF-4A32-9284-0EABFF70572E}"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4B1C59CF-09C3-4E19-BACA-A30D5735C837}"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p>
            <a:pPr>
              <a:defRPr/>
            </a:pPr>
            <a:fld id="{409DF92A-2875-4E55-AE60-C3E6B5E7DC00}"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3B7ABE68-3E1F-43D5-B8BA-C72919ACC33E}" type="slidenum">
              <a:rPr lang="ru-RU" smtClean="0"/>
              <a:pPr>
                <a:defRPr/>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CE22616D-3D3E-4B29-904B-8FCACAE208C7}"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284E453-8F73-43AB-A9FA-27E57B19DC4E}"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2D105217-21EC-4450-8DA5-57EEDCF228F5}" type="slidenum">
              <a:rPr lang="ru-RU" smtClean="0"/>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77C99828-CD66-4A47-8331-CCD3DFBB8FBB}" type="slidenum">
              <a:rPr lang="ru-RU" smtClean="0"/>
              <a:pPr>
                <a:defRPr/>
              </a:pPr>
              <a:t>‹#›</a:t>
            </a:fld>
            <a:endParaRPr lang="ru-RU"/>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A79B3F28-85DB-42B5-A54B-DA9BC6011CB9}"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C7B49DB1-FC87-42A0-A2A0-33B8C6504401}"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4CFE2A37-2192-4915-A025-9874E449BDBB}"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F36AB599-CDBF-4A32-9284-0EABFF70572E}"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B1C59CF-09C3-4E19-BACA-A30D5735C837}"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09DF92A-2875-4E55-AE60-C3E6B5E7DC00}"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3B7ABE68-3E1F-43D5-B8BA-C72919ACC33E}" type="slidenum">
              <a:rPr lang="ru-RU" smtClean="0"/>
              <a:pPr>
                <a:defRPr/>
              </a:pPr>
              <a:t>‹#›</a:t>
            </a:fld>
            <a:endParaRPr lang="ru-RU"/>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CE22616D-3D3E-4B29-904B-8FCACAE208C7}"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284E453-8F73-43AB-A9FA-27E57B19DC4E}"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D105217-21EC-4450-8DA5-57EEDCF228F5}" type="slidenum">
              <a:rPr lang="ru-RU" smtClean="0"/>
              <a:pPr>
                <a:defRPr/>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77C99828-CD66-4A47-8331-CCD3DFBB8FBB}"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9B3F28-85DB-42B5-A54B-DA9BC6011CB9}" type="slidenum">
              <a:rPr lang="ru-RU" smtClean="0"/>
              <a:pPr>
                <a:defRPr/>
              </a:pPr>
              <a:t>‹#›</a:t>
            </a:fld>
            <a:endParaRPr lang="ru-RU"/>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p>
            <a:pPr>
              <a:defRPr/>
            </a:pPr>
            <a:fld id="{C7B49DB1-FC87-42A0-A2A0-33B8C6504401}"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CFE2A37-2192-4915-A025-9874E449BDBB}" type="slidenum">
              <a:rPr lang="ru-RU" smtClean="0"/>
              <a:pPr>
                <a:defRPr/>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F36AB599-CDBF-4A32-9284-0EABFF70572E}" type="slidenum">
              <a:rPr lang="ru-RU" smtClean="0"/>
              <a:pPr>
                <a:defRPr/>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4B1C59CF-09C3-4E19-BACA-A30D5735C837}" type="slidenum">
              <a:rPr lang="ru-RU" smtClean="0"/>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p>
            <a:pPr>
              <a:defRPr/>
            </a:pPr>
            <a:fld id="{409DF92A-2875-4E55-AE60-C3E6B5E7DC00}"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3B7ABE68-3E1F-43D5-B8BA-C72919ACC33E}" type="slidenum">
              <a:rPr lang="ru-RU" smtClean="0"/>
              <a:pPr>
                <a:defRPr/>
              </a:pPr>
              <a:t>‹#›</a:t>
            </a:fld>
            <a:endParaRPr lang="ru-RU"/>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CE22616D-3D3E-4B29-904B-8FCACAE208C7}"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284E453-8F73-43AB-A9FA-27E57B19DC4E}"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2D105217-21EC-4450-8DA5-57EEDCF228F5}" type="slidenum">
              <a:rPr lang="ru-RU" smtClean="0"/>
              <a:pPr>
                <a:defRPr/>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pPr>
              <a:defRPr/>
            </a:pPr>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pPr>
              <a:defRPr/>
            </a:pPr>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pPr>
              <a:defRPr/>
            </a:pPr>
            <a:fld id="{77C99828-CD66-4A47-8331-CCD3DFBB8FBB}"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pPr>
              <a:defRPr/>
            </a:pPr>
            <a:endParaRPr lang="ru-RU"/>
          </a:p>
        </p:txBody>
      </p:sp>
      <p:sp>
        <p:nvSpPr>
          <p:cNvPr id="9" name="Номер слайда 8"/>
          <p:cNvSpPr>
            <a:spLocks noGrp="1"/>
          </p:cNvSpPr>
          <p:nvPr>
            <p:ph type="sldNum" sz="quarter" idx="15"/>
          </p:nvPr>
        </p:nvSpPr>
        <p:spPr/>
        <p:txBody>
          <a:bodyPr rtlCol="0"/>
          <a:lstStyle/>
          <a:p>
            <a:pPr>
              <a:defRPr/>
            </a:pPr>
            <a:fld id="{A79B3F28-85DB-42B5-A54B-DA9BC6011CB9}" type="slidenum">
              <a:rPr lang="ru-RU" smtClean="0"/>
              <a:pPr>
                <a:defRPr/>
              </a:pPr>
              <a:t>‹#›</a:t>
            </a:fld>
            <a:endParaRPr lang="ru-RU"/>
          </a:p>
        </p:txBody>
      </p:sp>
      <p:sp>
        <p:nvSpPr>
          <p:cNvPr id="10" name="Нижний колонтитул 9"/>
          <p:cNvSpPr>
            <a:spLocks noGrp="1"/>
          </p:cNvSpPr>
          <p:nvPr>
            <p:ph type="ftr" sz="quarter" idx="16"/>
          </p:nvPr>
        </p:nvSpPr>
        <p:spPr/>
        <p:txBody>
          <a:bodyPr rtlCol="0"/>
          <a:lstStyle/>
          <a:p>
            <a:pPr>
              <a:defRPr/>
            </a:pPr>
            <a:endParaRPr lang="ru-RU"/>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pPr>
              <a:defRPr/>
            </a:pPr>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pPr>
              <a:defRPr/>
            </a:pPr>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pPr>
              <a:defRPr/>
            </a:pPr>
            <a:fld id="{C7B49DB1-FC87-42A0-A2A0-33B8C6504401}"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CFE2A37-2192-4915-A025-9874E449BDBB}" type="slidenum">
              <a:rPr lang="ru-RU" smtClean="0"/>
              <a:pPr>
                <a:defRPr/>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F36AB599-CDBF-4A32-9284-0EABFF70572E}" type="slidenum">
              <a:rPr lang="ru-RU" smtClean="0"/>
              <a:pPr>
                <a:defRPr/>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pPr>
              <a:defRPr/>
            </a:pPr>
            <a:endParaRPr lang="ru-RU"/>
          </a:p>
        </p:txBody>
      </p:sp>
      <p:sp>
        <p:nvSpPr>
          <p:cNvPr id="7" name="Номер слайда 6"/>
          <p:cNvSpPr>
            <a:spLocks noGrp="1"/>
          </p:cNvSpPr>
          <p:nvPr>
            <p:ph type="sldNum" sz="quarter" idx="11"/>
          </p:nvPr>
        </p:nvSpPr>
        <p:spPr/>
        <p:txBody>
          <a:bodyPr rtlCol="0"/>
          <a:lstStyle/>
          <a:p>
            <a:pPr>
              <a:defRPr/>
            </a:pPr>
            <a:fld id="{4B1C59CF-09C3-4E19-BACA-A30D5735C837}" type="slidenum">
              <a:rPr lang="ru-RU" smtClean="0"/>
              <a:pPr>
                <a:defRPr/>
              </a:pPr>
              <a:t>‹#›</a:t>
            </a:fld>
            <a:endParaRPr lang="ru-RU"/>
          </a:p>
        </p:txBody>
      </p:sp>
      <p:sp>
        <p:nvSpPr>
          <p:cNvPr id="8" name="Нижний колонтитул 7"/>
          <p:cNvSpPr>
            <a:spLocks noGrp="1"/>
          </p:cNvSpPr>
          <p:nvPr>
            <p:ph type="ftr" sz="quarter" idx="12"/>
          </p:nvPr>
        </p:nvSpPr>
        <p:spPr/>
        <p:txBody>
          <a:bodyPr rtlCol="0"/>
          <a:lstStyle/>
          <a:p>
            <a:pPr>
              <a:defRPr/>
            </a:pPr>
            <a:endParaRPr lang="ru-RU"/>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409DF92A-2875-4E55-AE60-C3E6B5E7DC00}"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pPr>
              <a:defRPr/>
            </a:pPr>
            <a:endParaRPr lang="ru-RU"/>
          </a:p>
        </p:txBody>
      </p:sp>
      <p:sp>
        <p:nvSpPr>
          <p:cNvPr id="22" name="Номер слайда 21"/>
          <p:cNvSpPr>
            <a:spLocks noGrp="1"/>
          </p:cNvSpPr>
          <p:nvPr>
            <p:ph type="sldNum" sz="quarter" idx="15"/>
          </p:nvPr>
        </p:nvSpPr>
        <p:spPr/>
        <p:txBody>
          <a:bodyPr rtlCol="0"/>
          <a:lstStyle/>
          <a:p>
            <a:pPr>
              <a:defRPr/>
            </a:pPr>
            <a:fld id="{3B7ABE68-3E1F-43D5-B8BA-C72919ACC33E}" type="slidenum">
              <a:rPr lang="ru-RU" smtClean="0"/>
              <a:pPr>
                <a:defRPr/>
              </a:pPr>
              <a:t>‹#›</a:t>
            </a:fld>
            <a:endParaRPr lang="ru-RU"/>
          </a:p>
        </p:txBody>
      </p:sp>
      <p:sp>
        <p:nvSpPr>
          <p:cNvPr id="23" name="Нижний колонтитул 22"/>
          <p:cNvSpPr>
            <a:spLocks noGrp="1"/>
          </p:cNvSpPr>
          <p:nvPr>
            <p:ph type="ftr" sz="quarter" idx="16"/>
          </p:nvPr>
        </p:nvSpPr>
        <p:spPr/>
        <p:txBody>
          <a:bodyPr rtlCol="0"/>
          <a:lstStyle/>
          <a:p>
            <a:pPr>
              <a:defRPr/>
            </a:pPr>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pPr>
              <a:defRPr/>
            </a:pPr>
            <a:endParaRPr lang="ru-RU"/>
          </a:p>
        </p:txBody>
      </p:sp>
      <p:sp>
        <p:nvSpPr>
          <p:cNvPr id="18" name="Номер слайда 17"/>
          <p:cNvSpPr>
            <a:spLocks noGrp="1"/>
          </p:cNvSpPr>
          <p:nvPr>
            <p:ph type="sldNum" sz="quarter" idx="11"/>
          </p:nvPr>
        </p:nvSpPr>
        <p:spPr/>
        <p:txBody>
          <a:bodyPr rtlCol="0"/>
          <a:lstStyle/>
          <a:p>
            <a:pPr>
              <a:defRPr/>
            </a:pPr>
            <a:fld id="{CE22616D-3D3E-4B29-904B-8FCACAE208C7}" type="slidenum">
              <a:rPr lang="ru-RU" smtClean="0"/>
              <a:pPr>
                <a:defRPr/>
              </a:pPr>
              <a:t>‹#›</a:t>
            </a:fld>
            <a:endParaRPr lang="ru-RU"/>
          </a:p>
        </p:txBody>
      </p:sp>
      <p:sp>
        <p:nvSpPr>
          <p:cNvPr id="21" name="Нижний колонтитул 20"/>
          <p:cNvSpPr>
            <a:spLocks noGrp="1"/>
          </p:cNvSpPr>
          <p:nvPr>
            <p:ph type="ftr" sz="quarter" idx="12"/>
          </p:nvPr>
        </p:nvSpPr>
        <p:spPr/>
        <p:txBody>
          <a:bodyPr rtlCol="0"/>
          <a:lstStyle/>
          <a:p>
            <a:pPr>
              <a:defRPr/>
            </a:pPr>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284E453-8F73-43AB-A9FA-27E57B19DC4E}" type="slidenum">
              <a:rPr lang="ru-RU" smtClean="0"/>
              <a:pPr>
                <a:defRPr/>
              </a:pPr>
              <a:t>‹#›</a:t>
            </a:fld>
            <a:endParaRPr 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D105217-21EC-4450-8DA5-57EEDCF228F5}"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3.jpe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6.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9" name="Прямоугольник 28"/>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0" name="Прямоугольник 29"/>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1" name="Прямоугольник 30"/>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2" name="Прямоугольник 31"/>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33" name="Скругленный прямоугольник 32"/>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34" name="Скругленный прямоугольник 33"/>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5" name="Прямоугольник 34"/>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36" name="Прямоугольник 35"/>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37" name="Прямоугольник 36"/>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8" name="Прямоугольник 37"/>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9" name="Прямоугольник 38"/>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40" name="Прямоугольник 39"/>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039" name="Заголовок 21"/>
          <p:cNvSpPr>
            <a:spLocks noGrp="1"/>
          </p:cNvSpPr>
          <p:nvPr>
            <p:ph type="title"/>
          </p:nvPr>
        </p:nvSpPr>
        <p:spPr bwMode="auto">
          <a:xfrm>
            <a:off x="457200" y="1143000"/>
            <a:ext cx="8229600" cy="1066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40" name="Текст 12"/>
          <p:cNvSpPr>
            <a:spLocks noGrp="1"/>
          </p:cNvSpPr>
          <p:nvPr>
            <p:ph type="body" idx="1"/>
          </p:nvPr>
        </p:nvSpPr>
        <p:spPr bwMode="auto">
          <a:xfrm>
            <a:off x="457200" y="2249488"/>
            <a:ext cx="8229600" cy="43243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586538" y="612775"/>
            <a:ext cx="957262" cy="457200"/>
          </a:xfrm>
          <a:prstGeom prst="rect">
            <a:avLst/>
          </a:prstGeom>
        </p:spPr>
        <p:txBody>
          <a:bodyPr vert="horz"/>
          <a:lstStyle>
            <a:lvl1pPr algn="l" eaLnBrk="1" latinLnBrk="0" hangingPunct="1">
              <a:defRPr kumimoji="0" sz="800">
                <a:solidFill>
                  <a:schemeClr val="accent2"/>
                </a:solidFill>
              </a:defRPr>
            </a:lvl1pPr>
          </a:lstStyle>
          <a:p>
            <a:pPr>
              <a:defRPr/>
            </a:pPr>
            <a:endParaRPr lang="ru-RU"/>
          </a:p>
        </p:txBody>
      </p:sp>
      <p:sp>
        <p:nvSpPr>
          <p:cNvPr id="3" name="Нижний колонтитул 2"/>
          <p:cNvSpPr>
            <a:spLocks noGrp="1"/>
          </p:cNvSpPr>
          <p:nvPr>
            <p:ph type="ftr" sz="quarter" idx="3"/>
          </p:nvPr>
        </p:nvSpPr>
        <p:spPr>
          <a:xfrm>
            <a:off x="5257800" y="612775"/>
            <a:ext cx="1325563" cy="457200"/>
          </a:xfrm>
          <a:prstGeom prst="rect">
            <a:avLst/>
          </a:prstGeom>
        </p:spPr>
        <p:txBody>
          <a:bodyPr vert="horz"/>
          <a:lstStyle>
            <a:lvl1pPr algn="r" eaLnBrk="1" latinLnBrk="0" hangingPunct="1">
              <a:defRPr kumimoji="0" sz="800">
                <a:solidFill>
                  <a:schemeClr val="accent2"/>
                </a:solidFill>
              </a:defRPr>
            </a:lvl1pPr>
          </a:lstStyle>
          <a:p>
            <a:pPr>
              <a:defRPr/>
            </a:pPr>
            <a:endParaRPr lang="ru-RU"/>
          </a:p>
        </p:txBody>
      </p:sp>
      <p:sp>
        <p:nvSpPr>
          <p:cNvPr id="23" name="Номер слайда 22"/>
          <p:cNvSpPr>
            <a:spLocks noGrp="1"/>
          </p:cNvSpPr>
          <p:nvPr>
            <p:ph type="sldNum" sz="quarter" idx="4"/>
          </p:nvPr>
        </p:nvSpPr>
        <p:spPr>
          <a:xfrm>
            <a:off x="8174038" y="1588"/>
            <a:ext cx="762000" cy="366712"/>
          </a:xfrm>
          <a:prstGeom prst="rect">
            <a:avLst/>
          </a:prstGeom>
        </p:spPr>
        <p:txBody>
          <a:bodyPr vert="horz" anchor="b"/>
          <a:lstStyle>
            <a:lvl1pPr algn="r" eaLnBrk="1" latinLnBrk="0" hangingPunct="1">
              <a:defRPr kumimoji="0" sz="1800">
                <a:solidFill>
                  <a:srgbClr val="FFFFFF"/>
                </a:solidFill>
              </a:defRPr>
            </a:lvl1pPr>
          </a:lstStyle>
          <a:p>
            <a:pPr>
              <a:defRPr/>
            </a:pPr>
            <a:fld id="{4FAB7DB9-DC1D-4F39-82CA-3A16F98AE961}"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85" r:id="rId1"/>
    <p:sldLayoutId id="2147483866" r:id="rId2"/>
    <p:sldLayoutId id="2147483867" r:id="rId3"/>
    <p:sldLayoutId id="2147483868" r:id="rId4"/>
    <p:sldLayoutId id="2147483886" r:id="rId5"/>
    <p:sldLayoutId id="2147483887" r:id="rId6"/>
    <p:sldLayoutId id="2147483869" r:id="rId7"/>
    <p:sldLayoutId id="2147483870" r:id="rId8"/>
    <p:sldLayoutId id="2147483871" r:id="rId9"/>
    <p:sldLayoutId id="2147483872" r:id="rId10"/>
    <p:sldLayoutId id="2147483873" r:id="rId11"/>
    <p:sldLayoutId id="2147483889" r:id="rId12"/>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p:titleStyle>
    <p:body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4FAB7DB9-DC1D-4F39-82CA-3A16F98AE961}"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95" r:id="rId1"/>
    <p:sldLayoutId id="2147483896" r:id="rId2"/>
    <p:sldLayoutId id="2147483897" r:id="rId3"/>
    <p:sldLayoutId id="2147483898" r:id="rId4"/>
    <p:sldLayoutId id="2147483899" r:id="rId5"/>
    <p:sldLayoutId id="2147483900" r:id="rId6"/>
    <p:sldLayoutId id="2147483901" r:id="rId7"/>
    <p:sldLayoutId id="2147483902" r:id="rId8"/>
    <p:sldLayoutId id="2147483903" r:id="rId9"/>
    <p:sldLayoutId id="2147483904" r:id="rId10"/>
    <p:sldLayoutId id="2147483905"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4FAB7DB9-DC1D-4F39-82CA-3A16F98AE961}"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908" r:id="rId1"/>
    <p:sldLayoutId id="2147483909" r:id="rId2"/>
    <p:sldLayoutId id="2147483910" r:id="rId3"/>
    <p:sldLayoutId id="2147483911" r:id="rId4"/>
    <p:sldLayoutId id="2147483912" r:id="rId5"/>
    <p:sldLayoutId id="2147483913" r:id="rId6"/>
    <p:sldLayoutId id="2147483914" r:id="rId7"/>
    <p:sldLayoutId id="2147483915" r:id="rId8"/>
    <p:sldLayoutId id="2147483916" r:id="rId9"/>
    <p:sldLayoutId id="2147483917" r:id="rId10"/>
    <p:sldLayoutId id="214748391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4FAB7DB9-DC1D-4F39-82CA-3A16F98AE961}"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932" r:id="rId1"/>
    <p:sldLayoutId id="2147483933" r:id="rId2"/>
    <p:sldLayoutId id="2147483934" r:id="rId3"/>
    <p:sldLayoutId id="2147483935" r:id="rId4"/>
    <p:sldLayoutId id="2147483936" r:id="rId5"/>
    <p:sldLayoutId id="2147483937" r:id="rId6"/>
    <p:sldLayoutId id="2147483938" r:id="rId7"/>
    <p:sldLayoutId id="2147483939" r:id="rId8"/>
    <p:sldLayoutId id="2147483940" r:id="rId9"/>
    <p:sldLayoutId id="2147483941" r:id="rId10"/>
    <p:sldLayoutId id="2147483942"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4FAB7DB9-DC1D-4F39-82CA-3A16F98AE961}"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944" r:id="rId1"/>
    <p:sldLayoutId id="2147483945" r:id="rId2"/>
    <p:sldLayoutId id="2147483946" r:id="rId3"/>
    <p:sldLayoutId id="2147483947" r:id="rId4"/>
    <p:sldLayoutId id="2147483948" r:id="rId5"/>
    <p:sldLayoutId id="2147483949" r:id="rId6"/>
    <p:sldLayoutId id="2147483950" r:id="rId7"/>
    <p:sldLayoutId id="2147483951" r:id="rId8"/>
    <p:sldLayoutId id="2147483952" r:id="rId9"/>
    <p:sldLayoutId id="2147483953" r:id="rId10"/>
    <p:sldLayoutId id="2147483954"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pPr>
              <a:defRPr/>
            </a:pPr>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pPr>
              <a:defRPr/>
            </a:pPr>
            <a:fld id="{4FAB7DB9-DC1D-4F39-82CA-3A16F98AE961}"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956" r:id="rId1"/>
    <p:sldLayoutId id="2147483957" r:id="rId2"/>
    <p:sldLayoutId id="2147483958" r:id="rId3"/>
    <p:sldLayoutId id="2147483959" r:id="rId4"/>
    <p:sldLayoutId id="2147483960" r:id="rId5"/>
    <p:sldLayoutId id="2147483961" r:id="rId6"/>
    <p:sldLayoutId id="2147483962" r:id="rId7"/>
    <p:sldLayoutId id="2147483963" r:id="rId8"/>
    <p:sldLayoutId id="2147483964" r:id="rId9"/>
    <p:sldLayoutId id="2147483965" r:id="rId10"/>
    <p:sldLayoutId id="2147483966" r:id="rId11"/>
  </p:sldLayoutIdLst>
  <p:timing>
    <p:tnLst>
      <p:par>
        <p:cTn id="1" dur="indefinite" restart="never" nodeType="tmRoot"/>
      </p:par>
    </p:tnLst>
  </p:timing>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36.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3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52.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http://www.floranimal.ru/gallery/small/3750.jpg" TargetMode="External"/><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555776" y="836712"/>
            <a:ext cx="6588224" cy="3298825"/>
          </a:xfrm>
        </p:spPr>
        <p:txBody>
          <a:bodyPr>
            <a:noAutofit/>
          </a:bodyPr>
          <a:lstStyle/>
          <a:p>
            <a:pPr algn="ctr">
              <a:defRPr/>
            </a:pPr>
            <a:r>
              <a:rPr lang="uz-Latn-UZ" sz="5400" b="1" dirty="0" smtClean="0">
                <a:solidFill>
                  <a:srgbClr val="FFFF00"/>
                </a:solidFill>
              </a:rPr>
              <a:t>11</a:t>
            </a:r>
            <a:r>
              <a:rPr lang="uz-Cyrl-UZ" sz="5400" b="1" dirty="0" smtClean="0">
                <a:solidFill>
                  <a:srgbClr val="FFFF00"/>
                </a:solidFill>
              </a:rPr>
              <a:t>-мавзу</a:t>
            </a:r>
            <a:r>
              <a:rPr lang="uz-Cyrl-UZ" sz="5400" b="1" dirty="0" smtClean="0">
                <a:solidFill>
                  <a:srgbClr val="FFFF00"/>
                </a:solidFill>
              </a:rPr>
              <a:t>: </a:t>
            </a:r>
            <a:r>
              <a:rPr lang="uz-Cyrl-UZ" sz="5400" dirty="0">
                <a:solidFill>
                  <a:srgbClr val="FFFF00"/>
                </a:solidFill>
              </a:rPr>
              <a:t>Сояни мой учун етиштириш технологияси</a:t>
            </a:r>
            <a:endParaRPr lang="ru-RU" sz="5400" dirty="0">
              <a:solidFill>
                <a:srgbClr val="FFFF00"/>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Latn-UZ" dirty="0" smtClean="0"/>
              <a:t>режа</a:t>
            </a:r>
            <a:endParaRPr lang="ru-RU" dirty="0"/>
          </a:p>
        </p:txBody>
      </p:sp>
      <p:sp>
        <p:nvSpPr>
          <p:cNvPr id="3" name="Объект 2"/>
          <p:cNvSpPr>
            <a:spLocks noGrp="1"/>
          </p:cNvSpPr>
          <p:nvPr>
            <p:ph idx="1"/>
          </p:nvPr>
        </p:nvSpPr>
        <p:spPr/>
        <p:txBody>
          <a:bodyPr/>
          <a:lstStyle/>
          <a:p>
            <a:pPr marL="514350" lvl="0" indent="-514350">
              <a:buFont typeface="+mj-lt"/>
              <a:buAutoNum type="arabicPeriod"/>
            </a:pPr>
            <a:r>
              <a:rPr lang="uz-Cyrl-UZ" b="1" dirty="0"/>
              <a:t>Алмашлаб экишдаги ўрни</a:t>
            </a:r>
            <a:endParaRPr lang="ru-RU" dirty="0"/>
          </a:p>
          <a:p>
            <a:pPr marL="514350" lvl="0" indent="-514350">
              <a:buFont typeface="+mj-lt"/>
              <a:buAutoNum type="arabicPeriod"/>
            </a:pPr>
            <a:r>
              <a:rPr lang="uz-Cyrl-UZ" b="1" dirty="0"/>
              <a:t>Тупроқни экишга тайёрлаш:</a:t>
            </a:r>
            <a:endParaRPr lang="ru-RU" dirty="0"/>
          </a:p>
          <a:p>
            <a:pPr marL="514350" lvl="0" indent="-514350">
              <a:buFont typeface="+mj-lt"/>
              <a:buAutoNum type="arabicPeriod"/>
            </a:pPr>
            <a:r>
              <a:rPr lang="uz-Cyrl-UZ" b="1" dirty="0"/>
              <a:t>Уруғни экишга тайёрлаш  ва экиш </a:t>
            </a:r>
            <a:endParaRPr lang="ru-RU" dirty="0"/>
          </a:p>
          <a:p>
            <a:pPr marL="514350" lvl="0" indent="-514350">
              <a:buFont typeface="+mj-lt"/>
              <a:buAutoNum type="arabicPeriod"/>
            </a:pPr>
            <a:r>
              <a:rPr lang="uz-Cyrl-UZ" b="1" dirty="0"/>
              <a:t>Ўсимликларни суғориш</a:t>
            </a:r>
            <a:endParaRPr lang="ru-RU" dirty="0"/>
          </a:p>
          <a:p>
            <a:pPr marL="514350" lvl="0" indent="-514350">
              <a:buFont typeface="+mj-lt"/>
              <a:buAutoNum type="arabicPeriod"/>
            </a:pPr>
            <a:r>
              <a:rPr lang="uz-Cyrl-UZ" b="1" dirty="0"/>
              <a:t>Ўсимликларни озиқлантириш ва уларга ишлов бериши</a:t>
            </a:r>
            <a:endParaRPr lang="ru-RU" dirty="0"/>
          </a:p>
          <a:p>
            <a:pPr marL="514350" lvl="0" indent="-514350">
              <a:buFont typeface="+mj-lt"/>
              <a:buAutoNum type="arabicPeriod"/>
            </a:pPr>
            <a:r>
              <a:rPr lang="uz-Cyrl-UZ" b="1" dirty="0"/>
              <a:t>Сояни касаллик ва зараркунандалари, уларга қарши курашиш чоралари</a:t>
            </a:r>
            <a:endParaRPr lang="ru-RU" dirty="0"/>
          </a:p>
          <a:p>
            <a:pPr marL="514350" lvl="0" indent="-514350">
              <a:buFont typeface="+mj-lt"/>
              <a:buAutoNum type="arabicPeriod"/>
            </a:pPr>
            <a:r>
              <a:rPr lang="uz-Cyrl-UZ" b="1" dirty="0"/>
              <a:t>Ҳосилни йиғиштириб олиш</a:t>
            </a:r>
            <a:endParaRPr lang="ru-RU" dirty="0"/>
          </a:p>
          <a:p>
            <a:endParaRPr lang="ru-RU" dirty="0"/>
          </a:p>
        </p:txBody>
      </p:sp>
    </p:spTree>
    <p:extLst>
      <p:ext uri="{BB962C8B-B14F-4D97-AF65-F5344CB8AC3E}">
        <p14:creationId xmlns:p14="http://schemas.microsoft.com/office/powerpoint/2010/main" val="42006097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357158" y="428604"/>
            <a:ext cx="8229600" cy="4530725"/>
          </a:xfrm>
        </p:spPr>
        <p:txBody>
          <a:bodyPr/>
          <a:lstStyle/>
          <a:p>
            <a:pPr marL="6350" indent="373063" algn="ctr" eaLnBrk="1" hangingPunct="1">
              <a:lnSpc>
                <a:spcPct val="90000"/>
              </a:lnSpc>
              <a:defRPr/>
            </a:pPr>
            <a:r>
              <a:rPr lang="ru-RU" sz="2600" b="1" smtClean="0">
                <a:solidFill>
                  <a:srgbClr val="0070C0"/>
                </a:solidFill>
                <a:effectLst>
                  <a:outerShdw blurRad="38100" dist="38100" dir="2700000" algn="tl">
                    <a:srgbClr val="000000">
                      <a:alpha val="43137"/>
                    </a:srgbClr>
                  </a:outerShdw>
                </a:effectLst>
              </a:rPr>
              <a:t>АЛМАШЛАБ ЭКИ</a:t>
            </a:r>
            <a:r>
              <a:rPr lang="uz-Cyrl-UZ" sz="2600" b="1" smtClean="0">
                <a:solidFill>
                  <a:srgbClr val="0070C0"/>
                </a:solidFill>
                <a:effectLst>
                  <a:outerShdw blurRad="38100" dist="38100" dir="2700000" algn="tl">
                    <a:srgbClr val="000000">
                      <a:alpha val="43137"/>
                    </a:srgbClr>
                  </a:outerShdw>
                </a:effectLst>
              </a:rPr>
              <a:t>ШДАГИ ЎРНИ</a:t>
            </a:r>
          </a:p>
          <a:p>
            <a:pPr marL="6350" indent="373063" algn="just" eaLnBrk="1" hangingPunct="1">
              <a:lnSpc>
                <a:spcPct val="90000"/>
              </a:lnSpc>
              <a:defRPr/>
            </a:pPr>
            <a:r>
              <a:rPr lang="uz-Cyrl-UZ" sz="2400" smtClean="0"/>
              <a:t>Соя дуккакли ўсимлик сифатида деярлик барча дала экинларига муносиб ўтмишдош экин ҳисобланади ва сояни эса кунгабоқар, беда бошқа дуккаклилардан бошқа барча экинлардан кейин экилганда юқори ҳосил беради. Сояни алмашлаб экишда имкон қадар қисқа- ратациялик тизимда жойлаштириш мақсадга мувофиқ бўлиб ҳисобланади. Яъни кузги буғдой-соя, ғўза-соя, сабзавотлар-соя, маккажўхори-соя, картошка-соя ва х.к.</a:t>
            </a:r>
            <a:endParaRPr lang="ru-RU" sz="2600" b="1" smtClean="0">
              <a:solidFill>
                <a:srgbClr val="0070C0"/>
              </a:solidFill>
              <a:effectLst>
                <a:outerShdw blurRad="38100" dist="38100" dir="2700000" algn="tl">
                  <a:srgbClr val="000000">
                    <a:alpha val="43137"/>
                  </a:srgbClr>
                </a:outerShdw>
              </a:effectLst>
            </a:endParaRPr>
          </a:p>
        </p:txBody>
      </p:sp>
      <p:pic>
        <p:nvPicPr>
          <p:cNvPr id="2050" name="Picture 2"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sevooborot.jpg"/>
          <p:cNvPicPr>
            <a:picLocks noChangeAspect="1" noChangeArrowheads="1"/>
          </p:cNvPicPr>
          <p:nvPr/>
        </p:nvPicPr>
        <p:blipFill>
          <a:blip r:embed="rId3"/>
          <a:srcRect/>
          <a:stretch>
            <a:fillRect/>
          </a:stretch>
        </p:blipFill>
        <p:spPr bwMode="auto">
          <a:xfrm>
            <a:off x="4214810" y="3643314"/>
            <a:ext cx="4743450" cy="2838450"/>
          </a:xfrm>
          <a:prstGeom prst="rect">
            <a:avLst/>
          </a:prstGeom>
          <a:noFill/>
        </p:spPr>
      </p:pic>
      <p:pic>
        <p:nvPicPr>
          <p:cNvPr id="2051" name="Picture 3"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скачанные файлы (3).jpg"/>
          <p:cNvPicPr>
            <a:picLocks noChangeAspect="1" noChangeArrowheads="1"/>
          </p:cNvPicPr>
          <p:nvPr/>
        </p:nvPicPr>
        <p:blipFill>
          <a:blip r:embed="rId4"/>
          <a:srcRect/>
          <a:stretch>
            <a:fillRect/>
          </a:stretch>
        </p:blipFill>
        <p:spPr bwMode="auto">
          <a:xfrm>
            <a:off x="330236" y="4071942"/>
            <a:ext cx="3649974" cy="2428892"/>
          </a:xfrm>
          <a:prstGeom prst="rect">
            <a:avLst/>
          </a:prstGeom>
          <a:noFill/>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5" name="Rectangle 5"/>
          <p:cNvSpPr>
            <a:spLocks noGrp="1" noChangeArrowheads="1"/>
          </p:cNvSpPr>
          <p:nvPr>
            <p:ph type="title"/>
          </p:nvPr>
        </p:nvSpPr>
        <p:spPr>
          <a:xfrm>
            <a:off x="214282" y="1"/>
            <a:ext cx="8572560" cy="908050"/>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2">
              <a:shade val="50000"/>
            </a:schemeClr>
          </a:lnRef>
          <a:fillRef idx="1">
            <a:schemeClr val="accent2"/>
          </a:fillRef>
          <a:effectRef idx="0">
            <a:schemeClr val="accent2"/>
          </a:effectRef>
          <a:fontRef idx="minor">
            <a:schemeClr val="lt1"/>
          </a:fontRef>
        </p:style>
        <p:txBody>
          <a:bodyPr>
            <a:normAutofit/>
          </a:bodyPr>
          <a:lstStyle/>
          <a:p>
            <a:pPr algn="ctr" eaLnBrk="1" hangingPunct="1">
              <a:defRPr/>
            </a:pPr>
            <a:r>
              <a:rPr lang="ru-RU" sz="2800" b="1" smtClean="0">
                <a:ln>
                  <a:solidFill>
                    <a:srgbClr val="FFC000"/>
                  </a:solidFill>
                </a:ln>
                <a:solidFill>
                  <a:srgbClr val="FFFF00"/>
                </a:solidFill>
                <a:latin typeface="Times New Roman" pitchFamily="18" charset="0"/>
              </a:rPr>
              <a:t>Сояни дон</a:t>
            </a:r>
            <a:r>
              <a:rPr lang="uz-Cyrl-UZ" sz="2800" b="1" smtClean="0">
                <a:ln>
                  <a:solidFill>
                    <a:srgbClr val="FFC000"/>
                  </a:solidFill>
                </a:ln>
                <a:solidFill>
                  <a:srgbClr val="FFFF00"/>
                </a:solidFill>
                <a:latin typeface="Times New Roman" pitchFamily="18" charset="0"/>
              </a:rPr>
              <a:t> олиш</a:t>
            </a:r>
            <a:r>
              <a:rPr lang="ru-RU" sz="2800" b="1" smtClean="0">
                <a:ln>
                  <a:solidFill>
                    <a:srgbClr val="FFC000"/>
                  </a:solidFill>
                </a:ln>
                <a:solidFill>
                  <a:srgbClr val="FFFF00"/>
                </a:solidFill>
                <a:latin typeface="Times New Roman" pitchFamily="18" charset="0"/>
              </a:rPr>
              <a:t> учун </a:t>
            </a:r>
            <a:r>
              <a:rPr lang="uz-Cyrl-UZ" sz="2800" b="1" smtClean="0">
                <a:ln>
                  <a:solidFill>
                    <a:srgbClr val="FFC000"/>
                  </a:solidFill>
                </a:ln>
                <a:solidFill>
                  <a:srgbClr val="FFFF00"/>
                </a:solidFill>
                <a:latin typeface="Times New Roman" pitchFamily="18" charset="0"/>
              </a:rPr>
              <a:t>асосий экин сифатида ўстириш агротехнологияси.</a:t>
            </a:r>
            <a:endParaRPr lang="ru-RU" sz="2800" b="1" smtClean="0">
              <a:ln>
                <a:solidFill>
                  <a:srgbClr val="FFC000"/>
                </a:solidFill>
              </a:ln>
              <a:solidFill>
                <a:srgbClr val="FFFF00"/>
              </a:solidFill>
              <a:latin typeface="Times New Roman" pitchFamily="18" charset="0"/>
            </a:endParaRPr>
          </a:p>
        </p:txBody>
      </p:sp>
      <p:sp>
        <p:nvSpPr>
          <p:cNvPr id="92166" name="Rectangle 6"/>
          <p:cNvSpPr>
            <a:spLocks noGrp="1" noChangeArrowheads="1"/>
          </p:cNvSpPr>
          <p:nvPr>
            <p:ph idx="1"/>
          </p:nvPr>
        </p:nvSpPr>
        <p:spPr>
          <a:xfrm>
            <a:off x="179388" y="1196975"/>
            <a:ext cx="8507412" cy="3017843"/>
          </a:xfrm>
        </p:spPr>
        <p:txBody>
          <a:bodyPr/>
          <a:lstStyle/>
          <a:p>
            <a:pPr algn="just">
              <a:lnSpc>
                <a:spcPct val="80000"/>
              </a:lnSpc>
              <a:defRPr/>
            </a:pPr>
            <a:r>
              <a:rPr lang="uz-Cyrl-UZ" sz="2000" b="1" smtClean="0">
                <a:solidFill>
                  <a:srgbClr val="FFFF00"/>
                </a:solidFill>
                <a:effectLst>
                  <a:outerShdw blurRad="38100" dist="38100" dir="2700000" algn="tl">
                    <a:srgbClr val="000000">
                      <a:alpha val="43137"/>
                    </a:srgbClr>
                  </a:outerShdw>
                </a:effectLst>
                <a:latin typeface="Times New Roman" pitchFamily="18" charset="0"/>
              </a:rPr>
              <a:t>Тупрокқа асосий ишлов бериш.</a:t>
            </a:r>
          </a:p>
          <a:p>
            <a:pPr algn="just" eaLnBrk="1" hangingPunct="1">
              <a:lnSpc>
                <a:spcPct val="80000"/>
              </a:lnSpc>
              <a:defRPr/>
            </a:pPr>
            <a:r>
              <a:rPr lang="uz-Cyrl-UZ" sz="2000" smtClean="0">
                <a:solidFill>
                  <a:srgbClr val="FFFF00"/>
                </a:solidFill>
                <a:latin typeface="Times New Roman" pitchFamily="18" charset="0"/>
              </a:rPr>
              <a:t>Тупроққа асосий ишлов беришда майдонларни бегона ўтлар билан ифлосланганлик даражасига қараб, албатта чимқирқарлик плуглардан фойдаланиш ва хайдов чуқурлигини 32-35 см дан кам бўлмаган даражада бўлишига аҳамият берилиши шарт, чунки соянинг илдизи чуқур қатламларга ўсишда ғўзадан чуқурроқ ўсади ва ўсишнинг дастлабки босқичида секин ўсади, бегона ўт босишини олдини, айнан тупроққа асосий ишлов бериш даражаси ҳал қилади. Асосий ишловдан аввал сояга бериладиган минерал ўғитларнинг фосфорлик, калийликларини 80-100 % қисмини берилиши мақсадга мувофиқ келади.</a:t>
            </a:r>
            <a:endParaRPr lang="ru-RU" sz="2000" smtClean="0">
              <a:solidFill>
                <a:srgbClr val="FFFF00"/>
              </a:solidFill>
              <a:latin typeface="Times New Roman" pitchFamily="18" charset="0"/>
            </a:endParaRPr>
          </a:p>
        </p:txBody>
      </p:sp>
      <p:pic>
        <p:nvPicPr>
          <p:cNvPr id="3074" name="Picture 2" descr="C:\КАФЕДРА\Укув услубий мажмуалар\Усимликшунослик ва Пахтачилик фанидан мажмуалар\Усим-пахтачилик_мавзулар презинтацияси\еРНИ ИШЛАШ\Furrows01.JPG"/>
          <p:cNvPicPr>
            <a:picLocks noChangeAspect="1" noChangeArrowheads="1"/>
          </p:cNvPicPr>
          <p:nvPr/>
        </p:nvPicPr>
        <p:blipFill>
          <a:blip r:embed="rId2"/>
          <a:srcRect/>
          <a:stretch>
            <a:fillRect/>
          </a:stretch>
        </p:blipFill>
        <p:spPr bwMode="auto">
          <a:xfrm>
            <a:off x="5072066" y="3786190"/>
            <a:ext cx="3882768" cy="2928958"/>
          </a:xfrm>
          <a:prstGeom prst="rect">
            <a:avLst/>
          </a:prstGeom>
          <a:noFill/>
        </p:spPr>
      </p:pic>
      <p:pic>
        <p:nvPicPr>
          <p:cNvPr id="3075" name="Picture 3" descr="C:\КАФЕДРА\Укув услубий мажмуалар\Усимликшунослик ва Пахтачилик фанидан мажмуалар\Усим-пахтачилик_мавзулар презинтацияси\еРНИ ИШЛАШ\catalog_info_block_90_566_b.jpg"/>
          <p:cNvPicPr>
            <a:picLocks noChangeAspect="1" noChangeArrowheads="1"/>
          </p:cNvPicPr>
          <p:nvPr/>
        </p:nvPicPr>
        <p:blipFill>
          <a:blip r:embed="rId3"/>
          <a:srcRect/>
          <a:stretch>
            <a:fillRect/>
          </a:stretch>
        </p:blipFill>
        <p:spPr bwMode="auto">
          <a:xfrm>
            <a:off x="714348" y="3857628"/>
            <a:ext cx="3643338" cy="2807666"/>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5" name="Rectangle 5"/>
          <p:cNvSpPr>
            <a:spLocks noGrp="1" noChangeArrowheads="1"/>
          </p:cNvSpPr>
          <p:nvPr>
            <p:ph type="title"/>
          </p:nvPr>
        </p:nvSpPr>
        <p:spPr>
          <a:xfrm>
            <a:off x="214282" y="1"/>
            <a:ext cx="8572560" cy="908050"/>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2">
              <a:shade val="50000"/>
            </a:schemeClr>
          </a:lnRef>
          <a:fillRef idx="1">
            <a:schemeClr val="accent2"/>
          </a:fillRef>
          <a:effectRef idx="0">
            <a:schemeClr val="accent2"/>
          </a:effectRef>
          <a:fontRef idx="minor">
            <a:schemeClr val="lt1"/>
          </a:fontRef>
        </p:style>
        <p:txBody>
          <a:bodyPr>
            <a:normAutofit fontScale="90000"/>
          </a:bodyPr>
          <a:lstStyle/>
          <a:p>
            <a:pPr algn="ctr" eaLnBrk="1" hangingPunct="1">
              <a:defRPr/>
            </a:pPr>
            <a:r>
              <a:rPr lang="ru-RU" sz="2800" b="1" smtClean="0">
                <a:ln>
                  <a:solidFill>
                    <a:srgbClr val="FFC000"/>
                  </a:solidFill>
                </a:ln>
                <a:solidFill>
                  <a:srgbClr val="FFFF00"/>
                </a:solidFill>
                <a:latin typeface="Times New Roman" pitchFamily="18" charset="0"/>
              </a:rPr>
              <a:t>Сояни дон</a:t>
            </a:r>
            <a:r>
              <a:rPr lang="uz-Cyrl-UZ" sz="2800" b="1" smtClean="0">
                <a:ln>
                  <a:solidFill>
                    <a:srgbClr val="FFC000"/>
                  </a:solidFill>
                </a:ln>
                <a:solidFill>
                  <a:srgbClr val="FFFF00"/>
                </a:solidFill>
                <a:latin typeface="Times New Roman" pitchFamily="18" charset="0"/>
              </a:rPr>
              <a:t> олиш</a:t>
            </a:r>
            <a:r>
              <a:rPr lang="ru-RU" sz="2800" b="1" smtClean="0">
                <a:ln>
                  <a:solidFill>
                    <a:srgbClr val="FFC000"/>
                  </a:solidFill>
                </a:ln>
                <a:solidFill>
                  <a:srgbClr val="FFFF00"/>
                </a:solidFill>
                <a:latin typeface="Times New Roman" pitchFamily="18" charset="0"/>
              </a:rPr>
              <a:t> учун </a:t>
            </a:r>
            <a:r>
              <a:rPr lang="uz-Cyrl-UZ" sz="2800" b="1" smtClean="0">
                <a:ln>
                  <a:solidFill>
                    <a:srgbClr val="FFC000"/>
                  </a:solidFill>
                </a:ln>
                <a:solidFill>
                  <a:srgbClr val="FFFF00"/>
                </a:solidFill>
                <a:latin typeface="Times New Roman" pitchFamily="18" charset="0"/>
              </a:rPr>
              <a:t>асосий экин сифатида ўстириш агротехнологияси.</a:t>
            </a:r>
            <a:endParaRPr lang="ru-RU" sz="2800" b="1" smtClean="0">
              <a:ln>
                <a:solidFill>
                  <a:srgbClr val="FFC000"/>
                </a:solidFill>
              </a:ln>
              <a:solidFill>
                <a:srgbClr val="FFFF00"/>
              </a:solidFill>
              <a:latin typeface="Times New Roman" pitchFamily="18" charset="0"/>
            </a:endParaRPr>
          </a:p>
        </p:txBody>
      </p:sp>
      <p:sp>
        <p:nvSpPr>
          <p:cNvPr id="92166" name="Rectangle 6"/>
          <p:cNvSpPr>
            <a:spLocks noGrp="1" noChangeArrowheads="1"/>
          </p:cNvSpPr>
          <p:nvPr>
            <p:ph idx="1"/>
          </p:nvPr>
        </p:nvSpPr>
        <p:spPr>
          <a:xfrm>
            <a:off x="179388" y="1196975"/>
            <a:ext cx="8507412" cy="2089149"/>
          </a:xfrm>
        </p:spPr>
        <p:txBody>
          <a:bodyPr>
            <a:noAutofit/>
          </a:bodyPr>
          <a:lstStyle/>
          <a:p>
            <a:pPr algn="just" eaLnBrk="1" hangingPunct="1">
              <a:lnSpc>
                <a:spcPct val="80000"/>
              </a:lnSpc>
              <a:defRPr/>
            </a:pPr>
            <a:r>
              <a:rPr lang="uz-Cyrl-UZ" sz="2400" u="sng" smtClean="0">
                <a:solidFill>
                  <a:srgbClr val="132DAD"/>
                </a:solidFill>
                <a:latin typeface="Times New Roman" pitchFamily="18" charset="0"/>
              </a:rPr>
              <a:t>Уруғларни экишга тайёрлаш: </a:t>
            </a:r>
            <a:r>
              <a:rPr lang="uz-Cyrl-UZ" sz="2400" smtClean="0">
                <a:solidFill>
                  <a:srgbClr val="132DAD"/>
                </a:solidFill>
                <a:latin typeface="Times New Roman" pitchFamily="18" charset="0"/>
              </a:rPr>
              <a:t>Сояни яхши хусусияти омбор ҳашоратларига чидамлилиги ҳисобланади, аммо уруғларни пўсти ёки уруғ паллаларда жудаям майда механик зарарланиш ҳам уруғни унувчанлигини пасайтиради, бу ўсимликни уруғи намни ёқтирмайди, омборхоналардаги ортиқча намлик ҳам уруғни унувчанлигига салбий таъсир қилади. Шунинг учун уруғларни экишда 1-1.5 ой илгари уларни куёшга ёйилиши унувчанлигини 10-20 %гача яхшилаши мумкин.</a:t>
            </a:r>
            <a:r>
              <a:rPr lang="ru-RU" sz="2400" smtClean="0">
                <a:solidFill>
                  <a:srgbClr val="132DAD"/>
                </a:solidFill>
                <a:latin typeface="Times New Roman" pitchFamily="18" charset="0"/>
              </a:rPr>
              <a:t> </a:t>
            </a:r>
          </a:p>
          <a:p>
            <a:pPr eaLnBrk="1" hangingPunct="1">
              <a:lnSpc>
                <a:spcPct val="80000"/>
              </a:lnSpc>
              <a:defRPr/>
            </a:pPr>
            <a:endParaRPr lang="ru-RU" sz="2400" smtClean="0">
              <a:solidFill>
                <a:srgbClr val="FFFF00"/>
              </a:solidFill>
              <a:latin typeface="Times New Roman" pitchFamily="18" charset="0"/>
            </a:endParaRPr>
          </a:p>
        </p:txBody>
      </p:sp>
      <p:pic>
        <p:nvPicPr>
          <p:cNvPr id="4" name="Picture 2" descr="48a085dda379"/>
          <p:cNvPicPr>
            <a:picLocks noChangeAspect="1" noChangeArrowheads="1"/>
          </p:cNvPicPr>
          <p:nvPr/>
        </p:nvPicPr>
        <p:blipFill>
          <a:blip r:embed="rId2"/>
          <a:srcRect/>
          <a:stretch>
            <a:fillRect/>
          </a:stretch>
        </p:blipFill>
        <p:spPr bwMode="auto">
          <a:xfrm>
            <a:off x="1285852" y="4214818"/>
            <a:ext cx="2818326" cy="2143140"/>
          </a:xfrm>
          <a:prstGeom prst="rect">
            <a:avLst/>
          </a:prstGeom>
          <a:noFill/>
          <a:ln w="9525">
            <a:noFill/>
            <a:miter lim="800000"/>
            <a:headEnd/>
            <a:tailEnd/>
          </a:ln>
        </p:spPr>
      </p:pic>
      <p:pic>
        <p:nvPicPr>
          <p:cNvPr id="4098" name="Picture 2"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скачанные файлы (2).jpg"/>
          <p:cNvPicPr>
            <a:picLocks noChangeAspect="1" noChangeArrowheads="1"/>
          </p:cNvPicPr>
          <p:nvPr/>
        </p:nvPicPr>
        <p:blipFill>
          <a:blip r:embed="rId3"/>
          <a:srcRect/>
          <a:stretch>
            <a:fillRect/>
          </a:stretch>
        </p:blipFill>
        <p:spPr bwMode="auto">
          <a:xfrm>
            <a:off x="5190053" y="4000504"/>
            <a:ext cx="2915729" cy="2071702"/>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88900" y="185738"/>
            <a:ext cx="8966200" cy="600056"/>
          </a:xfrm>
        </p:spPr>
        <p:txBody>
          <a:bodyPr>
            <a:normAutofit fontScale="90000"/>
          </a:bodyPr>
          <a:lstStyle/>
          <a:p>
            <a:pPr eaLnBrk="1" hangingPunct="1">
              <a:defRPr/>
            </a:pPr>
            <a:r>
              <a:rPr lang="uz-Cyrl-UZ" i="1" smtClean="0">
                <a:solidFill>
                  <a:srgbClr val="0000FF"/>
                </a:solidFill>
              </a:rPr>
              <a:t>экиш</a:t>
            </a:r>
            <a:endParaRPr lang="ru-RU" sz="3600" i="1" dirty="0" smtClean="0">
              <a:solidFill>
                <a:srgbClr val="0000FF"/>
              </a:solidFill>
            </a:endParaRPr>
          </a:p>
        </p:txBody>
      </p:sp>
      <p:sp>
        <p:nvSpPr>
          <p:cNvPr id="33795" name="Rectangle 3"/>
          <p:cNvSpPr>
            <a:spLocks noGrp="1" noChangeArrowheads="1"/>
          </p:cNvSpPr>
          <p:nvPr>
            <p:ph type="body" idx="1"/>
          </p:nvPr>
        </p:nvSpPr>
        <p:spPr>
          <a:xfrm>
            <a:off x="0" y="785794"/>
            <a:ext cx="5357818" cy="5643602"/>
          </a:xfrm>
        </p:spPr>
        <p:style>
          <a:lnRef idx="1">
            <a:schemeClr val="accent6"/>
          </a:lnRef>
          <a:fillRef idx="2">
            <a:schemeClr val="accent6"/>
          </a:fillRef>
          <a:effectRef idx="1">
            <a:schemeClr val="accent6"/>
          </a:effectRef>
          <a:fontRef idx="minor">
            <a:schemeClr val="dk1"/>
          </a:fontRef>
        </p:style>
        <p:txBody>
          <a:bodyPr>
            <a:normAutofit fontScale="92500" lnSpcReduction="20000"/>
          </a:bodyPr>
          <a:lstStyle/>
          <a:p>
            <a:r>
              <a:rPr lang="uz-Cyrl-UZ" sz="1900" b="1" smtClean="0">
                <a:solidFill>
                  <a:srgbClr val="0000FF"/>
                </a:solidFill>
              </a:rPr>
              <a:t>Сифатли уруғлик юқори ҳосил етиштиришда </a:t>
            </a:r>
            <a:r>
              <a:rPr lang="uz-Cyrl-UZ" sz="2000" smtClean="0"/>
              <a:t>Уруғликларни экиш сифат кўрсаткичлари асосида уруғликни экиш меъёри ҳисоблаб чиқарилиши амалда ҳам, илмда ҳам энг мақбул ҳисобланади, чунки уруғликдан кўчатлар, кўчатлардан эса ҳосил келиб чиқади.</a:t>
            </a:r>
            <a:endParaRPr lang="ru-RU" sz="2000" smtClean="0"/>
          </a:p>
          <a:p>
            <a:r>
              <a:rPr lang="uz-Cyrl-UZ" sz="2000" smtClean="0"/>
              <a:t>Шунинг учун, уруғликларни унувчанлиги, тозалиги кўрсаткичларига асосланиб ва уруғликни 1000 донасини вазнини ҳисобга олган ҳолда ушбу уруғни экишга яроқлилигини албатта ҳисоблаб чиқилиши, зарур бўлса танланган навнинг назарий экиш меъёрига ҳисобланган тузатишни аниқлаб қўшилгандан кейин экиш меъёрини белгиланиши тўлиқ кўчатга асос бўлади.</a:t>
            </a:r>
          </a:p>
          <a:p>
            <a:r>
              <a:rPr lang="uz-Cyrl-UZ" sz="2000" smtClean="0"/>
              <a:t>Уларни экишда СПЧ-6-8 пневматик сеялкасидан фойдаланиб, уруғларни оғир тупроқларда, 5 см, енгил-қумоқ тупроқларда 6-7см гача чуқурликка кўмилишига эришиш керак.</a:t>
            </a:r>
            <a:endParaRPr lang="ru-RU" sz="1900" b="1" smtClean="0">
              <a:solidFill>
                <a:srgbClr val="0000FF"/>
              </a:solidFill>
            </a:endParaRPr>
          </a:p>
        </p:txBody>
      </p:sp>
      <p:pic>
        <p:nvPicPr>
          <p:cNvPr id="6" name="Picture 5" descr="C:\КАФЕДРА\Укув услубий мажмуалар\Усимликшунослик ва Пахтачилик фанидан мажмуалар\Усимликшунослик расмлар\3.Сули\Етиштириш\экиш4.jpg"/>
          <p:cNvPicPr>
            <a:picLocks noChangeAspect="1" noChangeArrowheads="1"/>
          </p:cNvPicPr>
          <p:nvPr/>
        </p:nvPicPr>
        <p:blipFill>
          <a:blip r:embed="rId2"/>
          <a:srcRect/>
          <a:stretch>
            <a:fillRect/>
          </a:stretch>
        </p:blipFill>
        <p:spPr bwMode="auto">
          <a:xfrm>
            <a:off x="5857884" y="1214422"/>
            <a:ext cx="2643174" cy="2428892"/>
          </a:xfrm>
          <a:prstGeom prst="rect">
            <a:avLst/>
          </a:prstGeom>
          <a:noFill/>
        </p:spPr>
      </p:pic>
      <p:pic>
        <p:nvPicPr>
          <p:cNvPr id="7" name="Picture 2" descr="C:\КАФЕДРА\Укув услубий мажмуалар\Усимликшунослик ва Пахтачилик фанидан мажмуалар\Усим-пахтачилик_мавзулар презинтацияси\Гречиха\maxresdefault.jpg"/>
          <p:cNvPicPr>
            <a:picLocks noChangeAspect="1" noChangeArrowheads="1"/>
          </p:cNvPicPr>
          <p:nvPr/>
        </p:nvPicPr>
        <p:blipFill>
          <a:blip r:embed="rId3"/>
          <a:srcRect/>
          <a:stretch>
            <a:fillRect/>
          </a:stretch>
        </p:blipFill>
        <p:spPr bwMode="auto">
          <a:xfrm>
            <a:off x="5572132" y="3929066"/>
            <a:ext cx="3028593" cy="2357454"/>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357188" y="142875"/>
            <a:ext cx="8215312" cy="642938"/>
          </a:xfrm>
          <a:solidFill>
            <a:srgbClr val="FFFF00"/>
          </a:solidFill>
        </p:spPr>
        <p:txBody>
          <a:bodyPr/>
          <a:lstStyle/>
          <a:p>
            <a:pPr algn="ctr" eaLnBrk="1" hangingPunct="1"/>
            <a:r>
              <a:rPr lang="uz-Cyrl-UZ" sz="1800" b="1" smtClean="0"/>
              <a:t>Сояни хар хил катталикдаги уруғларидан турли хил майдонда устирилганда экиш меъёри </a:t>
            </a:r>
            <a:endParaRPr lang="ru-RU" sz="1800" smtClean="0"/>
          </a:p>
        </p:txBody>
      </p:sp>
      <p:graphicFrame>
        <p:nvGraphicFramePr>
          <p:cNvPr id="89229" name="Group 141"/>
          <p:cNvGraphicFramePr>
            <a:graphicFrameLocks noGrp="1"/>
          </p:cNvGraphicFramePr>
          <p:nvPr>
            <p:ph/>
          </p:nvPr>
        </p:nvGraphicFramePr>
        <p:xfrm>
          <a:off x="457200" y="908050"/>
          <a:ext cx="8362950" cy="5821680"/>
        </p:xfrm>
        <a:graphic>
          <a:graphicData uri="http://schemas.openxmlformats.org/drawingml/2006/table">
            <a:tbl>
              <a:tblPr firstRow="1" bandRow="1">
                <a:tableStyleId>{284E427A-3D55-4303-BF80-6455036E1DE7}</a:tableStyleId>
              </a:tblPr>
              <a:tblGrid>
                <a:gridCol w="442913">
                  <a:extLst>
                    <a:ext uri="{9D8B030D-6E8A-4147-A177-3AD203B41FA5}">
                      <a16:colId xmlns:a16="http://schemas.microsoft.com/office/drawing/2014/main" val="20000"/>
                    </a:ext>
                  </a:extLst>
                </a:gridCol>
                <a:gridCol w="2300287">
                  <a:extLst>
                    <a:ext uri="{9D8B030D-6E8A-4147-A177-3AD203B41FA5}">
                      <a16:colId xmlns:a16="http://schemas.microsoft.com/office/drawing/2014/main" val="20001"/>
                    </a:ext>
                  </a:extLst>
                </a:gridCol>
                <a:gridCol w="1516063">
                  <a:extLst>
                    <a:ext uri="{9D8B030D-6E8A-4147-A177-3AD203B41FA5}">
                      <a16:colId xmlns:a16="http://schemas.microsoft.com/office/drawing/2014/main" val="20002"/>
                    </a:ext>
                  </a:extLst>
                </a:gridCol>
                <a:gridCol w="1227137">
                  <a:extLst>
                    <a:ext uri="{9D8B030D-6E8A-4147-A177-3AD203B41FA5}">
                      <a16:colId xmlns:a16="http://schemas.microsoft.com/office/drawing/2014/main" val="20003"/>
                    </a:ext>
                  </a:extLst>
                </a:gridCol>
                <a:gridCol w="1436688">
                  <a:extLst>
                    <a:ext uri="{9D8B030D-6E8A-4147-A177-3AD203B41FA5}">
                      <a16:colId xmlns:a16="http://schemas.microsoft.com/office/drawing/2014/main" val="20004"/>
                    </a:ext>
                  </a:extLst>
                </a:gridCol>
                <a:gridCol w="1439862">
                  <a:extLst>
                    <a:ext uri="{9D8B030D-6E8A-4147-A177-3AD203B41FA5}">
                      <a16:colId xmlns:a16="http://schemas.microsoft.com/office/drawing/2014/main" val="20005"/>
                    </a:ext>
                  </a:extLst>
                </a:gridCol>
              </a:tblGrid>
              <a:tr h="93662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Уруғни экиш тизими</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Хар туп ўсимликнинг озиқланиш майдони см</a:t>
                      </a:r>
                      <a:r>
                        <a:rPr kumimoji="0" lang="uz-Cyrl-UZ" sz="1400" u="none" strike="noStrike" cap="none" normalizeH="0" baseline="30000" smtClean="0">
                          <a:ln>
                            <a:noFill/>
                          </a:ln>
                          <a:effectLst/>
                          <a:latin typeface="Times New Roman" pitchFamily="18" charset="0"/>
                          <a:cs typeface="Times New Roman" pitchFamily="18" charset="0"/>
                        </a:rPr>
                        <a:t>2</a:t>
                      </a:r>
                      <a:endParaRPr kumimoji="0" lang="ru-RU" sz="1400" b="1" i="0" u="none" strike="noStrike" cap="none" normalizeH="0" baseline="3000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Назарий кўчат сони туп/га</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1000 дона уруғ вазни г</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Сарифланадиган уруғлик меъёри кг/га</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extLst>
                  <a:ext uri="{0D108BD9-81ED-4DB2-BD59-A6C34878D82A}">
                    <a16:rowId xmlns:a16="http://schemas.microsoft.com/office/drawing/2014/main" val="10000"/>
                  </a:ext>
                </a:extLst>
              </a:tr>
              <a:tr h="301625">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60см х 0,3см</a:t>
                      </a:r>
                      <a:r>
                        <a:rPr kumimoji="0" lang="ru-RU" sz="1400" u="none" strike="noStrike" cap="none" normalizeH="0" baseline="0" smtClean="0">
                          <a:ln>
                            <a:noFill/>
                          </a:ln>
                          <a:effectLst/>
                          <a:latin typeface="Times New Roman" pitchFamily="18" charset="0"/>
                          <a:cs typeface="Times New Roman" pitchFamily="18" charset="0"/>
                        </a:rPr>
                        <a:t> </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18.0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555555.5</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150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83.3</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extLst>
                  <a:ext uri="{0D108BD9-81ED-4DB2-BD59-A6C34878D82A}">
                    <a16:rowId xmlns:a16="http://schemas.microsoft.com/office/drawing/2014/main" val="10001"/>
                  </a:ext>
                </a:extLst>
              </a:tr>
              <a:tr h="301625">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130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72.2</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extLst>
                  <a:ext uri="{0D108BD9-81ED-4DB2-BD59-A6C34878D82A}">
                    <a16:rowId xmlns:a16="http://schemas.microsoft.com/office/drawing/2014/main" val="10002"/>
                  </a:ext>
                </a:extLst>
              </a:tr>
              <a:tr h="301625">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2</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60см х 0,4см</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24.0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416666.6</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150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62.5</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extLst>
                  <a:ext uri="{0D108BD9-81ED-4DB2-BD59-A6C34878D82A}">
                    <a16:rowId xmlns:a16="http://schemas.microsoft.com/office/drawing/2014/main" val="10003"/>
                  </a:ext>
                </a:extLst>
              </a:tr>
              <a:tr h="301625">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130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54.2</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extLst>
                  <a:ext uri="{0D108BD9-81ED-4DB2-BD59-A6C34878D82A}">
                    <a16:rowId xmlns:a16="http://schemas.microsoft.com/office/drawing/2014/main" val="10004"/>
                  </a:ext>
                </a:extLst>
              </a:tr>
              <a:tr h="301625">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3</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60см х 0,5см</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30.0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333333.3</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150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49.9</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extLst>
                  <a:ext uri="{0D108BD9-81ED-4DB2-BD59-A6C34878D82A}">
                    <a16:rowId xmlns:a16="http://schemas.microsoft.com/office/drawing/2014/main" val="10005"/>
                  </a:ext>
                </a:extLst>
              </a:tr>
              <a:tr h="300038">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130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43.3</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extLst>
                  <a:ext uri="{0D108BD9-81ED-4DB2-BD59-A6C34878D82A}">
                    <a16:rowId xmlns:a16="http://schemas.microsoft.com/office/drawing/2014/main" val="10006"/>
                  </a:ext>
                </a:extLst>
              </a:tr>
              <a:tr h="301625">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4</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60см х 0,6см</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36.0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277777.7</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150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41.2</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extLst>
                  <a:ext uri="{0D108BD9-81ED-4DB2-BD59-A6C34878D82A}">
                    <a16:rowId xmlns:a16="http://schemas.microsoft.com/office/drawing/2014/main" val="10007"/>
                  </a:ext>
                </a:extLst>
              </a:tr>
              <a:tr h="301625">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130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36.1</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extLst>
                  <a:ext uri="{0D108BD9-81ED-4DB2-BD59-A6C34878D82A}">
                    <a16:rowId xmlns:a16="http://schemas.microsoft.com/office/drawing/2014/main" val="10008"/>
                  </a:ext>
                </a:extLst>
              </a:tr>
              <a:tr h="301625">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5</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60см х 0,7см</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42.0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238095.3</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150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35.7</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extLst>
                  <a:ext uri="{0D108BD9-81ED-4DB2-BD59-A6C34878D82A}">
                    <a16:rowId xmlns:a16="http://schemas.microsoft.com/office/drawing/2014/main" val="10009"/>
                  </a:ext>
                </a:extLst>
              </a:tr>
              <a:tr h="301625">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130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30.9</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extLst>
                  <a:ext uri="{0D108BD9-81ED-4DB2-BD59-A6C34878D82A}">
                    <a16:rowId xmlns:a16="http://schemas.microsoft.com/office/drawing/2014/main" val="10010"/>
                  </a:ext>
                </a:extLst>
              </a:tr>
              <a:tr h="301625">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6</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60см х 0,8см</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48.0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208333.3</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150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31.2</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extLst>
                  <a:ext uri="{0D108BD9-81ED-4DB2-BD59-A6C34878D82A}">
                    <a16:rowId xmlns:a16="http://schemas.microsoft.com/office/drawing/2014/main" val="10011"/>
                  </a:ext>
                </a:extLst>
              </a:tr>
              <a:tr h="301625">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130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27.1</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extLst>
                  <a:ext uri="{0D108BD9-81ED-4DB2-BD59-A6C34878D82A}">
                    <a16:rowId xmlns:a16="http://schemas.microsoft.com/office/drawing/2014/main" val="10012"/>
                  </a:ext>
                </a:extLst>
              </a:tr>
              <a:tr h="301625">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7</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60см х 0,9см</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54.0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185185.2</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150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27.8</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extLst>
                  <a:ext uri="{0D108BD9-81ED-4DB2-BD59-A6C34878D82A}">
                    <a16:rowId xmlns:a16="http://schemas.microsoft.com/office/drawing/2014/main" val="10013"/>
                  </a:ext>
                </a:extLst>
              </a:tr>
              <a:tr h="301625">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130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24.1</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extLst>
                  <a:ext uri="{0D108BD9-81ED-4DB2-BD59-A6C34878D82A}">
                    <a16:rowId xmlns:a16="http://schemas.microsoft.com/office/drawing/2014/main" val="10014"/>
                  </a:ext>
                </a:extLst>
              </a:tr>
              <a:tr h="301625">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8</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60см х 0,10см</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60.0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16666.6</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150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24.9</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extLst>
                  <a:ext uri="{0D108BD9-81ED-4DB2-BD59-A6C34878D82A}">
                    <a16:rowId xmlns:a16="http://schemas.microsoft.com/office/drawing/2014/main" val="10015"/>
                  </a:ext>
                </a:extLst>
              </a:tr>
              <a:tr h="301625">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130</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uz-Cyrl-UZ" sz="1400" u="none" strike="noStrike" cap="none" normalizeH="0" baseline="0" smtClean="0">
                          <a:ln>
                            <a:noFill/>
                          </a:ln>
                          <a:effectLst/>
                          <a:latin typeface="Times New Roman" pitchFamily="18" charset="0"/>
                          <a:cs typeface="Times New Roman" pitchFamily="18" charset="0"/>
                        </a:rPr>
                        <a:t>21.7</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tc>
                <a:extLst>
                  <a:ext uri="{0D108BD9-81ED-4DB2-BD59-A6C34878D82A}">
                    <a16:rowId xmlns:a16="http://schemas.microsoft.com/office/drawing/2014/main" val="10016"/>
                  </a:ext>
                </a:extLst>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3">
            <a:schemeClr val="lt1"/>
          </a:lnRef>
          <a:fillRef idx="1">
            <a:schemeClr val="accent1"/>
          </a:fillRef>
          <a:effectRef idx="1">
            <a:schemeClr val="accent1"/>
          </a:effectRef>
          <a:fontRef idx="minor">
            <a:schemeClr val="lt1"/>
          </a:fontRef>
        </p:style>
        <p:txBody>
          <a:bodyPr>
            <a:normAutofit/>
          </a:bodyPr>
          <a:lstStyle/>
          <a:p>
            <a:pPr algn="ctr">
              <a:defRPr/>
            </a:pPr>
            <a:r>
              <a:rPr lang="uz-Cyrl-UZ" sz="2000" b="1" smtClean="0"/>
              <a:t>Озиқлантириш ва суғориш</a:t>
            </a:r>
            <a:endParaRPr lang="ru-RU" sz="2400" b="1" cap="all">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32" y="785794"/>
            <a:ext cx="9072594" cy="3429024"/>
          </a:xfrm>
        </p:spPr>
        <p:style>
          <a:lnRef idx="1">
            <a:schemeClr val="accent1"/>
          </a:lnRef>
          <a:fillRef idx="3">
            <a:schemeClr val="accent1"/>
          </a:fillRef>
          <a:effectRef idx="2">
            <a:schemeClr val="accent1"/>
          </a:effectRef>
          <a:fontRef idx="minor">
            <a:schemeClr val="lt1"/>
          </a:fontRef>
        </p:style>
        <p:txBody>
          <a:bodyPr>
            <a:normAutofit fontScale="77500" lnSpcReduction="20000"/>
          </a:bodyPr>
          <a:lstStyle/>
          <a:p>
            <a:pPr marL="185738" indent="442913" algn="just">
              <a:lnSpc>
                <a:spcPct val="90000"/>
              </a:lnSpc>
            </a:pPr>
            <a:r>
              <a:rPr lang="uz-Cyrl-UZ" sz="2400" smtClean="0"/>
              <a:t>Соя ўсимлиги ҳар бир центнер дон ва шунга яраша поя ва бошқа қисмларини шакллантириши учун, тупроқдан 8.0-9.0 кг азотни,  3.6-4.0 кг фосфорни, 6.0-6.5 кг калийни ва 7.0-8.0 кг кальцийни олиб чиқиб кетади. </a:t>
            </a:r>
            <a:endParaRPr lang="ru-RU" sz="2400" smtClean="0"/>
          </a:p>
          <a:p>
            <a:pPr marL="185738" indent="442913" algn="just">
              <a:lnSpc>
                <a:spcPct val="90000"/>
              </a:lnSpc>
            </a:pPr>
            <a:r>
              <a:rPr lang="uz-Cyrl-UZ" sz="2400" smtClean="0"/>
              <a:t>Шунга кўра, олинадиган ҳосил асосида ҳисоблаб чиқарилган маъданлик ўғитлар меъёрини кўпинча (N</a:t>
            </a:r>
            <a:r>
              <a:rPr lang="uz-Cyrl-UZ" sz="2400" baseline="-25000" smtClean="0"/>
              <a:t>60</a:t>
            </a:r>
            <a:r>
              <a:rPr lang="uz-Cyrl-UZ" sz="2400" smtClean="0"/>
              <a:t>P</a:t>
            </a:r>
            <a:r>
              <a:rPr lang="uz-Cyrl-UZ" sz="2400" baseline="-25000" smtClean="0"/>
              <a:t>90</a:t>
            </a:r>
            <a:r>
              <a:rPr lang="uz-Cyrl-UZ" sz="2400" smtClean="0"/>
              <a:t>K</a:t>
            </a:r>
            <a:r>
              <a:rPr lang="uz-Cyrl-UZ" sz="2400" baseline="-25000" smtClean="0"/>
              <a:t>60</a:t>
            </a:r>
            <a:r>
              <a:rPr lang="uz-Cyrl-UZ" sz="2400" smtClean="0"/>
              <a:t> кг/га) фосфор ва калийларни йиллик меъёрини шудгор остига камида 28-32 см қатламга кўмиш керак, акс ҳолда ўсимликлар ўғитга мухтож бўлиб ўсади, кўзланган ҳосилни тўплай олмайди, чунки ўсимликни илдизи чуқур қатламда жойлашади</a:t>
            </a:r>
            <a:r>
              <a:rPr lang="ru-RU" sz="2400" smtClean="0"/>
              <a:t>. </a:t>
            </a:r>
          </a:p>
          <a:p>
            <a:pPr marL="185738" indent="442913" algn="just">
              <a:lnSpc>
                <a:spcPct val="90000"/>
              </a:lnSpc>
            </a:pPr>
            <a:r>
              <a:rPr lang="uz-Cyrl-UZ" sz="2400" smtClean="0"/>
              <a:t>Соя муссон иқлим ўсимлиги ҳисобланади ва унинг транспирация коиффиценти 500-744 га тенг, аммо бу кўрсаткич ўсимлик ўсаётган шароитга қараб ўзгаради, шунингдек ўсимликнинг сувга бўлган талаби унинг ўсиш, ривожланиши босқичларига мос равишда ўзгаради. Унинг униб чиқиш, майсалаш давридаги сувга талаби юқори, чунки соянинг уруғини бўртиши учун зарур бўлган сувнинг миқдори қуруқ уруғ вазнига нисбатан 90-150 фоизни ташкил қилади, шунинг учун соя уруғини униб чиқиш босқичида тупроқдаги намлик 20 мм атрофида бўлиши керак.</a:t>
            </a:r>
            <a:endParaRPr lang="ru-RU" sz="2400" smtClean="0"/>
          </a:p>
          <a:p>
            <a:pPr marL="185738" indent="442913" algn="just">
              <a:lnSpc>
                <a:spcPct val="90000"/>
              </a:lnSpc>
            </a:pPr>
            <a:endParaRPr lang="ru-RU" sz="2400" smtClean="0"/>
          </a:p>
        </p:txBody>
      </p:sp>
      <p:pic>
        <p:nvPicPr>
          <p:cNvPr id="4098" name="Picture 2" descr="C:\КАФЕДРА\Укув услубий мажмуалар\Усимликшунослик ва Пахтачилик фанидан мажмуалар\Усим-пахтачилик_мавзулар презинтацияси\еРНИ ИШЛАШ\927953516_w640_h640_kupit_sredstva__y_rastenij.jpg"/>
          <p:cNvPicPr>
            <a:picLocks noChangeAspect="1" noChangeArrowheads="1"/>
          </p:cNvPicPr>
          <p:nvPr/>
        </p:nvPicPr>
        <p:blipFill>
          <a:blip r:embed="rId2"/>
          <a:srcRect/>
          <a:stretch>
            <a:fillRect/>
          </a:stretch>
        </p:blipFill>
        <p:spPr bwMode="auto">
          <a:xfrm>
            <a:off x="285720" y="4357694"/>
            <a:ext cx="3595670" cy="2371725"/>
          </a:xfrm>
          <a:prstGeom prst="rect">
            <a:avLst/>
          </a:prstGeom>
          <a:noFill/>
        </p:spPr>
      </p:pic>
      <p:pic>
        <p:nvPicPr>
          <p:cNvPr id="5" name="Picture 2" descr="C:\КАФЕДРА\Укув услубий мажмуалар\Усимликшунослик ва Пахтачилик фанидан мажмуалар\Усим-пахтачилик_мавзулар презинтацияси\еРНИ ИШЛАШ\mineral-udobreniya.jpg"/>
          <p:cNvPicPr>
            <a:picLocks noChangeAspect="1" noChangeArrowheads="1"/>
          </p:cNvPicPr>
          <p:nvPr/>
        </p:nvPicPr>
        <p:blipFill>
          <a:blip r:embed="rId3"/>
          <a:srcRect/>
          <a:stretch>
            <a:fillRect/>
          </a:stretch>
        </p:blipFill>
        <p:spPr bwMode="auto">
          <a:xfrm>
            <a:off x="4786314" y="4500570"/>
            <a:ext cx="3800748" cy="2056833"/>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214282" y="714356"/>
            <a:ext cx="8639205" cy="3071834"/>
          </a:xfrm>
        </p:spPr>
        <p:txBody>
          <a:bodyPr>
            <a:normAutofit fontScale="92500" lnSpcReduction="10000"/>
          </a:bodyPr>
          <a:lstStyle/>
          <a:p>
            <a:pPr algn="just"/>
            <a:r>
              <a:rPr lang="uz-Cyrl-UZ" sz="2000" smtClean="0"/>
              <a:t>Соя ўсимликлари униб чиқиб, биринчи учталик баргларини шакллантириши билан биринчи қатор орасига ишлов беришни ўтказиш керак. Бунда культиватор КРХ-4 ишчи органларини чуқурлиги 10-12 см, ўсимликдан эса 8-10 см қочириб жойлаштирилиши, тупроқни юмшатиб, бегона ўтларни, қатқалоқларни йўқотади, тупроқларни зичланишини олдини олиб, ундаги намликни ортиқча парланишини камайтиради, ўсимликларни илдизлари атрофидаги ҳаво алмашувинини яхшилаб, тупроқлардаги микроорганизмлар фаолиятини кучайтиради. </a:t>
            </a:r>
            <a:endParaRPr lang="ru-RU" sz="2000" smtClean="0"/>
          </a:p>
          <a:p>
            <a:pPr algn="just"/>
            <a:r>
              <a:rPr lang="uz-Cyrl-UZ" sz="2000" smtClean="0"/>
              <a:t>Ўсув даври давомида 3 марта қатор оралари юмшатилади, 2 марта бегона ўтларни чопиқ қилиш орқали тозаланади</a:t>
            </a:r>
            <a:endParaRPr lang="ru-RU" sz="2000"/>
          </a:p>
        </p:txBody>
      </p:sp>
      <p:sp>
        <p:nvSpPr>
          <p:cNvPr id="139266" name="Rectangle 2"/>
          <p:cNvSpPr>
            <a:spLocks noGrp="1" noChangeArrowheads="1"/>
          </p:cNvSpPr>
          <p:nvPr>
            <p:ph type="title"/>
          </p:nvPr>
        </p:nvSpPr>
        <p:spPr>
          <a:xfrm>
            <a:off x="214282" y="71439"/>
            <a:ext cx="8353456" cy="571480"/>
          </a:xfrm>
        </p:spPr>
        <p:style>
          <a:lnRef idx="2">
            <a:schemeClr val="accent1">
              <a:shade val="50000"/>
            </a:schemeClr>
          </a:lnRef>
          <a:fillRef idx="1">
            <a:schemeClr val="accent1"/>
          </a:fillRef>
          <a:effectRef idx="0">
            <a:schemeClr val="accent1"/>
          </a:effectRef>
          <a:fontRef idx="minor">
            <a:schemeClr val="lt1"/>
          </a:fontRef>
        </p:style>
        <p:txBody>
          <a:bodyPr>
            <a:noAutofit/>
          </a:bodyPr>
          <a:lstStyle/>
          <a:p>
            <a:pPr algn="ctr">
              <a:defRPr/>
            </a:pPr>
            <a:r>
              <a:rPr lang="ru-RU" sz="2000" b="1" i="1" smtClean="0"/>
              <a:t>Қатор орасига ишлов бериш ва бегона ўтларга қарши курашиш</a:t>
            </a:r>
            <a:endParaRPr lang="ru-RU" sz="2000" b="1" dirty="0" smtClean="0">
              <a:solidFill>
                <a:srgbClr val="FFFF00"/>
              </a:solidFill>
            </a:endParaRPr>
          </a:p>
        </p:txBody>
      </p:sp>
      <p:pic>
        <p:nvPicPr>
          <p:cNvPr id="5122" name="Picture 2"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kult-mejd-main.jpg"/>
          <p:cNvPicPr>
            <a:picLocks noChangeAspect="1" noChangeArrowheads="1"/>
          </p:cNvPicPr>
          <p:nvPr/>
        </p:nvPicPr>
        <p:blipFill>
          <a:blip r:embed="rId2"/>
          <a:srcRect/>
          <a:stretch>
            <a:fillRect/>
          </a:stretch>
        </p:blipFill>
        <p:spPr bwMode="auto">
          <a:xfrm>
            <a:off x="2000232" y="3786190"/>
            <a:ext cx="4929222" cy="284909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sz="quarter" idx="4294967295"/>
          </p:nvPr>
        </p:nvSpPr>
        <p:spPr>
          <a:xfrm>
            <a:off x="2857488" y="642918"/>
            <a:ext cx="4391025" cy="576262"/>
          </a:xfrm>
        </p:spPr>
        <p:txBody>
          <a:bodyPr anchorCtr="0"/>
          <a:lstStyle/>
          <a:p>
            <a:pPr eaLnBrk="1" hangingPunct="1">
              <a:defRPr/>
            </a:pPr>
            <a:r>
              <a:rPr lang="uz-Cyrl-UZ" sz="2400" smtClean="0"/>
              <a:t>Фузариоз</a:t>
            </a:r>
            <a:endParaRPr lang="ru-RU" smtClean="0"/>
          </a:p>
        </p:txBody>
      </p:sp>
      <p:pic>
        <p:nvPicPr>
          <p:cNvPr id="38915" name="Picture 2"/>
          <p:cNvPicPr>
            <a:picLocks noChangeAspect="1" noChangeArrowheads="1"/>
          </p:cNvPicPr>
          <p:nvPr/>
        </p:nvPicPr>
        <p:blipFill>
          <a:blip r:embed="rId2"/>
          <a:srcRect/>
          <a:stretch>
            <a:fillRect/>
          </a:stretch>
        </p:blipFill>
        <p:spPr bwMode="auto">
          <a:xfrm>
            <a:off x="827088" y="1268413"/>
            <a:ext cx="7632700" cy="51133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sz="quarter" idx="4294967295"/>
          </p:nvPr>
        </p:nvSpPr>
        <p:spPr>
          <a:xfrm>
            <a:off x="1142976" y="571480"/>
            <a:ext cx="6116642" cy="647700"/>
          </a:xfrm>
        </p:spPr>
        <p:style>
          <a:lnRef idx="1">
            <a:schemeClr val="accent4"/>
          </a:lnRef>
          <a:fillRef idx="2">
            <a:schemeClr val="accent4"/>
          </a:fillRef>
          <a:effectRef idx="1">
            <a:schemeClr val="accent4"/>
          </a:effectRef>
          <a:fontRef idx="minor">
            <a:schemeClr val="dk1"/>
          </a:fontRef>
        </p:style>
        <p:txBody>
          <a:bodyPr anchorCtr="0"/>
          <a:lstStyle/>
          <a:p>
            <a:pPr algn="ctr" eaLnBrk="1" hangingPunct="1">
              <a:defRPr/>
            </a:pPr>
            <a:r>
              <a:rPr lang="uz-Cyrl-UZ" sz="2400" smtClean="0"/>
              <a:t>Антрокноз</a:t>
            </a:r>
            <a:endParaRPr lang="ru-RU" smtClean="0"/>
          </a:p>
        </p:txBody>
      </p:sp>
      <p:pic>
        <p:nvPicPr>
          <p:cNvPr id="39939" name="Picture 2"/>
          <p:cNvPicPr>
            <a:picLocks noChangeAspect="1" noChangeArrowheads="1"/>
          </p:cNvPicPr>
          <p:nvPr/>
        </p:nvPicPr>
        <p:blipFill>
          <a:blip r:embed="rId2"/>
          <a:srcRect/>
          <a:stretch>
            <a:fillRect/>
          </a:stretch>
        </p:blipFill>
        <p:spPr bwMode="auto">
          <a:xfrm>
            <a:off x="827088" y="1341438"/>
            <a:ext cx="7632700" cy="5111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457200" y="277813"/>
            <a:ext cx="8229600" cy="487362"/>
          </a:xfrm>
        </p:spPr>
        <p:style>
          <a:lnRef idx="2">
            <a:schemeClr val="accent2"/>
          </a:lnRef>
          <a:fillRef idx="1">
            <a:schemeClr val="lt1"/>
          </a:fillRef>
          <a:effectRef idx="0">
            <a:schemeClr val="accent2"/>
          </a:effectRef>
          <a:fontRef idx="minor">
            <a:schemeClr val="dk1"/>
          </a:fontRef>
        </p:style>
        <p:txBody>
          <a:bodyPr/>
          <a:lstStyle/>
          <a:p>
            <a:pPr eaLnBrk="1" hangingPunct="1">
              <a:defRPr/>
            </a:pPr>
            <a:r>
              <a:rPr lang="uz-Cyrl-UZ" sz="2800" b="1" smtClean="0">
                <a:latin typeface="Times New Roman" pitchFamily="18" charset="0"/>
              </a:rPr>
              <a:t>Зараркунанда хашоратларга қарши кураш</a:t>
            </a:r>
            <a:endParaRPr lang="ru-RU" sz="2800" b="1" smtClean="0">
              <a:latin typeface="Times New Roman" pitchFamily="18" charset="0"/>
            </a:endParaRPr>
          </a:p>
        </p:txBody>
      </p:sp>
      <p:sp>
        <p:nvSpPr>
          <p:cNvPr id="91139" name="Rectangle 3"/>
          <p:cNvSpPr>
            <a:spLocks noGrp="1" noChangeArrowheads="1"/>
          </p:cNvSpPr>
          <p:nvPr>
            <p:ph type="body" idx="1"/>
          </p:nvPr>
        </p:nvSpPr>
        <p:spPr>
          <a:xfrm>
            <a:off x="457200" y="908050"/>
            <a:ext cx="8229600" cy="5616575"/>
          </a:xfrm>
        </p:spPr>
        <p:txBody>
          <a:bodyPr/>
          <a:lstStyle/>
          <a:p>
            <a:pPr algn="just" eaLnBrk="1" hangingPunct="1">
              <a:defRPr/>
            </a:pPr>
            <a:r>
              <a:rPr lang="uz-Cyrl-UZ" sz="2000" smtClean="0">
                <a:latin typeface="Times New Roman" pitchFamily="18" charset="0"/>
              </a:rPr>
              <a:t>Кўп тарқалган соя зараркунандаларига ўргимчаккана, битлар, маккажўхори, ўтлоқ парвоналари, тунламлар, соя мева-хўри, баргхўрлар, кўсак қурти кабилар ҳисобланади. улардан кўпроқ зарар келтирувчи кўсак қурти.</a:t>
            </a:r>
            <a:r>
              <a:rPr lang="ru-RU" sz="2000" smtClean="0">
                <a:latin typeface="Times New Roman" pitchFamily="18" charset="0"/>
              </a:rPr>
              <a:t> </a:t>
            </a:r>
            <a:endParaRPr lang="uz-Cyrl-UZ" sz="2000" smtClean="0">
              <a:latin typeface="Times New Roman" pitchFamily="18" charset="0"/>
            </a:endParaRPr>
          </a:p>
          <a:p>
            <a:pPr algn="just" eaLnBrk="1" hangingPunct="1">
              <a:defRPr/>
            </a:pPr>
            <a:r>
              <a:rPr lang="uz-Cyrl-UZ" sz="2000" smtClean="0">
                <a:latin typeface="Times New Roman" pitchFamily="18" charset="0"/>
              </a:rPr>
              <a:t>       Кўсак қурти                                            Ўргамчаккана</a:t>
            </a:r>
            <a:r>
              <a:rPr lang="uz-Cyrl-UZ" sz="1800" smtClean="0"/>
              <a:t>                                                                                                                                                                                                                                                                  </a:t>
            </a:r>
          </a:p>
          <a:p>
            <a:pPr eaLnBrk="1" hangingPunct="1">
              <a:defRPr/>
            </a:pPr>
            <a:endParaRPr lang="ru-RU" sz="1800" smtClean="0"/>
          </a:p>
        </p:txBody>
      </p:sp>
      <p:pic>
        <p:nvPicPr>
          <p:cNvPr id="34820" name="Picture 4" descr="ЖУКИ"/>
          <p:cNvPicPr>
            <a:picLocks noChangeAspect="1" noChangeArrowheads="1"/>
          </p:cNvPicPr>
          <p:nvPr/>
        </p:nvPicPr>
        <p:blipFill>
          <a:blip r:embed="rId2" r:link="rId3">
            <a:lum bright="18000"/>
          </a:blip>
          <a:srcRect/>
          <a:stretch>
            <a:fillRect/>
          </a:stretch>
        </p:blipFill>
        <p:spPr bwMode="auto">
          <a:xfrm>
            <a:off x="785786" y="2643182"/>
            <a:ext cx="3424238" cy="3671888"/>
          </a:xfrm>
          <a:prstGeom prst="rect">
            <a:avLst/>
          </a:prstGeom>
          <a:noFill/>
          <a:ln w="9525">
            <a:noFill/>
            <a:miter lim="800000"/>
            <a:headEnd/>
            <a:tailEnd/>
          </a:ln>
        </p:spPr>
      </p:pic>
      <p:pic>
        <p:nvPicPr>
          <p:cNvPr id="34821" name="Picture 5" descr="Безымянный1"/>
          <p:cNvPicPr>
            <a:picLocks noChangeAspect="1" noChangeArrowheads="1"/>
          </p:cNvPicPr>
          <p:nvPr/>
        </p:nvPicPr>
        <p:blipFill>
          <a:blip r:embed="rId4"/>
          <a:srcRect/>
          <a:stretch>
            <a:fillRect/>
          </a:stretch>
        </p:blipFill>
        <p:spPr bwMode="auto">
          <a:xfrm>
            <a:off x="4643438" y="2857496"/>
            <a:ext cx="3119437" cy="3600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sz="quarter" idx="4294967295"/>
          </p:nvPr>
        </p:nvSpPr>
        <p:spPr>
          <a:xfrm>
            <a:off x="2339975" y="260350"/>
            <a:ext cx="4752975" cy="576263"/>
          </a:xfrm>
        </p:spPr>
        <p:txBody>
          <a:bodyPr anchorCtr="0"/>
          <a:lstStyle/>
          <a:p>
            <a:pPr eaLnBrk="1" hangingPunct="1">
              <a:defRPr/>
            </a:pPr>
            <a:r>
              <a:rPr lang="uz-Cyrl-UZ" sz="2400" smtClean="0"/>
              <a:t>Ғўза</a:t>
            </a:r>
            <a:r>
              <a:rPr lang="uz-Cyrl-UZ" smtClean="0"/>
              <a:t> </a:t>
            </a:r>
            <a:r>
              <a:rPr lang="uz-Cyrl-UZ" sz="2400" smtClean="0"/>
              <a:t>тунлами</a:t>
            </a:r>
            <a:endParaRPr lang="ru-RU" smtClean="0"/>
          </a:p>
        </p:txBody>
      </p:sp>
      <p:pic>
        <p:nvPicPr>
          <p:cNvPr id="35843" name="Picture 2"/>
          <p:cNvPicPr>
            <a:picLocks noChangeAspect="1" noChangeArrowheads="1"/>
          </p:cNvPicPr>
          <p:nvPr/>
        </p:nvPicPr>
        <p:blipFill>
          <a:blip r:embed="rId2"/>
          <a:srcRect/>
          <a:stretch>
            <a:fillRect/>
          </a:stretch>
        </p:blipFill>
        <p:spPr bwMode="auto">
          <a:xfrm>
            <a:off x="900113" y="1412875"/>
            <a:ext cx="7488237" cy="4968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sz="quarter" idx="4294967295"/>
          </p:nvPr>
        </p:nvSpPr>
        <p:spPr>
          <a:xfrm>
            <a:off x="1714480" y="571480"/>
            <a:ext cx="5689600" cy="576263"/>
          </a:xfrm>
        </p:spPr>
        <p:txBody>
          <a:bodyPr anchorCtr="0"/>
          <a:lstStyle/>
          <a:p>
            <a:pPr eaLnBrk="1" hangingPunct="1">
              <a:defRPr/>
            </a:pPr>
            <a:r>
              <a:rPr lang="uz-Cyrl-UZ" sz="2400" smtClean="0"/>
              <a:t>Цикада</a:t>
            </a:r>
            <a:endParaRPr lang="ru-RU" smtClean="0"/>
          </a:p>
        </p:txBody>
      </p:sp>
      <p:pic>
        <p:nvPicPr>
          <p:cNvPr id="36867" name="Picture 2"/>
          <p:cNvPicPr>
            <a:picLocks noChangeAspect="1" noChangeArrowheads="1"/>
          </p:cNvPicPr>
          <p:nvPr/>
        </p:nvPicPr>
        <p:blipFill>
          <a:blip r:embed="rId2"/>
          <a:srcRect/>
          <a:stretch>
            <a:fillRect/>
          </a:stretch>
        </p:blipFill>
        <p:spPr bwMode="auto">
          <a:xfrm>
            <a:off x="827088" y="1412875"/>
            <a:ext cx="7561262" cy="4895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Прямоугольник 1"/>
          <p:cNvSpPr>
            <a:spLocks noChangeArrowheads="1"/>
          </p:cNvSpPr>
          <p:nvPr/>
        </p:nvSpPr>
        <p:spPr bwMode="auto">
          <a:xfrm>
            <a:off x="1214414" y="500042"/>
            <a:ext cx="6929486" cy="915988"/>
          </a:xfrm>
          <a:prstGeom prst="rect">
            <a:avLst/>
          </a:prstGeom>
          <a:noFill/>
          <a:ln w="9525">
            <a:noFill/>
            <a:miter lim="800000"/>
            <a:headEnd/>
            <a:tailEnd/>
          </a:ln>
        </p:spPr>
        <p:txBody>
          <a:bodyPr wrap="square">
            <a:spAutoFit/>
          </a:bodyPr>
          <a:lstStyle/>
          <a:p>
            <a:pPr algn="ctr" eaLnBrk="1" hangingPunct="1">
              <a:defRPr/>
            </a:pPr>
            <a:r>
              <a:rPr lang="uz-Cyrl-UZ" altLang="ru-RU"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СОЯ КАCAЛЛИКЛАРИ</a:t>
            </a:r>
          </a:p>
          <a:p>
            <a:pPr algn="ctr" eaLnBrk="1" hangingPunct="1">
              <a:defRPr/>
            </a:pPr>
            <a:endParaRPr lang="uz-Cyrl-UZ" altLang="ru-RU"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ctr" eaLnBrk="1" hangingPunct="1">
              <a:defRPr/>
            </a:pPr>
            <a:r>
              <a:rPr lang="uz-Cyrl-UZ" altLang="ru-RU"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Бактерияли куйиш</a:t>
            </a:r>
            <a:endParaRPr lang="ru-RU" altLang="ru-RU"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37891" name="Picture 3"/>
          <p:cNvPicPr>
            <a:picLocks noChangeAspect="1" noChangeArrowheads="1"/>
          </p:cNvPicPr>
          <p:nvPr/>
        </p:nvPicPr>
        <p:blipFill>
          <a:blip r:embed="rId2"/>
          <a:srcRect/>
          <a:stretch>
            <a:fillRect/>
          </a:stretch>
        </p:blipFill>
        <p:spPr bwMode="auto">
          <a:xfrm>
            <a:off x="827088" y="1484313"/>
            <a:ext cx="7632700" cy="50403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Прямоугольник 1"/>
          <p:cNvSpPr>
            <a:spLocks noChangeArrowheads="1"/>
          </p:cNvSpPr>
          <p:nvPr/>
        </p:nvSpPr>
        <p:spPr bwMode="auto">
          <a:xfrm>
            <a:off x="812800" y="115888"/>
            <a:ext cx="7704138" cy="581025"/>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spAutoFit/>
          </a:bodyPr>
          <a:lstStyle/>
          <a:p>
            <a:pPr algn="ctr" eaLnBrk="1" hangingPunct="1">
              <a:defRPr/>
            </a:pPr>
            <a:r>
              <a:rPr lang="ru-RU" altLang="ru-RU" sz="1600" b="1">
                <a:effectLst>
                  <a:outerShdw blurRad="38100" dist="38100" dir="2700000" algn="tl">
                    <a:srgbClr val="000000"/>
                  </a:outerShdw>
                </a:effectLst>
              </a:rPr>
              <a:t>Зараркунанда,</a:t>
            </a:r>
            <a:r>
              <a:rPr lang="uz-Cyrl-UZ" altLang="ru-RU" sz="1600" b="1">
                <a:effectLst>
                  <a:outerShdw blurRad="38100" dist="38100" dir="2700000" algn="tl">
                    <a:srgbClr val="000000"/>
                  </a:outerShdw>
                </a:effectLst>
              </a:rPr>
              <a:t> касаллик ва бегона ўтларга қарши </a:t>
            </a:r>
            <a:endParaRPr lang="ru-RU" altLang="ru-RU" sz="1600">
              <a:effectLst>
                <a:outerShdw blurRad="38100" dist="38100" dir="2700000" algn="tl">
                  <a:srgbClr val="000000"/>
                </a:outerShdw>
              </a:effectLst>
            </a:endParaRPr>
          </a:p>
          <a:p>
            <a:pPr algn="ctr" eaLnBrk="1" hangingPunct="1">
              <a:defRPr/>
            </a:pPr>
            <a:r>
              <a:rPr lang="uz-Cyrl-UZ" altLang="ru-RU" sz="1600" b="1">
                <a:effectLst>
                  <a:outerShdw blurRad="38100" dist="38100" dir="2700000" algn="tl">
                    <a:srgbClr val="000000"/>
                  </a:outerShdw>
                </a:effectLst>
              </a:rPr>
              <a:t>к</a:t>
            </a:r>
            <a:r>
              <a:rPr lang="ru-RU" altLang="ru-RU" sz="1600" b="1">
                <a:effectLst>
                  <a:outerShdw blurRad="38100" dist="38100" dir="2700000" algn="tl">
                    <a:srgbClr val="000000"/>
                  </a:outerShdw>
                </a:effectLst>
              </a:rPr>
              <a:t>о</a:t>
            </a:r>
            <a:r>
              <a:rPr lang="uz-Cyrl-UZ" altLang="ru-RU" sz="1600" b="1">
                <a:effectLst>
                  <a:outerShdw blurRad="38100" dist="38100" dir="2700000" algn="tl">
                    <a:srgbClr val="000000"/>
                  </a:outerShdw>
                </a:effectLst>
              </a:rPr>
              <a:t>мплекс кураш чора-тадбирлари</a:t>
            </a:r>
            <a:endParaRPr lang="ru-RU" altLang="ru-RU" sz="1600">
              <a:effectLst>
                <a:outerShdw blurRad="38100" dist="38100" dir="2700000" algn="tl">
                  <a:srgbClr val="000000"/>
                </a:outerShdw>
              </a:effectLst>
            </a:endParaRPr>
          </a:p>
        </p:txBody>
      </p:sp>
      <p:graphicFrame>
        <p:nvGraphicFramePr>
          <p:cNvPr id="3" name="Таблица 2"/>
          <p:cNvGraphicFramePr>
            <a:graphicFrameLocks noGrp="1"/>
          </p:cNvGraphicFramePr>
          <p:nvPr/>
        </p:nvGraphicFramePr>
        <p:xfrm>
          <a:off x="307975" y="817563"/>
          <a:ext cx="8367713" cy="5594988"/>
        </p:xfrm>
        <a:graphic>
          <a:graphicData uri="http://schemas.openxmlformats.org/drawingml/2006/table">
            <a:tbl>
              <a:tblPr firstRow="1" bandRow="1">
                <a:tableStyleId>{775DCB02-9BB8-47FD-8907-85C794F793BA}</a:tableStyleId>
              </a:tblPr>
              <a:tblGrid>
                <a:gridCol w="1887538">
                  <a:extLst>
                    <a:ext uri="{9D8B030D-6E8A-4147-A177-3AD203B41FA5}">
                      <a16:colId xmlns:a16="http://schemas.microsoft.com/office/drawing/2014/main" val="20000"/>
                    </a:ext>
                  </a:extLst>
                </a:gridCol>
                <a:gridCol w="3403600">
                  <a:extLst>
                    <a:ext uri="{9D8B030D-6E8A-4147-A177-3AD203B41FA5}">
                      <a16:colId xmlns:a16="http://schemas.microsoft.com/office/drawing/2014/main" val="20001"/>
                    </a:ext>
                  </a:extLst>
                </a:gridCol>
                <a:gridCol w="1900237">
                  <a:extLst>
                    <a:ext uri="{9D8B030D-6E8A-4147-A177-3AD203B41FA5}">
                      <a16:colId xmlns:a16="http://schemas.microsoft.com/office/drawing/2014/main" val="20002"/>
                    </a:ext>
                  </a:extLst>
                </a:gridCol>
                <a:gridCol w="1176338">
                  <a:extLst>
                    <a:ext uri="{9D8B030D-6E8A-4147-A177-3AD203B41FA5}">
                      <a16:colId xmlns:a16="http://schemas.microsoft.com/office/drawing/2014/main" val="20003"/>
                    </a:ext>
                  </a:extLst>
                </a:gridCol>
              </a:tblGrid>
              <a:tr h="3349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Муддати</a:t>
                      </a:r>
                      <a:endParaRPr kumimoji="0" lang="ru-RU" sz="1200" b="1"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Чоралар</a:t>
                      </a:r>
                      <a:endParaRPr kumimoji="0" lang="ru-RU" sz="1200" b="1"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Дорилар ва уларни қўллаш миқдори</a:t>
                      </a:r>
                      <a:endParaRPr kumimoji="0" lang="ru-RU" sz="1200" b="1"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hMerge="1">
                  <a:txBody>
                    <a:bodyPr/>
                    <a:lstStyle/>
                    <a:p>
                      <a:endParaRPr lang="ru-RU"/>
                    </a:p>
                  </a:txBody>
                  <a:tcPr/>
                </a:tc>
                <a:extLst>
                  <a:ext uri="{0D108BD9-81ED-4DB2-BD59-A6C34878D82A}">
                    <a16:rowId xmlns:a16="http://schemas.microsoft.com/office/drawing/2014/main" val="10000"/>
                  </a:ext>
                </a:extLst>
              </a:tr>
              <a:tr h="8080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Экиш олдидан</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Уруғлик донни дорилаш фузариоз, аскахитоз, бактериоз тарқалишининг олдини олиш. Касаллик ва хаш</a:t>
                      </a:r>
                      <a:r>
                        <a:rPr kumimoji="0" lang="uz-Cyrl-UZ" sz="1200" u="none" strike="noStrike" cap="none" normalizeH="0" baseline="0" smtClean="0">
                          <a:ln>
                            <a:noFill/>
                          </a:ln>
                          <a:effectLst/>
                        </a:rPr>
                        <a:t>о</a:t>
                      </a:r>
                      <a:r>
                        <a:rPr kumimoji="0" lang="ru-RU" sz="1200" u="none" strike="noStrike" cap="none" normalizeH="0" baseline="0" smtClean="0">
                          <a:ln>
                            <a:noFill/>
                          </a:ln>
                          <a:effectLst/>
                        </a:rPr>
                        <a:t>ротларга </a:t>
                      </a:r>
                      <a:r>
                        <a:rPr kumimoji="0" lang="uz-Cyrl-UZ" sz="1200" u="none" strike="noStrike" cap="none" normalizeH="0" baseline="0" smtClean="0">
                          <a:ln>
                            <a:noFill/>
                          </a:ln>
                          <a:effectLst/>
                        </a:rPr>
                        <a:t>қ</a:t>
                      </a:r>
                      <a:r>
                        <a:rPr kumimoji="0" lang="ru-RU" sz="1200" u="none" strike="noStrike" cap="none" normalizeH="0" baseline="0" smtClean="0">
                          <a:ln>
                            <a:noFill/>
                          </a:ln>
                          <a:effectLst/>
                        </a:rPr>
                        <a:t>арши </a:t>
                      </a:r>
                      <a:r>
                        <a:rPr kumimoji="0" lang="uz-Cyrl-UZ" sz="1200" u="none" strike="noStrike" cap="none" normalizeH="0" baseline="0" smtClean="0">
                          <a:ln>
                            <a:noFill/>
                          </a:ln>
                          <a:effectLst/>
                        </a:rPr>
                        <a:t>курашиш ва олдини олиш учун.</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Топсин-М</a:t>
                      </a:r>
                      <a:r>
                        <a:rPr kumimoji="0" lang="uz-Cyrl-UZ" sz="1200" u="none" strike="noStrike" cap="none" normalizeH="0" baseline="0" smtClean="0">
                          <a:ln>
                            <a:noFill/>
                          </a:ln>
                          <a:effectLst/>
                        </a:rPr>
                        <a:t>   </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Дивидент</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Витавокс</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1 кг/т</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2.0 л/т</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2.5/3.0 л/т</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extLst>
                  <a:ext uri="{0D108BD9-81ED-4DB2-BD59-A6C34878D82A}">
                    <a16:rowId xmlns:a16="http://schemas.microsoft.com/office/drawing/2014/main" val="10001"/>
                  </a:ext>
                </a:extLst>
              </a:tr>
              <a:tr h="3349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Экиш куни</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Бактериозга қарши.</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Фитобактериомицин</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3 кг/т</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extLst>
                  <a:ext uri="{0D108BD9-81ED-4DB2-BD59-A6C34878D82A}">
                    <a16:rowId xmlns:a16="http://schemas.microsoft.com/office/drawing/2014/main" val="10002"/>
                  </a:ext>
                </a:extLst>
              </a:tr>
              <a:tr h="5016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Экиш</a:t>
                      </a:r>
                      <a:r>
                        <a:rPr kumimoji="0" lang="uz-Cyrl-UZ" sz="1200" u="none" strike="noStrike" cap="none" normalizeH="0" baseline="0" smtClean="0">
                          <a:ln>
                            <a:noFill/>
                          </a:ln>
                          <a:effectLst/>
                        </a:rPr>
                        <a:t>дан 20-30 кун</a:t>
                      </a:r>
                      <a:r>
                        <a:rPr kumimoji="0" lang="ru-RU" sz="1200" u="none" strike="noStrike" cap="none" normalizeH="0" baseline="0" smtClean="0">
                          <a:ln>
                            <a:noFill/>
                          </a:ln>
                          <a:effectLst/>
                        </a:rPr>
                        <a:t> олди</a:t>
                      </a:r>
                      <a:r>
                        <a:rPr kumimoji="0" lang="uz-Cyrl-UZ" sz="1200" u="none" strike="noStrike" cap="none" normalizeH="0" baseline="0" smtClean="0">
                          <a:ln>
                            <a:noFill/>
                          </a:ln>
                          <a:effectLst/>
                        </a:rPr>
                        <a:t>н</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Бегона ўтлардан курмак турлари ва бошқаларга қарши.</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Раундап</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4,0-6,0 л/га </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extLst>
                  <a:ext uri="{0D108BD9-81ED-4DB2-BD59-A6C34878D82A}">
                    <a16:rowId xmlns:a16="http://schemas.microsoft.com/office/drawing/2014/main" val="10003"/>
                  </a:ext>
                </a:extLst>
              </a:tr>
              <a:tr h="528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Экиш билан </a:t>
                      </a:r>
                      <a:r>
                        <a:rPr kumimoji="0" lang="uz-Cyrl-UZ" sz="1200" u="none" strike="noStrike" cap="none" normalizeH="0" baseline="0" smtClean="0">
                          <a:ln>
                            <a:noFill/>
                          </a:ln>
                          <a:effectLst/>
                        </a:rPr>
                        <a:t>биргаликда, ёки нихол униб чиқгунча</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Бегона ўтларга қарши кураш.</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Нитра</a:t>
                      </a:r>
                      <a:r>
                        <a:rPr kumimoji="0" lang="uz-Cyrl-UZ" sz="1200" u="none" strike="noStrike" cap="none" normalizeH="0" baseline="0" smtClean="0">
                          <a:ln>
                            <a:noFill/>
                          </a:ln>
                          <a:effectLst/>
                        </a:rPr>
                        <a:t>н</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Гезагард</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3</a:t>
                      </a:r>
                      <a:r>
                        <a:rPr kumimoji="0" lang="uz-Cyrl-UZ" sz="1200" u="none" strike="noStrike" cap="none" normalizeH="0" baseline="0" smtClean="0">
                          <a:ln>
                            <a:noFill/>
                          </a:ln>
                          <a:effectLst/>
                        </a:rPr>
                        <a:t>,5</a:t>
                      </a:r>
                      <a:r>
                        <a:rPr kumimoji="0" lang="ru-RU" sz="1200" u="none" strike="noStrike" cap="none" normalizeH="0" baseline="0" smtClean="0">
                          <a:ln>
                            <a:noFill/>
                          </a:ln>
                          <a:effectLst/>
                        </a:rPr>
                        <a:t>-6,0 л/га</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1,0</a:t>
                      </a:r>
                      <a:r>
                        <a:rPr kumimoji="0" lang="ru-RU" sz="1200" u="none" strike="noStrike" cap="none" normalizeH="0" baseline="0" smtClean="0">
                          <a:ln>
                            <a:noFill/>
                          </a:ln>
                          <a:effectLst/>
                        </a:rPr>
                        <a:t>-</a:t>
                      </a:r>
                      <a:r>
                        <a:rPr kumimoji="0" lang="uz-Cyrl-UZ" sz="1200" u="none" strike="noStrike" cap="none" normalizeH="0" baseline="0" smtClean="0">
                          <a:ln>
                            <a:noFill/>
                          </a:ln>
                          <a:effectLst/>
                        </a:rPr>
                        <a:t>1,2 кг</a:t>
                      </a:r>
                      <a:r>
                        <a:rPr kumimoji="0" lang="ru-RU" sz="1200" u="none" strike="noStrike" cap="none" normalizeH="0" baseline="0" smtClean="0">
                          <a:ln>
                            <a:noFill/>
                          </a:ln>
                          <a:effectLst/>
                        </a:rPr>
                        <a:t>/га</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extLst>
                  <a:ext uri="{0D108BD9-81ED-4DB2-BD59-A6C34878D82A}">
                    <a16:rowId xmlns:a16="http://schemas.microsoft.com/office/drawing/2014/main" val="10004"/>
                  </a:ext>
                </a:extLst>
              </a:tr>
              <a:tr h="4365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Ўсимлик тўла униб чиққанида</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Хаш</a:t>
                      </a:r>
                      <a:r>
                        <a:rPr kumimoji="0" lang="uz-Cyrl-UZ" sz="1200" u="none" strike="noStrike" cap="none" normalizeH="0" baseline="0" smtClean="0">
                          <a:ln>
                            <a:noFill/>
                          </a:ln>
                          <a:effectLst/>
                        </a:rPr>
                        <a:t>о</a:t>
                      </a:r>
                      <a:r>
                        <a:rPr kumimoji="0" lang="ru-RU" sz="1200" u="none" strike="noStrike" cap="none" normalizeH="0" baseline="0" smtClean="0">
                          <a:ln>
                            <a:noFill/>
                          </a:ln>
                          <a:effectLst/>
                        </a:rPr>
                        <a:t>ротларга қарши кураш учун</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Арриво</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Циракс</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0,32 л/га</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0,32 л/га</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extLst>
                  <a:ext uri="{0D108BD9-81ED-4DB2-BD59-A6C34878D82A}">
                    <a16:rowId xmlns:a16="http://schemas.microsoft.com/office/drawing/2014/main" val="10005"/>
                  </a:ext>
                </a:extLst>
              </a:tr>
              <a:tr h="806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4-5 та барг чиқарганда</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Кенг баргли ўтлардан шўра, канатник ва бошқаларга қарши.</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Фюзилад</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Супер</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Фюзилад</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форте</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 </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2,0-4,0 л/га</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 </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1,5 л/га</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extLst>
                  <a:ext uri="{0D108BD9-81ED-4DB2-BD59-A6C34878D82A}">
                    <a16:rowId xmlns:a16="http://schemas.microsoft.com/office/drawing/2014/main" val="10006"/>
                  </a:ext>
                </a:extLst>
              </a:tr>
              <a:tr h="941388">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Ўсув даврида</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u="none" strike="noStrike" cap="none" normalizeH="0" baseline="0" smtClean="0">
                          <a:ln>
                            <a:noFill/>
                          </a:ln>
                          <a:effectLst/>
                        </a:rPr>
                        <a:t>Касалликлардан фузариоз, бактериоз, аскахитоз ва бошқаларга қарши курашиш мақсадида фунгицидларни қўллаш. </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Топсин-М</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Охак олтингугурт қайнатмаси</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Тўйинтирилган олтингугурт</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1.0 кг/га</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 </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0,5-1,0 кг/га</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 </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15-20 кг/га</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extLst>
                  <a:ext uri="{0D108BD9-81ED-4DB2-BD59-A6C34878D82A}">
                    <a16:rowId xmlns:a16="http://schemas.microsoft.com/office/drawing/2014/main" val="10007"/>
                  </a:ext>
                </a:extLst>
              </a:tr>
              <a:tr h="871538">
                <a:tc vMerge="1">
                  <a:txBody>
                    <a:bodyPr/>
                    <a:lstStyle/>
                    <a:p>
                      <a:endParaRPr lang="ru-RU"/>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Ҳашоротлардан ўргимчаккана, шира, цикадаларга қарши кур</a:t>
                      </a:r>
                      <a:r>
                        <a:rPr kumimoji="0" lang="ru-RU" sz="1200" u="none" strike="noStrike" cap="none" normalizeH="0" baseline="0" smtClean="0">
                          <a:ln>
                            <a:noFill/>
                          </a:ln>
                          <a:effectLst/>
                        </a:rPr>
                        <a:t>а</a:t>
                      </a:r>
                      <a:r>
                        <a:rPr kumimoji="0" lang="uz-Cyrl-UZ" sz="1200" u="none" strike="noStrike" cap="none" normalizeH="0" baseline="0" smtClean="0">
                          <a:ln>
                            <a:noFill/>
                          </a:ln>
                          <a:effectLst/>
                        </a:rPr>
                        <a:t>шда инсектицидларни қўллаш.</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Ома</a:t>
                      </a:r>
                      <a:r>
                        <a:rPr kumimoji="0" lang="ru-RU" sz="1200" u="none" strike="noStrike" cap="none" normalizeH="0" baseline="0" smtClean="0">
                          <a:ln>
                            <a:noFill/>
                          </a:ln>
                          <a:effectLst/>
                        </a:rPr>
                        <a:t>й</a:t>
                      </a:r>
                      <a:r>
                        <a:rPr kumimoji="0" lang="uz-Cyrl-UZ" sz="1200" u="none" strike="noStrike" cap="none" normalizeH="0" baseline="0" smtClean="0">
                          <a:ln>
                            <a:noFill/>
                          </a:ln>
                          <a:effectLst/>
                        </a:rPr>
                        <a:t>т</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Данадим</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Децис</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Каратэ</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1,3 л/га</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0,5-1,0 л/га</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0,3-0,5 л/га</a:t>
                      </a:r>
                      <a:endParaRPr kumimoji="0" lang="ru-RU" sz="1200" u="none" strike="noStrike" cap="none" normalizeH="0" baseline="0" smtClean="0">
                        <a:ln>
                          <a:noFill/>
                        </a:ln>
                        <a:effectLs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u="none" strike="noStrike" cap="none" normalizeH="0" baseline="0" smtClean="0">
                          <a:ln>
                            <a:noFill/>
                          </a:ln>
                          <a:effectLst/>
                        </a:rPr>
                        <a:t>0,4 л/га</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44059" marR="44059" marT="0" marB="0" anchor="ctr" horzOverflow="overflow"/>
                </a:tc>
                <a:extLst>
                  <a:ext uri="{0D108BD9-81ED-4DB2-BD59-A6C34878D82A}">
                    <a16:rowId xmlns:a16="http://schemas.microsoft.com/office/drawing/2014/main" val="10008"/>
                  </a:ext>
                </a:extLst>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1"/>
          <p:cNvSpPr>
            <a:spLocks noChangeArrowheads="1"/>
          </p:cNvSpPr>
          <p:nvPr/>
        </p:nvSpPr>
        <p:spPr bwMode="auto">
          <a:xfrm>
            <a:off x="4572000" y="1000108"/>
            <a:ext cx="4391025" cy="5478423"/>
          </a:xfrm>
          <a:prstGeom prst="rect">
            <a:avLst/>
          </a:prstGeom>
          <a:noFill/>
          <a:ln w="9525">
            <a:noFill/>
            <a:miter lim="800000"/>
            <a:headEnd/>
            <a:tailEnd/>
          </a:ln>
          <a:effectLst/>
        </p:spPr>
        <p:txBody>
          <a:bodyPr anchor="ctr">
            <a:spAutoFit/>
          </a:bodyPr>
          <a:lstStyle/>
          <a:p>
            <a:pPr indent="449263" algn="just" eaLnBrk="1" hangingPunct="1">
              <a:defRPr/>
            </a:pPr>
            <a:r>
              <a:rPr lang="uz-Cyrl-UZ" altLang="ru-RU" sz="1400" b="1" smtClean="0">
                <a:effectLst>
                  <a:outerShdw blurRad="38100" dist="38100" dir="2700000" algn="tl">
                    <a:srgbClr val="000000"/>
                  </a:outerShdw>
                </a:effectLst>
              </a:rPr>
              <a:t>Соя ўсимлигини ўзигагина хос бўлган хусусиятларидан бири, унинг аксарият навларини донлари пишабошлашининг белгиси сифатида поядаги баргларнинг 75-80 фоиз қисми табиий сарғайиб тўкилишидир. Шунингдек, сояни пишганлигининг яна бир белгиси поя, дуккакларнинг ранги кўпинча сомон-сариқ, кулранг, қумранг, қўнғир ранг, сариқ ранг каби рангларга кириб экилган навнинг характерли белгилари намоён бўлади. Ана шуларга қараб соя донини йиғиб олишга киришилади. Соя донини бирданига комбайинлаш усули билан дон комбайнлари “Дон1500”, “Енисей”, “СК-5 Нива”, “Класс”, “Самро-500”лардан фойдаланиб, уларни жаткаларини пасайтириб ва янчиш аппаратидаги барабанларини айланиш сонини минутига 400-500 мартага камайтириб соя ўришга мослаштирилади, акс ҳолда сояни поясининг пастки қисмидаги дуккаклари ўрилмай қолади ва янчиш аппарати барабанларининг тез айланиши натижасида соя донини майдалаб уруғ паллаларини бўлиб юборади. </a:t>
            </a:r>
          </a:p>
          <a:p>
            <a:pPr indent="449263" algn="just" eaLnBrk="1" hangingPunct="1">
              <a:defRPr/>
            </a:pPr>
            <a:endParaRPr lang="uz-Cyrl-UZ" altLang="ru-RU" sz="1400" b="1">
              <a:effectLst>
                <a:outerShdw blurRad="38100" dist="38100" dir="2700000" algn="tl">
                  <a:srgbClr val="000000"/>
                </a:outerShdw>
              </a:effectLst>
            </a:endParaRPr>
          </a:p>
        </p:txBody>
      </p:sp>
      <p:sp>
        <p:nvSpPr>
          <p:cNvPr id="120835" name="Прямоугольник 2"/>
          <p:cNvSpPr>
            <a:spLocks noChangeArrowheads="1"/>
          </p:cNvSpPr>
          <p:nvPr/>
        </p:nvSpPr>
        <p:spPr bwMode="auto">
          <a:xfrm>
            <a:off x="2268538" y="549275"/>
            <a:ext cx="5737225" cy="457200"/>
          </a:xfrm>
          <a:prstGeom prst="rect">
            <a:avLst/>
          </a:prstGeom>
          <a:noFill/>
          <a:ln w="9525">
            <a:noFill/>
            <a:miter lim="800000"/>
            <a:headEnd/>
            <a:tailEnd/>
          </a:ln>
        </p:spPr>
        <p:txBody>
          <a:bodyPr wrap="none">
            <a:spAutoFit/>
          </a:bodyPr>
          <a:lstStyle/>
          <a:p>
            <a:pPr indent="449263" algn="just" eaLnBrk="1" hangingPunct="1">
              <a:defRPr/>
            </a:pPr>
            <a:r>
              <a:rPr lang="uz-Cyrl-UZ" altLang="ru-RU" sz="2400" b="1">
                <a:effectLst>
                  <a:outerShdw blurRad="38100" dist="38100" dir="2700000" algn="tl">
                    <a:srgbClr val="000000"/>
                  </a:outerShdw>
                </a:effectLst>
                <a:latin typeface="Times New Roman" pitchFamily="18" charset="0"/>
                <a:cs typeface="Times New Roman" pitchFamily="18" charset="0"/>
              </a:rPr>
              <a:t>ҲОСИЛНИ ЙИҒИШТИРИБ ОЛИШ</a:t>
            </a:r>
            <a:endParaRPr lang="ru-RU" altLang="ru-RU" sz="2400">
              <a:effectLst>
                <a:outerShdw blurRad="38100" dist="38100" dir="2700000" algn="tl">
                  <a:srgbClr val="000000"/>
                </a:outerShdw>
              </a:effectLst>
              <a:latin typeface="Times New Roman" pitchFamily="18" charset="0"/>
            </a:endParaRPr>
          </a:p>
        </p:txBody>
      </p:sp>
      <p:pic>
        <p:nvPicPr>
          <p:cNvPr id="41988" name="Picture 2" descr="7192_300,274"/>
          <p:cNvPicPr>
            <a:picLocks noChangeAspect="1" noChangeArrowheads="1"/>
          </p:cNvPicPr>
          <p:nvPr/>
        </p:nvPicPr>
        <p:blipFill>
          <a:blip r:embed="rId2"/>
          <a:srcRect/>
          <a:stretch>
            <a:fillRect/>
          </a:stretch>
        </p:blipFill>
        <p:spPr bwMode="auto">
          <a:xfrm>
            <a:off x="214282" y="1285860"/>
            <a:ext cx="4429156" cy="404492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Содержимое 2"/>
          <p:cNvSpPr>
            <a:spLocks noGrp="1"/>
          </p:cNvSpPr>
          <p:nvPr>
            <p:ph idx="4294967295"/>
          </p:nvPr>
        </p:nvSpPr>
        <p:spPr>
          <a:xfrm>
            <a:off x="500034" y="1285860"/>
            <a:ext cx="8229600" cy="4530725"/>
          </a:xfrm>
        </p:spPr>
        <p:style>
          <a:lnRef idx="1">
            <a:schemeClr val="accent2"/>
          </a:lnRef>
          <a:fillRef idx="3">
            <a:schemeClr val="accent2"/>
          </a:fillRef>
          <a:effectRef idx="2">
            <a:schemeClr val="accent2"/>
          </a:effectRef>
          <a:fontRef idx="minor">
            <a:schemeClr val="lt1"/>
          </a:fontRef>
        </p:style>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marL="273050" indent="-273050" algn="ctr" eaLnBrk="1" hangingPunct="1"/>
            <a:r>
              <a:rPr lang="en-US" sz="6100" b="1"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 </a:t>
            </a:r>
            <a:r>
              <a:rPr lang="uz-Cyrl-UZ" sz="6600" b="1"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Эътиборингиз учун рахмат!</a:t>
            </a:r>
            <a:endParaRPr lang="ru-RU" sz="6100" b="1"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Tree>
  </p:cSld>
  <p:clrMapOvr>
    <a:masterClrMapping/>
  </p:clrMapOvr>
  <p:transition advClick="0" advTm="500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be08dc8363e4406898315119bbd14b128b4ded"/>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3.jpeg"/></Relationships>
</file>

<file path=ppt/theme/_rels/theme6.xml.rels><?xml version="1.0" encoding="UTF-8" standalone="yes"?>
<Relationships xmlns="http://schemas.openxmlformats.org/package/2006/relationships"><Relationship Id="rId1" Type="http://schemas.openxmlformats.org/officeDocument/2006/relationships/image" Target="../media/image6.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Поток">
  <a:themeElements>
    <a:clrScheme name="Другая 8">
      <a:dk1>
        <a:srgbClr val="00B050"/>
      </a:dk1>
      <a:lt1>
        <a:srgbClr val="00B050"/>
      </a:lt1>
      <a:dk2>
        <a:srgbClr val="FFFF00"/>
      </a:dk2>
      <a:lt2>
        <a:srgbClr val="E7DEC9"/>
      </a:lt2>
      <a:accent1>
        <a:srgbClr val="00B050"/>
      </a:accent1>
      <a:accent2>
        <a:srgbClr val="00B050"/>
      </a:accent2>
      <a:accent3>
        <a:srgbClr val="C32D2E"/>
      </a:accent3>
      <a:accent4>
        <a:srgbClr val="84AA33"/>
      </a:accent4>
      <a:accent5>
        <a:srgbClr val="36FF91"/>
      </a:accent5>
      <a:accent6>
        <a:srgbClr val="475A8D"/>
      </a:accent6>
      <a:hlink>
        <a:srgbClr val="8DC765"/>
      </a:hlink>
      <a:folHlink>
        <a:srgbClr val="AA8A14"/>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1_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7.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261</TotalTime>
  <Words>1179</Words>
  <Application>Microsoft Office PowerPoint</Application>
  <PresentationFormat>Экран (4:3)</PresentationFormat>
  <Paragraphs>178</Paragraphs>
  <Slides>18</Slides>
  <Notes>3</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6</vt:i4>
      </vt:variant>
      <vt:variant>
        <vt:lpstr>Заголовки слайдов</vt:lpstr>
      </vt:variant>
      <vt:variant>
        <vt:i4>18</vt:i4>
      </vt:variant>
    </vt:vector>
  </HeadingPairs>
  <TitlesOfParts>
    <vt:vector size="35" baseType="lpstr">
      <vt:lpstr>Arial</vt:lpstr>
      <vt:lpstr>Calibri</vt:lpstr>
      <vt:lpstr>Century Schoolbook</vt:lpstr>
      <vt:lpstr>Constantia</vt:lpstr>
      <vt:lpstr>Franklin Gothic Book</vt:lpstr>
      <vt:lpstr>Franklin Gothic Medium</vt:lpstr>
      <vt:lpstr>Georgia</vt:lpstr>
      <vt:lpstr>Times New Roman</vt:lpstr>
      <vt:lpstr>Trebuchet MS</vt:lpstr>
      <vt:lpstr>Wingdings</vt:lpstr>
      <vt:lpstr>Wingdings 2</vt:lpstr>
      <vt:lpstr>Городская</vt:lpstr>
      <vt:lpstr>Поток</vt:lpstr>
      <vt:lpstr>Изящная</vt:lpstr>
      <vt:lpstr>Трек</vt:lpstr>
      <vt:lpstr>1_Изящная</vt:lpstr>
      <vt:lpstr>Эркер</vt:lpstr>
      <vt:lpstr>11-мавзу: Сояни мой учун етиштириш технологияси</vt:lpstr>
      <vt:lpstr>режа</vt:lpstr>
      <vt:lpstr>Презентация PowerPoint</vt:lpstr>
      <vt:lpstr>Сояни дон олиш учун асосий экин сифатида ўстириш агротехнологияси.</vt:lpstr>
      <vt:lpstr>Сояни дон олиш учун асосий экин сифатида ўстириш агротехнологияси.</vt:lpstr>
      <vt:lpstr>экиш</vt:lpstr>
      <vt:lpstr>Сояни хар хил катталикдаги уруғларидан турли хил майдонда устирилганда экиш меъёри </vt:lpstr>
      <vt:lpstr>Озиқлантириш ва суғориш</vt:lpstr>
      <vt:lpstr>Қатор орасига ишлов бериш ва бегона ўтларга қарши курашиш</vt:lpstr>
      <vt:lpstr>Фузариоз</vt:lpstr>
      <vt:lpstr>Антрокноз</vt:lpstr>
      <vt:lpstr>Зараркунанда хашоратларга қарши кураш</vt:lpstr>
      <vt:lpstr>Ғўза тунлами</vt:lpstr>
      <vt:lpstr>Цикада</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Соя аҳамияти,  биологияси ва  етиштириш технологияси</dc:title>
  <dc:creator>UserXP</dc:creator>
  <cp:lastModifiedBy>Feruza opa</cp:lastModifiedBy>
  <cp:revision>50</cp:revision>
  <dcterms:created xsi:type="dcterms:W3CDTF">2011-05-03T08:18:07Z</dcterms:created>
  <dcterms:modified xsi:type="dcterms:W3CDTF">2018-11-22T21:13:15Z</dcterms:modified>
</cp:coreProperties>
</file>