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19" r:id="rId5"/>
    <p:sldMasterId id="2147483831" r:id="rId6"/>
    <p:sldMasterId id="2147483843" r:id="rId7"/>
    <p:sldMasterId id="2147483855" r:id="rId8"/>
    <p:sldMasterId id="2147483867" r:id="rId9"/>
    <p:sldMasterId id="2147483879" r:id="rId10"/>
  </p:sldMasterIdLst>
  <p:notesMasterIdLst>
    <p:notesMasterId r:id="rId34"/>
  </p:notesMasterIdLst>
  <p:sldIdLst>
    <p:sldId id="358" r:id="rId11"/>
    <p:sldId id="329" r:id="rId12"/>
    <p:sldId id="330" r:id="rId13"/>
    <p:sldId id="332" r:id="rId14"/>
    <p:sldId id="334" r:id="rId15"/>
    <p:sldId id="360" r:id="rId16"/>
    <p:sldId id="361" r:id="rId17"/>
    <p:sldId id="362" r:id="rId18"/>
    <p:sldId id="364" r:id="rId19"/>
    <p:sldId id="365" r:id="rId20"/>
    <p:sldId id="366" r:id="rId21"/>
    <p:sldId id="367" r:id="rId22"/>
    <p:sldId id="335" r:id="rId23"/>
    <p:sldId id="344" r:id="rId24"/>
    <p:sldId id="338" r:id="rId25"/>
    <p:sldId id="368" r:id="rId26"/>
    <p:sldId id="369" r:id="rId27"/>
    <p:sldId id="370" r:id="rId28"/>
    <p:sldId id="371" r:id="rId29"/>
    <p:sldId id="372" r:id="rId30"/>
    <p:sldId id="373" r:id="rId31"/>
    <p:sldId id="374" r:id="rId32"/>
    <p:sldId id="266" r:id="rId33"/>
  </p:sldIdLst>
  <p:sldSz cx="9144000" cy="6858000" type="screen4x3"/>
  <p:notesSz cx="6858000" cy="9144000"/>
  <p:custDataLst>
    <p:tags r:id="rId3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DAD"/>
    <a:srgbClr val="0000FF"/>
    <a:srgbClr val="7A0000"/>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4" d="100"/>
          <a:sy n="74" d="100"/>
        </p:scale>
        <p:origin x="129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23.11.2018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0598532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27975607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1274669593"/>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398527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1390717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2957262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62926194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5427829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25754435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2744986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0910910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solidFill>
                <a:prstClr val="black"/>
              </a:solidFill>
            </a:endParaRPr>
          </a:p>
        </p:txBody>
      </p:sp>
    </p:spTree>
    <p:extLst>
      <p:ext uri="{BB962C8B-B14F-4D97-AF65-F5344CB8AC3E}">
        <p14:creationId xmlns:p14="http://schemas.microsoft.com/office/powerpoint/2010/main" val="18368581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209528435"/>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solidFill>
                <a:prstClr val="black"/>
              </a:solidFill>
            </a:endParaRPr>
          </a:p>
        </p:txBody>
      </p:sp>
    </p:spTree>
    <p:extLst>
      <p:ext uri="{BB962C8B-B14F-4D97-AF65-F5344CB8AC3E}">
        <p14:creationId xmlns:p14="http://schemas.microsoft.com/office/powerpoint/2010/main" val="264400687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5438877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91055227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4733057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Дата 1"/>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Tree>
    <p:extLst>
      <p:ext uri="{BB962C8B-B14F-4D97-AF65-F5344CB8AC3E}">
        <p14:creationId xmlns:p14="http://schemas.microsoft.com/office/powerpoint/2010/main" val="79437955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47113165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indent="-283464">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27575148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192220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4466010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mtClean="0"/>
            </a:lvl1pPr>
          </a:lstStyle>
          <a:p>
            <a:pPr>
              <a:defRPr/>
            </a:pPr>
            <a:fld id="{06CCC278-D878-4FF8-A06B-1DC2A632AB0C}" type="slidenum">
              <a:rPr lang="ru-RU"/>
              <a:pPr>
                <a:defRPr/>
              </a:pPr>
              <a:t>‹#›</a:t>
            </a:fld>
            <a:endParaRPr lang="ru-RU"/>
          </a:p>
        </p:txBody>
      </p:sp>
    </p:spTree>
    <p:extLst>
      <p:ext uri="{BB962C8B-B14F-4D97-AF65-F5344CB8AC3E}">
        <p14:creationId xmlns:p14="http://schemas.microsoft.com/office/powerpoint/2010/main" val="3819511478"/>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B9C10B10-3B93-4090-AA02-D2931C9F8A95}" type="slidenum">
              <a:rPr lang="ru-RU"/>
              <a:pPr>
                <a:defRPr/>
              </a:pPr>
              <a:t>‹#›</a:t>
            </a:fld>
            <a:endParaRPr lang="ru-RU"/>
          </a:p>
        </p:txBody>
      </p:sp>
    </p:spTree>
    <p:extLst>
      <p:ext uri="{BB962C8B-B14F-4D97-AF65-F5344CB8AC3E}">
        <p14:creationId xmlns:p14="http://schemas.microsoft.com/office/powerpoint/2010/main" val="2335180485"/>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smtClean="0"/>
            </a:lvl1pPr>
          </a:lstStyle>
          <a:p>
            <a:pPr>
              <a:defRPr/>
            </a:pPr>
            <a:fld id="{C6C2E2F5-682C-40E0-891A-AC5764D7CBF7}" type="slidenum">
              <a:rPr lang="ru-RU"/>
              <a:pPr>
                <a:defRPr/>
              </a:pPr>
              <a:t>‹#›</a:t>
            </a:fld>
            <a:endParaRPr lang="ru-RU"/>
          </a:p>
        </p:txBody>
      </p:sp>
    </p:spTree>
    <p:extLst>
      <p:ext uri="{BB962C8B-B14F-4D97-AF65-F5344CB8AC3E}">
        <p14:creationId xmlns:p14="http://schemas.microsoft.com/office/powerpoint/2010/main" val="3533303448"/>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D0C61E7D-BCC7-45BD-B887-64C77328E1CC}" type="slidenum">
              <a:rPr lang="ru-RU"/>
              <a:pPr>
                <a:defRPr/>
              </a:pPr>
              <a:t>‹#›</a:t>
            </a:fld>
            <a:endParaRPr lang="ru-RU"/>
          </a:p>
        </p:txBody>
      </p:sp>
    </p:spTree>
    <p:extLst>
      <p:ext uri="{BB962C8B-B14F-4D97-AF65-F5344CB8AC3E}">
        <p14:creationId xmlns:p14="http://schemas.microsoft.com/office/powerpoint/2010/main" val="235811698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8D433CBF-C03E-4541-9A39-E6BD69848D67}" type="slidenum">
              <a:rPr lang="ru-RU"/>
              <a:pPr>
                <a:defRPr/>
              </a:pPr>
              <a:t>‹#›</a:t>
            </a:fld>
            <a:endParaRPr lang="ru-RU"/>
          </a:p>
        </p:txBody>
      </p:sp>
    </p:spTree>
    <p:extLst>
      <p:ext uri="{BB962C8B-B14F-4D97-AF65-F5344CB8AC3E}">
        <p14:creationId xmlns:p14="http://schemas.microsoft.com/office/powerpoint/2010/main" val="30709413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DA85A501-5F4F-47F2-8428-3A9B52BEC66D}" type="slidenum">
              <a:rPr lang="ru-RU"/>
              <a:pPr>
                <a:defRPr/>
              </a:pPr>
              <a:t>‹#›</a:t>
            </a:fld>
            <a:endParaRPr lang="ru-RU"/>
          </a:p>
        </p:txBody>
      </p:sp>
    </p:spTree>
    <p:extLst>
      <p:ext uri="{BB962C8B-B14F-4D97-AF65-F5344CB8AC3E}">
        <p14:creationId xmlns:p14="http://schemas.microsoft.com/office/powerpoint/2010/main" val="31817694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6366EA15-0954-47F0-9FFE-48B43A56E1B2}" type="slidenum">
              <a:rPr lang="ru-RU"/>
              <a:pPr>
                <a:defRPr/>
              </a:pPr>
              <a:t>‹#›</a:t>
            </a:fld>
            <a:endParaRPr lang="ru-RU"/>
          </a:p>
        </p:txBody>
      </p:sp>
    </p:spTree>
    <p:extLst>
      <p:ext uri="{BB962C8B-B14F-4D97-AF65-F5344CB8AC3E}">
        <p14:creationId xmlns:p14="http://schemas.microsoft.com/office/powerpoint/2010/main" val="382701575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smtClean="0"/>
            </a:lvl1pPr>
          </a:lstStyle>
          <a:p>
            <a:pPr>
              <a:defRPr/>
            </a:pPr>
            <a:fld id="{D53D865D-9177-4228-B5D1-0CD114F8EA93}" type="slidenum">
              <a:rPr lang="ru-RU"/>
              <a:pPr>
                <a:defRPr/>
              </a:pPr>
              <a:t>‹#›</a:t>
            </a:fld>
            <a:endParaRPr lang="ru-RU"/>
          </a:p>
        </p:txBody>
      </p:sp>
    </p:spTree>
    <p:extLst>
      <p:ext uri="{BB962C8B-B14F-4D97-AF65-F5344CB8AC3E}">
        <p14:creationId xmlns:p14="http://schemas.microsoft.com/office/powerpoint/2010/main" val="351256813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smtClean="0"/>
            </a:lvl1pPr>
          </a:lstStyle>
          <a:p>
            <a:pPr>
              <a:defRPr/>
            </a:pPr>
            <a:fld id="{9BC16896-7DD8-47FC-B3F3-75AB5D69BB9F}" type="slidenum">
              <a:rPr lang="ru-RU"/>
              <a:pPr>
                <a:defRPr/>
              </a:pPr>
              <a:t>‹#›</a:t>
            </a:fld>
            <a:endParaRPr lang="ru-RU"/>
          </a:p>
        </p:txBody>
      </p:sp>
    </p:spTree>
    <p:extLst>
      <p:ext uri="{BB962C8B-B14F-4D97-AF65-F5344CB8AC3E}">
        <p14:creationId xmlns:p14="http://schemas.microsoft.com/office/powerpoint/2010/main" val="172584149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6019CC8D-F6E6-4D1A-9D89-003EC89C8FED}" type="slidenum">
              <a:rPr lang="ru-RU"/>
              <a:pPr>
                <a:defRPr/>
              </a:pPr>
              <a:t>‹#›</a:t>
            </a:fld>
            <a:endParaRPr lang="ru-RU"/>
          </a:p>
        </p:txBody>
      </p:sp>
    </p:spTree>
    <p:extLst>
      <p:ext uri="{BB962C8B-B14F-4D97-AF65-F5344CB8AC3E}">
        <p14:creationId xmlns:p14="http://schemas.microsoft.com/office/powerpoint/2010/main" val="267449825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9585330A-3603-4354-B480-A371B0C26F4E}" type="slidenum">
              <a:rPr lang="ru-RU"/>
              <a:pPr>
                <a:defRPr/>
              </a:pPr>
              <a:t>‹#›</a:t>
            </a:fld>
            <a:endParaRPr lang="ru-RU"/>
          </a:p>
        </p:txBody>
      </p:sp>
    </p:spTree>
    <p:extLst>
      <p:ext uri="{BB962C8B-B14F-4D97-AF65-F5344CB8AC3E}">
        <p14:creationId xmlns:p14="http://schemas.microsoft.com/office/powerpoint/2010/main" val="219431866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
        <p:nvSpPr>
          <p:cNvPr id="19" name="Нижний колонтитул 18"/>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
        <p:nvSpPr>
          <p:cNvPr id="27" name="Номер слайда 2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192771C-A03D-4399-8509-8D92DAA3F8AA}" type="slidenum">
              <a:rPr kumimoji="0" lang="ru-RU" sz="1200" b="0" i="0" u="none" strike="noStrike" kern="1200" cap="none" spc="0" normalizeH="0" baseline="0" noProof="0" smtClean="0">
                <a:ln>
                  <a:noFill/>
                </a:ln>
                <a:solidFill>
                  <a:srgbClr val="DBF5F9">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755354951"/>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7F271-2412-4B8D-B464-2D1DD3A5B47A}"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329509229"/>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F76EB0-210D-48B5-BAAA-3A0B258750EE}" type="slidenum">
              <a:rPr kumimoji="0" lang="ru-RU" sz="1200" b="0" i="0" u="none" strike="noStrike" kern="1200" cap="none" spc="0" normalizeH="0" baseline="0" noProof="0" smtClean="0">
                <a:ln>
                  <a:noFill/>
                </a:ln>
                <a:solidFill>
                  <a:srgbClr val="DBF5F9">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DBF5F9">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330660409"/>
      </p:ext>
    </p:extLst>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B579D60-D64B-4D7E-8907-E5F0FF59E040}"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70990854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9F99D16-5C0C-4CC6-A344-F5DE6836F686}"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61686603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0E4D4C6-9BBC-40EA-811F-0E0BBAAC8909}"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9249548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64DE1-D970-4A7D-A754-7358C37D5A1B}"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59179931"/>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F8A1087-E877-44D8-9593-F75835DBB817}"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71863430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a:xfrm>
            <a:off x="8077200" y="6356350"/>
            <a:ext cx="609600" cy="3651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F00DFD0-064B-4D4F-AE01-A878B44C1D25}"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Tree>
    <p:extLst>
      <p:ext uri="{BB962C8B-B14F-4D97-AF65-F5344CB8AC3E}">
        <p14:creationId xmlns:p14="http://schemas.microsoft.com/office/powerpoint/2010/main" val="352173009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5C7CAF7-2CAC-4B8E-B631-59AC9B2221CD}"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2941592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11E0C36-145F-44F7-A06B-7C22152758CF}"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47322315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27708950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9306556"/>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65501388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50251935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85900954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69665945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23143985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83833416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81986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36392942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79873209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226152502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79832740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111545554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274407973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183989468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36137493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384587812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178054946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384998948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56470994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6125319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88405800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139341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99316712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97787049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367351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8.pn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slideLayout" Target="../slideLayouts/slideLayout112.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17" Type="http://schemas.openxmlformats.org/officeDocument/2006/relationships/theme" Target="../theme/theme10.xml"/><Relationship Id="rId2" Type="http://schemas.openxmlformats.org/officeDocument/2006/relationships/slideLayout" Target="../slideLayouts/slideLayout101.xml"/><Relationship Id="rId16" Type="http://schemas.openxmlformats.org/officeDocument/2006/relationships/slideLayout" Target="../slideLayouts/slideLayout115.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5" Type="http://schemas.openxmlformats.org/officeDocument/2006/relationships/slideLayout" Target="../slideLayouts/slideLayout11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slideLayout" Target="../slideLayouts/slideLayout1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11/23/2018</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346753365"/>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Tree>
    <p:extLst>
      <p:ext uri="{BB962C8B-B14F-4D97-AF65-F5344CB8AC3E}">
        <p14:creationId xmlns:p14="http://schemas.microsoft.com/office/powerpoint/2010/main" val="1754719796"/>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Заголовок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2053" name="Текст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Calibri" panose="020F0502020204030204" pitchFamily="34" charset="0"/>
              </a:defRPr>
            </a:lvl1pPr>
          </a:lstStyle>
          <a:p>
            <a:pPr>
              <a:defRPr/>
            </a:pPr>
            <a:fld id="{84A0450E-D8CE-453D-B6F1-4EC66CE4F6CF}" type="slidenum">
              <a:rPr lang="ru-RU"/>
              <a:pPr>
                <a:defRPr/>
              </a:pPr>
              <a:t>‹#›</a:t>
            </a:fld>
            <a:endParaRPr lang="ru-RU"/>
          </a:p>
        </p:txBody>
      </p:sp>
    </p:spTree>
    <p:extLst>
      <p:ext uri="{BB962C8B-B14F-4D97-AF65-F5344CB8AC3E}">
        <p14:creationId xmlns:p14="http://schemas.microsoft.com/office/powerpoint/2010/main" val="2712166973"/>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D1E746-E96A-4797-99D3-A8B269C4B7A1}" type="slidenum">
              <a:rPr kumimoji="0" lang="ru-RU" sz="1200" b="0" i="0" u="none" strike="noStrike" kern="1200" cap="none" spc="0" normalizeH="0" baseline="0" noProof="0" smtClean="0">
                <a:ln>
                  <a:noFill/>
                </a:ln>
                <a:solidFill>
                  <a:srgbClr val="04617B">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Verdana" pitchFamily="34" charset="0"/>
              <a:ea typeface="+mn-ea"/>
              <a:cs typeface="+mn-cs"/>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1944467391"/>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11/23/2018</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3634025979"/>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756318814"/>
      </p:ext>
    </p:extLst>
  </p:cSld>
  <p:clrMap bg1="lt1" tx1="dk1" bg2="lt2" tx2="dk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 id="2147483891" r:id="rId12"/>
    <p:sldLayoutId id="2147483892" r:id="rId13"/>
    <p:sldLayoutId id="2147483893" r:id="rId14"/>
    <p:sldLayoutId id="2147483894" r:id="rId15"/>
    <p:sldLayoutId id="21474838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7.xml"/><Relationship Id="rId4" Type="http://schemas.openxmlformats.org/officeDocument/2006/relationships/image" Target="../media/image1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35.xml"/><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4437112"/>
            <a:ext cx="2833514" cy="2091731"/>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1115616" y="1556792"/>
            <a:ext cx="7412360" cy="1470025"/>
          </a:xfrm>
        </p:spPr>
        <p:txBody>
          <a:bodyPr>
            <a:noAutofit/>
          </a:bodyPr>
          <a:lstStyle/>
          <a:p>
            <a:r>
              <a:rPr lang="uz-Latn-UZ" sz="2800" b="1" dirty="0" smtClean="0">
                <a:solidFill>
                  <a:srgbClr val="FFFF00"/>
                </a:solidFill>
              </a:rPr>
              <a:t>12</a:t>
            </a:r>
            <a:r>
              <a:rPr lang="uz-Cyrl-UZ" sz="2800" b="1" dirty="0" smtClean="0">
                <a:solidFill>
                  <a:srgbClr val="FFFF00"/>
                </a:solidFill>
              </a:rPr>
              <a:t>-Мавзу.</a:t>
            </a:r>
            <a:r>
              <a:rPr lang="uz-Latn-UZ" sz="2800" b="1" dirty="0" smtClean="0">
                <a:solidFill>
                  <a:srgbClr val="FFFF00"/>
                </a:solidFill>
              </a:rPr>
              <a:t> </a:t>
            </a:r>
            <a:r>
              <a:rPr lang="uz-Cyrl-UZ" sz="2800" b="1" dirty="0">
                <a:solidFill>
                  <a:srgbClr val="FFFF00"/>
                </a:solidFill>
              </a:rPr>
              <a:t>Э</a:t>
            </a:r>
            <a:r>
              <a:rPr lang="ru-RU" sz="2800" b="1" dirty="0">
                <a:solidFill>
                  <a:srgbClr val="FFFF00"/>
                </a:solidFill>
              </a:rPr>
              <a:t>фирмойли </a:t>
            </a:r>
            <a:r>
              <a:rPr lang="uz-Cyrl-UZ" sz="2800" b="1" dirty="0">
                <a:solidFill>
                  <a:srgbClr val="FFFF00"/>
                </a:solidFill>
              </a:rPr>
              <a:t> экинларининг умумий тавсифи, биологияси ва етиштириш технологияси </a:t>
            </a:r>
            <a:r>
              <a:rPr lang="uz-Latn-UZ" sz="2800" b="1" dirty="0">
                <a:solidFill>
                  <a:srgbClr val="FFFF00"/>
                </a:solidFill>
              </a:rPr>
              <a:t> </a:t>
            </a:r>
            <a:endParaRPr lang="ru-RU" sz="2800" b="1" dirty="0">
              <a:solidFill>
                <a:srgbClr val="FFFF00"/>
              </a:solidFill>
            </a:endParaRPr>
          </a:p>
        </p:txBody>
      </p:sp>
      <p:pic>
        <p:nvPicPr>
          <p:cNvPr id="3" name="Picture 2" descr="Картинки по запросу анис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140968"/>
            <a:ext cx="3564397" cy="237626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Картинки по запросу анис раст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68960"/>
            <a:ext cx="3394348" cy="2538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983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grpSp>
        <p:nvGrpSpPr>
          <p:cNvPr id="9" name="Group 7"/>
          <p:cNvGrpSpPr>
            <a:grpSpLocks/>
          </p:cNvGrpSpPr>
          <p:nvPr/>
        </p:nvGrpSpPr>
        <p:grpSpPr bwMode="auto">
          <a:xfrm>
            <a:off x="395536" y="1750019"/>
            <a:ext cx="6261288" cy="555625"/>
            <a:chOff x="1248" y="2030"/>
            <a:chExt cx="3216" cy="350"/>
          </a:xfrm>
        </p:grpSpPr>
        <p:sp>
          <p:nvSpPr>
            <p:cNvPr id="1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2" name="Text Box 10"/>
            <p:cNvSpPr txBox="1">
              <a:spLocks noChangeArrowheads="1"/>
            </p:cNvSpPr>
            <p:nvPr/>
          </p:nvSpPr>
          <p:spPr bwMode="gray">
            <a:xfrm>
              <a:off x="1729" y="2044"/>
              <a:ext cx="1394"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800" b="1" dirty="0" err="1"/>
                <a:t>Арпабодиён</a:t>
              </a:r>
              <a:endParaRPr lang="en-US" sz="2400" dirty="0">
                <a:solidFill>
                  <a:prstClr val="black"/>
                </a:solidFill>
                <a:latin typeface="Calibri"/>
              </a:endParaRPr>
            </a:p>
          </p:txBody>
        </p:sp>
        <p:sp>
          <p:nvSpPr>
            <p:cNvPr id="1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14" name="Group 12"/>
          <p:cNvGrpSpPr>
            <a:grpSpLocks/>
          </p:cNvGrpSpPr>
          <p:nvPr/>
        </p:nvGrpSpPr>
        <p:grpSpPr bwMode="auto">
          <a:xfrm>
            <a:off x="467544" y="2420813"/>
            <a:ext cx="20522460" cy="792164"/>
            <a:chOff x="1248" y="2491"/>
            <a:chExt cx="10541" cy="499"/>
          </a:xfrm>
        </p:grpSpPr>
        <p:sp>
          <p:nvSpPr>
            <p:cNvPr id="1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7" name="Text Box 15"/>
            <p:cNvSpPr txBox="1">
              <a:spLocks noChangeArrowheads="1"/>
            </p:cNvSpPr>
            <p:nvPr/>
          </p:nvSpPr>
          <p:spPr bwMode="gray">
            <a:xfrm>
              <a:off x="1627" y="2491"/>
              <a:ext cx="10162"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fontAlgn="auto">
                <a:spcBef>
                  <a:spcPts val="0"/>
                </a:spcBef>
                <a:spcAft>
                  <a:spcPts val="0"/>
                </a:spcAft>
              </a:pPr>
              <a:r>
                <a:rPr lang="uz-Cyrl-UZ" sz="2800" b="1" dirty="0"/>
                <a:t>Кашнич</a:t>
              </a:r>
              <a:endParaRPr lang="en-US" sz="2800" b="1" dirty="0"/>
            </a:p>
          </p:txBody>
        </p:sp>
        <p:sp>
          <p:nvSpPr>
            <p:cNvPr id="1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19" name="Group 17"/>
          <p:cNvGrpSpPr>
            <a:grpSpLocks/>
          </p:cNvGrpSpPr>
          <p:nvPr/>
        </p:nvGrpSpPr>
        <p:grpSpPr bwMode="auto">
          <a:xfrm>
            <a:off x="323528" y="3284906"/>
            <a:ext cx="6210427" cy="831538"/>
            <a:chOff x="1248" y="3098"/>
            <a:chExt cx="3216" cy="482"/>
          </a:xfrm>
        </p:grpSpPr>
        <p:sp>
          <p:nvSpPr>
            <p:cNvPr id="20"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1"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2" name="Text Box 20"/>
            <p:cNvSpPr txBox="1">
              <a:spLocks noChangeArrowheads="1"/>
            </p:cNvSpPr>
            <p:nvPr/>
          </p:nvSpPr>
          <p:spPr bwMode="gray">
            <a:xfrm>
              <a:off x="1695" y="3098"/>
              <a:ext cx="1184" cy="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uz-Cyrl-UZ" sz="2800" b="1" dirty="0"/>
                <a:t>Қора зира</a:t>
              </a:r>
              <a:endParaRPr lang="en-US" sz="2800" b="1" dirty="0"/>
            </a:p>
          </p:txBody>
        </p:sp>
        <p:sp>
          <p:nvSpPr>
            <p:cNvPr id="23" name="Text Box 21"/>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3</a:t>
              </a:r>
            </a:p>
          </p:txBody>
        </p:sp>
      </p:grpSp>
      <p:grpSp>
        <p:nvGrpSpPr>
          <p:cNvPr id="24" name="Group 17"/>
          <p:cNvGrpSpPr>
            <a:grpSpLocks/>
          </p:cNvGrpSpPr>
          <p:nvPr/>
        </p:nvGrpSpPr>
        <p:grpSpPr bwMode="auto">
          <a:xfrm>
            <a:off x="412858" y="4213042"/>
            <a:ext cx="6210427" cy="831538"/>
            <a:chOff x="1248" y="3098"/>
            <a:chExt cx="3216" cy="482"/>
          </a:xfrm>
        </p:grpSpPr>
        <p:sp>
          <p:nvSpPr>
            <p:cNvPr id="25"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6" name="Rectangle 19"/>
            <p:cNvSpPr>
              <a:spLocks noChangeArrowheads="1"/>
            </p:cNvSpPr>
            <p:nvPr/>
          </p:nvSpPr>
          <p:spPr bwMode="gray">
            <a:xfrm rot="3419336">
              <a:off x="1261" y="3217"/>
              <a:ext cx="302" cy="328"/>
            </a:xfrm>
            <a:prstGeom prst="rect">
              <a:avLst/>
            </a:prstGeom>
            <a:solidFill>
              <a:srgbClr val="00B05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7" name="Text Box 20"/>
            <p:cNvSpPr txBox="1">
              <a:spLocks noChangeArrowheads="1"/>
            </p:cNvSpPr>
            <p:nvPr/>
          </p:nvSpPr>
          <p:spPr bwMode="gray">
            <a:xfrm>
              <a:off x="1695" y="3098"/>
              <a:ext cx="940" cy="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800" b="1" dirty="0"/>
                <a:t>О</a:t>
              </a:r>
              <a:r>
                <a:rPr lang="uz-Latn-UZ" sz="2800" b="1" dirty="0"/>
                <a:t>қ</a:t>
              </a:r>
              <a:r>
                <a:rPr lang="ru-RU" sz="2800" b="1" dirty="0"/>
                <a:t> </a:t>
              </a:r>
              <a:r>
                <a:rPr lang="ru-RU" sz="2800" b="1" dirty="0" err="1"/>
                <a:t>зира</a:t>
              </a:r>
              <a:endParaRPr lang="en-US" sz="2800" b="1" dirty="0"/>
            </a:p>
          </p:txBody>
        </p:sp>
        <p:sp>
          <p:nvSpPr>
            <p:cNvPr id="28" name="Text Box 21"/>
            <p:cNvSpPr txBox="1">
              <a:spLocks noChangeArrowheads="1"/>
            </p:cNvSpPr>
            <p:nvPr/>
          </p:nvSpPr>
          <p:spPr bwMode="gray">
            <a:xfrm>
              <a:off x="1296" y="3244"/>
              <a:ext cx="176"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a:solidFill>
                    <a:prstClr val="black"/>
                  </a:solidFill>
                  <a:latin typeface="Calibri"/>
                </a:rPr>
                <a:t>4</a:t>
              </a:r>
              <a:endParaRPr lang="en-US" sz="2400" b="1">
                <a:solidFill>
                  <a:prstClr val="black"/>
                </a:solidFill>
                <a:latin typeface="Calibri"/>
              </a:endParaRPr>
            </a:p>
          </p:txBody>
        </p:sp>
      </p:grpSp>
      <p:grpSp>
        <p:nvGrpSpPr>
          <p:cNvPr id="29" name="Group 7"/>
          <p:cNvGrpSpPr>
            <a:grpSpLocks/>
          </p:cNvGrpSpPr>
          <p:nvPr/>
        </p:nvGrpSpPr>
        <p:grpSpPr bwMode="auto">
          <a:xfrm>
            <a:off x="416221" y="1731673"/>
            <a:ext cx="6261288" cy="555625"/>
            <a:chOff x="1248" y="2030"/>
            <a:chExt cx="3216" cy="350"/>
          </a:xfrm>
        </p:grpSpPr>
        <p:sp>
          <p:nvSpPr>
            <p:cNvPr id="3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3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3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34" name="Group 12"/>
          <p:cNvGrpSpPr>
            <a:grpSpLocks/>
          </p:cNvGrpSpPr>
          <p:nvPr/>
        </p:nvGrpSpPr>
        <p:grpSpPr bwMode="auto">
          <a:xfrm>
            <a:off x="488229" y="2639005"/>
            <a:ext cx="6261287" cy="555626"/>
            <a:chOff x="1248" y="2640"/>
            <a:chExt cx="3216" cy="350"/>
          </a:xfrm>
        </p:grpSpPr>
        <p:sp>
          <p:nvSpPr>
            <p:cNvPr id="3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3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3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44" name="Group 7"/>
          <p:cNvGrpSpPr>
            <a:grpSpLocks/>
          </p:cNvGrpSpPr>
          <p:nvPr/>
        </p:nvGrpSpPr>
        <p:grpSpPr bwMode="auto">
          <a:xfrm>
            <a:off x="416221" y="5130154"/>
            <a:ext cx="8728033" cy="976313"/>
            <a:chOff x="1248" y="2030"/>
            <a:chExt cx="4483" cy="615"/>
          </a:xfrm>
        </p:grpSpPr>
        <p:sp>
          <p:nvSpPr>
            <p:cNvPr id="45"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46" name="Rectangle 9"/>
            <p:cNvSpPr>
              <a:spLocks noChangeArrowheads="1"/>
            </p:cNvSpPr>
            <p:nvPr/>
          </p:nvSpPr>
          <p:spPr bwMode="gray">
            <a:xfrm rot="3419336">
              <a:off x="1261" y="2017"/>
              <a:ext cx="302" cy="328"/>
            </a:xfrm>
            <a:prstGeom prst="rect">
              <a:avLst/>
            </a:prstGeom>
            <a:solidFill>
              <a:srgbClr val="00B0F0"/>
            </a:solidFill>
            <a:ln w="9525">
              <a:solidFill>
                <a:srgbClr val="00B0F0"/>
              </a:solidFill>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47" name="Text Box 10"/>
            <p:cNvSpPr txBox="1">
              <a:spLocks noChangeArrowheads="1"/>
            </p:cNvSpPr>
            <p:nvPr/>
          </p:nvSpPr>
          <p:spPr bwMode="gray">
            <a:xfrm>
              <a:off x="1729" y="2044"/>
              <a:ext cx="4002"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auto">
                <a:spcBef>
                  <a:spcPts val="0"/>
                </a:spcBef>
                <a:spcAft>
                  <a:spcPts val="0"/>
                </a:spcAft>
              </a:pPr>
              <a:r>
                <a:rPr lang="uz-Cyrl-UZ" sz="2800" b="1" dirty="0"/>
                <a:t>Эфир мойли экинларнинг морфологик белгилари</a:t>
              </a:r>
              <a:endParaRPr lang="en-US" sz="2800" b="1" dirty="0"/>
            </a:p>
          </p:txBody>
        </p:sp>
        <p:sp>
          <p:nvSpPr>
            <p:cNvPr id="48" name="Text Box 11"/>
            <p:cNvSpPr txBox="1">
              <a:spLocks noChangeArrowheads="1"/>
            </p:cNvSpPr>
            <p:nvPr/>
          </p:nvSpPr>
          <p:spPr bwMode="gray">
            <a:xfrm>
              <a:off x="1296" y="2044"/>
              <a:ext cx="175" cy="291"/>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smtClean="0">
                  <a:solidFill>
                    <a:prstClr val="black"/>
                  </a:solidFill>
                  <a:latin typeface="Calibri"/>
                </a:rPr>
                <a:t>5</a:t>
              </a:r>
              <a:endParaRPr lang="en-US" sz="2400" b="1" dirty="0">
                <a:solidFill>
                  <a:prstClr val="black"/>
                </a:solidFill>
                <a:latin typeface="Calibri"/>
              </a:endParaRPr>
            </a:p>
          </p:txBody>
        </p:sp>
      </p:gr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1124744"/>
            <a:ext cx="4786314" cy="5452272"/>
          </a:xfrm>
        </p:spPr>
        <p:style>
          <a:lnRef idx="0">
            <a:schemeClr val="dk1"/>
          </a:lnRef>
          <a:fillRef idx="3">
            <a:schemeClr val="dk1"/>
          </a:fillRef>
          <a:effectRef idx="3">
            <a:schemeClr val="dk1"/>
          </a:effectRef>
          <a:fontRef idx="minor">
            <a:schemeClr val="lt1"/>
          </a:fontRef>
        </p:style>
        <p:txBody>
          <a:bodyPr>
            <a:normAutofit fontScale="62500" lnSpcReduction="20000"/>
          </a:bodyPr>
          <a:lstStyle/>
          <a:p>
            <a:pPr algn="just"/>
            <a:r>
              <a:rPr lang="uz-Cyrl-UZ" sz="2400" i="1" dirty="0" smtClean="0">
                <a:solidFill>
                  <a:schemeClr val="bg2">
                    <a:lumMod val="75000"/>
                  </a:schemeClr>
                </a:solidFill>
              </a:rPr>
              <a:t>   </a:t>
            </a:r>
            <a:r>
              <a:rPr lang="uz-Cyrl-UZ" dirty="0"/>
              <a:t>Эфир мойли экинларнинг уруғида, мевасида, баргида, поясида хушбуй моддалар-эфир мойлари мавжуд. Уларнинг миқдори 0,1-6,7 % атрофида бўлади. Эфир мойлар таркибида ҳар хил органик моддалар (карбон сувлари, спирт, эфирлар, органик кислоталар ва ҳ.) мавжуд. Эфир мойли экинлар аксарият холда Apiaceae оиласига мансуб. Асосий вакиллари :   Арпабадиён (анис)-Pimpinella anisum L.; Оқ зира(фенхель)-Foeniculuv vulgare L.; кашнич(кориандр)-Coriandrum sativum L.; қора зира(тмин)-Carum carvi L</a:t>
            </a:r>
            <a:endParaRPr lang="ru-RU" sz="2400" dirty="0" smtClean="0">
              <a:solidFill>
                <a:schemeClr val="bg2">
                  <a:lumMod val="75000"/>
                </a:schemeClr>
              </a:solidFill>
            </a:endParaRPr>
          </a:p>
        </p:txBody>
      </p:sp>
      <p:pic>
        <p:nvPicPr>
          <p:cNvPr id="1030"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933056"/>
            <a:ext cx="3473751"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548680"/>
            <a:ext cx="4017061" cy="3014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dirty="0"/>
              <a:t>Арпабодиён</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20000"/>
          </a:bodyPr>
          <a:lstStyle/>
          <a:p>
            <a:pPr algn="just">
              <a:lnSpc>
                <a:spcPct val="90000"/>
              </a:lnSpc>
            </a:pPr>
            <a:r>
              <a:rPr lang="uz-Latn-UZ" b="1" dirty="0"/>
              <a:t>Ахамияти</a:t>
            </a:r>
            <a:r>
              <a:rPr lang="uz-Cyrl-UZ" b="1" dirty="0"/>
              <a:t>.</a:t>
            </a:r>
            <a:r>
              <a:rPr lang="uz-Cyrl-UZ" dirty="0"/>
              <a:t> Арпабодиён меваси препаратлари ва  мойи тиббиётда бронхит касаллигида балғам кўчирувчи, ичак фаолиятини яхшиловчи, ел ҳайдовчи дори сифатида ҳамда фармацевтикада дорилар мазасини яхшилаш учун ишлатилади. Арпабодиён меваси ўз таркибида сақлаган эфир мойи ҳисобига ундан тайёрланган ва олинган препаратлар яллиғланишга қарши, балғам кўчирувчи, спазмолитик (силлиқ мушакларни бўшаштирувчи) ва қисман микробларга қарши таъсир кўрсатиш хусусиятига эга. Шунинг учун уни турли шаклдаги дори воситалари сифатида нафас йўлларининг шамоллашида (ларингит, трахеит, бронхит, зотилжам ва бошқалар) кенг миқёсда ишлатилади ва яхши самара беради</a:t>
            </a:r>
            <a:endParaRPr lang="ru-RU" sz="2800" dirty="0" smtClean="0"/>
          </a:p>
        </p:txBody>
      </p:sp>
      <p:pic>
        <p:nvPicPr>
          <p:cNvPr id="3074" name="Picture 2" descr="Картинки по запросу анис раст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15951"/>
          <a:stretch/>
        </p:blipFill>
        <p:spPr bwMode="auto">
          <a:xfrm>
            <a:off x="251520" y="1052736"/>
            <a:ext cx="2857500" cy="24017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005064"/>
            <a:ext cx="3243973" cy="253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179512" y="47099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b="1" dirty="0" err="1"/>
              <a:t>Кимёвий</a:t>
            </a:r>
            <a:r>
              <a:rPr lang="ru-RU" b="1" dirty="0"/>
              <a:t> </a:t>
            </a:r>
            <a:r>
              <a:rPr lang="ru-RU" b="1" dirty="0" err="1"/>
              <a:t>таркиби</a:t>
            </a:r>
            <a:r>
              <a:rPr lang="ru-RU" b="1" dirty="0"/>
              <a:t>.</a:t>
            </a:r>
            <a:r>
              <a:rPr lang="ru-RU" dirty="0"/>
              <a:t> </a:t>
            </a:r>
            <a:r>
              <a:rPr lang="ru-RU" dirty="0" err="1"/>
              <a:t>Меваси</a:t>
            </a:r>
            <a:r>
              <a:rPr lang="ru-RU" dirty="0"/>
              <a:t> </a:t>
            </a:r>
            <a:r>
              <a:rPr lang="ru-RU" dirty="0" err="1"/>
              <a:t>таркибида</a:t>
            </a:r>
            <a:r>
              <a:rPr lang="ru-RU" dirty="0"/>
              <a:t> 1,23,2% (</a:t>
            </a:r>
            <a:r>
              <a:rPr lang="ru-RU" dirty="0" err="1"/>
              <a:t>баъзан</a:t>
            </a:r>
            <a:r>
              <a:rPr lang="ru-RU" dirty="0"/>
              <a:t> 6% </a:t>
            </a:r>
            <a:r>
              <a:rPr lang="ru-RU" dirty="0" err="1"/>
              <a:t>гача</a:t>
            </a:r>
            <a:r>
              <a:rPr lang="ru-RU" dirty="0"/>
              <a:t>) эфир </a:t>
            </a:r>
            <a:r>
              <a:rPr lang="ru-RU" dirty="0" err="1"/>
              <a:t>мойи</a:t>
            </a:r>
            <a:r>
              <a:rPr lang="ru-RU" dirty="0"/>
              <a:t>, 16-28,4% мой, 1,05% </a:t>
            </a:r>
            <a:r>
              <a:rPr lang="ru-RU" dirty="0" err="1"/>
              <a:t>кул</a:t>
            </a:r>
            <a:r>
              <a:rPr lang="ru-RU" dirty="0"/>
              <a:t>, </a:t>
            </a:r>
            <a:r>
              <a:rPr lang="ru-RU" dirty="0" err="1"/>
              <a:t>оқсил</a:t>
            </a:r>
            <a:r>
              <a:rPr lang="ru-RU" dirty="0"/>
              <a:t>, </a:t>
            </a:r>
            <a:r>
              <a:rPr lang="ru-RU" dirty="0" err="1"/>
              <a:t>витаминлар</a:t>
            </a:r>
            <a:r>
              <a:rPr lang="ru-RU" dirty="0"/>
              <a:t> C, B6, B5, B2, B1, A </a:t>
            </a:r>
            <a:r>
              <a:rPr lang="ru-RU" dirty="0" err="1"/>
              <a:t>ва</a:t>
            </a:r>
            <a:r>
              <a:rPr lang="ru-RU" dirty="0"/>
              <a:t> минерал </a:t>
            </a:r>
            <a:r>
              <a:rPr lang="ru-RU" dirty="0" err="1"/>
              <a:t>моддалардан</a:t>
            </a:r>
            <a:r>
              <a:rPr lang="ru-RU" dirty="0"/>
              <a:t>: </a:t>
            </a:r>
            <a:r>
              <a:rPr lang="ru-RU" dirty="0" err="1"/>
              <a:t>рух</a:t>
            </a:r>
            <a:r>
              <a:rPr lang="ru-RU" dirty="0"/>
              <a:t>(</a:t>
            </a:r>
            <a:r>
              <a:rPr lang="ru-RU" dirty="0" err="1"/>
              <a:t>Zn</a:t>
            </a:r>
            <a:r>
              <a:rPr lang="ru-RU" dirty="0"/>
              <a:t>), селен (</a:t>
            </a:r>
            <a:r>
              <a:rPr lang="ru-RU" dirty="0" err="1"/>
              <a:t>Se</a:t>
            </a:r>
            <a:r>
              <a:rPr lang="ru-RU" dirty="0"/>
              <a:t>), </a:t>
            </a:r>
            <a:r>
              <a:rPr lang="ru-RU" dirty="0" err="1"/>
              <a:t>мис</a:t>
            </a:r>
            <a:r>
              <a:rPr lang="ru-RU" dirty="0"/>
              <a:t>, марганец (</a:t>
            </a:r>
            <a:r>
              <a:rPr lang="ru-RU" dirty="0" err="1"/>
              <a:t>Mn</a:t>
            </a:r>
            <a:r>
              <a:rPr lang="ru-RU" dirty="0"/>
              <a:t>), </a:t>
            </a:r>
            <a:r>
              <a:rPr lang="ru-RU" dirty="0" err="1"/>
              <a:t>темир</a:t>
            </a:r>
            <a:r>
              <a:rPr lang="ru-RU" dirty="0"/>
              <a:t> (</a:t>
            </a:r>
            <a:r>
              <a:rPr lang="ru-RU" dirty="0" err="1"/>
              <a:t>Fe</a:t>
            </a:r>
            <a:r>
              <a:rPr lang="ru-RU" dirty="0"/>
              <a:t>), фосфор (P), натрий (</a:t>
            </a:r>
            <a:r>
              <a:rPr lang="ru-RU" dirty="0" err="1"/>
              <a:t>Na</a:t>
            </a:r>
            <a:r>
              <a:rPr lang="ru-RU" dirty="0"/>
              <a:t>), магний (</a:t>
            </a:r>
            <a:r>
              <a:rPr lang="ru-RU" dirty="0" err="1"/>
              <a:t>Mg</a:t>
            </a:r>
            <a:r>
              <a:rPr lang="ru-RU" dirty="0"/>
              <a:t>), кальций (</a:t>
            </a:r>
            <a:r>
              <a:rPr lang="ru-RU" dirty="0" err="1"/>
              <a:t>Ca</a:t>
            </a:r>
            <a:r>
              <a:rPr lang="ru-RU" dirty="0"/>
              <a:t>), калий (K) </a:t>
            </a:r>
            <a:r>
              <a:rPr lang="ru-RU" dirty="0" err="1"/>
              <a:t>моддалар</a:t>
            </a:r>
            <a:r>
              <a:rPr lang="ru-RU" dirty="0"/>
              <a:t> </a:t>
            </a:r>
            <a:r>
              <a:rPr lang="ru-RU" dirty="0" err="1"/>
              <a:t>бўлади</a:t>
            </a:r>
            <a:r>
              <a:rPr lang="ru-RU" dirty="0"/>
              <a:t>.</a:t>
            </a:r>
            <a:endParaRPr lang="ru-RU" sz="1900" dirty="0" smtClean="0">
              <a:solidFill>
                <a:srgbClr val="0000FF"/>
              </a:solidFill>
            </a:endParaRPr>
          </a:p>
        </p:txBody>
      </p:sp>
      <p:pic>
        <p:nvPicPr>
          <p:cNvPr id="4098" name="Picture 2" descr="Картинки по запросу ан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620688"/>
            <a:ext cx="3385111" cy="224792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Картинки по запросу анис химический соста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501007"/>
            <a:ext cx="3608090" cy="2723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087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3600" b="1" dirty="0" err="1">
                <a:solidFill>
                  <a:srgbClr val="132DAD"/>
                </a:solidFill>
                <a:effectLst/>
              </a:rPr>
              <a:t>Арпабодиённинг</a:t>
            </a:r>
            <a:r>
              <a:rPr lang="ru-RU" sz="3600" b="1" dirty="0">
                <a:solidFill>
                  <a:srgbClr val="132DAD"/>
                </a:solidFill>
                <a:effectLst/>
              </a:rPr>
              <a:t> </a:t>
            </a:r>
            <a:r>
              <a:rPr lang="ru-RU" sz="3600" b="1" dirty="0" err="1">
                <a:solidFill>
                  <a:srgbClr val="132DAD"/>
                </a:solidFill>
                <a:effectLst/>
              </a:rPr>
              <a:t>тарқалиши</a:t>
            </a:r>
            <a:endParaRPr lang="ru-RU" sz="2000" dirty="0" smtClean="0">
              <a:solidFill>
                <a:srgbClr val="132DAD"/>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85000" lnSpcReduction="20000"/>
          </a:bodyPr>
          <a:lstStyle/>
          <a:p>
            <a:r>
              <a:rPr lang="ru-RU" b="1" dirty="0"/>
              <a:t>.</a:t>
            </a:r>
            <a:r>
              <a:rPr lang="ru-RU" dirty="0"/>
              <a:t> </a:t>
            </a:r>
            <a:r>
              <a:rPr lang="ru-RU" dirty="0" err="1"/>
              <a:t>Арпабодиён</a:t>
            </a:r>
            <a:r>
              <a:rPr lang="ru-RU" dirty="0"/>
              <a:t> </a:t>
            </a:r>
            <a:r>
              <a:rPr lang="ru-RU" dirty="0" err="1"/>
              <a:t>ёввойи</a:t>
            </a:r>
            <a:r>
              <a:rPr lang="ru-RU" dirty="0"/>
              <a:t> </a:t>
            </a:r>
            <a:r>
              <a:rPr lang="ru-RU" dirty="0" err="1"/>
              <a:t>ҳолда</a:t>
            </a:r>
            <a:r>
              <a:rPr lang="ru-RU" dirty="0"/>
              <a:t> Европа </a:t>
            </a:r>
            <a:r>
              <a:rPr lang="ru-RU" dirty="0" err="1"/>
              <a:t>жанубида</a:t>
            </a:r>
            <a:r>
              <a:rPr lang="ru-RU" dirty="0"/>
              <a:t>, </a:t>
            </a:r>
            <a:r>
              <a:rPr lang="ru-RU" dirty="0" err="1"/>
              <a:t>Ҳиндистонда</a:t>
            </a:r>
            <a:r>
              <a:rPr lang="ru-RU" dirty="0"/>
              <a:t>, </a:t>
            </a:r>
            <a:r>
              <a:rPr lang="ru-RU" dirty="0" err="1"/>
              <a:t>Эфиопияда</a:t>
            </a:r>
            <a:r>
              <a:rPr lang="ru-RU" dirty="0"/>
              <a:t> </a:t>
            </a:r>
            <a:r>
              <a:rPr lang="ru-RU" dirty="0" err="1"/>
              <a:t>учрайди</a:t>
            </a:r>
            <a:r>
              <a:rPr lang="ru-RU" dirty="0"/>
              <a:t>. </a:t>
            </a:r>
            <a:r>
              <a:rPr lang="ru-RU" dirty="0" err="1"/>
              <a:t>Ватани</a:t>
            </a:r>
            <a:r>
              <a:rPr lang="ru-RU" dirty="0"/>
              <a:t> </a:t>
            </a:r>
            <a:r>
              <a:rPr lang="ru-RU" dirty="0" err="1"/>
              <a:t>аниқ</a:t>
            </a:r>
            <a:r>
              <a:rPr lang="ru-RU" dirty="0"/>
              <a:t> </a:t>
            </a:r>
            <a:r>
              <a:rPr lang="ru-RU" dirty="0" err="1"/>
              <a:t>белгиланмаган</a:t>
            </a:r>
            <a:r>
              <a:rPr lang="ru-RU" dirty="0"/>
              <a:t>. </a:t>
            </a:r>
            <a:r>
              <a:rPr lang="ru-RU" dirty="0" err="1"/>
              <a:t>Тахминан</a:t>
            </a:r>
            <a:r>
              <a:rPr lang="ru-RU" dirty="0"/>
              <a:t> </a:t>
            </a:r>
            <a:r>
              <a:rPr lang="ru-RU" dirty="0" err="1"/>
              <a:t>Ватани</a:t>
            </a:r>
            <a:r>
              <a:rPr lang="ru-RU" dirty="0"/>
              <a:t> </a:t>
            </a:r>
            <a:r>
              <a:rPr lang="ru-RU" dirty="0" err="1"/>
              <a:t>Кичик</a:t>
            </a:r>
            <a:r>
              <a:rPr lang="ru-RU" dirty="0"/>
              <a:t> </a:t>
            </a:r>
            <a:r>
              <a:rPr lang="ru-RU" dirty="0" err="1"/>
              <a:t>Осиё</a:t>
            </a:r>
            <a:r>
              <a:rPr lang="ru-RU" dirty="0"/>
              <a:t>, </a:t>
            </a:r>
            <a:r>
              <a:rPr lang="ru-RU" dirty="0" err="1"/>
              <a:t>Хитой</a:t>
            </a:r>
            <a:r>
              <a:rPr lang="ru-RU" dirty="0"/>
              <a:t>, Египет, </a:t>
            </a:r>
            <a:r>
              <a:rPr lang="ru-RU" dirty="0" err="1"/>
              <a:t>Туркия</a:t>
            </a:r>
            <a:r>
              <a:rPr lang="ru-RU" dirty="0"/>
              <a:t> </a:t>
            </a:r>
            <a:r>
              <a:rPr lang="ru-RU" dirty="0" err="1"/>
              <a:t>ва</a:t>
            </a:r>
            <a:r>
              <a:rPr lang="ru-RU" dirty="0"/>
              <a:t> </a:t>
            </a:r>
            <a:r>
              <a:rPr lang="ru-RU" dirty="0" err="1"/>
              <a:t>Шарқий</a:t>
            </a:r>
            <a:r>
              <a:rPr lang="ru-RU" dirty="0"/>
              <a:t> </a:t>
            </a:r>
            <a:r>
              <a:rPr lang="ru-RU" dirty="0" err="1"/>
              <a:t>Ўртаерденгизидан</a:t>
            </a:r>
            <a:r>
              <a:rPr lang="ru-RU" dirty="0"/>
              <a:t> </a:t>
            </a:r>
            <a:r>
              <a:rPr lang="ru-RU" dirty="0" err="1"/>
              <a:t>келиб</a:t>
            </a:r>
            <a:r>
              <a:rPr lang="ru-RU" dirty="0"/>
              <a:t> </a:t>
            </a:r>
            <a:r>
              <a:rPr lang="ru-RU" dirty="0" err="1"/>
              <a:t>чиққан</a:t>
            </a:r>
            <a:r>
              <a:rPr lang="ru-RU" dirty="0"/>
              <a:t>.  </a:t>
            </a:r>
            <a:r>
              <a:rPr lang="ru-RU" dirty="0" err="1"/>
              <a:t>Арпабодиённи</a:t>
            </a:r>
            <a:r>
              <a:rPr lang="ru-RU" dirty="0"/>
              <a:t> </a:t>
            </a:r>
            <a:r>
              <a:rPr lang="ru-RU" dirty="0" err="1"/>
              <a:t>жуда</a:t>
            </a:r>
            <a:r>
              <a:rPr lang="ru-RU" dirty="0"/>
              <a:t> </a:t>
            </a:r>
            <a:r>
              <a:rPr lang="ru-RU" dirty="0" err="1"/>
              <a:t>қадимги</a:t>
            </a:r>
            <a:r>
              <a:rPr lang="ru-RU" dirty="0"/>
              <a:t> </a:t>
            </a:r>
            <a:r>
              <a:rPr lang="ru-RU" dirty="0" err="1"/>
              <a:t>даврдан</a:t>
            </a:r>
            <a:r>
              <a:rPr lang="ru-RU" dirty="0"/>
              <a:t> </a:t>
            </a:r>
            <a:r>
              <a:rPr lang="ru-RU" dirty="0" err="1"/>
              <a:t>инсонлар</a:t>
            </a:r>
            <a:r>
              <a:rPr lang="ru-RU" dirty="0"/>
              <a:t> </a:t>
            </a:r>
            <a:r>
              <a:rPr lang="ru-RU" dirty="0" err="1"/>
              <a:t>истеъмол</a:t>
            </a:r>
            <a:r>
              <a:rPr lang="ru-RU" dirty="0"/>
              <a:t> </a:t>
            </a:r>
            <a:r>
              <a:rPr lang="ru-RU" dirty="0" err="1"/>
              <a:t>қилишган</a:t>
            </a:r>
            <a:r>
              <a:rPr lang="ru-RU" dirty="0"/>
              <a:t>, </a:t>
            </a:r>
            <a:r>
              <a:rPr lang="ru-RU" dirty="0" err="1"/>
              <a:t>бу</a:t>
            </a:r>
            <a:r>
              <a:rPr lang="ru-RU" dirty="0"/>
              <a:t> </a:t>
            </a:r>
            <a:r>
              <a:rPr lang="ru-RU" dirty="0" err="1"/>
              <a:t>ҳақда</a:t>
            </a:r>
            <a:r>
              <a:rPr lang="ru-RU" dirty="0"/>
              <a:t> </a:t>
            </a:r>
            <a:r>
              <a:rPr lang="ru-RU" dirty="0" err="1"/>
              <a:t>тош</a:t>
            </a:r>
            <a:r>
              <a:rPr lang="ru-RU" dirty="0"/>
              <a:t> </a:t>
            </a:r>
            <a:r>
              <a:rPr lang="ru-RU" dirty="0" err="1"/>
              <a:t>даврига</a:t>
            </a:r>
            <a:r>
              <a:rPr lang="ru-RU" dirty="0"/>
              <a:t> </a:t>
            </a:r>
            <a:r>
              <a:rPr lang="ru-RU" dirty="0" err="1"/>
              <a:t>таълуқли</a:t>
            </a:r>
            <a:r>
              <a:rPr lang="ru-RU" dirty="0"/>
              <a:t> </a:t>
            </a:r>
            <a:r>
              <a:rPr lang="ru-RU" dirty="0" err="1"/>
              <a:t>топилган</a:t>
            </a:r>
            <a:r>
              <a:rPr lang="ru-RU" dirty="0"/>
              <a:t> </a:t>
            </a:r>
            <a:r>
              <a:rPr lang="ru-RU" dirty="0" err="1"/>
              <a:t>уруғи</a:t>
            </a:r>
            <a:r>
              <a:rPr lang="ru-RU" dirty="0"/>
              <a:t> </a:t>
            </a:r>
            <a:r>
              <a:rPr lang="ru-RU" dirty="0" err="1"/>
              <a:t>дарак</a:t>
            </a:r>
            <a:r>
              <a:rPr lang="ru-RU" dirty="0"/>
              <a:t> </a:t>
            </a:r>
            <a:r>
              <a:rPr lang="ru-RU" dirty="0" err="1"/>
              <a:t>беради</a:t>
            </a:r>
            <a:r>
              <a:rPr lang="ru-RU" dirty="0"/>
              <a:t>. </a:t>
            </a:r>
            <a:r>
              <a:rPr lang="ru-RU" dirty="0" err="1"/>
              <a:t>Қадимда</a:t>
            </a:r>
            <a:r>
              <a:rPr lang="ru-RU" dirty="0"/>
              <a:t> Египет, Греция </a:t>
            </a:r>
            <a:r>
              <a:rPr lang="ru-RU" dirty="0" err="1"/>
              <a:t>ва</a:t>
            </a:r>
            <a:r>
              <a:rPr lang="ru-RU" dirty="0"/>
              <a:t> </a:t>
            </a:r>
            <a:r>
              <a:rPr lang="ru-RU" dirty="0" err="1"/>
              <a:t>Римда</a:t>
            </a:r>
            <a:r>
              <a:rPr lang="ru-RU" dirty="0"/>
              <a:t> </a:t>
            </a:r>
            <a:r>
              <a:rPr lang="ru-RU" dirty="0" err="1"/>
              <a:t>экилган.Улар</a:t>
            </a:r>
            <a:r>
              <a:rPr lang="ru-RU" dirty="0"/>
              <a:t> </a:t>
            </a:r>
            <a:r>
              <a:rPr lang="ru-RU" dirty="0" err="1"/>
              <a:t>арпабодиённи</a:t>
            </a:r>
            <a:r>
              <a:rPr lang="ru-RU" dirty="0"/>
              <a:t> </a:t>
            </a:r>
            <a:r>
              <a:rPr lang="ru-RU" dirty="0" err="1"/>
              <a:t>дори-дармон</a:t>
            </a:r>
            <a:r>
              <a:rPr lang="ru-RU" dirty="0"/>
              <a:t> </a:t>
            </a:r>
            <a:r>
              <a:rPr lang="ru-RU" dirty="0" err="1"/>
              <a:t>ва</a:t>
            </a:r>
            <a:r>
              <a:rPr lang="ru-RU" dirty="0"/>
              <a:t> </a:t>
            </a:r>
            <a:r>
              <a:rPr lang="ru-RU" dirty="0" err="1"/>
              <a:t>озиқ-овқат</a:t>
            </a:r>
            <a:r>
              <a:rPr lang="ru-RU" dirty="0"/>
              <a:t> </a:t>
            </a:r>
            <a:r>
              <a:rPr lang="ru-RU" dirty="0" err="1"/>
              <a:t>экини</a:t>
            </a:r>
            <a:r>
              <a:rPr lang="ru-RU" dirty="0"/>
              <a:t> </a:t>
            </a:r>
            <a:r>
              <a:rPr lang="ru-RU" dirty="0" err="1"/>
              <a:t>сифатида</a:t>
            </a:r>
            <a:r>
              <a:rPr lang="ru-RU" dirty="0"/>
              <a:t> </a:t>
            </a:r>
            <a:r>
              <a:rPr lang="ru-RU" dirty="0" err="1"/>
              <a:t>фойдаланишган</a:t>
            </a:r>
            <a:r>
              <a:rPr lang="ru-RU" sz="2400" dirty="0" smtClean="0"/>
              <a:t>. </a:t>
            </a:r>
            <a:endParaRPr lang="ru-RU" sz="2200" b="1" dirty="0" smtClean="0"/>
          </a:p>
        </p:txBody>
      </p:sp>
      <p:pic>
        <p:nvPicPr>
          <p:cNvPr id="5122" name="Picture 2" descr="Картинки по запросу анис химический соста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124744"/>
            <a:ext cx="2840013" cy="213120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анис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17032"/>
            <a:ext cx="2870473" cy="2870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6022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548680"/>
            <a:ext cx="8497887" cy="2232248"/>
          </a:xfrm>
          <a:solidFill>
            <a:srgbClr val="008080"/>
          </a:solidFill>
        </p:spPr>
        <p:txBody>
          <a:bodyPr>
            <a:normAutofit fontScale="55000" lnSpcReduction="20000"/>
          </a:bodyPr>
          <a:lstStyle/>
          <a:p>
            <a:r>
              <a:rPr lang="ru-RU" dirty="0" err="1">
                <a:solidFill>
                  <a:srgbClr val="FFFF00"/>
                </a:solidFill>
              </a:rPr>
              <a:t>Арпабодиён</a:t>
            </a:r>
            <a:r>
              <a:rPr lang="ru-RU" dirty="0">
                <a:solidFill>
                  <a:srgbClr val="FFFF00"/>
                </a:solidFill>
              </a:rPr>
              <a:t> </a:t>
            </a:r>
            <a:r>
              <a:rPr lang="ru-RU" dirty="0" err="1">
                <a:solidFill>
                  <a:srgbClr val="FFFF00"/>
                </a:solidFill>
              </a:rPr>
              <a:t>бир</a:t>
            </a:r>
            <a:r>
              <a:rPr lang="ru-RU" dirty="0">
                <a:solidFill>
                  <a:srgbClr val="FFFF00"/>
                </a:solidFill>
              </a:rPr>
              <a:t> </a:t>
            </a:r>
            <a:r>
              <a:rPr lang="ru-RU" dirty="0" err="1">
                <a:solidFill>
                  <a:srgbClr val="FFFF00"/>
                </a:solidFill>
              </a:rPr>
              <a:t>йиллик</a:t>
            </a:r>
            <a:r>
              <a:rPr lang="ru-RU" dirty="0">
                <a:solidFill>
                  <a:srgbClr val="FFFF00"/>
                </a:solidFill>
              </a:rPr>
              <a:t>, </a:t>
            </a:r>
            <a:r>
              <a:rPr lang="ru-RU" dirty="0" err="1">
                <a:solidFill>
                  <a:srgbClr val="FFFF00"/>
                </a:solidFill>
              </a:rPr>
              <a:t>бўйи</a:t>
            </a:r>
            <a:r>
              <a:rPr lang="ru-RU" dirty="0">
                <a:solidFill>
                  <a:srgbClr val="FFFF00"/>
                </a:solidFill>
              </a:rPr>
              <a:t> 30-60 см га </a:t>
            </a:r>
            <a:r>
              <a:rPr lang="ru-RU" dirty="0" err="1">
                <a:solidFill>
                  <a:srgbClr val="FFFF00"/>
                </a:solidFill>
              </a:rPr>
              <a:t>етадиган</a:t>
            </a:r>
            <a:r>
              <a:rPr lang="ru-RU" dirty="0">
                <a:solidFill>
                  <a:srgbClr val="FFFF00"/>
                </a:solidFill>
              </a:rPr>
              <a:t> </a:t>
            </a:r>
            <a:r>
              <a:rPr lang="ru-RU" dirty="0" err="1">
                <a:solidFill>
                  <a:srgbClr val="FFFF00"/>
                </a:solidFill>
              </a:rPr>
              <a:t>ўт</a:t>
            </a:r>
            <a:r>
              <a:rPr lang="ru-RU" dirty="0">
                <a:solidFill>
                  <a:srgbClr val="FFFF00"/>
                </a:solidFill>
              </a:rPr>
              <a:t> </a:t>
            </a:r>
            <a:r>
              <a:rPr lang="ru-RU" dirty="0" err="1">
                <a:solidFill>
                  <a:srgbClr val="FFFF00"/>
                </a:solidFill>
              </a:rPr>
              <a:t>ўсимлик</a:t>
            </a:r>
            <a:r>
              <a:rPr lang="ru-RU" dirty="0">
                <a:solidFill>
                  <a:srgbClr val="FFFF00"/>
                </a:solidFill>
              </a:rPr>
              <a:t>.</a:t>
            </a:r>
          </a:p>
          <a:p>
            <a:r>
              <a:rPr lang="ru-RU" b="1" dirty="0" err="1">
                <a:solidFill>
                  <a:srgbClr val="FFFF00"/>
                </a:solidFill>
              </a:rPr>
              <a:t>Илдизи</a:t>
            </a:r>
            <a:r>
              <a:rPr lang="ru-RU" dirty="0">
                <a:solidFill>
                  <a:srgbClr val="FFFF00"/>
                </a:solidFill>
              </a:rPr>
              <a:t> </a:t>
            </a:r>
            <a:r>
              <a:rPr lang="ru-RU" dirty="0" err="1">
                <a:solidFill>
                  <a:srgbClr val="FFFF00"/>
                </a:solidFill>
              </a:rPr>
              <a:t>кучсиз</a:t>
            </a:r>
            <a:r>
              <a:rPr lang="ru-RU" dirty="0">
                <a:solidFill>
                  <a:srgbClr val="FFFF00"/>
                </a:solidFill>
              </a:rPr>
              <a:t> </a:t>
            </a:r>
            <a:r>
              <a:rPr lang="ru-RU" dirty="0" err="1">
                <a:solidFill>
                  <a:srgbClr val="FFFF00"/>
                </a:solidFill>
              </a:rPr>
              <a:t>шохланувчи</a:t>
            </a:r>
            <a:r>
              <a:rPr lang="ru-RU" dirty="0">
                <a:solidFill>
                  <a:srgbClr val="FFFF00"/>
                </a:solidFill>
              </a:rPr>
              <a:t>, </a:t>
            </a:r>
            <a:r>
              <a:rPr lang="ru-RU" dirty="0" err="1">
                <a:solidFill>
                  <a:srgbClr val="FFFF00"/>
                </a:solidFill>
              </a:rPr>
              <a:t>қуйиқ</a:t>
            </a:r>
            <a:r>
              <a:rPr lang="ru-RU" dirty="0">
                <a:solidFill>
                  <a:srgbClr val="FFFF00"/>
                </a:solidFill>
              </a:rPr>
              <a:t> </a:t>
            </a:r>
            <a:r>
              <a:rPr lang="ru-RU" dirty="0" err="1">
                <a:solidFill>
                  <a:srgbClr val="FFFF00"/>
                </a:solidFill>
              </a:rPr>
              <a:t>ён</a:t>
            </a:r>
            <a:r>
              <a:rPr lang="ru-RU" dirty="0">
                <a:solidFill>
                  <a:srgbClr val="FFFF00"/>
                </a:solidFill>
              </a:rPr>
              <a:t> </a:t>
            </a:r>
            <a:r>
              <a:rPr lang="ru-RU" dirty="0" err="1">
                <a:solidFill>
                  <a:srgbClr val="FFFF00"/>
                </a:solidFill>
              </a:rPr>
              <a:t>илдизчалари</a:t>
            </a:r>
            <a:r>
              <a:rPr lang="ru-RU" dirty="0">
                <a:solidFill>
                  <a:srgbClr val="FFFF00"/>
                </a:solidFill>
              </a:rPr>
              <a:t> </a:t>
            </a:r>
            <a:r>
              <a:rPr lang="ru-RU" dirty="0" err="1">
                <a:solidFill>
                  <a:srgbClr val="FFFF00"/>
                </a:solidFill>
              </a:rPr>
              <a:t>бўлган</a:t>
            </a:r>
            <a:r>
              <a:rPr lang="ru-RU" dirty="0">
                <a:solidFill>
                  <a:srgbClr val="FFFF00"/>
                </a:solidFill>
              </a:rPr>
              <a:t> </a:t>
            </a:r>
            <a:r>
              <a:rPr lang="ru-RU" dirty="0" err="1">
                <a:solidFill>
                  <a:srgbClr val="FFFF00"/>
                </a:solidFill>
              </a:rPr>
              <a:t>ўқ</a:t>
            </a:r>
            <a:r>
              <a:rPr lang="ru-RU" dirty="0">
                <a:solidFill>
                  <a:srgbClr val="FFFF00"/>
                </a:solidFill>
              </a:rPr>
              <a:t> </a:t>
            </a:r>
            <a:r>
              <a:rPr lang="ru-RU" dirty="0" err="1">
                <a:solidFill>
                  <a:srgbClr val="FFFF00"/>
                </a:solidFill>
              </a:rPr>
              <a:t>илдиз</a:t>
            </a:r>
            <a:r>
              <a:rPr lang="ru-RU" dirty="0">
                <a:solidFill>
                  <a:srgbClr val="FFFF00"/>
                </a:solidFill>
              </a:rPr>
              <a:t>.  </a:t>
            </a:r>
            <a:r>
              <a:rPr lang="ru-RU" dirty="0" err="1">
                <a:solidFill>
                  <a:srgbClr val="FFFF00"/>
                </a:solidFill>
              </a:rPr>
              <a:t>Илдизи</a:t>
            </a:r>
            <a:r>
              <a:rPr lang="ru-RU" dirty="0">
                <a:solidFill>
                  <a:srgbClr val="FFFF00"/>
                </a:solidFill>
              </a:rPr>
              <a:t> 50-70 см га </a:t>
            </a:r>
            <a:r>
              <a:rPr lang="ru-RU" dirty="0" err="1">
                <a:solidFill>
                  <a:srgbClr val="FFFF00"/>
                </a:solidFill>
              </a:rPr>
              <a:t>чуқурликка</a:t>
            </a:r>
            <a:r>
              <a:rPr lang="ru-RU" dirty="0">
                <a:solidFill>
                  <a:srgbClr val="FFFF00"/>
                </a:solidFill>
              </a:rPr>
              <a:t> </a:t>
            </a:r>
            <a:r>
              <a:rPr lang="ru-RU" dirty="0" err="1">
                <a:solidFill>
                  <a:srgbClr val="FFFF00"/>
                </a:solidFill>
              </a:rPr>
              <a:t>киради</a:t>
            </a:r>
            <a:r>
              <a:rPr lang="ru-RU" dirty="0">
                <a:solidFill>
                  <a:srgbClr val="FFFF00"/>
                </a:solidFill>
              </a:rPr>
              <a:t>. </a:t>
            </a:r>
            <a:r>
              <a:rPr lang="ru-RU" dirty="0" err="1">
                <a:solidFill>
                  <a:srgbClr val="FFFF00"/>
                </a:solidFill>
              </a:rPr>
              <a:t>Асосий</a:t>
            </a:r>
            <a:r>
              <a:rPr lang="ru-RU" dirty="0">
                <a:solidFill>
                  <a:srgbClr val="FFFF00"/>
                </a:solidFill>
              </a:rPr>
              <a:t> </a:t>
            </a:r>
            <a:r>
              <a:rPr lang="ru-RU" dirty="0" err="1">
                <a:solidFill>
                  <a:srgbClr val="FFFF00"/>
                </a:solidFill>
              </a:rPr>
              <a:t>илдизлари</a:t>
            </a:r>
            <a:r>
              <a:rPr lang="ru-RU" dirty="0">
                <a:solidFill>
                  <a:srgbClr val="FFFF00"/>
                </a:solidFill>
              </a:rPr>
              <a:t> </a:t>
            </a:r>
            <a:r>
              <a:rPr lang="ru-RU" dirty="0" err="1">
                <a:solidFill>
                  <a:srgbClr val="FFFF00"/>
                </a:solidFill>
              </a:rPr>
              <a:t>тупроқнинг</a:t>
            </a:r>
            <a:r>
              <a:rPr lang="ru-RU" dirty="0">
                <a:solidFill>
                  <a:srgbClr val="FFFF00"/>
                </a:solidFill>
              </a:rPr>
              <a:t> 20-30 см лик </a:t>
            </a:r>
            <a:r>
              <a:rPr lang="ru-RU" dirty="0" err="1">
                <a:solidFill>
                  <a:srgbClr val="FFFF00"/>
                </a:solidFill>
              </a:rPr>
              <a:t>қатламида</a:t>
            </a:r>
            <a:r>
              <a:rPr lang="ru-RU" dirty="0">
                <a:solidFill>
                  <a:srgbClr val="FFFF00"/>
                </a:solidFill>
              </a:rPr>
              <a:t> </a:t>
            </a:r>
            <a:r>
              <a:rPr lang="ru-RU" dirty="0" err="1">
                <a:solidFill>
                  <a:srgbClr val="FFFF00"/>
                </a:solidFill>
              </a:rPr>
              <a:t>жойлашади</a:t>
            </a:r>
            <a:r>
              <a:rPr lang="ru-RU" dirty="0">
                <a:solidFill>
                  <a:srgbClr val="FFFF00"/>
                </a:solidFill>
              </a:rPr>
              <a:t>.</a:t>
            </a:r>
          </a:p>
          <a:p>
            <a:r>
              <a:rPr lang="ru-RU" b="1" dirty="0" err="1">
                <a:solidFill>
                  <a:srgbClr val="FFFF00"/>
                </a:solidFill>
              </a:rPr>
              <a:t>Пояси</a:t>
            </a:r>
            <a:r>
              <a:rPr lang="ru-RU" dirty="0">
                <a:solidFill>
                  <a:srgbClr val="FFFF00"/>
                </a:solidFill>
              </a:rPr>
              <a:t> тик </a:t>
            </a:r>
            <a:r>
              <a:rPr lang="ru-RU" dirty="0" err="1">
                <a:solidFill>
                  <a:srgbClr val="FFFF00"/>
                </a:solidFill>
              </a:rPr>
              <a:t>ўсувчи</a:t>
            </a:r>
            <a:r>
              <a:rPr lang="ru-RU" dirty="0">
                <a:solidFill>
                  <a:srgbClr val="FFFF00"/>
                </a:solidFill>
              </a:rPr>
              <a:t>, </a:t>
            </a:r>
            <a:r>
              <a:rPr lang="ru-RU" dirty="0" err="1">
                <a:solidFill>
                  <a:srgbClr val="FFFF00"/>
                </a:solidFill>
              </a:rPr>
              <a:t>юмалоқ</a:t>
            </a:r>
            <a:r>
              <a:rPr lang="ru-RU" dirty="0">
                <a:solidFill>
                  <a:srgbClr val="FFFF00"/>
                </a:solidFill>
              </a:rPr>
              <a:t>, </a:t>
            </a:r>
            <a:r>
              <a:rPr lang="ru-RU" dirty="0" err="1">
                <a:solidFill>
                  <a:srgbClr val="FFFF00"/>
                </a:solidFill>
              </a:rPr>
              <a:t>эгатчали</a:t>
            </a:r>
            <a:r>
              <a:rPr lang="ru-RU" dirty="0">
                <a:solidFill>
                  <a:srgbClr val="FFFF00"/>
                </a:solidFill>
              </a:rPr>
              <a:t>, </a:t>
            </a:r>
            <a:r>
              <a:rPr lang="ru-RU" dirty="0" err="1">
                <a:solidFill>
                  <a:srgbClr val="FFFF00"/>
                </a:solidFill>
              </a:rPr>
              <a:t>поянинг</a:t>
            </a:r>
            <a:r>
              <a:rPr lang="ru-RU" dirty="0">
                <a:solidFill>
                  <a:srgbClr val="FFFF00"/>
                </a:solidFill>
              </a:rPr>
              <a:t> </a:t>
            </a:r>
            <a:r>
              <a:rPr lang="ru-RU" dirty="0" err="1">
                <a:solidFill>
                  <a:srgbClr val="FFFF00"/>
                </a:solidFill>
              </a:rPr>
              <a:t>юқори</a:t>
            </a:r>
            <a:r>
              <a:rPr lang="ru-RU" dirty="0">
                <a:solidFill>
                  <a:srgbClr val="FFFF00"/>
                </a:solidFill>
              </a:rPr>
              <a:t> </a:t>
            </a:r>
            <a:r>
              <a:rPr lang="ru-RU" dirty="0" err="1">
                <a:solidFill>
                  <a:srgbClr val="FFFF00"/>
                </a:solidFill>
              </a:rPr>
              <a:t>қисми</a:t>
            </a:r>
            <a:r>
              <a:rPr lang="ru-RU" dirty="0">
                <a:solidFill>
                  <a:srgbClr val="FFFF00"/>
                </a:solidFill>
              </a:rPr>
              <a:t> </a:t>
            </a:r>
            <a:r>
              <a:rPr lang="ru-RU" dirty="0" err="1">
                <a:solidFill>
                  <a:srgbClr val="FFFF00"/>
                </a:solidFill>
              </a:rPr>
              <a:t>кам</a:t>
            </a:r>
            <a:r>
              <a:rPr lang="ru-RU" dirty="0">
                <a:solidFill>
                  <a:srgbClr val="FFFF00"/>
                </a:solidFill>
              </a:rPr>
              <a:t> </a:t>
            </a:r>
            <a:r>
              <a:rPr lang="ru-RU" dirty="0" err="1">
                <a:solidFill>
                  <a:srgbClr val="FFFF00"/>
                </a:solidFill>
              </a:rPr>
              <a:t>шахланган</a:t>
            </a:r>
            <a:r>
              <a:rPr lang="ru-RU" dirty="0">
                <a:solidFill>
                  <a:srgbClr val="FFFF00"/>
                </a:solidFill>
              </a:rPr>
              <a:t>. </a:t>
            </a:r>
            <a:r>
              <a:rPr lang="ru-RU" dirty="0" err="1">
                <a:solidFill>
                  <a:srgbClr val="FFFF00"/>
                </a:solidFill>
              </a:rPr>
              <a:t>Бўйи</a:t>
            </a:r>
            <a:r>
              <a:rPr lang="ru-RU" dirty="0">
                <a:solidFill>
                  <a:srgbClr val="FFFF00"/>
                </a:solidFill>
              </a:rPr>
              <a:t> 60 см </a:t>
            </a:r>
            <a:r>
              <a:rPr lang="ru-RU" dirty="0" err="1">
                <a:solidFill>
                  <a:srgbClr val="FFFF00"/>
                </a:solidFill>
              </a:rPr>
              <a:t>гача</a:t>
            </a:r>
            <a:r>
              <a:rPr lang="ru-RU" dirty="0">
                <a:solidFill>
                  <a:srgbClr val="FFFF00"/>
                </a:solidFill>
              </a:rPr>
              <a:t> </a:t>
            </a:r>
            <a:r>
              <a:rPr lang="ru-RU" dirty="0" err="1">
                <a:solidFill>
                  <a:srgbClr val="FFFF00"/>
                </a:solidFill>
              </a:rPr>
              <a:t>бўлади</a:t>
            </a:r>
            <a:r>
              <a:rPr lang="ru-RU" dirty="0">
                <a:solidFill>
                  <a:srgbClr val="FFFF00"/>
                </a:solidFill>
              </a:rPr>
              <a:t>.</a:t>
            </a:r>
          </a:p>
          <a:p>
            <a:r>
              <a:rPr lang="ru-RU" b="1" dirty="0" err="1">
                <a:solidFill>
                  <a:srgbClr val="FFFF00"/>
                </a:solidFill>
              </a:rPr>
              <a:t>Барги</a:t>
            </a:r>
            <a:r>
              <a:rPr lang="ru-RU" dirty="0">
                <a:solidFill>
                  <a:srgbClr val="FFFF00"/>
                </a:solidFill>
              </a:rPr>
              <a:t>. </a:t>
            </a:r>
            <a:r>
              <a:rPr lang="ru-RU" dirty="0" err="1">
                <a:solidFill>
                  <a:srgbClr val="FFFF00"/>
                </a:solidFill>
              </a:rPr>
              <a:t>Илдизолди</a:t>
            </a:r>
            <a:r>
              <a:rPr lang="ru-RU" dirty="0">
                <a:solidFill>
                  <a:srgbClr val="FFFF00"/>
                </a:solidFill>
              </a:rPr>
              <a:t> </a:t>
            </a:r>
            <a:r>
              <a:rPr lang="ru-RU" dirty="0" err="1">
                <a:solidFill>
                  <a:srgbClr val="FFFF00"/>
                </a:solidFill>
              </a:rPr>
              <a:t>ва</a:t>
            </a:r>
            <a:r>
              <a:rPr lang="ru-RU" dirty="0">
                <a:solidFill>
                  <a:srgbClr val="FFFF00"/>
                </a:solidFill>
              </a:rPr>
              <a:t> </a:t>
            </a:r>
            <a:r>
              <a:rPr lang="ru-RU" dirty="0" err="1">
                <a:solidFill>
                  <a:srgbClr val="FFFF00"/>
                </a:solidFill>
              </a:rPr>
              <a:t>поянинг</a:t>
            </a:r>
            <a:r>
              <a:rPr lang="ru-RU" dirty="0">
                <a:solidFill>
                  <a:srgbClr val="FFFF00"/>
                </a:solidFill>
              </a:rPr>
              <a:t> </a:t>
            </a:r>
            <a:r>
              <a:rPr lang="ru-RU" dirty="0" err="1">
                <a:solidFill>
                  <a:srgbClr val="FFFF00"/>
                </a:solidFill>
              </a:rPr>
              <a:t>пастки</a:t>
            </a:r>
            <a:r>
              <a:rPr lang="ru-RU" dirty="0">
                <a:solidFill>
                  <a:srgbClr val="FFFF00"/>
                </a:solidFill>
              </a:rPr>
              <a:t> </a:t>
            </a:r>
            <a:r>
              <a:rPr lang="ru-RU" dirty="0" err="1">
                <a:solidFill>
                  <a:srgbClr val="FFFF00"/>
                </a:solidFill>
              </a:rPr>
              <a:t>қисмидаги</a:t>
            </a:r>
            <a:r>
              <a:rPr lang="ru-RU" dirty="0">
                <a:solidFill>
                  <a:srgbClr val="FFFF00"/>
                </a:solidFill>
              </a:rPr>
              <a:t> </a:t>
            </a:r>
            <a:r>
              <a:rPr lang="ru-RU" dirty="0" err="1">
                <a:solidFill>
                  <a:srgbClr val="FFFF00"/>
                </a:solidFill>
              </a:rPr>
              <a:t>барглари</a:t>
            </a:r>
            <a:r>
              <a:rPr lang="ru-RU" dirty="0">
                <a:solidFill>
                  <a:srgbClr val="FFFF00"/>
                </a:solidFill>
              </a:rPr>
              <a:t> </a:t>
            </a:r>
            <a:r>
              <a:rPr lang="ru-RU" dirty="0" err="1">
                <a:solidFill>
                  <a:srgbClr val="FFFF00"/>
                </a:solidFill>
              </a:rPr>
              <a:t>узун</a:t>
            </a:r>
            <a:r>
              <a:rPr lang="ru-RU" dirty="0">
                <a:solidFill>
                  <a:srgbClr val="FFFF00"/>
                </a:solidFill>
              </a:rPr>
              <a:t> </a:t>
            </a:r>
            <a:r>
              <a:rPr lang="ru-RU" dirty="0" err="1">
                <a:solidFill>
                  <a:srgbClr val="FFFF00"/>
                </a:solidFill>
              </a:rPr>
              <a:t>бандли</a:t>
            </a:r>
            <a:r>
              <a:rPr lang="ru-RU" dirty="0">
                <a:solidFill>
                  <a:srgbClr val="FFFF00"/>
                </a:solidFill>
              </a:rPr>
              <a:t>, </a:t>
            </a:r>
            <a:r>
              <a:rPr lang="ru-RU" dirty="0" err="1">
                <a:solidFill>
                  <a:srgbClr val="FFFF00"/>
                </a:solidFill>
              </a:rPr>
              <a:t>юмалоқ</a:t>
            </a:r>
            <a:r>
              <a:rPr lang="ru-RU" dirty="0">
                <a:solidFill>
                  <a:srgbClr val="FFFF00"/>
                </a:solidFill>
              </a:rPr>
              <a:t>, </a:t>
            </a:r>
            <a:r>
              <a:rPr lang="ru-RU" dirty="0" err="1">
                <a:solidFill>
                  <a:srgbClr val="FFFF00"/>
                </a:solidFill>
              </a:rPr>
              <a:t>буйраксимон</a:t>
            </a:r>
            <a:r>
              <a:rPr lang="ru-RU" dirty="0">
                <a:solidFill>
                  <a:srgbClr val="FFFF00"/>
                </a:solidFill>
              </a:rPr>
              <a:t>, </a:t>
            </a:r>
            <a:r>
              <a:rPr lang="ru-RU" dirty="0" err="1">
                <a:solidFill>
                  <a:srgbClr val="FFFF00"/>
                </a:solidFill>
              </a:rPr>
              <a:t>тухумсимон</a:t>
            </a:r>
            <a:r>
              <a:rPr lang="ru-RU" dirty="0">
                <a:solidFill>
                  <a:srgbClr val="FFFF00"/>
                </a:solidFill>
              </a:rPr>
              <a:t> </a:t>
            </a:r>
            <a:r>
              <a:rPr lang="ru-RU" dirty="0" err="1">
                <a:solidFill>
                  <a:srgbClr val="FFFF00"/>
                </a:solidFill>
              </a:rPr>
              <a:t>ёки</a:t>
            </a:r>
            <a:r>
              <a:rPr lang="ru-RU" dirty="0">
                <a:solidFill>
                  <a:srgbClr val="FFFF00"/>
                </a:solidFill>
              </a:rPr>
              <a:t> </a:t>
            </a:r>
            <a:r>
              <a:rPr lang="ru-RU" dirty="0" err="1">
                <a:solidFill>
                  <a:srgbClr val="FFFF00"/>
                </a:solidFill>
              </a:rPr>
              <a:t>бўлакли</a:t>
            </a:r>
            <a:r>
              <a:rPr lang="ru-RU" dirty="0">
                <a:solidFill>
                  <a:srgbClr val="FFFF00"/>
                </a:solidFill>
              </a:rPr>
              <a:t>, </a:t>
            </a:r>
            <a:r>
              <a:rPr lang="ru-RU" dirty="0" err="1">
                <a:solidFill>
                  <a:srgbClr val="FFFF00"/>
                </a:solidFill>
              </a:rPr>
              <a:t>йирик</a:t>
            </a:r>
            <a:r>
              <a:rPr lang="ru-RU" dirty="0">
                <a:solidFill>
                  <a:srgbClr val="FFFF00"/>
                </a:solidFill>
              </a:rPr>
              <a:t> </a:t>
            </a:r>
            <a:r>
              <a:rPr lang="ru-RU" dirty="0" err="1">
                <a:solidFill>
                  <a:srgbClr val="FFFF00"/>
                </a:solidFill>
              </a:rPr>
              <a:t>тишсимон</a:t>
            </a:r>
            <a:r>
              <a:rPr lang="ru-RU" dirty="0">
                <a:solidFill>
                  <a:srgbClr val="FFFF00"/>
                </a:solidFill>
              </a:rPr>
              <a:t> </a:t>
            </a:r>
            <a:r>
              <a:rPr lang="ru-RU" dirty="0" err="1">
                <a:solidFill>
                  <a:srgbClr val="FFFF00"/>
                </a:solidFill>
              </a:rPr>
              <a:t>қиррали</a:t>
            </a:r>
            <a:r>
              <a:rPr lang="ru-RU" dirty="0">
                <a:solidFill>
                  <a:srgbClr val="FFFF00"/>
                </a:solidFill>
              </a:rPr>
              <a:t>. </a:t>
            </a:r>
            <a:endParaRPr lang="ru-RU" sz="2400" dirty="0">
              <a:solidFill>
                <a:srgbClr val="FFFF00"/>
              </a:solidFill>
            </a:endParaRPr>
          </a:p>
        </p:txBody>
      </p:sp>
      <p:sp>
        <p:nvSpPr>
          <p:cNvPr id="3" name="Прямоугольник 2"/>
          <p:cNvSpPr/>
          <p:nvPr/>
        </p:nvSpPr>
        <p:spPr>
          <a:xfrm>
            <a:off x="648300" y="215976"/>
            <a:ext cx="2555548" cy="369332"/>
          </a:xfrm>
          <a:prstGeom prst="rect">
            <a:avLst/>
          </a:prstGeom>
          <a:solidFill>
            <a:schemeClr val="accent3">
              <a:hueOff val="0"/>
              <a:satOff val="0"/>
              <a:lumOff val="0"/>
            </a:schemeClr>
          </a:solidFill>
        </p:spPr>
        <p:txBody>
          <a:bodyPr wrap="square">
            <a:spAutoFit/>
          </a:bodyPr>
          <a:lstStyle/>
          <a:p>
            <a:r>
              <a:rPr lang="ru-RU" b="1" dirty="0" err="1">
                <a:solidFill>
                  <a:srgbClr val="FFFF00"/>
                </a:solidFill>
              </a:rPr>
              <a:t>Морфологияси</a:t>
            </a:r>
            <a:endParaRPr lang="ru-RU" b="1" dirty="0">
              <a:solidFill>
                <a:srgbClr val="FFFF00"/>
              </a:solidFill>
            </a:endParaRPr>
          </a:p>
        </p:txBody>
      </p:sp>
      <p:pic>
        <p:nvPicPr>
          <p:cNvPr id="6146" name="Picture 2" descr="Картинки по запросу ан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996952"/>
            <a:ext cx="4312518" cy="3438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4624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rot="10800000" flipV="1">
            <a:off x="214282" y="545639"/>
            <a:ext cx="8929718" cy="3936563"/>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ru-RU" sz="2000" b="1" dirty="0" err="1"/>
              <a:t>Гултўплам</a:t>
            </a:r>
            <a:r>
              <a:rPr lang="ru-RU" sz="2000" b="1" dirty="0"/>
              <a:t>.</a:t>
            </a:r>
            <a:r>
              <a:rPr lang="ru-RU" sz="2000" dirty="0"/>
              <a:t> </a:t>
            </a:r>
            <a:r>
              <a:rPr lang="ru-RU" sz="2000" dirty="0" err="1"/>
              <a:t>Гуллари</a:t>
            </a:r>
            <a:r>
              <a:rPr lang="ru-RU" sz="2000" dirty="0"/>
              <a:t> </a:t>
            </a:r>
            <a:r>
              <a:rPr lang="ru-RU" sz="2000" dirty="0" err="1"/>
              <a:t>майда</a:t>
            </a:r>
            <a:r>
              <a:rPr lang="ru-RU" sz="2000" dirty="0"/>
              <a:t>, </a:t>
            </a:r>
            <a:r>
              <a:rPr lang="ru-RU" sz="2000" dirty="0" err="1"/>
              <a:t>кўримсиз</a:t>
            </a:r>
            <a:r>
              <a:rPr lang="ru-RU" sz="2000" dirty="0"/>
              <a:t>, </a:t>
            </a:r>
            <a:r>
              <a:rPr lang="ru-RU" sz="2000" dirty="0" err="1"/>
              <a:t>оқ</a:t>
            </a:r>
            <a:r>
              <a:rPr lang="ru-RU" sz="2000" dirty="0"/>
              <a:t> </a:t>
            </a:r>
            <a:r>
              <a:rPr lang="ru-RU" sz="2000" dirty="0" err="1"/>
              <a:t>рангли</a:t>
            </a:r>
            <a:r>
              <a:rPr lang="ru-RU" sz="2000" dirty="0"/>
              <a:t>, </a:t>
            </a:r>
            <a:r>
              <a:rPr lang="ru-RU" sz="2000" dirty="0" err="1"/>
              <a:t>мураккаб</a:t>
            </a:r>
            <a:r>
              <a:rPr lang="ru-RU" sz="2000" dirty="0"/>
              <a:t> </a:t>
            </a:r>
            <a:r>
              <a:rPr lang="ru-RU" sz="2000" dirty="0" err="1"/>
              <a:t>соябонга</a:t>
            </a:r>
            <a:r>
              <a:rPr lang="ru-RU" sz="2000" dirty="0"/>
              <a:t> </a:t>
            </a:r>
            <a:r>
              <a:rPr lang="ru-RU" sz="2000" dirty="0" err="1"/>
              <a:t>тўпланган</a:t>
            </a:r>
            <a:r>
              <a:rPr lang="ru-RU" sz="2000" dirty="0"/>
              <a:t> </a:t>
            </a:r>
            <a:r>
              <a:rPr lang="ru-RU" sz="2000" dirty="0" err="1"/>
              <a:t>бўлиб</a:t>
            </a:r>
            <a:r>
              <a:rPr lang="ru-RU" sz="2000" dirty="0"/>
              <a:t>, </a:t>
            </a:r>
            <a:r>
              <a:rPr lang="ru-RU" sz="2000" dirty="0" err="1"/>
              <a:t>соябонгулдошлар</a:t>
            </a:r>
            <a:r>
              <a:rPr lang="ru-RU" sz="2000" dirty="0"/>
              <a:t> </a:t>
            </a:r>
            <a:r>
              <a:rPr lang="ru-RU" sz="2000" dirty="0" err="1"/>
              <a:t>оиласига</a:t>
            </a:r>
            <a:r>
              <a:rPr lang="ru-RU" sz="2000" dirty="0"/>
              <a:t> </a:t>
            </a:r>
            <a:r>
              <a:rPr lang="ru-RU" sz="2000" dirty="0" err="1"/>
              <a:t>хос</a:t>
            </a:r>
            <a:r>
              <a:rPr lang="ru-RU" sz="2000" dirty="0"/>
              <a:t> </a:t>
            </a:r>
            <a:r>
              <a:rPr lang="ru-RU" sz="2000" dirty="0" err="1"/>
              <a:t>тузилган</a:t>
            </a:r>
            <a:r>
              <a:rPr lang="ru-RU" sz="2000" dirty="0"/>
              <a:t>. </a:t>
            </a:r>
            <a:r>
              <a:rPr lang="ru-RU" sz="2000" dirty="0" err="1"/>
              <a:t>Косачабаргларининг</a:t>
            </a:r>
            <a:r>
              <a:rPr lang="ru-RU" sz="2000" dirty="0"/>
              <a:t> тиши </a:t>
            </a:r>
            <a:r>
              <a:rPr lang="ru-RU" sz="2000" dirty="0" err="1"/>
              <a:t>билинар-билинмас</a:t>
            </a:r>
            <a:r>
              <a:rPr lang="ru-RU" sz="2000" dirty="0"/>
              <a:t>, </a:t>
            </a:r>
            <a:r>
              <a:rPr lang="ru-RU" sz="2000" dirty="0" err="1"/>
              <a:t>гултожиси</a:t>
            </a:r>
            <a:r>
              <a:rPr lang="ru-RU" sz="2000" dirty="0"/>
              <a:t>  </a:t>
            </a:r>
            <a:r>
              <a:rPr lang="ru-RU" sz="2000" dirty="0" err="1"/>
              <a:t>беш</a:t>
            </a:r>
            <a:r>
              <a:rPr lang="ru-RU" sz="2000" dirty="0"/>
              <a:t> </a:t>
            </a:r>
            <a:r>
              <a:rPr lang="ru-RU" sz="2000" dirty="0" err="1"/>
              <a:t>баргли</a:t>
            </a:r>
            <a:r>
              <a:rPr lang="ru-RU" sz="2000" dirty="0"/>
              <a:t>, </a:t>
            </a:r>
            <a:r>
              <a:rPr lang="ru-RU" sz="2000" dirty="0" err="1"/>
              <a:t>оталиги</a:t>
            </a:r>
            <a:r>
              <a:rPr lang="ru-RU" sz="2000" dirty="0"/>
              <a:t> 5 та, </a:t>
            </a:r>
            <a:r>
              <a:rPr lang="ru-RU" sz="2000" dirty="0" err="1"/>
              <a:t>оналик</a:t>
            </a:r>
            <a:r>
              <a:rPr lang="ru-RU" sz="2000" dirty="0"/>
              <a:t> </a:t>
            </a:r>
            <a:r>
              <a:rPr lang="ru-RU" sz="2000" dirty="0" err="1"/>
              <a:t>тугуни</a:t>
            </a:r>
            <a:r>
              <a:rPr lang="ru-RU" sz="2000" dirty="0"/>
              <a:t> </a:t>
            </a:r>
            <a:r>
              <a:rPr lang="ru-RU" sz="2000" dirty="0" err="1"/>
              <a:t>икки</a:t>
            </a:r>
            <a:r>
              <a:rPr lang="ru-RU" sz="2000" dirty="0"/>
              <a:t> </a:t>
            </a:r>
            <a:r>
              <a:rPr lang="ru-RU" sz="2000" dirty="0" err="1"/>
              <a:t>хонали</a:t>
            </a:r>
            <a:r>
              <a:rPr lang="ru-RU" sz="2000" dirty="0"/>
              <a:t>, </a:t>
            </a:r>
            <a:r>
              <a:rPr lang="ru-RU" sz="2000" dirty="0" err="1"/>
              <a:t>пастга</a:t>
            </a:r>
            <a:r>
              <a:rPr lang="ru-RU" sz="2000" dirty="0"/>
              <a:t> </a:t>
            </a:r>
            <a:r>
              <a:rPr lang="ru-RU" sz="2000" dirty="0" err="1"/>
              <a:t>жойлашган</a:t>
            </a:r>
            <a:r>
              <a:rPr lang="ru-RU" sz="2000" dirty="0"/>
              <a:t>. Июнь-июль </a:t>
            </a:r>
            <a:r>
              <a:rPr lang="ru-RU" sz="2000" dirty="0" err="1"/>
              <a:t>ойларида</a:t>
            </a:r>
            <a:r>
              <a:rPr lang="ru-RU" sz="2000" dirty="0"/>
              <a:t> </a:t>
            </a:r>
            <a:r>
              <a:rPr lang="ru-RU" sz="2000" dirty="0" err="1"/>
              <a:t>гуллайди</a:t>
            </a:r>
            <a:r>
              <a:rPr lang="ru-RU" sz="2000" dirty="0"/>
              <a:t>, </a:t>
            </a:r>
            <a:r>
              <a:rPr lang="ru-RU" sz="2000" dirty="0" err="1"/>
              <a:t>меваси</a:t>
            </a:r>
            <a:r>
              <a:rPr lang="ru-RU" sz="2000" dirty="0"/>
              <a:t> </a:t>
            </a:r>
            <a:r>
              <a:rPr lang="ru-RU" sz="2000" dirty="0" err="1"/>
              <a:t>августда</a:t>
            </a:r>
            <a:r>
              <a:rPr lang="ru-RU" sz="2000" dirty="0"/>
              <a:t> </a:t>
            </a:r>
            <a:r>
              <a:rPr lang="ru-RU" sz="2000" dirty="0" err="1"/>
              <a:t>етилади</a:t>
            </a:r>
            <a:r>
              <a:rPr lang="ru-RU" sz="2000" dirty="0"/>
              <a:t>. </a:t>
            </a:r>
            <a:r>
              <a:rPr lang="ru-RU" sz="2000" dirty="0" err="1"/>
              <a:t>Асал</a:t>
            </a:r>
            <a:r>
              <a:rPr lang="ru-RU" sz="2000" dirty="0"/>
              <a:t> </a:t>
            </a:r>
            <a:r>
              <a:rPr lang="ru-RU" sz="2000" dirty="0" err="1"/>
              <a:t>берувчи</a:t>
            </a:r>
            <a:r>
              <a:rPr lang="ru-RU" sz="2000" dirty="0"/>
              <a:t> </a:t>
            </a:r>
            <a:r>
              <a:rPr lang="ru-RU" sz="2000" dirty="0" err="1"/>
              <a:t>ўсимлик</a:t>
            </a:r>
            <a:r>
              <a:rPr lang="ru-RU" sz="2000" dirty="0"/>
              <a:t>. </a:t>
            </a:r>
            <a:r>
              <a:rPr lang="ru-RU" sz="2000" dirty="0" err="1"/>
              <a:t>Июн-июл</a:t>
            </a:r>
            <a:r>
              <a:rPr lang="ru-RU" sz="2000" dirty="0"/>
              <a:t> </a:t>
            </a:r>
            <a:r>
              <a:rPr lang="ru-RU" sz="2000" dirty="0" err="1"/>
              <a:t>ойида</a:t>
            </a:r>
            <a:r>
              <a:rPr lang="ru-RU" sz="2000" dirty="0"/>
              <a:t> </a:t>
            </a:r>
            <a:r>
              <a:rPr lang="ru-RU" sz="2000" dirty="0" err="1"/>
              <a:t>гуллайди</a:t>
            </a:r>
            <a:r>
              <a:rPr lang="ru-RU" sz="2000" dirty="0"/>
              <a:t> </a:t>
            </a:r>
            <a:r>
              <a:rPr lang="ru-RU" sz="2000" dirty="0" err="1"/>
              <a:t>ва</a:t>
            </a:r>
            <a:r>
              <a:rPr lang="ru-RU" sz="2000" dirty="0"/>
              <a:t> </a:t>
            </a:r>
            <a:r>
              <a:rPr lang="ru-RU" sz="2000" dirty="0" err="1"/>
              <a:t>августда</a:t>
            </a:r>
            <a:r>
              <a:rPr lang="ru-RU" sz="2000" dirty="0"/>
              <a:t> </a:t>
            </a:r>
            <a:r>
              <a:rPr lang="ru-RU" sz="2000" dirty="0" err="1"/>
              <a:t>пишади</a:t>
            </a:r>
            <a:r>
              <a:rPr lang="ru-RU" sz="2000" dirty="0"/>
              <a:t>.</a:t>
            </a:r>
          </a:p>
          <a:p>
            <a:r>
              <a:rPr lang="ru-RU" sz="2000" b="1" dirty="0" err="1"/>
              <a:t>Меваси</a:t>
            </a:r>
            <a:r>
              <a:rPr lang="ru-RU" sz="2000" b="1" dirty="0"/>
              <a:t>.</a:t>
            </a:r>
            <a:r>
              <a:rPr lang="ru-RU" sz="2000" dirty="0"/>
              <a:t> </a:t>
            </a:r>
            <a:r>
              <a:rPr lang="ru-RU" sz="2000" dirty="0" err="1"/>
              <a:t>Арпабодиён</a:t>
            </a:r>
            <a:r>
              <a:rPr lang="ru-RU" sz="2000" dirty="0"/>
              <a:t> </a:t>
            </a:r>
            <a:r>
              <a:rPr lang="ru-RU" sz="2000" dirty="0" err="1"/>
              <a:t>меваси</a:t>
            </a:r>
            <a:r>
              <a:rPr lang="ru-RU" sz="2000" dirty="0"/>
              <a:t>  </a:t>
            </a:r>
            <a:r>
              <a:rPr lang="ru-RU" sz="2000" dirty="0" err="1"/>
              <a:t>сариқ-кулранг</a:t>
            </a:r>
            <a:r>
              <a:rPr lang="ru-RU" sz="2000" dirty="0"/>
              <a:t> </a:t>
            </a:r>
            <a:r>
              <a:rPr lang="ru-RU" sz="2000" dirty="0" err="1"/>
              <a:t>ёки</a:t>
            </a:r>
            <a:r>
              <a:rPr lang="ru-RU" sz="2000" dirty="0"/>
              <a:t> </a:t>
            </a:r>
            <a:r>
              <a:rPr lang="ru-RU" sz="2000" dirty="0" err="1"/>
              <a:t>қўнғир-кулранг</a:t>
            </a:r>
            <a:r>
              <a:rPr lang="ru-RU" sz="2000" dirty="0"/>
              <a:t> </a:t>
            </a:r>
            <a:r>
              <a:rPr lang="ru-RU" sz="2000" dirty="0" err="1"/>
              <a:t>қўшалоқ</a:t>
            </a:r>
            <a:r>
              <a:rPr lang="ru-RU" sz="2000" dirty="0"/>
              <a:t> </a:t>
            </a:r>
            <a:r>
              <a:rPr lang="ru-RU" sz="2000" dirty="0" err="1"/>
              <a:t>пистадан</a:t>
            </a:r>
            <a:r>
              <a:rPr lang="ru-RU" sz="2000" dirty="0"/>
              <a:t> </a:t>
            </a:r>
            <a:r>
              <a:rPr lang="ru-RU" sz="2000" dirty="0" err="1"/>
              <a:t>иборат</a:t>
            </a:r>
            <a:r>
              <a:rPr lang="ru-RU" sz="2000" dirty="0"/>
              <a:t>. </a:t>
            </a:r>
            <a:r>
              <a:rPr lang="ru-RU" sz="2000" dirty="0" err="1"/>
              <a:t>Мева</a:t>
            </a:r>
            <a:r>
              <a:rPr lang="ru-RU" sz="2000" dirty="0"/>
              <a:t> </a:t>
            </a:r>
            <a:r>
              <a:rPr lang="ru-RU" sz="2000" dirty="0" err="1"/>
              <a:t>узун</a:t>
            </a:r>
            <a:r>
              <a:rPr lang="ru-RU" sz="2000" dirty="0"/>
              <a:t> </a:t>
            </a:r>
            <a:r>
              <a:rPr lang="ru-RU" sz="2000" dirty="0" err="1"/>
              <a:t>бандли</a:t>
            </a:r>
            <a:r>
              <a:rPr lang="ru-RU" sz="2000" dirty="0"/>
              <a:t>, </a:t>
            </a:r>
            <a:r>
              <a:rPr lang="ru-RU" sz="2000" dirty="0" err="1"/>
              <a:t>тухумсимон</a:t>
            </a:r>
            <a:r>
              <a:rPr lang="ru-RU" sz="2000" dirty="0"/>
              <a:t> </a:t>
            </a:r>
            <a:r>
              <a:rPr lang="ru-RU" sz="2000" dirty="0" err="1"/>
              <a:t>ёки</a:t>
            </a:r>
            <a:r>
              <a:rPr lang="ru-RU" sz="2000" dirty="0"/>
              <a:t> </a:t>
            </a:r>
            <a:r>
              <a:rPr lang="ru-RU" sz="2000" dirty="0" err="1"/>
              <a:t>тескари</a:t>
            </a:r>
            <a:r>
              <a:rPr lang="ru-RU" sz="2000" dirty="0"/>
              <a:t> </a:t>
            </a:r>
            <a:r>
              <a:rPr lang="ru-RU" sz="2000" dirty="0" err="1"/>
              <a:t>ноксимон</a:t>
            </a:r>
            <a:r>
              <a:rPr lang="ru-RU" sz="2000" dirty="0"/>
              <a:t>, </a:t>
            </a:r>
            <a:r>
              <a:rPr lang="ru-RU" sz="2000" dirty="0" err="1"/>
              <a:t>асос</a:t>
            </a:r>
            <a:r>
              <a:rPr lang="ru-RU" sz="2000" dirty="0"/>
              <a:t> </a:t>
            </a:r>
            <a:r>
              <a:rPr lang="ru-RU" sz="2000" dirty="0" err="1"/>
              <a:t>қисми</a:t>
            </a:r>
            <a:r>
              <a:rPr lang="ru-RU" sz="2000" dirty="0"/>
              <a:t> </a:t>
            </a:r>
            <a:r>
              <a:rPr lang="ru-RU" sz="2000" dirty="0" err="1"/>
              <a:t>кенг</a:t>
            </a:r>
            <a:r>
              <a:rPr lang="ru-RU" sz="2000" dirty="0"/>
              <a:t> </a:t>
            </a:r>
            <a:r>
              <a:rPr lang="ru-RU" sz="2000" dirty="0" err="1"/>
              <a:t>бўлиб</a:t>
            </a:r>
            <a:r>
              <a:rPr lang="ru-RU" sz="2000" dirty="0"/>
              <a:t>, </a:t>
            </a:r>
            <a:r>
              <a:rPr lang="ru-RU" sz="2000" dirty="0" err="1"/>
              <a:t>учки</a:t>
            </a:r>
            <a:r>
              <a:rPr lang="ru-RU" sz="2000" dirty="0"/>
              <a:t> </a:t>
            </a:r>
            <a:r>
              <a:rPr lang="ru-RU" sz="2000" dirty="0" err="1"/>
              <a:t>қисмига</a:t>
            </a:r>
            <a:r>
              <a:rPr lang="ru-RU" sz="2000" dirty="0"/>
              <a:t> </a:t>
            </a:r>
            <a:r>
              <a:rPr lang="ru-RU" sz="2000" dirty="0" err="1"/>
              <a:t>қараб</a:t>
            </a:r>
            <a:r>
              <a:rPr lang="ru-RU" sz="2000" dirty="0"/>
              <a:t> </a:t>
            </a:r>
            <a:r>
              <a:rPr lang="ru-RU" sz="2000" dirty="0" err="1"/>
              <a:t>торая</a:t>
            </a:r>
            <a:r>
              <a:rPr lang="ru-RU" sz="2000" dirty="0"/>
              <a:t> </a:t>
            </a:r>
            <a:r>
              <a:rPr lang="ru-RU" sz="2000" dirty="0" err="1"/>
              <a:t>боради</a:t>
            </a:r>
            <a:r>
              <a:rPr lang="ru-RU" sz="2000" dirty="0"/>
              <a:t>. </a:t>
            </a:r>
            <a:r>
              <a:rPr lang="ru-RU" sz="2000" dirty="0" err="1"/>
              <a:t>Мева</a:t>
            </a:r>
            <a:r>
              <a:rPr lang="ru-RU" sz="2000" dirty="0"/>
              <a:t> </a:t>
            </a:r>
            <a:r>
              <a:rPr lang="ru-RU" sz="2000" dirty="0" err="1"/>
              <a:t>узунлиги</a:t>
            </a:r>
            <a:r>
              <a:rPr lang="ru-RU" sz="2000" dirty="0"/>
              <a:t> 3-5 мм, </a:t>
            </a:r>
            <a:r>
              <a:rPr lang="ru-RU" sz="2000" dirty="0" err="1"/>
              <a:t>эни</a:t>
            </a:r>
            <a:r>
              <a:rPr lang="ru-RU" sz="2000" dirty="0"/>
              <a:t> (</a:t>
            </a:r>
            <a:r>
              <a:rPr lang="ru-RU" sz="2000" dirty="0" err="1"/>
              <a:t>асос</a:t>
            </a:r>
            <a:r>
              <a:rPr lang="ru-RU" sz="2000" dirty="0"/>
              <a:t> </a:t>
            </a:r>
            <a:r>
              <a:rPr lang="ru-RU" sz="2000" dirty="0" err="1"/>
              <a:t>қисми</a:t>
            </a:r>
            <a:r>
              <a:rPr lang="ru-RU" sz="2000" dirty="0"/>
              <a:t> </a:t>
            </a:r>
            <a:r>
              <a:rPr lang="ru-RU" sz="2000" dirty="0" err="1"/>
              <a:t>бўйича</a:t>
            </a:r>
            <a:r>
              <a:rPr lang="ru-RU" sz="2000" dirty="0"/>
              <a:t>) 2-3 мм. </a:t>
            </a:r>
            <a:r>
              <a:rPr lang="ru-RU" sz="2000" dirty="0" err="1"/>
              <a:t>Пишган</a:t>
            </a:r>
            <a:r>
              <a:rPr lang="ru-RU" sz="2000" dirty="0"/>
              <a:t> </a:t>
            </a:r>
            <a:r>
              <a:rPr lang="ru-RU" sz="2000" dirty="0" err="1"/>
              <a:t>мевасини</a:t>
            </a:r>
            <a:r>
              <a:rPr lang="ru-RU" sz="2000" dirty="0"/>
              <a:t> </a:t>
            </a:r>
            <a:r>
              <a:rPr lang="ru-RU" sz="2000" dirty="0" err="1"/>
              <a:t>икки</a:t>
            </a:r>
            <a:r>
              <a:rPr lang="ru-RU" sz="2000" dirty="0"/>
              <a:t> </a:t>
            </a:r>
            <a:r>
              <a:rPr lang="ru-RU" sz="2000" dirty="0" err="1"/>
              <a:t>бўлакка</a:t>
            </a:r>
            <a:r>
              <a:rPr lang="ru-RU" sz="2000" dirty="0"/>
              <a:t> (</a:t>
            </a:r>
            <a:r>
              <a:rPr lang="ru-RU" sz="2000" dirty="0" err="1"/>
              <a:t>ўртасидан</a:t>
            </a:r>
            <a:r>
              <a:rPr lang="ru-RU" sz="2000" dirty="0"/>
              <a:t> </a:t>
            </a:r>
            <a:r>
              <a:rPr lang="ru-RU" sz="2000" dirty="0" err="1"/>
              <a:t>узунасига</a:t>
            </a:r>
            <a:r>
              <a:rPr lang="ru-RU" sz="2000" dirty="0"/>
              <a:t>) </a:t>
            </a:r>
            <a:r>
              <a:rPr lang="ru-RU" sz="2000" dirty="0" err="1"/>
              <a:t>ажратиш</a:t>
            </a:r>
            <a:r>
              <a:rPr lang="ru-RU" sz="2000" dirty="0"/>
              <a:t> </a:t>
            </a:r>
            <a:r>
              <a:rPr lang="ru-RU" sz="2000" dirty="0" err="1"/>
              <a:t>мумкин</a:t>
            </a:r>
            <a:r>
              <a:rPr lang="ru-RU" sz="2000" dirty="0"/>
              <a:t>.</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717033"/>
            <a:ext cx="6191250" cy="314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4273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500042"/>
            <a:ext cx="8483631" cy="3288998"/>
          </a:xfrm>
        </p:spPr>
        <p:txBody>
          <a:bodyPr>
            <a:normAutofit fontScale="77500" lnSpcReduction="20000"/>
          </a:bodyPr>
          <a:lstStyle/>
          <a:p>
            <a:r>
              <a:rPr lang="ru-RU" b="1" dirty="0" err="1"/>
              <a:t>Биологияси</a:t>
            </a:r>
            <a:r>
              <a:rPr lang="ru-RU" b="1" dirty="0"/>
              <a:t>.</a:t>
            </a:r>
            <a:r>
              <a:rPr lang="ru-RU" dirty="0"/>
              <a:t> </a:t>
            </a:r>
            <a:r>
              <a:rPr lang="ru-RU" b="1" dirty="0" err="1"/>
              <a:t>Иссиқлика</a:t>
            </a:r>
            <a:r>
              <a:rPr lang="ru-RU" b="1" dirty="0"/>
              <a:t> </a:t>
            </a:r>
            <a:r>
              <a:rPr lang="ru-RU" b="1" dirty="0" err="1" smtClean="0"/>
              <a:t>муносабати</a:t>
            </a:r>
            <a:r>
              <a:rPr lang="uz-Latn-UZ" b="1" dirty="0" smtClean="0"/>
              <a:t>.</a:t>
            </a:r>
          </a:p>
          <a:p>
            <a:r>
              <a:rPr lang="ru-RU" dirty="0" err="1"/>
              <a:t>Арпабодиён</a:t>
            </a:r>
            <a:r>
              <a:rPr lang="ru-RU" dirty="0"/>
              <a:t> </a:t>
            </a:r>
            <a:r>
              <a:rPr lang="ru-RU" dirty="0" err="1"/>
              <a:t>уруғи</a:t>
            </a:r>
            <a:r>
              <a:rPr lang="ru-RU" dirty="0"/>
              <a:t> </a:t>
            </a:r>
            <a:r>
              <a:rPr lang="ru-RU" dirty="0" err="1"/>
              <a:t>тупроқ</a:t>
            </a:r>
            <a:r>
              <a:rPr lang="ru-RU" dirty="0"/>
              <a:t> +4-5°С </a:t>
            </a:r>
            <a:r>
              <a:rPr lang="ru-RU" dirty="0" err="1"/>
              <a:t>исиганда</a:t>
            </a:r>
            <a:r>
              <a:rPr lang="ru-RU" dirty="0"/>
              <a:t> </a:t>
            </a:r>
            <a:r>
              <a:rPr lang="ru-RU" dirty="0" err="1"/>
              <a:t>уна</a:t>
            </a:r>
            <a:r>
              <a:rPr lang="ru-RU" dirty="0"/>
              <a:t> </a:t>
            </a:r>
            <a:r>
              <a:rPr lang="ru-RU" dirty="0" err="1"/>
              <a:t>бошлайди</a:t>
            </a:r>
            <a:r>
              <a:rPr lang="ru-RU" dirty="0"/>
              <a:t>. </a:t>
            </a:r>
            <a:r>
              <a:rPr lang="ru-RU" dirty="0" err="1"/>
              <a:t>Аммо</a:t>
            </a:r>
            <a:r>
              <a:rPr lang="ru-RU" dirty="0"/>
              <a:t> </a:t>
            </a:r>
            <a:r>
              <a:rPr lang="ru-RU" dirty="0" err="1"/>
              <a:t>бу</a:t>
            </a:r>
            <a:r>
              <a:rPr lang="ru-RU" dirty="0"/>
              <a:t> </a:t>
            </a:r>
            <a:r>
              <a:rPr lang="ru-RU" dirty="0" err="1"/>
              <a:t>ҳароратда</a:t>
            </a:r>
            <a:r>
              <a:rPr lang="ru-RU" dirty="0"/>
              <a:t> </a:t>
            </a:r>
            <a:r>
              <a:rPr lang="ru-RU" dirty="0" err="1"/>
              <a:t>уруғининг</a:t>
            </a:r>
            <a:r>
              <a:rPr lang="ru-RU" dirty="0"/>
              <a:t> </a:t>
            </a:r>
            <a:r>
              <a:rPr lang="ru-RU" dirty="0" err="1"/>
              <a:t>унишига</a:t>
            </a:r>
            <a:r>
              <a:rPr lang="ru-RU" dirty="0"/>
              <a:t> 30 кун </a:t>
            </a:r>
            <a:r>
              <a:rPr lang="ru-RU" dirty="0" err="1"/>
              <a:t>вақт</a:t>
            </a:r>
            <a:r>
              <a:rPr lang="ru-RU" dirty="0"/>
              <a:t> </a:t>
            </a:r>
            <a:r>
              <a:rPr lang="ru-RU" dirty="0" err="1"/>
              <a:t>кетади</a:t>
            </a:r>
            <a:r>
              <a:rPr lang="ru-RU" dirty="0"/>
              <a:t>. </a:t>
            </a:r>
            <a:r>
              <a:rPr lang="ru-RU" dirty="0" err="1"/>
              <a:t>Ҳарорат</a:t>
            </a:r>
            <a:r>
              <a:rPr lang="ru-RU" dirty="0"/>
              <a:t> 15°С да </a:t>
            </a:r>
            <a:r>
              <a:rPr lang="ru-RU" dirty="0" err="1"/>
              <a:t>ва</a:t>
            </a:r>
            <a:r>
              <a:rPr lang="ru-RU" dirty="0"/>
              <a:t> нам </a:t>
            </a:r>
            <a:r>
              <a:rPr lang="ru-RU" dirty="0" err="1"/>
              <a:t>етарлик</a:t>
            </a:r>
            <a:r>
              <a:rPr lang="ru-RU" dirty="0"/>
              <a:t> </a:t>
            </a:r>
            <a:r>
              <a:rPr lang="ru-RU" dirty="0" err="1"/>
              <a:t>бўлганда</a:t>
            </a:r>
            <a:r>
              <a:rPr lang="ru-RU" dirty="0"/>
              <a:t> 14 </a:t>
            </a:r>
            <a:r>
              <a:rPr lang="ru-RU" dirty="0" err="1"/>
              <a:t>кунда</a:t>
            </a:r>
            <a:r>
              <a:rPr lang="ru-RU" dirty="0"/>
              <a:t> </a:t>
            </a:r>
            <a:r>
              <a:rPr lang="ru-RU" dirty="0" err="1"/>
              <a:t>тўла</a:t>
            </a:r>
            <a:r>
              <a:rPr lang="ru-RU" dirty="0"/>
              <a:t> </a:t>
            </a:r>
            <a:r>
              <a:rPr lang="ru-RU" dirty="0" err="1"/>
              <a:t>майсалайди</a:t>
            </a:r>
            <a:r>
              <a:rPr lang="ru-RU" dirty="0"/>
              <a:t>. </a:t>
            </a:r>
            <a:r>
              <a:rPr lang="ru-RU" dirty="0" err="1"/>
              <a:t>Арпабодиён</a:t>
            </a:r>
            <a:r>
              <a:rPr lang="ru-RU" dirty="0"/>
              <a:t> </a:t>
            </a:r>
            <a:r>
              <a:rPr lang="ru-RU" dirty="0" err="1"/>
              <a:t>уруғининг</a:t>
            </a:r>
            <a:r>
              <a:rPr lang="ru-RU" dirty="0"/>
              <a:t>  </a:t>
            </a:r>
            <a:r>
              <a:rPr lang="ru-RU" dirty="0" err="1"/>
              <a:t>униши</a:t>
            </a:r>
            <a:r>
              <a:rPr lang="ru-RU" dirty="0"/>
              <a:t> </a:t>
            </a:r>
            <a:r>
              <a:rPr lang="ru-RU" dirty="0" err="1"/>
              <a:t>ва</a:t>
            </a:r>
            <a:r>
              <a:rPr lang="ru-RU" dirty="0"/>
              <a:t> </a:t>
            </a:r>
            <a:r>
              <a:rPr lang="ru-RU" dirty="0" err="1"/>
              <a:t>ўсув</a:t>
            </a:r>
            <a:r>
              <a:rPr lang="ru-RU" dirty="0"/>
              <a:t> </a:t>
            </a:r>
            <a:r>
              <a:rPr lang="ru-RU" dirty="0" err="1"/>
              <a:t>даври</a:t>
            </a:r>
            <a:r>
              <a:rPr lang="ru-RU" dirty="0"/>
              <a:t> </a:t>
            </a:r>
            <a:r>
              <a:rPr lang="ru-RU" dirty="0" err="1"/>
              <a:t>учун</a:t>
            </a:r>
            <a:r>
              <a:rPr lang="ru-RU" dirty="0"/>
              <a:t> </a:t>
            </a:r>
            <a:r>
              <a:rPr lang="ru-RU" dirty="0" err="1"/>
              <a:t>мақбул</a:t>
            </a:r>
            <a:r>
              <a:rPr lang="ru-RU" dirty="0"/>
              <a:t> </a:t>
            </a:r>
            <a:r>
              <a:rPr lang="ru-RU" dirty="0" err="1"/>
              <a:t>ҳарорат</a:t>
            </a:r>
            <a:r>
              <a:rPr lang="ru-RU" dirty="0"/>
              <a:t> 20-25°С </a:t>
            </a:r>
            <a:r>
              <a:rPr lang="ru-RU" dirty="0" err="1"/>
              <a:t>ҳисобланади</a:t>
            </a:r>
            <a:r>
              <a:rPr lang="ru-RU" dirty="0"/>
              <a:t>. </a:t>
            </a:r>
            <a:r>
              <a:rPr lang="ru-RU" dirty="0" err="1"/>
              <a:t>Уруғининг</a:t>
            </a:r>
            <a:r>
              <a:rPr lang="ru-RU" dirty="0"/>
              <a:t> </a:t>
            </a:r>
            <a:r>
              <a:rPr lang="ru-RU" dirty="0" err="1"/>
              <a:t>униб</a:t>
            </a:r>
            <a:r>
              <a:rPr lang="ru-RU" dirty="0"/>
              <a:t> </a:t>
            </a:r>
            <a:r>
              <a:rPr lang="ru-RU" dirty="0" err="1"/>
              <a:t>чиқиши</a:t>
            </a:r>
            <a:r>
              <a:rPr lang="ru-RU" dirty="0"/>
              <a:t> </a:t>
            </a:r>
            <a:r>
              <a:rPr lang="ru-RU" dirty="0" err="1"/>
              <a:t>учун</a:t>
            </a:r>
            <a:r>
              <a:rPr lang="ru-RU" dirty="0"/>
              <a:t> 150-160% нам  </a:t>
            </a:r>
            <a:r>
              <a:rPr lang="ru-RU" dirty="0" err="1"/>
              <a:t>керак</a:t>
            </a:r>
            <a:r>
              <a:rPr lang="ru-RU" dirty="0"/>
              <a:t> </a:t>
            </a:r>
            <a:r>
              <a:rPr lang="ru-RU" dirty="0" err="1"/>
              <a:t>бўлади</a:t>
            </a:r>
            <a:r>
              <a:rPr lang="ru-RU" dirty="0"/>
              <a:t>. </a:t>
            </a:r>
            <a:r>
              <a:rPr lang="ru-RU" dirty="0" err="1"/>
              <a:t>Майсаси</a:t>
            </a:r>
            <a:r>
              <a:rPr lang="ru-RU" dirty="0"/>
              <a:t> -7°С </a:t>
            </a:r>
            <a:r>
              <a:rPr lang="ru-RU" dirty="0" err="1"/>
              <a:t>совуққа</a:t>
            </a:r>
            <a:r>
              <a:rPr lang="ru-RU" dirty="0"/>
              <a:t> </a:t>
            </a:r>
            <a:r>
              <a:rPr lang="ru-RU" dirty="0" err="1"/>
              <a:t>чидайди</a:t>
            </a:r>
            <a:r>
              <a:rPr lang="ru-RU" dirty="0"/>
              <a:t>. 2200-2400°С </a:t>
            </a:r>
            <a:r>
              <a:rPr lang="ru-RU" dirty="0" err="1"/>
              <a:t>фойдали</a:t>
            </a:r>
            <a:r>
              <a:rPr lang="ru-RU" dirty="0"/>
              <a:t> </a:t>
            </a:r>
            <a:r>
              <a:rPr lang="ru-RU" dirty="0" err="1"/>
              <a:t>ҳарорат</a:t>
            </a:r>
            <a:r>
              <a:rPr lang="ru-RU" dirty="0"/>
              <a:t> </a:t>
            </a:r>
            <a:r>
              <a:rPr lang="ru-RU" dirty="0" err="1"/>
              <a:t>талаб</a:t>
            </a:r>
            <a:r>
              <a:rPr lang="ru-RU" dirty="0"/>
              <a:t> </a:t>
            </a:r>
            <a:r>
              <a:rPr lang="ru-RU" dirty="0" err="1"/>
              <a:t>қилади</a:t>
            </a:r>
            <a:r>
              <a:rPr lang="ru-RU" dirty="0"/>
              <a:t>.</a:t>
            </a:r>
          </a:p>
          <a:p>
            <a:endParaRPr lang="ru-RU" sz="1800" b="1" dirty="0" smtClean="0">
              <a:solidFill>
                <a:srgbClr val="0000FF"/>
              </a:solidFill>
              <a:latin typeface="Times New Roman" pitchFamily="18" charset="0"/>
            </a:endParaRPr>
          </a:p>
        </p:txBody>
      </p:sp>
      <p:pic>
        <p:nvPicPr>
          <p:cNvPr id="8194" name="Picture 2" descr="Картинки по запросу ан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501008"/>
            <a:ext cx="6477000" cy="3233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4967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0035" y="746614"/>
            <a:ext cx="4735326" cy="5966928"/>
          </a:xfrm>
          <a:ln/>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r>
              <a:rPr lang="ru-RU" dirty="0"/>
              <a:t> </a:t>
            </a:r>
            <a:r>
              <a:rPr lang="ru-RU" dirty="0" err="1"/>
              <a:t>Арпабодиён</a:t>
            </a:r>
            <a:r>
              <a:rPr lang="ru-RU" dirty="0"/>
              <a:t> </a:t>
            </a:r>
            <a:r>
              <a:rPr lang="ru-RU" dirty="0" err="1"/>
              <a:t>намсевар</a:t>
            </a:r>
            <a:r>
              <a:rPr lang="ru-RU" dirty="0"/>
              <a:t> </a:t>
            </a:r>
            <a:r>
              <a:rPr lang="ru-RU" dirty="0" err="1"/>
              <a:t>ўсимлик</a:t>
            </a:r>
            <a:r>
              <a:rPr lang="ru-RU" dirty="0"/>
              <a:t>. </a:t>
            </a:r>
            <a:r>
              <a:rPr lang="ru-RU" dirty="0" err="1"/>
              <a:t>Уруғининг</a:t>
            </a:r>
            <a:r>
              <a:rPr lang="ru-RU" dirty="0"/>
              <a:t> </a:t>
            </a:r>
            <a:r>
              <a:rPr lang="ru-RU" dirty="0" err="1"/>
              <a:t>униши</a:t>
            </a:r>
            <a:r>
              <a:rPr lang="ru-RU" dirty="0"/>
              <a:t> </a:t>
            </a:r>
            <a:r>
              <a:rPr lang="ru-RU" dirty="0" err="1"/>
              <a:t>учун</a:t>
            </a:r>
            <a:r>
              <a:rPr lang="ru-RU" dirty="0"/>
              <a:t> </a:t>
            </a:r>
            <a:r>
              <a:rPr lang="ru-RU" dirty="0" err="1"/>
              <a:t>вазнига</a:t>
            </a:r>
            <a:r>
              <a:rPr lang="ru-RU" dirty="0"/>
              <a:t> </a:t>
            </a:r>
            <a:r>
              <a:rPr lang="ru-RU" dirty="0" err="1"/>
              <a:t>нисбатан</a:t>
            </a:r>
            <a:r>
              <a:rPr lang="ru-RU" dirty="0"/>
              <a:t> 150% нам </a:t>
            </a:r>
            <a:r>
              <a:rPr lang="ru-RU" dirty="0" err="1"/>
              <a:t>талаб</a:t>
            </a:r>
            <a:r>
              <a:rPr lang="ru-RU" dirty="0"/>
              <a:t> </a:t>
            </a:r>
            <a:r>
              <a:rPr lang="ru-RU" dirty="0" err="1"/>
              <a:t>қилади</a:t>
            </a:r>
            <a:r>
              <a:rPr lang="ru-RU" dirty="0"/>
              <a:t>. Намни </a:t>
            </a:r>
            <a:r>
              <a:rPr lang="ru-RU" dirty="0" err="1"/>
              <a:t>энг</a:t>
            </a:r>
            <a:r>
              <a:rPr lang="ru-RU" dirty="0"/>
              <a:t> </a:t>
            </a:r>
            <a:r>
              <a:rPr lang="ru-RU" dirty="0" err="1"/>
              <a:t>кўп</a:t>
            </a:r>
            <a:r>
              <a:rPr lang="ru-RU" dirty="0"/>
              <a:t> </a:t>
            </a:r>
            <a:r>
              <a:rPr lang="ru-RU" dirty="0" err="1"/>
              <a:t>талаб</a:t>
            </a:r>
            <a:r>
              <a:rPr lang="ru-RU" dirty="0"/>
              <a:t> </a:t>
            </a:r>
            <a:r>
              <a:rPr lang="ru-RU" dirty="0" err="1"/>
              <a:t>қиладиган</a:t>
            </a:r>
            <a:r>
              <a:rPr lang="ru-RU" dirty="0"/>
              <a:t> </a:t>
            </a:r>
            <a:r>
              <a:rPr lang="ru-RU" dirty="0" err="1"/>
              <a:t>даври</a:t>
            </a:r>
            <a:r>
              <a:rPr lang="ru-RU" dirty="0"/>
              <a:t> </a:t>
            </a:r>
            <a:r>
              <a:rPr lang="ru-RU" dirty="0" err="1"/>
              <a:t>поялашдан</a:t>
            </a:r>
            <a:r>
              <a:rPr lang="ru-RU" dirty="0"/>
              <a:t> </a:t>
            </a:r>
            <a:r>
              <a:rPr lang="ru-RU" dirty="0" err="1"/>
              <a:t>гуллаш</a:t>
            </a:r>
            <a:r>
              <a:rPr lang="ru-RU" dirty="0"/>
              <a:t> </a:t>
            </a:r>
            <a:r>
              <a:rPr lang="ru-RU" dirty="0" err="1"/>
              <a:t>давригача</a:t>
            </a:r>
            <a:r>
              <a:rPr lang="ru-RU" dirty="0"/>
              <a:t> </a:t>
            </a:r>
            <a:r>
              <a:rPr lang="ru-RU" dirty="0" err="1"/>
              <a:t>бўлиб</a:t>
            </a:r>
            <a:r>
              <a:rPr lang="ru-RU" dirty="0"/>
              <a:t>, </a:t>
            </a:r>
            <a:r>
              <a:rPr lang="ru-RU" dirty="0" err="1"/>
              <a:t>бу</a:t>
            </a:r>
            <a:r>
              <a:rPr lang="ru-RU" dirty="0"/>
              <a:t> </a:t>
            </a:r>
            <a:r>
              <a:rPr lang="ru-RU" dirty="0" err="1"/>
              <a:t>даврда</a:t>
            </a:r>
            <a:r>
              <a:rPr lang="ru-RU" dirty="0"/>
              <a:t> </a:t>
            </a:r>
            <a:r>
              <a:rPr lang="ru-RU" dirty="0" err="1"/>
              <a:t>қуруқ</a:t>
            </a:r>
            <a:r>
              <a:rPr lang="ru-RU" dirty="0"/>
              <a:t> </a:t>
            </a:r>
            <a:r>
              <a:rPr lang="ru-RU" dirty="0" err="1"/>
              <a:t>моддаларнинг</a:t>
            </a:r>
            <a:r>
              <a:rPr lang="ru-RU" dirty="0"/>
              <a:t> </a:t>
            </a:r>
            <a:r>
              <a:rPr lang="ru-RU" dirty="0" err="1"/>
              <a:t>асосий</a:t>
            </a:r>
            <a:r>
              <a:rPr lang="ru-RU" dirty="0"/>
              <a:t> </a:t>
            </a:r>
            <a:r>
              <a:rPr lang="ru-RU" dirty="0" err="1"/>
              <a:t>қисми</a:t>
            </a:r>
            <a:r>
              <a:rPr lang="ru-RU" dirty="0"/>
              <a:t> </a:t>
            </a:r>
            <a:r>
              <a:rPr lang="ru-RU" dirty="0" err="1"/>
              <a:t>тўпланади</a:t>
            </a:r>
            <a:r>
              <a:rPr lang="ru-RU" dirty="0"/>
              <a:t>. </a:t>
            </a:r>
            <a:r>
              <a:rPr lang="ru-RU" dirty="0" err="1"/>
              <a:t>Мева</a:t>
            </a:r>
            <a:r>
              <a:rPr lang="ru-RU" dirty="0"/>
              <a:t> </a:t>
            </a:r>
            <a:r>
              <a:rPr lang="ru-RU" dirty="0" err="1"/>
              <a:t>ҳосил</a:t>
            </a:r>
            <a:r>
              <a:rPr lang="ru-RU" dirty="0"/>
              <a:t> </a:t>
            </a:r>
            <a:r>
              <a:rPr lang="ru-RU" dirty="0" err="1"/>
              <a:t>бўлиши</a:t>
            </a:r>
            <a:r>
              <a:rPr lang="ru-RU" dirty="0"/>
              <a:t> </a:t>
            </a:r>
            <a:r>
              <a:rPr lang="ru-RU" dirty="0" err="1"/>
              <a:t>даврида</a:t>
            </a:r>
            <a:r>
              <a:rPr lang="ru-RU" dirty="0"/>
              <a:t> </a:t>
            </a:r>
            <a:r>
              <a:rPr lang="ru-RU" dirty="0" err="1"/>
              <a:t>иссиқ</a:t>
            </a:r>
            <a:r>
              <a:rPr lang="ru-RU" dirty="0"/>
              <a:t> </a:t>
            </a:r>
            <a:r>
              <a:rPr lang="ru-RU" dirty="0" err="1"/>
              <a:t>ва</a:t>
            </a:r>
            <a:r>
              <a:rPr lang="ru-RU" dirty="0"/>
              <a:t> </a:t>
            </a:r>
            <a:r>
              <a:rPr lang="ru-RU" dirty="0" err="1"/>
              <a:t>қуруқ</a:t>
            </a:r>
            <a:r>
              <a:rPr lang="ru-RU" dirty="0"/>
              <a:t> </a:t>
            </a:r>
            <a:r>
              <a:rPr lang="ru-RU" dirty="0" err="1"/>
              <a:t>ҳаво</a:t>
            </a:r>
            <a:r>
              <a:rPr lang="ru-RU" dirty="0"/>
              <a:t> </a:t>
            </a:r>
            <a:r>
              <a:rPr lang="ru-RU" dirty="0" err="1"/>
              <a:t>бўлиши</a:t>
            </a:r>
            <a:r>
              <a:rPr lang="ru-RU" dirty="0"/>
              <a:t> </a:t>
            </a:r>
            <a:r>
              <a:rPr lang="ru-RU" dirty="0" err="1"/>
              <a:t>маъқул</a:t>
            </a:r>
            <a:r>
              <a:rPr lang="ru-RU" dirty="0"/>
              <a:t>, </a:t>
            </a:r>
            <a:r>
              <a:rPr lang="ru-RU" dirty="0" err="1"/>
              <a:t>бу</a:t>
            </a:r>
            <a:r>
              <a:rPr lang="ru-RU" dirty="0"/>
              <a:t> </a:t>
            </a:r>
            <a:r>
              <a:rPr lang="ru-RU" dirty="0" err="1"/>
              <a:t>даврда</a:t>
            </a:r>
            <a:r>
              <a:rPr lang="ru-RU" dirty="0"/>
              <a:t> </a:t>
            </a:r>
            <a:r>
              <a:rPr lang="ru-RU" dirty="0" err="1"/>
              <a:t>намнинг</a:t>
            </a:r>
            <a:r>
              <a:rPr lang="ru-RU" dirty="0"/>
              <a:t> </a:t>
            </a:r>
            <a:r>
              <a:rPr lang="ru-RU" dirty="0" err="1"/>
              <a:t>кўп</a:t>
            </a:r>
            <a:r>
              <a:rPr lang="ru-RU" dirty="0"/>
              <a:t> </a:t>
            </a:r>
            <a:r>
              <a:rPr lang="ru-RU" dirty="0" err="1"/>
              <a:t>бўлиши</a:t>
            </a:r>
            <a:r>
              <a:rPr lang="ru-RU" dirty="0"/>
              <a:t> </a:t>
            </a:r>
            <a:r>
              <a:rPr lang="ru-RU" dirty="0" err="1"/>
              <a:t>меваларнинг</a:t>
            </a:r>
            <a:r>
              <a:rPr lang="ru-RU" dirty="0"/>
              <a:t> </a:t>
            </a:r>
            <a:r>
              <a:rPr lang="ru-RU" dirty="0" err="1"/>
              <a:t>қорайишига</a:t>
            </a:r>
            <a:r>
              <a:rPr lang="ru-RU" dirty="0"/>
              <a:t> </a:t>
            </a:r>
            <a:r>
              <a:rPr lang="ru-RU" dirty="0" err="1"/>
              <a:t>ва</a:t>
            </a:r>
            <a:r>
              <a:rPr lang="ru-RU" dirty="0"/>
              <a:t> </a:t>
            </a:r>
            <a:r>
              <a:rPr lang="ru-RU" dirty="0" err="1"/>
              <a:t>эфирмойларининг</a:t>
            </a:r>
            <a:r>
              <a:rPr lang="ru-RU" dirty="0"/>
              <a:t> </a:t>
            </a:r>
            <a:r>
              <a:rPr lang="ru-RU" dirty="0" err="1"/>
              <a:t>камайишига</a:t>
            </a:r>
            <a:r>
              <a:rPr lang="ru-RU" dirty="0"/>
              <a:t> </a:t>
            </a:r>
            <a:r>
              <a:rPr lang="ru-RU" dirty="0" err="1"/>
              <a:t>олиб</a:t>
            </a:r>
            <a:r>
              <a:rPr lang="ru-RU" dirty="0"/>
              <a:t> </a:t>
            </a:r>
            <a:r>
              <a:rPr lang="ru-RU" dirty="0" err="1"/>
              <a:t>келади</a:t>
            </a:r>
            <a:r>
              <a:rPr lang="ru-RU" dirty="0"/>
              <a:t>.</a:t>
            </a:r>
          </a:p>
        </p:txBody>
      </p:sp>
      <p:sp>
        <p:nvSpPr>
          <p:cNvPr id="4" name="Rectangle 2"/>
          <p:cNvSpPr txBox="1">
            <a:spLocks noChangeArrowheads="1"/>
          </p:cNvSpPr>
          <p:nvPr/>
        </p:nvSpPr>
        <p:spPr bwMode="auto">
          <a:xfrm>
            <a:off x="1571625" y="71438"/>
            <a:ext cx="5286375" cy="4826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b"/>
          <a:lstStyle/>
          <a:p>
            <a:pPr algn="ctr" eaLnBrk="0" hangingPunct="0">
              <a:lnSpc>
                <a:spcPct val="90000"/>
              </a:lnSpc>
            </a:pPr>
            <a:r>
              <a:rPr lang="uz-Cyrl-UZ" sz="2400" b="1" i="1" dirty="0">
                <a:solidFill>
                  <a:srgbClr val="0000FF"/>
                </a:solidFill>
                <a:effectLst>
                  <a:outerShdw blurRad="38100" dist="38100" dir="2700000" algn="tl">
                    <a:srgbClr val="C0C0C0"/>
                  </a:outerShdw>
                </a:effectLst>
                <a:latin typeface="Verdana" pitchFamily="34" charset="0"/>
              </a:rPr>
              <a:t>Намликка муносабати.</a:t>
            </a:r>
            <a:endParaRPr lang="ru-RU" dirty="0">
              <a:solidFill>
                <a:schemeClr val="tx1"/>
              </a:solidFill>
              <a:latin typeface="Verdana" pitchFamily="34" charset="0"/>
            </a:endParaRPr>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060848"/>
            <a:ext cx="3744416"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0421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noChangeArrowheads="1"/>
          </p:cNvSpPr>
          <p:nvPr>
            <p:ph sz="quarter" idx="1"/>
          </p:nvPr>
        </p:nvSpPr>
        <p:spPr>
          <a:xfrm>
            <a:off x="467544" y="836712"/>
            <a:ext cx="8208912" cy="2520279"/>
          </a:xfrm>
        </p:spPr>
        <p:txBody>
          <a:bodyPr>
            <a:normAutofit fontScale="85000" lnSpcReduction="20000"/>
          </a:bodyPr>
          <a:lstStyle/>
          <a:p>
            <a:pPr algn="just"/>
            <a:r>
              <a:rPr lang="ru-RU" sz="2400" dirty="0" err="1"/>
              <a:t>Шамолнинг</a:t>
            </a:r>
            <a:r>
              <a:rPr lang="ru-RU" sz="2400" dirty="0"/>
              <a:t> </a:t>
            </a:r>
            <a:r>
              <a:rPr lang="ru-RU" sz="2400" dirty="0" err="1"/>
              <a:t>ўсимлик</a:t>
            </a:r>
            <a:r>
              <a:rPr lang="ru-RU" sz="2400" dirty="0"/>
              <a:t> </a:t>
            </a:r>
            <a:r>
              <a:rPr lang="ru-RU" sz="2400" dirty="0" err="1"/>
              <a:t>дунёсига</a:t>
            </a:r>
            <a:r>
              <a:rPr lang="ru-RU" sz="2400" dirty="0"/>
              <a:t> </a:t>
            </a:r>
            <a:r>
              <a:rPr lang="ru-RU" sz="2400" dirty="0" err="1"/>
              <a:t>кўрсатадиган</a:t>
            </a:r>
            <a:r>
              <a:rPr lang="ru-RU" sz="2400" dirty="0"/>
              <a:t> </a:t>
            </a:r>
            <a:r>
              <a:rPr lang="ru-RU" sz="2400" dirty="0" err="1"/>
              <a:t>таъсири</a:t>
            </a:r>
            <a:r>
              <a:rPr lang="ru-RU" sz="2400" dirty="0"/>
              <a:t> </a:t>
            </a:r>
            <a:r>
              <a:rPr lang="ru-RU" sz="2400" dirty="0" err="1"/>
              <a:t>ҳам</a:t>
            </a:r>
            <a:r>
              <a:rPr lang="ru-RU" sz="2400" dirty="0"/>
              <a:t> </a:t>
            </a:r>
            <a:r>
              <a:rPr lang="ru-RU" sz="2400" dirty="0" err="1"/>
              <a:t>серқиррадир</a:t>
            </a:r>
            <a:r>
              <a:rPr lang="ru-RU" sz="2400" dirty="0"/>
              <a:t>. </a:t>
            </a:r>
            <a:r>
              <a:rPr lang="ru-RU" sz="2400" dirty="0" err="1"/>
              <a:t>Шамол</a:t>
            </a:r>
            <a:r>
              <a:rPr lang="ru-RU" sz="2400" dirty="0"/>
              <a:t> </a:t>
            </a:r>
            <a:r>
              <a:rPr lang="ru-RU" sz="2400" dirty="0" err="1"/>
              <a:t>ўсимликларни</a:t>
            </a:r>
            <a:r>
              <a:rPr lang="ru-RU" sz="2400" dirty="0"/>
              <a:t> </a:t>
            </a:r>
            <a:r>
              <a:rPr lang="ru-RU" sz="2400" dirty="0" err="1"/>
              <a:t>сув</a:t>
            </a:r>
            <a:r>
              <a:rPr lang="ru-RU" sz="2400" dirty="0"/>
              <a:t> </a:t>
            </a:r>
            <a:r>
              <a:rPr lang="ru-RU" sz="2400" dirty="0" err="1"/>
              <a:t>буғлатишига</a:t>
            </a:r>
            <a:r>
              <a:rPr lang="ru-RU" sz="2400" dirty="0"/>
              <a:t> </a:t>
            </a:r>
            <a:r>
              <a:rPr lang="ru-RU" sz="2400" dirty="0" err="1"/>
              <a:t>механикавий</a:t>
            </a:r>
            <a:r>
              <a:rPr lang="ru-RU" sz="2400" dirty="0"/>
              <a:t> </a:t>
            </a:r>
            <a:r>
              <a:rPr lang="ru-RU" sz="2400" dirty="0" err="1"/>
              <a:t>таъсир</a:t>
            </a:r>
            <a:r>
              <a:rPr lang="ru-RU" sz="2400" dirty="0"/>
              <a:t> </a:t>
            </a:r>
            <a:r>
              <a:rPr lang="ru-RU" sz="2400" dirty="0" err="1"/>
              <a:t>кўрсатади</a:t>
            </a:r>
            <a:r>
              <a:rPr lang="ru-RU" sz="2400" dirty="0"/>
              <a:t>. СО2 </a:t>
            </a:r>
            <a:r>
              <a:rPr lang="ru-RU" sz="2400" dirty="0" err="1"/>
              <a:t>газини</a:t>
            </a:r>
            <a:r>
              <a:rPr lang="ru-RU" sz="2400" dirty="0"/>
              <a:t> </a:t>
            </a:r>
            <a:r>
              <a:rPr lang="ru-RU" sz="2400" dirty="0" err="1"/>
              <a:t>атмосферада</a:t>
            </a:r>
            <a:r>
              <a:rPr lang="ru-RU" sz="2400" dirty="0"/>
              <a:t> </a:t>
            </a:r>
            <a:r>
              <a:rPr lang="ru-RU" sz="2400" dirty="0" err="1"/>
              <a:t>тенг</a:t>
            </a:r>
            <a:r>
              <a:rPr lang="ru-RU" sz="2400" dirty="0"/>
              <a:t> </a:t>
            </a:r>
            <a:r>
              <a:rPr lang="ru-RU" sz="2400" dirty="0" err="1"/>
              <a:t>тақсимланишини</a:t>
            </a:r>
            <a:r>
              <a:rPr lang="ru-RU" sz="2400" dirty="0"/>
              <a:t> </a:t>
            </a:r>
            <a:r>
              <a:rPr lang="ru-RU" sz="2400" dirty="0" err="1"/>
              <a:t>таъминлайди</a:t>
            </a:r>
            <a:r>
              <a:rPr lang="ru-RU" sz="2400" dirty="0"/>
              <a:t>. </a:t>
            </a:r>
            <a:r>
              <a:rPr lang="ru-RU" sz="2400" dirty="0" err="1"/>
              <a:t>Маълумки</a:t>
            </a:r>
            <a:r>
              <a:rPr lang="ru-RU" sz="2400" dirty="0"/>
              <a:t>, </a:t>
            </a:r>
            <a:r>
              <a:rPr lang="ru-RU" sz="2400" dirty="0" err="1"/>
              <a:t>кўп</a:t>
            </a:r>
            <a:r>
              <a:rPr lang="ru-RU" sz="2400" dirty="0"/>
              <a:t> </a:t>
            </a:r>
            <a:r>
              <a:rPr lang="ru-RU" sz="2400" dirty="0" err="1"/>
              <a:t>ўсимликлар</a:t>
            </a:r>
            <a:r>
              <a:rPr lang="ru-RU" sz="2400" dirty="0"/>
              <a:t>,  шу </a:t>
            </a:r>
            <a:r>
              <a:rPr lang="ru-RU" sz="2400" dirty="0" err="1"/>
              <a:t>жумладан</a:t>
            </a:r>
            <a:r>
              <a:rPr lang="ru-RU" sz="2400" dirty="0"/>
              <a:t> </a:t>
            </a:r>
            <a:r>
              <a:rPr lang="ru-RU" sz="2400" dirty="0" err="1"/>
              <a:t>дарахт-буталар</a:t>
            </a:r>
            <a:r>
              <a:rPr lang="ru-RU" sz="2400" dirty="0"/>
              <a:t> </a:t>
            </a:r>
            <a:r>
              <a:rPr lang="ru-RU" sz="2400" dirty="0" err="1"/>
              <a:t>ҳам</a:t>
            </a:r>
            <a:r>
              <a:rPr lang="ru-RU" sz="2400" dirty="0"/>
              <a:t> </a:t>
            </a:r>
            <a:r>
              <a:rPr lang="ru-RU" sz="2400" dirty="0" err="1"/>
              <a:t>шамол</a:t>
            </a:r>
            <a:r>
              <a:rPr lang="ru-RU" sz="2400" dirty="0"/>
              <a:t> </a:t>
            </a:r>
            <a:r>
              <a:rPr lang="ru-RU" sz="2400" dirty="0" err="1"/>
              <a:t>ёрдамида</a:t>
            </a:r>
            <a:r>
              <a:rPr lang="ru-RU" sz="2400" dirty="0"/>
              <a:t> </a:t>
            </a:r>
            <a:r>
              <a:rPr lang="ru-RU" sz="2400" dirty="0" err="1"/>
              <a:t>чангланади</a:t>
            </a:r>
            <a:r>
              <a:rPr lang="ru-RU" sz="2400" dirty="0"/>
              <a:t>, </a:t>
            </a:r>
            <a:r>
              <a:rPr lang="ru-RU" sz="2400" dirty="0" err="1"/>
              <a:t>мева</a:t>
            </a:r>
            <a:r>
              <a:rPr lang="ru-RU" sz="2400" dirty="0"/>
              <a:t> </a:t>
            </a:r>
            <a:r>
              <a:rPr lang="ru-RU" sz="2400" dirty="0" err="1"/>
              <a:t>ва</a:t>
            </a:r>
            <a:r>
              <a:rPr lang="ru-RU" sz="2400" dirty="0"/>
              <a:t> </a:t>
            </a:r>
            <a:r>
              <a:rPr lang="ru-RU" sz="2400" dirty="0" err="1"/>
              <a:t>уруғлари</a:t>
            </a:r>
            <a:r>
              <a:rPr lang="ru-RU" sz="2400" dirty="0"/>
              <a:t> </a:t>
            </a:r>
            <a:r>
              <a:rPr lang="ru-RU" sz="2400" dirty="0" err="1"/>
              <a:t>бўлса</a:t>
            </a:r>
            <a:r>
              <a:rPr lang="ru-RU" sz="2400" dirty="0"/>
              <a:t> она </a:t>
            </a:r>
            <a:r>
              <a:rPr lang="ru-RU" sz="2400" dirty="0" err="1"/>
              <a:t>ўсимликдан</a:t>
            </a:r>
            <a:r>
              <a:rPr lang="ru-RU" sz="2400" dirty="0"/>
              <a:t> </a:t>
            </a:r>
            <a:r>
              <a:rPr lang="ru-RU" sz="2400" dirty="0" err="1"/>
              <a:t>узоқ</a:t>
            </a:r>
            <a:r>
              <a:rPr lang="ru-RU" sz="2400" dirty="0"/>
              <a:t> </a:t>
            </a:r>
            <a:r>
              <a:rPr lang="ru-RU" sz="2400" dirty="0" err="1"/>
              <a:t>масофаларга</a:t>
            </a:r>
            <a:r>
              <a:rPr lang="ru-RU" sz="2400" dirty="0"/>
              <a:t> </a:t>
            </a:r>
            <a:r>
              <a:rPr lang="ru-RU" sz="2400" dirty="0" err="1"/>
              <a:t>учиб</a:t>
            </a:r>
            <a:r>
              <a:rPr lang="ru-RU" sz="2400" dirty="0"/>
              <a:t> </a:t>
            </a:r>
            <a:r>
              <a:rPr lang="ru-RU" sz="2400" dirty="0" err="1"/>
              <a:t>тарқалишига</a:t>
            </a:r>
            <a:r>
              <a:rPr lang="ru-RU" sz="2400" dirty="0"/>
              <a:t> </a:t>
            </a:r>
            <a:r>
              <a:rPr lang="ru-RU" sz="2400" dirty="0" err="1"/>
              <a:t>мослашган</a:t>
            </a:r>
            <a:r>
              <a:rPr lang="ru-RU" sz="2400" dirty="0"/>
              <a:t>, </a:t>
            </a:r>
            <a:r>
              <a:rPr lang="ru-RU" sz="2400" dirty="0" err="1"/>
              <a:t>яъни</a:t>
            </a:r>
            <a:r>
              <a:rPr lang="ru-RU" sz="2400" dirty="0"/>
              <a:t> </a:t>
            </a:r>
            <a:r>
              <a:rPr lang="ru-RU" sz="2400" dirty="0" err="1"/>
              <a:t>уларда</a:t>
            </a:r>
            <a:r>
              <a:rPr lang="ru-RU" sz="2400" dirty="0"/>
              <a:t> </a:t>
            </a:r>
            <a:r>
              <a:rPr lang="ru-RU" sz="2400" dirty="0" err="1"/>
              <a:t>учувчи</a:t>
            </a:r>
            <a:r>
              <a:rPr lang="ru-RU" sz="2400" dirty="0"/>
              <a:t> </a:t>
            </a:r>
            <a:r>
              <a:rPr lang="ru-RU" sz="2400" dirty="0" err="1"/>
              <a:t>қанотчалари</a:t>
            </a:r>
            <a:r>
              <a:rPr lang="ru-RU" sz="2400" dirty="0"/>
              <a:t> </a:t>
            </a:r>
            <a:r>
              <a:rPr lang="ru-RU" sz="2400" dirty="0" err="1"/>
              <a:t>мавжуддир</a:t>
            </a:r>
            <a:r>
              <a:rPr lang="ru-RU" sz="2400" dirty="0"/>
              <a:t>. </a:t>
            </a:r>
            <a:r>
              <a:rPr lang="ru-RU" sz="2400" dirty="0" err="1"/>
              <a:t>Шамол</a:t>
            </a:r>
            <a:r>
              <a:rPr lang="ru-RU" sz="2400" dirty="0"/>
              <a:t> </a:t>
            </a:r>
            <a:r>
              <a:rPr lang="ru-RU" sz="2400" dirty="0" err="1"/>
              <a:t>ўсимликларнинг</a:t>
            </a:r>
            <a:r>
              <a:rPr lang="ru-RU" sz="2400" dirty="0"/>
              <a:t> </a:t>
            </a:r>
            <a:r>
              <a:rPr lang="ru-RU" sz="2400" dirty="0" err="1"/>
              <a:t>сув</a:t>
            </a:r>
            <a:r>
              <a:rPr lang="ru-RU" sz="2400" dirty="0"/>
              <a:t> </a:t>
            </a:r>
            <a:r>
              <a:rPr lang="ru-RU" sz="2400" dirty="0" err="1"/>
              <a:t>буғлатиш</a:t>
            </a:r>
            <a:r>
              <a:rPr lang="ru-RU" sz="2400" dirty="0"/>
              <a:t> </a:t>
            </a:r>
            <a:r>
              <a:rPr lang="ru-RU" sz="2400" dirty="0" err="1"/>
              <a:t>жараёнини</a:t>
            </a:r>
            <a:r>
              <a:rPr lang="ru-RU" sz="2400" dirty="0"/>
              <a:t> </a:t>
            </a:r>
            <a:r>
              <a:rPr lang="ru-RU" sz="2400" dirty="0" err="1"/>
              <a:t>тезлаштиради</a:t>
            </a:r>
            <a:r>
              <a:rPr lang="ru-RU" sz="2400" dirty="0"/>
              <a:t>, </a:t>
            </a:r>
            <a:r>
              <a:rPr lang="ru-RU" sz="2400" dirty="0" err="1"/>
              <a:t>агар</a:t>
            </a:r>
            <a:r>
              <a:rPr lang="ru-RU" sz="2400" dirty="0"/>
              <a:t> </a:t>
            </a:r>
            <a:r>
              <a:rPr lang="ru-RU" sz="2400" dirty="0" err="1"/>
              <a:t>шамол</a:t>
            </a:r>
            <a:r>
              <a:rPr lang="ru-RU" sz="2400" dirty="0"/>
              <a:t> </a:t>
            </a:r>
            <a:r>
              <a:rPr lang="ru-RU" sz="2400" dirty="0" err="1"/>
              <a:t>оқими</a:t>
            </a:r>
            <a:r>
              <a:rPr lang="ru-RU" sz="2400" dirty="0"/>
              <a:t> </a:t>
            </a:r>
            <a:r>
              <a:rPr lang="ru-RU" sz="2400" dirty="0" err="1"/>
              <a:t>қанчалик</a:t>
            </a:r>
            <a:r>
              <a:rPr lang="ru-RU" sz="2400" dirty="0"/>
              <a:t> </a:t>
            </a:r>
            <a:r>
              <a:rPr lang="ru-RU" sz="2400" dirty="0" err="1"/>
              <a:t>қуруқ</a:t>
            </a:r>
            <a:r>
              <a:rPr lang="ru-RU" sz="2400" dirty="0"/>
              <a:t> </a:t>
            </a:r>
            <a:r>
              <a:rPr lang="ru-RU" sz="2400" dirty="0" err="1"/>
              <a:t>бўлса</a:t>
            </a:r>
            <a:r>
              <a:rPr lang="ru-RU" sz="2400" dirty="0"/>
              <a:t>, </a:t>
            </a:r>
            <a:r>
              <a:rPr lang="ru-RU" sz="2400" dirty="0" err="1"/>
              <a:t>сув</a:t>
            </a:r>
            <a:r>
              <a:rPr lang="ru-RU" sz="2400" dirty="0"/>
              <a:t> </a:t>
            </a:r>
            <a:r>
              <a:rPr lang="ru-RU" sz="2400" dirty="0" err="1"/>
              <a:t>шунчалик</a:t>
            </a:r>
            <a:r>
              <a:rPr lang="ru-RU" sz="2400" dirty="0"/>
              <a:t> тез </a:t>
            </a:r>
            <a:r>
              <a:rPr lang="ru-RU" sz="2400" dirty="0" err="1"/>
              <a:t>буғланади</a:t>
            </a:r>
            <a:r>
              <a:rPr lang="ru-RU" sz="2200" dirty="0" smtClean="0"/>
              <a:t> </a:t>
            </a:r>
          </a:p>
        </p:txBody>
      </p:sp>
      <p:sp>
        <p:nvSpPr>
          <p:cNvPr id="9" name="Rectangle 2"/>
          <p:cNvSpPr txBox="1">
            <a:spLocks noChangeArrowheads="1"/>
          </p:cNvSpPr>
          <p:nvPr/>
        </p:nvSpPr>
        <p:spPr bwMode="auto">
          <a:xfrm>
            <a:off x="500034" y="188640"/>
            <a:ext cx="8229600" cy="525717"/>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b"/>
          <a:lstStyle/>
          <a:p>
            <a:pPr algn="ctr" eaLnBrk="0" hangingPunct="0">
              <a:lnSpc>
                <a:spcPct val="90000"/>
              </a:lnSpc>
              <a:defRPr/>
            </a:pPr>
            <a:r>
              <a:rPr lang="ru-RU" sz="2400" b="1" dirty="0" err="1">
                <a:solidFill>
                  <a:srgbClr val="FFFFFF"/>
                </a:solidFill>
                <a:effectLst>
                  <a:outerShdw blurRad="38100" dist="38100" dir="2700000" algn="tl">
                    <a:srgbClr val="C0C0C0"/>
                  </a:outerShdw>
                </a:effectLst>
              </a:rPr>
              <a:t>Арпабодиённинг</a:t>
            </a:r>
            <a:r>
              <a:rPr lang="ru-RU" sz="2400" b="1" dirty="0">
                <a:solidFill>
                  <a:srgbClr val="FFFFFF"/>
                </a:solidFill>
                <a:effectLst>
                  <a:outerShdw blurRad="38100" dist="38100" dir="2700000" algn="tl">
                    <a:srgbClr val="C0C0C0"/>
                  </a:outerShdw>
                </a:effectLst>
              </a:rPr>
              <a:t> </a:t>
            </a:r>
            <a:r>
              <a:rPr lang="ru-RU" sz="2400" b="1" dirty="0" err="1">
                <a:solidFill>
                  <a:srgbClr val="FFFFFF"/>
                </a:solidFill>
                <a:effectLst>
                  <a:outerShdw blurRad="38100" dist="38100" dir="2700000" algn="tl">
                    <a:srgbClr val="C0C0C0"/>
                  </a:outerShdw>
                </a:effectLst>
              </a:rPr>
              <a:t>ўсиши</a:t>
            </a:r>
            <a:r>
              <a:rPr lang="ru-RU" sz="2400" b="1" dirty="0">
                <a:solidFill>
                  <a:srgbClr val="FFFFFF"/>
                </a:solidFill>
                <a:effectLst>
                  <a:outerShdw blurRad="38100" dist="38100" dir="2700000" algn="tl">
                    <a:srgbClr val="C0C0C0"/>
                  </a:outerShdw>
                </a:effectLst>
              </a:rPr>
              <a:t> </a:t>
            </a:r>
            <a:r>
              <a:rPr lang="ru-RU" sz="2400" b="1" dirty="0" err="1">
                <a:solidFill>
                  <a:srgbClr val="FFFFFF"/>
                </a:solidFill>
                <a:effectLst>
                  <a:outerShdw blurRad="38100" dist="38100" dir="2700000" algn="tl">
                    <a:srgbClr val="C0C0C0"/>
                  </a:outerShdw>
                </a:effectLst>
              </a:rPr>
              <a:t>ва</a:t>
            </a:r>
            <a:r>
              <a:rPr lang="ru-RU" sz="2400" b="1" dirty="0">
                <a:solidFill>
                  <a:srgbClr val="FFFFFF"/>
                </a:solidFill>
                <a:effectLst>
                  <a:outerShdw blurRad="38100" dist="38100" dir="2700000" algn="tl">
                    <a:srgbClr val="C0C0C0"/>
                  </a:outerShdw>
                </a:effectLst>
              </a:rPr>
              <a:t> </a:t>
            </a:r>
            <a:r>
              <a:rPr lang="ru-RU" sz="2400" b="1" dirty="0" err="1">
                <a:solidFill>
                  <a:srgbClr val="FFFFFF"/>
                </a:solidFill>
                <a:effectLst>
                  <a:outerShdw blurRad="38100" dist="38100" dir="2700000" algn="tl">
                    <a:srgbClr val="C0C0C0"/>
                  </a:outerShdw>
                </a:effectLst>
              </a:rPr>
              <a:t>ривожланиши</a:t>
            </a:r>
            <a:r>
              <a:rPr lang="ru-RU" sz="2400" b="1" dirty="0">
                <a:solidFill>
                  <a:srgbClr val="FFFFFF"/>
                </a:solidFill>
                <a:effectLst>
                  <a:outerShdw blurRad="38100" dist="38100" dir="2700000" algn="tl">
                    <a:srgbClr val="C0C0C0"/>
                  </a:outerShdw>
                </a:effectLst>
              </a:rPr>
              <a:t>.</a:t>
            </a:r>
          </a:p>
        </p:txBody>
      </p:sp>
      <p:pic>
        <p:nvPicPr>
          <p:cNvPr id="10242" name="Picture 2" descr="Картинки по запросу ан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84984"/>
            <a:ext cx="7620000" cy="3416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19091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b="1" dirty="0" err="1"/>
              <a:t>Кашнич</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r>
              <a:rPr lang="uz-Cyrl-UZ" b="1" i="1" dirty="0"/>
              <a:t>Аҳамияти</a:t>
            </a:r>
            <a:r>
              <a:rPr lang="uz-Cyrl-UZ" i="1" dirty="0"/>
              <a:t>. </a:t>
            </a:r>
            <a:r>
              <a:rPr lang="uz-Cyrl-UZ" dirty="0"/>
              <a:t>Кашнич эфирли мойли экинларга киради. Мевасининг таркибида 1,4 - 2,1% эфир ва 11 - 27% техник мойи бўлади. Мойи таракибида 60 - 70% линалол спирти, кунжарасида 18 - 20% мой қолади, у матбаачиликда ва туқимачилик саноатида ишлатилади. Кашнич гули асалчил бўлиб, кўкати ва ypyғи зировар сифатида озиқ - овқатда ишлатилади. </a:t>
            </a:r>
            <a:endParaRPr lang="ru-RU" dirty="0"/>
          </a:p>
        </p:txBody>
      </p:sp>
      <p:pic>
        <p:nvPicPr>
          <p:cNvPr id="11266" name="Picture 2" descr="Картинки по запросу корианд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908720"/>
            <a:ext cx="3960440" cy="33147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корианд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4077072"/>
            <a:ext cx="3333750" cy="2325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428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defRPr/>
            </a:pPr>
            <a:r>
              <a:rPr lang="ru-RU" sz="2800" dirty="0" err="1"/>
              <a:t>Систематикаси</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algn="just">
              <a:lnSpc>
                <a:spcPct val="90000"/>
              </a:lnSpc>
            </a:pPr>
            <a:r>
              <a:rPr lang="ru-RU" sz="2400" dirty="0" err="1">
                <a:solidFill>
                  <a:srgbClr val="0000FF"/>
                </a:solidFill>
              </a:rPr>
              <a:t>Кашнич</a:t>
            </a:r>
            <a:r>
              <a:rPr lang="ru-RU" sz="2400" dirty="0">
                <a:solidFill>
                  <a:srgbClr val="0000FF"/>
                </a:solidFill>
              </a:rPr>
              <a:t> </a:t>
            </a:r>
            <a:r>
              <a:rPr lang="ru-RU" sz="2400" dirty="0" err="1">
                <a:solidFill>
                  <a:srgbClr val="0000FF"/>
                </a:solidFill>
              </a:rPr>
              <a:t>соябонгулдошлар</a:t>
            </a:r>
            <a:r>
              <a:rPr lang="ru-RU" sz="2400" dirty="0">
                <a:solidFill>
                  <a:srgbClr val="0000FF"/>
                </a:solidFill>
              </a:rPr>
              <a:t> - </a:t>
            </a:r>
            <a:r>
              <a:rPr lang="en-US" sz="2400" dirty="0" err="1">
                <a:solidFill>
                  <a:srgbClr val="0000FF"/>
                </a:solidFill>
              </a:rPr>
              <a:t>Apiaceae</a:t>
            </a:r>
            <a:r>
              <a:rPr lang="en-US" sz="2400" dirty="0">
                <a:solidFill>
                  <a:srgbClr val="0000FF"/>
                </a:solidFill>
              </a:rPr>
              <a:t> </a:t>
            </a:r>
            <a:r>
              <a:rPr lang="ru-RU" sz="2400" dirty="0" err="1">
                <a:solidFill>
                  <a:srgbClr val="0000FF"/>
                </a:solidFill>
              </a:rPr>
              <a:t>оиласига</a:t>
            </a:r>
            <a:r>
              <a:rPr lang="ru-RU" sz="2400" dirty="0">
                <a:solidFill>
                  <a:srgbClr val="0000FF"/>
                </a:solidFill>
              </a:rPr>
              <a:t>, </a:t>
            </a:r>
            <a:r>
              <a:rPr lang="en-US" sz="2400" dirty="0" err="1">
                <a:solidFill>
                  <a:srgbClr val="0000FF"/>
                </a:solidFill>
              </a:rPr>
              <a:t>Coriandurum</a:t>
            </a:r>
            <a:r>
              <a:rPr lang="en-US" sz="2400" dirty="0">
                <a:solidFill>
                  <a:srgbClr val="0000FF"/>
                </a:solidFill>
              </a:rPr>
              <a:t> </a:t>
            </a:r>
            <a:r>
              <a:rPr lang="en-US" sz="2400" dirty="0" err="1">
                <a:solidFill>
                  <a:srgbClr val="0000FF"/>
                </a:solidFill>
              </a:rPr>
              <a:t>sativum</a:t>
            </a:r>
            <a:r>
              <a:rPr lang="en-US" sz="2400" dirty="0">
                <a:solidFill>
                  <a:srgbClr val="0000FF"/>
                </a:solidFill>
              </a:rPr>
              <a:t> L . - </a:t>
            </a:r>
            <a:r>
              <a:rPr lang="ru-RU" sz="2400" dirty="0" err="1">
                <a:solidFill>
                  <a:srgbClr val="0000FF"/>
                </a:solidFill>
              </a:rPr>
              <a:t>авлодига</a:t>
            </a:r>
            <a:r>
              <a:rPr lang="ru-RU" sz="2400" dirty="0">
                <a:solidFill>
                  <a:srgbClr val="0000FF"/>
                </a:solidFill>
              </a:rPr>
              <a:t> </a:t>
            </a:r>
            <a:r>
              <a:rPr lang="ru-RU" sz="2400" dirty="0" err="1">
                <a:solidFill>
                  <a:srgbClr val="0000FF"/>
                </a:solidFill>
              </a:rPr>
              <a:t>мансуб</a:t>
            </a:r>
            <a:r>
              <a:rPr lang="ru-RU" sz="2400" dirty="0">
                <a:solidFill>
                  <a:srgbClr val="0000FF"/>
                </a:solidFill>
              </a:rPr>
              <a:t> </a:t>
            </a:r>
            <a:r>
              <a:rPr lang="ru-RU" sz="2400" dirty="0" err="1">
                <a:solidFill>
                  <a:srgbClr val="0000FF"/>
                </a:solidFill>
              </a:rPr>
              <a:t>бўлиб</a:t>
            </a:r>
            <a:r>
              <a:rPr lang="ru-RU" sz="2400" dirty="0">
                <a:solidFill>
                  <a:srgbClr val="0000FF"/>
                </a:solidFill>
              </a:rPr>
              <a:t>, </a:t>
            </a:r>
            <a:r>
              <a:rPr lang="ru-RU" sz="2400" dirty="0" err="1">
                <a:solidFill>
                  <a:srgbClr val="0000FF"/>
                </a:solidFill>
              </a:rPr>
              <a:t>бир</a:t>
            </a:r>
            <a:r>
              <a:rPr lang="ru-RU" sz="2400" dirty="0">
                <a:solidFill>
                  <a:srgbClr val="0000FF"/>
                </a:solidFill>
              </a:rPr>
              <a:t> </a:t>
            </a:r>
            <a:r>
              <a:rPr lang="ru-RU" sz="2400" dirty="0" err="1">
                <a:solidFill>
                  <a:srgbClr val="0000FF"/>
                </a:solidFill>
              </a:rPr>
              <a:t>йиллик</a:t>
            </a:r>
            <a:r>
              <a:rPr lang="ru-RU" sz="2400" dirty="0">
                <a:solidFill>
                  <a:srgbClr val="0000FF"/>
                </a:solidFill>
              </a:rPr>
              <a:t> </a:t>
            </a:r>
            <a:r>
              <a:rPr lang="ru-RU" sz="2400" dirty="0" err="1">
                <a:solidFill>
                  <a:srgbClr val="0000FF"/>
                </a:solidFill>
              </a:rPr>
              <a:t>ўсимликдир</a:t>
            </a:r>
            <a:r>
              <a:rPr lang="ru-RU" sz="2400" dirty="0">
                <a:solidFill>
                  <a:srgbClr val="0000FF"/>
                </a:solidFill>
              </a:rPr>
              <a:t>. </a:t>
            </a:r>
            <a:r>
              <a:rPr lang="ru-RU" sz="2400" dirty="0" err="1">
                <a:solidFill>
                  <a:srgbClr val="0000FF"/>
                </a:solidFill>
              </a:rPr>
              <a:t>Кашнич</a:t>
            </a:r>
            <a:r>
              <a:rPr lang="ru-RU" sz="2400" dirty="0">
                <a:solidFill>
                  <a:srgbClr val="0000FF"/>
                </a:solidFill>
              </a:rPr>
              <a:t>(кориандр) - </a:t>
            </a:r>
            <a:r>
              <a:rPr lang="en-US" sz="2400" dirty="0" err="1">
                <a:solidFill>
                  <a:srgbClr val="0000FF"/>
                </a:solidFill>
              </a:rPr>
              <a:t>Coriandrum</a:t>
            </a:r>
            <a:r>
              <a:rPr lang="en-US" sz="2400" dirty="0">
                <a:solidFill>
                  <a:srgbClr val="0000FF"/>
                </a:solidFill>
              </a:rPr>
              <a:t> </a:t>
            </a:r>
            <a:r>
              <a:rPr lang="en-US" sz="2400" dirty="0" err="1">
                <a:solidFill>
                  <a:srgbClr val="0000FF"/>
                </a:solidFill>
              </a:rPr>
              <a:t>sativum</a:t>
            </a:r>
            <a:r>
              <a:rPr lang="en-US" sz="2400" dirty="0">
                <a:solidFill>
                  <a:srgbClr val="0000FF"/>
                </a:solidFill>
              </a:rPr>
              <a:t> L </a:t>
            </a:r>
            <a:r>
              <a:rPr lang="ru-RU" sz="2400" dirty="0" err="1">
                <a:solidFill>
                  <a:srgbClr val="0000FF"/>
                </a:solidFill>
              </a:rPr>
              <a:t>турига</a:t>
            </a:r>
            <a:r>
              <a:rPr lang="ru-RU" sz="2400" dirty="0">
                <a:solidFill>
                  <a:srgbClr val="0000FF"/>
                </a:solidFill>
              </a:rPr>
              <a:t> </a:t>
            </a:r>
            <a:r>
              <a:rPr lang="en-US" sz="2400" dirty="0" err="1">
                <a:solidFill>
                  <a:srgbClr val="0000FF"/>
                </a:solidFill>
              </a:rPr>
              <a:t>Apiaceae</a:t>
            </a:r>
            <a:r>
              <a:rPr lang="en-US" sz="2400" dirty="0">
                <a:solidFill>
                  <a:srgbClr val="0000FF"/>
                </a:solidFill>
              </a:rPr>
              <a:t> </a:t>
            </a:r>
            <a:r>
              <a:rPr lang="ru-RU" sz="2400" dirty="0" err="1">
                <a:solidFill>
                  <a:srgbClr val="0000FF"/>
                </a:solidFill>
              </a:rPr>
              <a:t>оиласига</a:t>
            </a:r>
            <a:r>
              <a:rPr lang="ru-RU" sz="2400" dirty="0">
                <a:solidFill>
                  <a:srgbClr val="0000FF"/>
                </a:solidFill>
              </a:rPr>
              <a:t> </a:t>
            </a:r>
            <a:r>
              <a:rPr lang="ru-RU" sz="2400" dirty="0" err="1">
                <a:solidFill>
                  <a:srgbClr val="0000FF"/>
                </a:solidFill>
              </a:rPr>
              <a:t>мансуб</a:t>
            </a:r>
            <a:r>
              <a:rPr lang="ru-RU" sz="2400" dirty="0">
                <a:solidFill>
                  <a:srgbClr val="0000FF"/>
                </a:solidFill>
              </a:rPr>
              <a:t> </a:t>
            </a:r>
            <a:r>
              <a:rPr lang="ru-RU" sz="2400" dirty="0" err="1">
                <a:solidFill>
                  <a:srgbClr val="0000FF"/>
                </a:solidFill>
              </a:rPr>
              <a:t>бир</a:t>
            </a:r>
            <a:r>
              <a:rPr lang="ru-RU" sz="2400" dirty="0">
                <a:solidFill>
                  <a:srgbClr val="0000FF"/>
                </a:solidFill>
              </a:rPr>
              <a:t> </a:t>
            </a:r>
            <a:r>
              <a:rPr lang="ru-RU" sz="2400" dirty="0" err="1">
                <a:solidFill>
                  <a:srgbClr val="0000FF"/>
                </a:solidFill>
              </a:rPr>
              <a:t>йиллик</a:t>
            </a:r>
            <a:r>
              <a:rPr lang="ru-RU" sz="2400" dirty="0">
                <a:solidFill>
                  <a:srgbClr val="0000FF"/>
                </a:solidFill>
              </a:rPr>
              <a:t> </a:t>
            </a:r>
            <a:r>
              <a:rPr lang="ru-RU" sz="2400" dirty="0" err="1">
                <a:solidFill>
                  <a:srgbClr val="0000FF"/>
                </a:solidFill>
              </a:rPr>
              <a:t>ўсимлик</a:t>
            </a:r>
            <a:r>
              <a:rPr lang="ru-RU" sz="2400" dirty="0">
                <a:solidFill>
                  <a:srgbClr val="0000FF"/>
                </a:solidFill>
              </a:rPr>
              <a:t>. </a:t>
            </a:r>
            <a:r>
              <a:rPr lang="ru-RU" sz="2400" dirty="0" err="1">
                <a:solidFill>
                  <a:srgbClr val="0000FF"/>
                </a:solidFill>
              </a:rPr>
              <a:t>Илдизи</a:t>
            </a:r>
            <a:r>
              <a:rPr lang="ru-RU" sz="2400" dirty="0">
                <a:solidFill>
                  <a:srgbClr val="0000FF"/>
                </a:solidFill>
              </a:rPr>
              <a:t>- </a:t>
            </a:r>
            <a:r>
              <a:rPr lang="ru-RU" sz="2400" dirty="0" err="1">
                <a:solidFill>
                  <a:srgbClr val="0000FF"/>
                </a:solidFill>
              </a:rPr>
              <a:t>ўқ</a:t>
            </a:r>
            <a:r>
              <a:rPr lang="ru-RU" sz="2400" dirty="0">
                <a:solidFill>
                  <a:srgbClr val="0000FF"/>
                </a:solidFill>
              </a:rPr>
              <a:t> </a:t>
            </a:r>
            <a:r>
              <a:rPr lang="ru-RU" sz="2400" dirty="0" err="1">
                <a:solidFill>
                  <a:srgbClr val="0000FF"/>
                </a:solidFill>
              </a:rPr>
              <a:t>илдиз</a:t>
            </a:r>
            <a:r>
              <a:rPr lang="ru-RU" sz="2400" dirty="0">
                <a:solidFill>
                  <a:srgbClr val="0000FF"/>
                </a:solidFill>
              </a:rPr>
              <a:t>, </a:t>
            </a:r>
            <a:r>
              <a:rPr lang="ru-RU" sz="2400" dirty="0" err="1">
                <a:solidFill>
                  <a:srgbClr val="0000FF"/>
                </a:solidFill>
              </a:rPr>
              <a:t>яхши</a:t>
            </a:r>
            <a:r>
              <a:rPr lang="ru-RU" sz="2400" dirty="0">
                <a:solidFill>
                  <a:srgbClr val="0000FF"/>
                </a:solidFill>
              </a:rPr>
              <a:t> </a:t>
            </a:r>
            <a:r>
              <a:rPr lang="ru-RU" sz="2400" dirty="0" err="1">
                <a:solidFill>
                  <a:srgbClr val="0000FF"/>
                </a:solidFill>
              </a:rPr>
              <a:t>ривожланган</a:t>
            </a:r>
            <a:r>
              <a:rPr lang="ru-RU" sz="2400" dirty="0">
                <a:solidFill>
                  <a:srgbClr val="0000FF"/>
                </a:solidFill>
              </a:rPr>
              <a:t>, </a:t>
            </a:r>
            <a:r>
              <a:rPr lang="ru-RU" sz="2400" dirty="0" err="1">
                <a:solidFill>
                  <a:srgbClr val="0000FF"/>
                </a:solidFill>
              </a:rPr>
              <a:t>ингичка</a:t>
            </a:r>
            <a:r>
              <a:rPr lang="ru-RU" sz="2400" dirty="0">
                <a:solidFill>
                  <a:srgbClr val="0000FF"/>
                </a:solidFill>
              </a:rPr>
              <a:t>, </a:t>
            </a:r>
            <a:r>
              <a:rPr lang="ru-RU" sz="2400" dirty="0" err="1">
                <a:solidFill>
                  <a:srgbClr val="0000FF"/>
                </a:solidFill>
              </a:rPr>
              <a:t>урчуқсимон</a:t>
            </a:r>
            <a:r>
              <a:rPr lang="ru-RU" sz="2400" dirty="0">
                <a:solidFill>
                  <a:srgbClr val="0000FF"/>
                </a:solidFill>
              </a:rPr>
              <a:t>. </a:t>
            </a:r>
            <a:r>
              <a:rPr lang="ru-RU" sz="2400" dirty="0" err="1">
                <a:solidFill>
                  <a:srgbClr val="0000FF"/>
                </a:solidFill>
              </a:rPr>
              <a:t>Пояси-сершохли</a:t>
            </a:r>
            <a:r>
              <a:rPr lang="ru-RU" sz="2400" dirty="0">
                <a:solidFill>
                  <a:srgbClr val="0000FF"/>
                </a:solidFill>
              </a:rPr>
              <a:t>, тик </a:t>
            </a:r>
            <a:r>
              <a:rPr lang="ru-RU" sz="2400" dirty="0" err="1">
                <a:solidFill>
                  <a:srgbClr val="0000FF"/>
                </a:solidFill>
              </a:rPr>
              <a:t>ўсади</a:t>
            </a:r>
            <a:r>
              <a:rPr lang="ru-RU" sz="2400" dirty="0">
                <a:solidFill>
                  <a:srgbClr val="0000FF"/>
                </a:solidFill>
              </a:rPr>
              <a:t>, </a:t>
            </a:r>
            <a:r>
              <a:rPr lang="ru-RU" sz="2400" dirty="0" err="1">
                <a:solidFill>
                  <a:srgbClr val="0000FF"/>
                </a:solidFill>
              </a:rPr>
              <a:t>баландлиги</a:t>
            </a:r>
            <a:r>
              <a:rPr lang="ru-RU" sz="2400" dirty="0">
                <a:solidFill>
                  <a:srgbClr val="0000FF"/>
                </a:solidFill>
              </a:rPr>
              <a:t> 30-120 см </a:t>
            </a:r>
            <a:r>
              <a:rPr lang="ru-RU" sz="2400" dirty="0" err="1">
                <a:solidFill>
                  <a:srgbClr val="0000FF"/>
                </a:solidFill>
              </a:rPr>
              <a:t>бўлади</a:t>
            </a:r>
            <a:r>
              <a:rPr lang="ru-RU" sz="2400" dirty="0">
                <a:solidFill>
                  <a:srgbClr val="0000FF"/>
                </a:solidFill>
              </a:rPr>
              <a:t>, </a:t>
            </a:r>
            <a:r>
              <a:rPr lang="ru-RU" sz="2400" dirty="0" err="1">
                <a:solidFill>
                  <a:srgbClr val="0000FF"/>
                </a:solidFill>
              </a:rPr>
              <a:t>туксиз</a:t>
            </a:r>
            <a:r>
              <a:rPr lang="ru-RU" sz="2400" dirty="0">
                <a:solidFill>
                  <a:srgbClr val="0000FF"/>
                </a:solidFill>
              </a:rPr>
              <a:t>, </a:t>
            </a:r>
            <a:r>
              <a:rPr lang="ru-RU" sz="2400" dirty="0" err="1">
                <a:solidFill>
                  <a:srgbClr val="0000FF"/>
                </a:solidFill>
              </a:rPr>
              <a:t>найсимон</a:t>
            </a:r>
            <a:r>
              <a:rPr lang="ru-RU" sz="2400" dirty="0">
                <a:solidFill>
                  <a:srgbClr val="0000FF"/>
                </a:solidFill>
              </a:rPr>
              <a:t>, </a:t>
            </a:r>
            <a:r>
              <a:rPr lang="ru-RU" sz="2400" dirty="0" err="1">
                <a:solidFill>
                  <a:srgbClr val="0000FF"/>
                </a:solidFill>
              </a:rPr>
              <a:t>қиррали</a:t>
            </a:r>
            <a:r>
              <a:rPr lang="ru-RU" sz="2400" dirty="0">
                <a:solidFill>
                  <a:srgbClr val="0000FF"/>
                </a:solidFill>
              </a:rPr>
              <a:t>, антоциан </a:t>
            </a:r>
            <a:r>
              <a:rPr lang="ru-RU" sz="2400" dirty="0" err="1">
                <a:solidFill>
                  <a:srgbClr val="0000FF"/>
                </a:solidFill>
              </a:rPr>
              <a:t>доғлари</a:t>
            </a:r>
            <a:r>
              <a:rPr lang="ru-RU" sz="2400" dirty="0">
                <a:solidFill>
                  <a:srgbClr val="0000FF"/>
                </a:solidFill>
              </a:rPr>
              <a:t> </a:t>
            </a:r>
            <a:r>
              <a:rPr lang="ru-RU" sz="2400" dirty="0" err="1">
                <a:solidFill>
                  <a:srgbClr val="0000FF"/>
                </a:solidFill>
              </a:rPr>
              <a:t>бўлади</a:t>
            </a:r>
            <a:r>
              <a:rPr lang="ru-RU" sz="2400" dirty="0">
                <a:solidFill>
                  <a:srgbClr val="0000FF"/>
                </a:solidFill>
              </a:rPr>
              <a:t>.</a:t>
            </a:r>
            <a:endParaRPr lang="ru-RU" sz="2000" b="1" i="1" dirty="0" smtClean="0">
              <a:solidFill>
                <a:srgbClr val="0000FF"/>
              </a:solidFill>
            </a:endParaRPr>
          </a:p>
        </p:txBody>
      </p:sp>
      <p:pic>
        <p:nvPicPr>
          <p:cNvPr id="12290" name="Picture 2" descr="Картинки по запросу корианд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005064"/>
            <a:ext cx="3744416" cy="264643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кориандр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908719"/>
            <a:ext cx="4032448" cy="3313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174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sz="2400" dirty="0" err="1"/>
              <a:t>Кашнич</a:t>
            </a:r>
            <a:r>
              <a:rPr lang="ru-RU" sz="2400" dirty="0"/>
              <a:t> </a:t>
            </a:r>
            <a:r>
              <a:rPr lang="ru-RU" sz="2400" dirty="0" err="1"/>
              <a:t>қурғоқчиликка</a:t>
            </a:r>
            <a:r>
              <a:rPr lang="ru-RU" sz="2400" dirty="0"/>
              <a:t> </a:t>
            </a:r>
            <a:r>
              <a:rPr lang="ru-RU" sz="2400" dirty="0" err="1"/>
              <a:t>чидамли</a:t>
            </a:r>
            <a:r>
              <a:rPr lang="ru-RU" sz="2400" dirty="0"/>
              <a:t>, </a:t>
            </a:r>
            <a:r>
              <a:rPr lang="ru-RU" sz="2400" dirty="0" err="1"/>
              <a:t>аммо</a:t>
            </a:r>
            <a:r>
              <a:rPr lang="ru-RU" sz="2400" dirty="0"/>
              <a:t> </a:t>
            </a:r>
            <a:r>
              <a:rPr lang="ru-RU" sz="2400" dirty="0" err="1"/>
              <a:t>гуллаш</a:t>
            </a:r>
            <a:r>
              <a:rPr lang="ru-RU" sz="2400" dirty="0"/>
              <a:t> </a:t>
            </a:r>
            <a:r>
              <a:rPr lang="ru-RU" sz="2400" dirty="0" err="1"/>
              <a:t>давридаги</a:t>
            </a:r>
            <a:r>
              <a:rPr lang="ru-RU" sz="2400" dirty="0"/>
              <a:t> </a:t>
            </a:r>
            <a:r>
              <a:rPr lang="ru-RU" sz="2400" dirty="0" err="1"/>
              <a:t>сувни</a:t>
            </a:r>
            <a:r>
              <a:rPr lang="ru-RU" sz="2400" dirty="0"/>
              <a:t> </a:t>
            </a:r>
            <a:r>
              <a:rPr lang="ru-RU" sz="2400" dirty="0" err="1"/>
              <a:t>танқислиги</a:t>
            </a:r>
            <a:r>
              <a:rPr lang="ru-RU" sz="2400" dirty="0"/>
              <a:t> </a:t>
            </a:r>
            <a:r>
              <a:rPr lang="ru-RU" sz="2400" dirty="0" err="1"/>
              <a:t>ҳосилни</a:t>
            </a:r>
            <a:r>
              <a:rPr lang="ru-RU" sz="2400" dirty="0"/>
              <a:t> </a:t>
            </a:r>
            <a:r>
              <a:rPr lang="ru-RU" sz="2400" dirty="0" err="1"/>
              <a:t>камайтиради</a:t>
            </a:r>
            <a:r>
              <a:rPr lang="ru-RU" sz="2400" dirty="0"/>
              <a:t>. </a:t>
            </a:r>
          </a:p>
          <a:p>
            <a:pPr algn="just"/>
            <a:r>
              <a:rPr lang="ru-RU" sz="2400" dirty="0" err="1"/>
              <a:t>Уруғи</a:t>
            </a:r>
            <a:r>
              <a:rPr lang="ru-RU" sz="2400" dirty="0"/>
              <a:t> 6 </a:t>
            </a:r>
            <a:r>
              <a:rPr lang="ru-RU" sz="2400" dirty="0" err="1"/>
              <a:t>оС</a:t>
            </a:r>
            <a:r>
              <a:rPr lang="ru-RU" sz="2400" dirty="0"/>
              <a:t> да </a:t>
            </a:r>
            <a:r>
              <a:rPr lang="ru-RU" sz="2400" dirty="0" err="1"/>
              <a:t>униб</a:t>
            </a:r>
            <a:r>
              <a:rPr lang="ru-RU" sz="2400" dirty="0"/>
              <a:t> </a:t>
            </a:r>
            <a:r>
              <a:rPr lang="ru-RU" sz="2400" dirty="0" err="1"/>
              <a:t>чиқади</a:t>
            </a:r>
            <a:r>
              <a:rPr lang="ru-RU" sz="2400" dirty="0"/>
              <a:t>, </a:t>
            </a:r>
            <a:r>
              <a:rPr lang="ru-RU" sz="2400" dirty="0" err="1"/>
              <a:t>майса</a:t>
            </a:r>
            <a:r>
              <a:rPr lang="ru-RU" sz="2400" dirty="0"/>
              <a:t> - 10 </a:t>
            </a:r>
            <a:r>
              <a:rPr lang="ru-RU" sz="2400" dirty="0" err="1"/>
              <a:t>оС</a:t>
            </a:r>
            <a:r>
              <a:rPr lang="ru-RU" sz="2400" dirty="0"/>
              <a:t> </a:t>
            </a:r>
            <a:r>
              <a:rPr lang="ru-RU" sz="2400" dirty="0" err="1"/>
              <a:t>совуққа</a:t>
            </a:r>
            <a:r>
              <a:rPr lang="ru-RU" sz="2400" dirty="0"/>
              <a:t> </a:t>
            </a:r>
            <a:r>
              <a:rPr lang="ru-RU" sz="2400" dirty="0" err="1"/>
              <a:t>чидамайди</a:t>
            </a:r>
            <a:r>
              <a:rPr lang="ru-RU" sz="2400" dirty="0"/>
              <a:t>. </a:t>
            </a:r>
            <a:r>
              <a:rPr lang="ru-RU" sz="2400" dirty="0" err="1"/>
              <a:t>Ўсиш</a:t>
            </a:r>
            <a:r>
              <a:rPr lang="ru-RU" sz="2400" dirty="0"/>
              <a:t> </a:t>
            </a:r>
            <a:r>
              <a:rPr lang="ru-RU" sz="2400" dirty="0" err="1"/>
              <a:t>даврининг</a:t>
            </a:r>
            <a:r>
              <a:rPr lang="ru-RU" sz="2400" dirty="0"/>
              <a:t> </a:t>
            </a:r>
            <a:r>
              <a:rPr lang="ru-RU" sz="2400" dirty="0" err="1"/>
              <a:t>дастлабки</a:t>
            </a:r>
            <a:r>
              <a:rPr lang="ru-RU" sz="2400" dirty="0"/>
              <a:t> </a:t>
            </a:r>
            <a:r>
              <a:rPr lang="ru-RU" sz="2400" dirty="0" err="1"/>
              <a:t>кунларида</a:t>
            </a:r>
            <a:r>
              <a:rPr lang="ru-RU" sz="2400" dirty="0"/>
              <a:t> </a:t>
            </a:r>
            <a:r>
              <a:rPr lang="ru-RU" sz="2400" dirty="0" err="1"/>
              <a:t>секин</a:t>
            </a:r>
            <a:r>
              <a:rPr lang="ru-RU" sz="2400" dirty="0"/>
              <a:t> </a:t>
            </a:r>
            <a:r>
              <a:rPr lang="ru-RU" sz="2400" dirty="0" err="1"/>
              <a:t>ўсиб</a:t>
            </a:r>
            <a:r>
              <a:rPr lang="ru-RU" sz="2400" dirty="0"/>
              <a:t>, </a:t>
            </a:r>
            <a:r>
              <a:rPr lang="ru-RU" sz="2400" dirty="0" err="1"/>
              <a:t>бегона</a:t>
            </a:r>
            <a:r>
              <a:rPr lang="ru-RU" sz="2400" dirty="0"/>
              <a:t> </a:t>
            </a:r>
            <a:r>
              <a:rPr lang="ru-RU" sz="2400" dirty="0" err="1"/>
              <a:t>ўтлардан</a:t>
            </a:r>
            <a:r>
              <a:rPr lang="ru-RU" sz="2400" dirty="0"/>
              <a:t> </a:t>
            </a:r>
            <a:r>
              <a:rPr lang="ru-RU" sz="2400" dirty="0" err="1"/>
              <a:t>шикастланади</a:t>
            </a:r>
            <a:r>
              <a:rPr lang="ru-RU" sz="2400" dirty="0"/>
              <a:t>. </a:t>
            </a:r>
            <a:r>
              <a:rPr lang="ru-RU" sz="2400" dirty="0" err="1"/>
              <a:t>ўсимликда</a:t>
            </a:r>
            <a:r>
              <a:rPr lang="ru-RU" sz="2400" dirty="0"/>
              <a:t> 7 - 9 та </a:t>
            </a:r>
            <a:r>
              <a:rPr lang="ru-RU" sz="2400" dirty="0" err="1"/>
              <a:t>барг</a:t>
            </a:r>
            <a:r>
              <a:rPr lang="ru-RU" sz="2400" dirty="0"/>
              <a:t> </a:t>
            </a:r>
            <a:r>
              <a:rPr lang="ru-RU" sz="2400" dirty="0" err="1"/>
              <a:t>ривожлангандан</a:t>
            </a:r>
            <a:r>
              <a:rPr lang="ru-RU" sz="2400" dirty="0"/>
              <a:t> </a:t>
            </a:r>
            <a:r>
              <a:rPr lang="ru-RU" sz="2400" dirty="0" err="1"/>
              <a:t>сўнг</a:t>
            </a:r>
            <a:r>
              <a:rPr lang="ru-RU" sz="2400" dirty="0"/>
              <a:t> тез </a:t>
            </a:r>
            <a:r>
              <a:rPr lang="ru-RU" sz="2400" dirty="0" err="1"/>
              <a:t>ўса</a:t>
            </a:r>
            <a:r>
              <a:rPr lang="ru-RU" sz="2400" dirty="0"/>
              <a:t> </a:t>
            </a:r>
            <a:r>
              <a:rPr lang="ru-RU" sz="2400" dirty="0" err="1"/>
              <a:t>бошлайди</a:t>
            </a:r>
            <a:r>
              <a:rPr lang="ru-RU" sz="2400" dirty="0"/>
              <a:t>. </a:t>
            </a:r>
            <a:r>
              <a:rPr lang="ru-RU" sz="2400" dirty="0" err="1"/>
              <a:t>Ўсиш</a:t>
            </a:r>
            <a:r>
              <a:rPr lang="ru-RU" sz="2400" dirty="0"/>
              <a:t> </a:t>
            </a:r>
            <a:r>
              <a:rPr lang="ru-RU" sz="2400" dirty="0" err="1"/>
              <a:t>даври</a:t>
            </a:r>
            <a:r>
              <a:rPr lang="ru-RU" sz="2400" dirty="0"/>
              <a:t> - 90 - 100 кун. </a:t>
            </a:r>
            <a:r>
              <a:rPr lang="ru-RU" sz="2400" dirty="0" err="1"/>
              <a:t>Тупроқ</a:t>
            </a:r>
            <a:r>
              <a:rPr lang="ru-RU" sz="2400" dirty="0"/>
              <a:t> </a:t>
            </a:r>
            <a:r>
              <a:rPr lang="ru-RU" sz="2400" dirty="0" err="1"/>
              <a:t>унумдорлигига</a:t>
            </a:r>
            <a:r>
              <a:rPr lang="ru-RU" sz="2400" dirty="0"/>
              <a:t> </a:t>
            </a:r>
            <a:r>
              <a:rPr lang="ru-RU" sz="2400" dirty="0" err="1"/>
              <a:t>талабчан</a:t>
            </a:r>
            <a:r>
              <a:rPr lang="ru-RU" sz="2400" dirty="0"/>
              <a:t>. </a:t>
            </a:r>
          </a:p>
        </p:txBody>
      </p:sp>
      <p:sp>
        <p:nvSpPr>
          <p:cNvPr id="16387" name="Прямоугольник 1"/>
          <p:cNvSpPr>
            <a:spLocks noChangeArrowheads="1"/>
          </p:cNvSpPr>
          <p:nvPr/>
        </p:nvSpPr>
        <p:spPr bwMode="auto">
          <a:xfrm>
            <a:off x="2195736" y="140593"/>
            <a:ext cx="315305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ru-RU" altLang="ru-RU" sz="2200" b="1" dirty="0" err="1">
                <a:solidFill>
                  <a:srgbClr val="0000FF"/>
                </a:solidFill>
              </a:rPr>
              <a:t>Биологияси</a:t>
            </a:r>
            <a:r>
              <a:rPr lang="ru-RU" altLang="ru-RU" sz="2200" b="1" dirty="0">
                <a:solidFill>
                  <a:srgbClr val="0000FF"/>
                </a:solidFill>
              </a:rPr>
              <a:t>.</a:t>
            </a:r>
            <a:endParaRPr lang="ru-RU" altLang="ru-RU" sz="2200" dirty="0">
              <a:solidFill>
                <a:srgbClr val="0000FF"/>
              </a:solidFill>
            </a:endParaRPr>
          </a:p>
        </p:txBody>
      </p:sp>
      <p:pic>
        <p:nvPicPr>
          <p:cNvPr id="13314" name="Picture 2" descr="Картинки по запросу кориандр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4293096"/>
            <a:ext cx="3754388" cy="239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6717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dirty="0" err="1">
                <a:effectLst/>
              </a:rPr>
              <a:t>Етиштириш</a:t>
            </a:r>
            <a:r>
              <a:rPr lang="ru-RU" sz="3200" b="1" dirty="0">
                <a:effectLst/>
              </a:rPr>
              <a:t> </a:t>
            </a:r>
            <a:r>
              <a:rPr lang="ru-RU" sz="3200" b="1" dirty="0" err="1">
                <a:effectLst/>
              </a:rPr>
              <a:t>технологияси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r>
              <a:rPr lang="ru-RU" sz="1600" b="1" dirty="0" err="1"/>
              <a:t>Ўтмишдош</a:t>
            </a:r>
            <a:r>
              <a:rPr lang="ru-RU" sz="1600" dirty="0"/>
              <a:t>. </a:t>
            </a:r>
            <a:r>
              <a:rPr lang="ru-RU" sz="1600" dirty="0" err="1"/>
              <a:t>Кашнич</a:t>
            </a:r>
            <a:r>
              <a:rPr lang="ru-RU" sz="1600" dirty="0"/>
              <a:t> </a:t>
            </a:r>
            <a:r>
              <a:rPr lang="ru-RU" sz="1600" dirty="0" err="1"/>
              <a:t>учун</a:t>
            </a:r>
            <a:r>
              <a:rPr lang="ru-RU" sz="1600" dirty="0"/>
              <a:t> </a:t>
            </a:r>
            <a:r>
              <a:rPr lang="ru-RU" sz="1600" dirty="0" err="1"/>
              <a:t>яхши</a:t>
            </a:r>
            <a:r>
              <a:rPr lang="ru-RU" sz="1600" dirty="0"/>
              <a:t> </a:t>
            </a:r>
            <a:r>
              <a:rPr lang="ru-RU" sz="1600" dirty="0" err="1"/>
              <a:t>ўтмишдош</a:t>
            </a:r>
            <a:r>
              <a:rPr lang="ru-RU" sz="1600" dirty="0"/>
              <a:t> </a:t>
            </a:r>
            <a:r>
              <a:rPr lang="ru-RU" sz="1600" dirty="0" err="1"/>
              <a:t>кузги</a:t>
            </a:r>
            <a:r>
              <a:rPr lang="ru-RU" sz="1600" dirty="0"/>
              <a:t> дон </a:t>
            </a:r>
            <a:r>
              <a:rPr lang="ru-RU" sz="1600" dirty="0" err="1"/>
              <a:t>экинлари</a:t>
            </a:r>
            <a:r>
              <a:rPr lang="ru-RU" sz="1600" dirty="0"/>
              <a:t>, </a:t>
            </a:r>
            <a:r>
              <a:rPr lang="ru-RU" sz="1600" dirty="0" err="1"/>
              <a:t>дуккакли</a:t>
            </a:r>
            <a:r>
              <a:rPr lang="ru-RU" sz="1600" dirty="0"/>
              <a:t> - дон </a:t>
            </a:r>
            <a:r>
              <a:rPr lang="ru-RU" sz="1600" dirty="0" err="1"/>
              <a:t>экинлари</a:t>
            </a:r>
            <a:r>
              <a:rPr lang="ru-RU" sz="1600" dirty="0"/>
              <a:t>, </a:t>
            </a:r>
            <a:r>
              <a:rPr lang="ru-RU" sz="1600" dirty="0" err="1"/>
              <a:t>маккажўхори</a:t>
            </a:r>
            <a:r>
              <a:rPr lang="ru-RU" sz="1600" dirty="0"/>
              <a:t>, картошка. </a:t>
            </a:r>
            <a:r>
              <a:rPr lang="ru-RU" sz="1600" dirty="0" err="1"/>
              <a:t>Бир</a:t>
            </a:r>
            <a:r>
              <a:rPr lang="ru-RU" sz="1600" dirty="0"/>
              <a:t> </a:t>
            </a:r>
            <a:r>
              <a:rPr lang="ru-RU" sz="1600" dirty="0" err="1"/>
              <a:t>экилган</a:t>
            </a:r>
            <a:r>
              <a:rPr lang="ru-RU" sz="1600" dirty="0"/>
              <a:t> </a:t>
            </a:r>
            <a:r>
              <a:rPr lang="ru-RU" sz="1600" dirty="0" err="1"/>
              <a:t>ерга</a:t>
            </a:r>
            <a:r>
              <a:rPr lang="ru-RU" sz="1600" dirty="0"/>
              <a:t> 4 - 5 </a:t>
            </a:r>
            <a:r>
              <a:rPr lang="ru-RU" sz="1600" dirty="0" err="1"/>
              <a:t>йилдан</a:t>
            </a:r>
            <a:r>
              <a:rPr lang="ru-RU" sz="1600" dirty="0"/>
              <a:t> </a:t>
            </a:r>
            <a:r>
              <a:rPr lang="ru-RU" sz="1600" dirty="0" err="1"/>
              <a:t>кейин</a:t>
            </a:r>
            <a:r>
              <a:rPr lang="ru-RU" sz="1600" dirty="0"/>
              <a:t> </a:t>
            </a:r>
            <a:r>
              <a:rPr lang="ru-RU" sz="1600" dirty="0" err="1"/>
              <a:t>қайта</a:t>
            </a:r>
            <a:r>
              <a:rPr lang="ru-RU" sz="1600" dirty="0"/>
              <a:t> </a:t>
            </a:r>
            <a:r>
              <a:rPr lang="ru-RU" sz="1600" dirty="0" err="1"/>
              <a:t>экиш</a:t>
            </a:r>
            <a:r>
              <a:rPr lang="ru-RU" sz="1600" dirty="0"/>
              <a:t> </a:t>
            </a:r>
            <a:r>
              <a:rPr lang="ru-RU" sz="1600" dirty="0" err="1"/>
              <a:t>мумкин</a:t>
            </a:r>
            <a:r>
              <a:rPr lang="ru-RU" sz="1600" dirty="0"/>
              <a:t>. </a:t>
            </a:r>
            <a:r>
              <a:rPr lang="ru-RU" sz="1600" dirty="0" err="1"/>
              <a:t>Кашничдан</a:t>
            </a:r>
            <a:r>
              <a:rPr lang="ru-RU" sz="1600" dirty="0"/>
              <a:t> </a:t>
            </a:r>
            <a:r>
              <a:rPr lang="ru-RU" sz="1600" dirty="0" err="1"/>
              <a:t>бўшаган</a:t>
            </a:r>
            <a:r>
              <a:rPr lang="ru-RU" sz="1600" dirty="0"/>
              <a:t> </a:t>
            </a:r>
            <a:r>
              <a:rPr lang="ru-RU" sz="1600" dirty="0" err="1"/>
              <a:t>ерларга</a:t>
            </a:r>
            <a:r>
              <a:rPr lang="ru-RU" sz="1600" dirty="0"/>
              <a:t> </a:t>
            </a:r>
            <a:r>
              <a:rPr lang="ru-RU" sz="1600" dirty="0" err="1"/>
              <a:t>кузги</a:t>
            </a:r>
            <a:r>
              <a:rPr lang="ru-RU" sz="1600" dirty="0"/>
              <a:t> </a:t>
            </a:r>
            <a:r>
              <a:rPr lang="ru-RU" sz="1600" dirty="0" err="1"/>
              <a:t>ва</a:t>
            </a:r>
            <a:r>
              <a:rPr lang="ru-RU" sz="1600" dirty="0"/>
              <a:t> </a:t>
            </a:r>
            <a:r>
              <a:rPr lang="ru-RU" sz="1600" dirty="0" err="1"/>
              <a:t>баҳорги</a:t>
            </a:r>
            <a:r>
              <a:rPr lang="ru-RU" sz="1600" dirty="0"/>
              <a:t> </a:t>
            </a:r>
            <a:r>
              <a:rPr lang="ru-RU" sz="1600" dirty="0" err="1"/>
              <a:t>экинлар</a:t>
            </a:r>
            <a:r>
              <a:rPr lang="ru-RU" sz="1600" dirty="0"/>
              <a:t> </a:t>
            </a:r>
            <a:r>
              <a:rPr lang="ru-RU" sz="1600" dirty="0" err="1"/>
              <a:t>экилади</a:t>
            </a:r>
            <a:r>
              <a:rPr lang="ru-RU" sz="1600" dirty="0"/>
              <a:t>. </a:t>
            </a:r>
          </a:p>
          <a:p>
            <a:r>
              <a:rPr lang="ru-RU" sz="1600" b="1" dirty="0" err="1"/>
              <a:t>Ерга</a:t>
            </a:r>
            <a:r>
              <a:rPr lang="ru-RU" sz="1600" b="1" dirty="0"/>
              <a:t> </a:t>
            </a:r>
            <a:r>
              <a:rPr lang="ru-RU" sz="1600" b="1" dirty="0" err="1"/>
              <a:t>ишлов</a:t>
            </a:r>
            <a:r>
              <a:rPr lang="ru-RU" sz="1600" b="1" dirty="0"/>
              <a:t> </a:t>
            </a:r>
            <a:r>
              <a:rPr lang="ru-RU" sz="1600" b="1" dirty="0" err="1"/>
              <a:t>бериш</a:t>
            </a:r>
            <a:r>
              <a:rPr lang="ru-RU" sz="1600" dirty="0"/>
              <a:t>. </a:t>
            </a:r>
            <a:r>
              <a:rPr lang="ru-RU" sz="1600" dirty="0" err="1"/>
              <a:t>Кузда</a:t>
            </a:r>
            <a:r>
              <a:rPr lang="ru-RU" sz="1600" dirty="0"/>
              <a:t> ер 22 - 25см </a:t>
            </a:r>
            <a:r>
              <a:rPr lang="ru-RU" sz="1600" dirty="0" err="1"/>
              <a:t>чуқурликда</a:t>
            </a:r>
            <a:r>
              <a:rPr lang="ru-RU" sz="1600" dirty="0"/>
              <a:t> </a:t>
            </a:r>
            <a:r>
              <a:rPr lang="ru-RU" sz="1600" dirty="0" err="1"/>
              <a:t>ҳайдалади</a:t>
            </a:r>
            <a:r>
              <a:rPr lang="ru-RU" sz="1600" dirty="0"/>
              <a:t>. </a:t>
            </a:r>
            <a:r>
              <a:rPr lang="ru-RU" sz="1600" dirty="0" err="1"/>
              <a:t>Баҳорда</a:t>
            </a:r>
            <a:r>
              <a:rPr lang="ru-RU" sz="1600" dirty="0"/>
              <a:t> борона </a:t>
            </a:r>
            <a:r>
              <a:rPr lang="ru-RU" sz="1600" dirty="0" err="1"/>
              <a:t>қилинади</a:t>
            </a:r>
            <a:r>
              <a:rPr lang="ru-RU" sz="1600" dirty="0"/>
              <a:t> </a:t>
            </a:r>
            <a:r>
              <a:rPr lang="ru-RU" sz="1600" dirty="0" err="1"/>
              <a:t>ва</a:t>
            </a:r>
            <a:r>
              <a:rPr lang="ru-RU" sz="1600" dirty="0"/>
              <a:t> 5 - 6см </a:t>
            </a:r>
            <a:r>
              <a:rPr lang="ru-RU" sz="1600" dirty="0" err="1"/>
              <a:t>чуқурликда</a:t>
            </a:r>
            <a:r>
              <a:rPr lang="ru-RU" sz="1600" dirty="0"/>
              <a:t> </a:t>
            </a:r>
            <a:r>
              <a:rPr lang="ru-RU" sz="1600" dirty="0" err="1"/>
              <a:t>экиш</a:t>
            </a:r>
            <a:r>
              <a:rPr lang="ru-RU" sz="1600" dirty="0"/>
              <a:t> </a:t>
            </a:r>
            <a:r>
              <a:rPr lang="ru-RU" sz="1600" dirty="0" err="1"/>
              <a:t>олдидан</a:t>
            </a:r>
            <a:r>
              <a:rPr lang="ru-RU" sz="1600" dirty="0"/>
              <a:t> культивация </a:t>
            </a:r>
            <a:r>
              <a:rPr lang="ru-RU" sz="1600" dirty="0" err="1"/>
              <a:t>қилинади</a:t>
            </a:r>
            <a:r>
              <a:rPr lang="ru-RU" sz="1600" dirty="0"/>
              <a:t>. </a:t>
            </a:r>
          </a:p>
          <a:p>
            <a:r>
              <a:rPr lang="ru-RU" sz="1600" b="1" dirty="0" err="1"/>
              <a:t>Экиш</a:t>
            </a:r>
            <a:r>
              <a:rPr lang="ru-RU" sz="1600" dirty="0"/>
              <a:t>. </a:t>
            </a:r>
            <a:r>
              <a:rPr lang="ru-RU" sz="1600" dirty="0" err="1"/>
              <a:t>Эрта</a:t>
            </a:r>
            <a:r>
              <a:rPr lang="ru-RU" sz="1600" dirty="0"/>
              <a:t> </a:t>
            </a:r>
            <a:r>
              <a:rPr lang="ru-RU" sz="1600" dirty="0" err="1"/>
              <a:t>баҳорда</a:t>
            </a:r>
            <a:r>
              <a:rPr lang="ru-RU" sz="1600" dirty="0"/>
              <a:t> </a:t>
            </a:r>
            <a:r>
              <a:rPr lang="ru-RU" sz="1600" dirty="0" err="1"/>
              <a:t>кенг</a:t>
            </a:r>
            <a:r>
              <a:rPr lang="ru-RU" sz="1600" dirty="0"/>
              <a:t> </a:t>
            </a:r>
            <a:r>
              <a:rPr lang="ru-RU" sz="1600" dirty="0" err="1"/>
              <a:t>қаторлаб</a:t>
            </a:r>
            <a:r>
              <a:rPr lang="ru-RU" sz="1600" dirty="0"/>
              <a:t> 45см </a:t>
            </a:r>
            <a:r>
              <a:rPr lang="ru-RU" sz="1600" dirty="0" err="1"/>
              <a:t>қилиб</a:t>
            </a:r>
            <a:r>
              <a:rPr lang="ru-RU" sz="1600" dirty="0"/>
              <a:t> </a:t>
            </a:r>
            <a:r>
              <a:rPr lang="ru-RU" sz="1600" dirty="0" err="1"/>
              <a:t>ёки</a:t>
            </a:r>
            <a:r>
              <a:rPr lang="ru-RU" sz="1600" dirty="0"/>
              <a:t> </a:t>
            </a:r>
            <a:r>
              <a:rPr lang="ru-RU" sz="1600" dirty="0" err="1"/>
              <a:t>ёппасига</a:t>
            </a:r>
            <a:r>
              <a:rPr lang="ru-RU" sz="1600" dirty="0"/>
              <a:t> </a:t>
            </a:r>
            <a:r>
              <a:rPr lang="ru-RU" sz="1600" dirty="0" err="1"/>
              <a:t>қаторлаб</a:t>
            </a:r>
            <a:r>
              <a:rPr lang="ru-RU" sz="1600" dirty="0"/>
              <a:t> </a:t>
            </a:r>
            <a:r>
              <a:rPr lang="ru-RU" sz="1600" dirty="0" err="1"/>
              <a:t>экилади</a:t>
            </a:r>
            <a:r>
              <a:rPr lang="ru-RU" sz="1600" dirty="0"/>
              <a:t>. </a:t>
            </a:r>
            <a:r>
              <a:rPr lang="ru-RU" sz="1600" dirty="0" err="1"/>
              <a:t>Кенг</a:t>
            </a:r>
            <a:r>
              <a:rPr lang="ru-RU" sz="1600" dirty="0"/>
              <a:t> </a:t>
            </a:r>
            <a:r>
              <a:rPr lang="ru-RU" sz="1600" dirty="0" err="1"/>
              <a:t>қаторлаб</a:t>
            </a:r>
            <a:r>
              <a:rPr lang="ru-RU" sz="1600" dirty="0"/>
              <a:t> </a:t>
            </a:r>
            <a:r>
              <a:rPr lang="ru-RU" sz="1600" dirty="0" err="1"/>
              <a:t>экилганда</a:t>
            </a:r>
            <a:r>
              <a:rPr lang="ru-RU" sz="1600" dirty="0"/>
              <a:t> 1,5 - 1,8 </a:t>
            </a:r>
            <a:r>
              <a:rPr lang="ru-RU" sz="1600" dirty="0" err="1"/>
              <a:t>млн.дона</a:t>
            </a:r>
            <a:r>
              <a:rPr lang="ru-RU" sz="1600" dirty="0"/>
              <a:t>, </a:t>
            </a:r>
            <a:r>
              <a:rPr lang="ru-RU" sz="1600" dirty="0" err="1"/>
              <a:t>ёппасига</a:t>
            </a:r>
            <a:r>
              <a:rPr lang="ru-RU" sz="1600" dirty="0"/>
              <a:t> </a:t>
            </a:r>
            <a:r>
              <a:rPr lang="ru-RU" sz="1600" dirty="0" err="1"/>
              <a:t>қаторлаб</a:t>
            </a:r>
            <a:r>
              <a:rPr lang="ru-RU" sz="1600" dirty="0"/>
              <a:t> </a:t>
            </a:r>
            <a:r>
              <a:rPr lang="ru-RU" sz="1600" dirty="0" err="1"/>
              <a:t>экилганда</a:t>
            </a:r>
            <a:r>
              <a:rPr lang="ru-RU" sz="1600" dirty="0"/>
              <a:t> 2,0 - 2,5 </a:t>
            </a:r>
            <a:r>
              <a:rPr lang="ru-RU" sz="1600" dirty="0" err="1"/>
              <a:t>млн.дона</a:t>
            </a:r>
            <a:r>
              <a:rPr lang="ru-RU" sz="1600" dirty="0"/>
              <a:t> </a:t>
            </a:r>
            <a:r>
              <a:rPr lang="en-US" sz="1600" dirty="0" err="1"/>
              <a:t>ypy</a:t>
            </a:r>
            <a:r>
              <a:rPr lang="ru-RU" sz="1600" dirty="0"/>
              <a:t>ғ </a:t>
            </a:r>
            <a:r>
              <a:rPr lang="ru-RU" sz="1600" dirty="0" err="1"/>
              <a:t>экилади</a:t>
            </a:r>
            <a:r>
              <a:rPr lang="ru-RU" sz="1600" dirty="0"/>
              <a:t>. </a:t>
            </a:r>
            <a:r>
              <a:rPr lang="ru-RU" sz="1600" dirty="0" err="1"/>
              <a:t>Экиш</a:t>
            </a:r>
            <a:r>
              <a:rPr lang="ru-RU" sz="1600" dirty="0"/>
              <a:t> </a:t>
            </a:r>
            <a:r>
              <a:rPr lang="ru-RU" sz="1600" dirty="0" err="1"/>
              <a:t>чуқурлиги</a:t>
            </a:r>
            <a:r>
              <a:rPr lang="ru-RU" sz="1600" dirty="0"/>
              <a:t> 4 - 5см </a:t>
            </a:r>
            <a:r>
              <a:rPr lang="ru-RU" sz="1600" dirty="0" err="1"/>
              <a:t>бўлади</a:t>
            </a:r>
            <a:r>
              <a:rPr lang="ru-RU" sz="1600" dirty="0"/>
              <a:t>, </a:t>
            </a:r>
            <a:r>
              <a:rPr lang="ru-RU" sz="1600" dirty="0" err="1"/>
              <a:t>экишдан</a:t>
            </a:r>
            <a:r>
              <a:rPr lang="ru-RU" sz="1600" dirty="0"/>
              <a:t> </a:t>
            </a:r>
            <a:r>
              <a:rPr lang="ru-RU" sz="1600" dirty="0" err="1"/>
              <a:t>олдин</a:t>
            </a:r>
            <a:r>
              <a:rPr lang="ru-RU" sz="1600" dirty="0"/>
              <a:t> </a:t>
            </a:r>
            <a:r>
              <a:rPr lang="ru-RU" sz="1600" dirty="0" err="1"/>
              <a:t>уруғи</a:t>
            </a:r>
            <a:r>
              <a:rPr lang="ru-RU" sz="1600" dirty="0"/>
              <a:t> ТМТД, 80% (4 кг/т) </a:t>
            </a:r>
            <a:r>
              <a:rPr lang="ru-RU" sz="1600" dirty="0" err="1"/>
              <a:t>билан</a:t>
            </a:r>
            <a:r>
              <a:rPr lang="ru-RU" sz="1600" dirty="0"/>
              <a:t> </a:t>
            </a:r>
            <a:r>
              <a:rPr lang="ru-RU" sz="1600" dirty="0" err="1"/>
              <a:t>дориланади</a:t>
            </a:r>
            <a:r>
              <a:rPr lang="ru-RU" sz="1600" dirty="0"/>
              <a:t>. </a:t>
            </a:r>
            <a:r>
              <a:rPr lang="ru-RU" sz="1600" dirty="0" err="1"/>
              <a:t>Майсаланишдан</a:t>
            </a:r>
            <a:r>
              <a:rPr lang="ru-RU" sz="1600" dirty="0"/>
              <a:t> </a:t>
            </a:r>
            <a:r>
              <a:rPr lang="ru-RU" sz="1600" dirty="0" err="1"/>
              <a:t>олдин</a:t>
            </a:r>
            <a:r>
              <a:rPr lang="ru-RU" sz="1600" dirty="0"/>
              <a:t> 1 - 2 марта </a:t>
            </a:r>
            <a:r>
              <a:rPr lang="ru-RU" sz="1600" dirty="0" err="1"/>
              <a:t>ва</a:t>
            </a:r>
            <a:r>
              <a:rPr lang="ru-RU" sz="1600" dirty="0"/>
              <a:t> </a:t>
            </a:r>
            <a:r>
              <a:rPr lang="ru-RU" sz="1600" dirty="0" err="1"/>
              <a:t>майсаланишдан</a:t>
            </a:r>
            <a:r>
              <a:rPr lang="ru-RU" sz="1600" dirty="0"/>
              <a:t> </a:t>
            </a:r>
            <a:r>
              <a:rPr lang="ru-RU" sz="1600" dirty="0" err="1"/>
              <a:t>кейин</a:t>
            </a:r>
            <a:r>
              <a:rPr lang="ru-RU" sz="1600" dirty="0"/>
              <a:t> борона </a:t>
            </a:r>
            <a:r>
              <a:rPr lang="ru-RU" sz="1600" dirty="0" err="1"/>
              <a:t>юргизилади</a:t>
            </a:r>
            <a:r>
              <a:rPr lang="ru-RU" sz="1600" dirty="0"/>
              <a:t>, </a:t>
            </a:r>
            <a:r>
              <a:rPr lang="ru-RU" sz="1600" dirty="0" err="1"/>
              <a:t>кенг</a:t>
            </a:r>
            <a:r>
              <a:rPr lang="ru-RU" sz="1600" dirty="0"/>
              <a:t> </a:t>
            </a:r>
            <a:r>
              <a:rPr lang="ru-RU" sz="1600" dirty="0" err="1"/>
              <a:t>қаторлаб</a:t>
            </a:r>
            <a:r>
              <a:rPr lang="ru-RU" sz="1600" dirty="0"/>
              <a:t> </a:t>
            </a:r>
            <a:r>
              <a:rPr lang="ru-RU" sz="1600" dirty="0" err="1"/>
              <a:t>экилганда</a:t>
            </a:r>
            <a:r>
              <a:rPr lang="ru-RU" sz="1600" dirty="0"/>
              <a:t> 2 - 3 марта культивация </a:t>
            </a:r>
            <a:r>
              <a:rPr lang="ru-RU" sz="1600" dirty="0" err="1"/>
              <a:t>қилинади</a:t>
            </a:r>
            <a:r>
              <a:rPr lang="ru-RU" sz="1600" dirty="0"/>
              <a:t>. </a:t>
            </a:r>
            <a:r>
              <a:rPr lang="ru-RU" sz="1600" dirty="0" err="1"/>
              <a:t>Бегона</a:t>
            </a:r>
            <a:r>
              <a:rPr lang="ru-RU" sz="1600" dirty="0"/>
              <a:t> </a:t>
            </a:r>
            <a:r>
              <a:rPr lang="ru-RU" sz="1600" dirty="0" err="1"/>
              <a:t>ўтларга</a:t>
            </a:r>
            <a:r>
              <a:rPr lang="ru-RU" sz="1600" dirty="0"/>
              <a:t> </a:t>
            </a:r>
            <a:r>
              <a:rPr lang="ru-RU" sz="1600" dirty="0" err="1"/>
              <a:t>қарши</a:t>
            </a:r>
            <a:r>
              <a:rPr lang="ru-RU" sz="1600" dirty="0"/>
              <a:t> 2,4Д </a:t>
            </a:r>
            <a:r>
              <a:rPr lang="ru-RU" sz="1600" dirty="0" err="1"/>
              <a:t>ва</a:t>
            </a:r>
            <a:r>
              <a:rPr lang="ru-RU" sz="1600" dirty="0"/>
              <a:t> </a:t>
            </a:r>
            <a:r>
              <a:rPr lang="ru-RU" sz="1600" dirty="0" err="1"/>
              <a:t>прометрин</a:t>
            </a:r>
            <a:r>
              <a:rPr lang="ru-RU" sz="1600" dirty="0"/>
              <a:t> </a:t>
            </a:r>
            <a:r>
              <a:rPr lang="ru-RU" sz="1600" dirty="0" err="1"/>
              <a:t>гербициди</a:t>
            </a:r>
            <a:r>
              <a:rPr lang="ru-RU" sz="1600" dirty="0"/>
              <a:t> </a:t>
            </a:r>
            <a:r>
              <a:rPr lang="ru-RU" sz="1600" dirty="0" err="1"/>
              <a:t>ишлатилади</a:t>
            </a:r>
            <a:r>
              <a:rPr lang="ru-RU" sz="1600" dirty="0"/>
              <a:t>. Улар </a:t>
            </a:r>
            <a:r>
              <a:rPr lang="ru-RU" sz="1600" dirty="0" err="1"/>
              <a:t>майсаланишдан</a:t>
            </a:r>
            <a:r>
              <a:rPr lang="ru-RU" sz="1600" dirty="0"/>
              <a:t> </a:t>
            </a:r>
            <a:r>
              <a:rPr lang="ru-RU" sz="1600" dirty="0" err="1"/>
              <a:t>олдин</a:t>
            </a:r>
            <a:r>
              <a:rPr lang="ru-RU" sz="1600" dirty="0"/>
              <a:t> </a:t>
            </a:r>
            <a:r>
              <a:rPr lang="ru-RU" sz="1600" dirty="0" err="1"/>
              <a:t>қўлланилади</a:t>
            </a:r>
            <a:r>
              <a:rPr lang="ru-RU" sz="1600" dirty="0"/>
              <a:t>. </a:t>
            </a:r>
          </a:p>
        </p:txBody>
      </p:sp>
      <p:pic>
        <p:nvPicPr>
          <p:cNvPr id="14338" name="Picture 2" descr="Картинки по запросу кориандр выращива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17287"/>
          <a:stretch/>
        </p:blipFill>
        <p:spPr bwMode="auto">
          <a:xfrm>
            <a:off x="1619672" y="4437112"/>
            <a:ext cx="2664296"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кориандр выращи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509120"/>
            <a:ext cx="2920405" cy="2133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dirty="0">
                <a:effectLst/>
              </a:rPr>
              <a:t>Қора зира</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1800" b="1" i="1" dirty="0"/>
              <a:t>Аҳамияти</a:t>
            </a:r>
            <a:r>
              <a:rPr lang="uz-Cyrl-UZ" sz="1800" i="1" dirty="0"/>
              <a:t>. </a:t>
            </a:r>
            <a:r>
              <a:rPr lang="uz-Cyrl-UZ" sz="1800" dirty="0"/>
              <a:t>Меванинг таркибида 4 - 7 % мой бўлади. Унинг таркибига углевод киради, у ликер ишлаб чиқаришда ва парфюмерияда қўлланади. Бундан ташқари уругида 14 - 16 % техник мой бўлади. Уруғи зиравор сифатида консерва ишлаб чиқаришда ва нон ёпишда қўлланади. Яхши асал берувчи ўсимлик. </a:t>
            </a:r>
            <a:endParaRPr lang="ru-RU" sz="1800" dirty="0"/>
          </a:p>
          <a:p>
            <a:r>
              <a:rPr lang="uz-Cyrl-UZ" sz="1800" b="1" i="1" dirty="0"/>
              <a:t>Систематикаси</a:t>
            </a:r>
            <a:r>
              <a:rPr lang="uz-Cyrl-UZ" sz="1800" b="1" dirty="0"/>
              <a:t>. </a:t>
            </a:r>
            <a:r>
              <a:rPr lang="uz-Cyrl-UZ" sz="1800" dirty="0"/>
              <a:t>Қора зира соябонгулдошлар - Apiaceae оиласига, Carum carvi L. авлодига мансуб икки йиллик ўсимликдир. Биринчи йили ўқ илдизи ва барг дастаси ривожланади, иккинчи йили мева ҳосил қилади. Гултўплами соябон, мевасида 2 та ypyғ бўлади, 1000 та мевасининг вазни 2,3 - 2,5г, меванинг таркибида 4 - 7 % мой бўлади. </a:t>
            </a:r>
            <a:endParaRPr lang="ru-RU" sz="1800" dirty="0"/>
          </a:p>
        </p:txBody>
      </p:sp>
      <p:pic>
        <p:nvPicPr>
          <p:cNvPr id="15362" name="Picture 2" descr="Картинки по запросу тмин выращивание"/>
          <p:cNvPicPr>
            <a:picLocks noChangeAspect="1" noChangeArrowheads="1"/>
          </p:cNvPicPr>
          <p:nvPr/>
        </p:nvPicPr>
        <p:blipFill rotWithShape="1">
          <a:blip r:embed="rId2">
            <a:extLst>
              <a:ext uri="{28A0092B-C50C-407E-A947-70E740481C1C}">
                <a14:useLocalDpi xmlns:a14="http://schemas.microsoft.com/office/drawing/2010/main" val="0"/>
              </a:ext>
            </a:extLst>
          </a:blip>
          <a:srcRect r="16165" b="12468"/>
          <a:stretch/>
        </p:blipFill>
        <p:spPr bwMode="auto">
          <a:xfrm>
            <a:off x="4499992" y="4005064"/>
            <a:ext cx="4551582" cy="266797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тмин выращи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861048"/>
            <a:ext cx="3001516" cy="2847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5885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77500" lnSpcReduction="20000"/>
          </a:bodyPr>
          <a:lstStyle/>
          <a:p>
            <a:r>
              <a:rPr lang="uz-Cyrl-UZ" b="1" dirty="0"/>
              <a:t>Етиштириш технологияси</a:t>
            </a:r>
            <a:endParaRPr lang="ru-RU" dirty="0"/>
          </a:p>
          <a:p>
            <a:r>
              <a:rPr lang="uz-Cyrl-UZ" b="1" i="1" dirty="0"/>
              <a:t>Ўтмишдош. </a:t>
            </a:r>
            <a:r>
              <a:rPr lang="uz-Cyrl-UZ" dirty="0"/>
              <a:t>Қора зира учун ўтмишдош: тоза ва банд шудгор, бир йиллик ўтлар, силосбоп экинлар, сабзаот ва дон экинлари. </a:t>
            </a:r>
            <a:endParaRPr lang="ru-RU" dirty="0"/>
          </a:p>
          <a:p>
            <a:r>
              <a:rPr lang="uz-Cyrl-UZ" b="1" i="1" dirty="0"/>
              <a:t>Ерга ишлов бериш. </a:t>
            </a:r>
            <a:r>
              <a:rPr lang="uz-Cyrl-UZ" dirty="0"/>
              <a:t>Кузда ер 22 - 25см чуқурликда ҳайдалади. Ер юзи текис бўлиши талаб қилинади, чунки ypyғи майда. </a:t>
            </a:r>
            <a:endParaRPr lang="ru-RU" dirty="0"/>
          </a:p>
          <a:p>
            <a:r>
              <a:rPr lang="uz-Cyrl-UZ" b="1" i="1" dirty="0"/>
              <a:t>Экиш. </a:t>
            </a:r>
            <a:r>
              <a:rPr lang="uz-Cyrl-UZ" dirty="0"/>
              <a:t>Арпабодиён билан бир хил, эрта баҳорда кенг қаторлаб 45, 60см экилади. Гектарига 4 - 5 млн.дона ypyғ экилади. Экиш чуқурлиги 2 - 3см. Экинларни парваришлашда қатор орасига ишлов берилади, қатқалоқйўқотилади, иккинчи йили эрта баҳорда борона қилинади. </a:t>
            </a:r>
            <a:endParaRPr lang="ru-RU" dirty="0"/>
          </a:p>
          <a:p>
            <a:r>
              <a:rPr lang="uz-Cyrl-UZ" b="1" i="1" dirty="0"/>
              <a:t>Ҳосилни йиғиш. </a:t>
            </a:r>
            <a:r>
              <a:rPr lang="uz-Cyrl-UZ" dirty="0"/>
              <a:t>60 % меваси етилганда ҳосил дон комбайнлари билан йиғилади, сақлашда ypyғ намлиги 12 % дан ошмаслиги лозим. </a:t>
            </a:r>
            <a:endParaRPr lang="ru-RU" dirty="0"/>
          </a:p>
        </p:txBody>
      </p:sp>
      <p:pic>
        <p:nvPicPr>
          <p:cNvPr id="16386" name="Picture 2" descr="Картинки по запросу тмин выращивание"/>
          <p:cNvPicPr>
            <a:picLocks noChangeAspect="1" noChangeArrowheads="1"/>
          </p:cNvPicPr>
          <p:nvPr/>
        </p:nvPicPr>
        <p:blipFill rotWithShape="1">
          <a:blip r:embed="rId2">
            <a:extLst>
              <a:ext uri="{28A0092B-C50C-407E-A947-70E740481C1C}">
                <a14:useLocalDpi xmlns:a14="http://schemas.microsoft.com/office/drawing/2010/main" val="0"/>
              </a:ext>
            </a:extLst>
          </a:blip>
          <a:srcRect r="2348" b="10902"/>
          <a:stretch/>
        </p:blipFill>
        <p:spPr bwMode="auto">
          <a:xfrm>
            <a:off x="1547664" y="3645024"/>
            <a:ext cx="5940870" cy="302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7205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85000" lnSpcReduction="20000"/>
          </a:bodyPr>
          <a:lstStyle/>
          <a:p>
            <a:r>
              <a:rPr lang="uz-Cyrl-UZ" b="1" dirty="0"/>
              <a:t>Оқ </a:t>
            </a:r>
            <a:r>
              <a:rPr lang="uz-Cyrl-UZ" b="1" dirty="0" smtClean="0"/>
              <a:t>зира</a:t>
            </a:r>
            <a:endParaRPr lang="uz-Latn-UZ" b="1" dirty="0" smtClean="0"/>
          </a:p>
          <a:p>
            <a:r>
              <a:rPr lang="uz-Cyrl-UZ" dirty="0"/>
              <a:t>Оқ зира (фенхель) -Foeniculum vulgare L  турига Apiaceae оиласига мансуб кўп йиллик экин. </a:t>
            </a:r>
            <a:r>
              <a:rPr lang="uz-Cyrl-UZ" b="1" dirty="0"/>
              <a:t>Илдизи</a:t>
            </a:r>
            <a:r>
              <a:rPr lang="uz-Cyrl-UZ" dirty="0"/>
              <a:t>-ўқ илдиз, яхши ривожланган. </a:t>
            </a:r>
            <a:r>
              <a:rPr lang="uz-Cyrl-UZ" b="1" dirty="0"/>
              <a:t>Пояси</a:t>
            </a:r>
            <a:r>
              <a:rPr lang="uz-Cyrl-UZ" dirty="0"/>
              <a:t>- тик ўсади, сер шохли, баландлиги 1-2м бўлади. </a:t>
            </a:r>
            <a:r>
              <a:rPr lang="ru-RU" b="1" dirty="0" err="1"/>
              <a:t>Барги</a:t>
            </a:r>
            <a:r>
              <a:rPr lang="ru-RU" dirty="0"/>
              <a:t> - </a:t>
            </a:r>
            <a:r>
              <a:rPr lang="ru-RU" dirty="0" err="1"/>
              <a:t>кетма</a:t>
            </a:r>
            <a:r>
              <a:rPr lang="ru-RU" dirty="0"/>
              <a:t> кет </a:t>
            </a:r>
            <a:r>
              <a:rPr lang="ru-RU" dirty="0" err="1"/>
              <a:t>жойлашади</a:t>
            </a:r>
            <a:r>
              <a:rPr lang="ru-RU" dirty="0"/>
              <a:t>, </a:t>
            </a:r>
            <a:r>
              <a:rPr lang="ru-RU" dirty="0" err="1"/>
              <a:t>кучли</a:t>
            </a:r>
            <a:r>
              <a:rPr lang="ru-RU" dirty="0"/>
              <a:t> </a:t>
            </a:r>
            <a:r>
              <a:rPr lang="ru-RU" dirty="0" err="1"/>
              <a:t>кертилган</a:t>
            </a:r>
            <a:r>
              <a:rPr lang="ru-RU" dirty="0"/>
              <a:t>, </a:t>
            </a:r>
            <a:r>
              <a:rPr lang="ru-RU" dirty="0" err="1"/>
              <a:t>булаклари</a:t>
            </a:r>
            <a:r>
              <a:rPr lang="ru-RU" dirty="0"/>
              <a:t> </a:t>
            </a:r>
            <a:r>
              <a:rPr lang="ru-RU" dirty="0" err="1"/>
              <a:t>ингичка</a:t>
            </a:r>
            <a:r>
              <a:rPr lang="ru-RU" dirty="0"/>
              <a:t>, </a:t>
            </a:r>
            <a:r>
              <a:rPr lang="ru-RU" dirty="0" err="1"/>
              <a:t>баргларни</a:t>
            </a:r>
            <a:r>
              <a:rPr lang="ru-RU" dirty="0"/>
              <a:t> ранги </a:t>
            </a:r>
            <a:r>
              <a:rPr lang="ru-RU" dirty="0" err="1"/>
              <a:t>кўк</a:t>
            </a:r>
            <a:r>
              <a:rPr lang="ru-RU" dirty="0"/>
              <a:t> </a:t>
            </a:r>
            <a:r>
              <a:rPr lang="ru-RU" dirty="0" err="1"/>
              <a:t>яшил</a:t>
            </a:r>
            <a:r>
              <a:rPr lang="ru-RU" dirty="0"/>
              <a:t>. </a:t>
            </a:r>
            <a:r>
              <a:rPr lang="ru-RU" b="1" dirty="0" err="1"/>
              <a:t>Гултўплами</a:t>
            </a:r>
            <a:r>
              <a:rPr lang="ru-RU" dirty="0"/>
              <a:t>- </a:t>
            </a:r>
            <a:r>
              <a:rPr lang="ru-RU" dirty="0" err="1"/>
              <a:t>мураккаб</a:t>
            </a:r>
            <a:r>
              <a:rPr lang="ru-RU" dirty="0"/>
              <a:t> </a:t>
            </a:r>
            <a:r>
              <a:rPr lang="ru-RU" dirty="0" err="1"/>
              <a:t>соябон</a:t>
            </a:r>
            <a:r>
              <a:rPr lang="ru-RU" dirty="0"/>
              <a:t>, гул ранги </a:t>
            </a:r>
            <a:r>
              <a:rPr lang="ru-RU" dirty="0" err="1"/>
              <a:t>сариқ</a:t>
            </a:r>
            <a:r>
              <a:rPr lang="ru-RU" dirty="0"/>
              <a:t> </a:t>
            </a:r>
            <a:r>
              <a:rPr lang="ru-RU" dirty="0" err="1"/>
              <a:t>бўлади</a:t>
            </a:r>
            <a:r>
              <a:rPr lang="ru-RU" dirty="0"/>
              <a:t>. </a:t>
            </a:r>
            <a:r>
              <a:rPr lang="ru-RU" b="1" dirty="0" err="1"/>
              <a:t>Меваси</a:t>
            </a:r>
            <a:r>
              <a:rPr lang="ru-RU" dirty="0"/>
              <a:t> - </a:t>
            </a:r>
            <a:r>
              <a:rPr lang="ru-RU" dirty="0" err="1"/>
              <a:t>халтасимон</a:t>
            </a:r>
            <a:r>
              <a:rPr lang="ru-RU" dirty="0"/>
              <a:t>, </a:t>
            </a:r>
            <a:r>
              <a:rPr lang="ru-RU" dirty="0" err="1"/>
              <a:t>иккита</a:t>
            </a:r>
            <a:r>
              <a:rPr lang="ru-RU" dirty="0"/>
              <a:t> </a:t>
            </a:r>
            <a:r>
              <a:rPr lang="ru-RU" dirty="0" err="1"/>
              <a:t>бир</a:t>
            </a:r>
            <a:r>
              <a:rPr lang="ru-RU" dirty="0"/>
              <a:t> </a:t>
            </a:r>
            <a:r>
              <a:rPr lang="ru-RU" dirty="0" err="1"/>
              <a:t>уруғли</a:t>
            </a:r>
            <a:r>
              <a:rPr lang="ru-RU" dirty="0"/>
              <a:t> </a:t>
            </a:r>
            <a:r>
              <a:rPr lang="ru-RU" dirty="0" err="1"/>
              <a:t>мевачадан</a:t>
            </a:r>
            <a:r>
              <a:rPr lang="ru-RU" dirty="0"/>
              <a:t> </a:t>
            </a:r>
            <a:r>
              <a:rPr lang="ru-RU" dirty="0" err="1"/>
              <a:t>иборат</a:t>
            </a:r>
            <a:r>
              <a:rPr lang="ru-RU" dirty="0"/>
              <a:t>. </a:t>
            </a:r>
            <a:r>
              <a:rPr lang="ru-RU" dirty="0" err="1"/>
              <a:t>Мева</a:t>
            </a:r>
            <a:r>
              <a:rPr lang="ru-RU" dirty="0"/>
              <a:t> </a:t>
            </a:r>
            <a:r>
              <a:rPr lang="ru-RU" dirty="0" err="1"/>
              <a:t>юзасида</a:t>
            </a:r>
            <a:r>
              <a:rPr lang="ru-RU" dirty="0"/>
              <a:t> </a:t>
            </a:r>
            <a:r>
              <a:rPr lang="ru-RU" dirty="0" err="1"/>
              <a:t>ўнта</a:t>
            </a:r>
            <a:r>
              <a:rPr lang="ru-RU" dirty="0"/>
              <a:t> </a:t>
            </a:r>
            <a:r>
              <a:rPr lang="ru-RU" dirty="0" err="1"/>
              <a:t>узун</a:t>
            </a:r>
            <a:r>
              <a:rPr lang="ru-RU" dirty="0"/>
              <a:t> </a:t>
            </a:r>
            <a:r>
              <a:rPr lang="ru-RU" dirty="0" err="1"/>
              <a:t>қовурғаси</a:t>
            </a:r>
            <a:r>
              <a:rPr lang="ru-RU" dirty="0"/>
              <a:t> </a:t>
            </a:r>
            <a:r>
              <a:rPr lang="ru-RU" dirty="0" err="1"/>
              <a:t>бўлади</a:t>
            </a:r>
            <a:r>
              <a:rPr lang="ru-RU" dirty="0"/>
              <a:t>.</a:t>
            </a:r>
          </a:p>
          <a:p>
            <a:endParaRPr lang="ru-RU" dirty="0"/>
          </a:p>
        </p:txBody>
      </p:sp>
      <p:pic>
        <p:nvPicPr>
          <p:cNvPr id="17410" name="Picture 2" descr="Картинки по запросу фенхель обыкновен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73" y="4023097"/>
            <a:ext cx="2095500" cy="2598812"/>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фенхель обыкновенны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149080"/>
            <a:ext cx="2783632"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4077072"/>
            <a:ext cx="216024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6413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a:bodyPr>
          <a:lstStyle/>
          <a:p>
            <a:r>
              <a:rPr lang="uz-Cyrl-UZ" b="1" dirty="0"/>
              <a:t>Эфир мойли экинларнинг морфологик белгилари</a:t>
            </a:r>
            <a:r>
              <a:rPr lang="uz-Cyrl-UZ" dirty="0" smtClean="0"/>
              <a:t>.</a:t>
            </a:r>
            <a:endParaRPr lang="uz-Latn-UZ" dirty="0" smtClean="0"/>
          </a:p>
          <a:p>
            <a:r>
              <a:rPr lang="uz-Cyrl-UZ" dirty="0"/>
              <a:t>Эфирли мойли экинлар ер бетига уруғ палласини чиқаради, бу уруғ барглари чўзинчоқ шаклда бўлади.Уруғ баргларини орасида жойлашган куртакдан чин барг чиқади. Биринчи чин барглари экинларда фарқ қилади</a:t>
            </a:r>
            <a:endParaRPr lang="ru-RU" dirty="0"/>
          </a:p>
        </p:txBody>
      </p:sp>
      <p:pic>
        <p:nvPicPr>
          <p:cNvPr id="18434" name="Picture 2" descr="Картинки по запросу фенхель обыкновен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573016"/>
            <a:ext cx="4247803" cy="2688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7308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260648"/>
            <a:ext cx="2969083"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ru-RU" sz="2400" dirty="0" err="1"/>
              <a:t>Баргларнинг</a:t>
            </a:r>
            <a:r>
              <a:rPr lang="ru-RU" sz="2400" dirty="0"/>
              <a:t> </a:t>
            </a:r>
            <a:r>
              <a:rPr lang="ru-RU" sz="2400" dirty="0" err="1"/>
              <a:t>фарқи</a:t>
            </a:r>
            <a:endParaRPr lang="ru-RU" sz="2400" dirty="0"/>
          </a:p>
        </p:txBody>
      </p:sp>
      <p:sp>
        <p:nvSpPr>
          <p:cNvPr id="3" name="AutoShape 4" descr="Картинки по запросу Pinus eldarica"/>
          <p:cNvSpPr>
            <a:spLocks noChangeAspect="1" noChangeArrowheads="1"/>
          </p:cNvSpPr>
          <p:nvPr/>
        </p:nvSpPr>
        <p:spPr bwMode="auto">
          <a:xfrm>
            <a:off x="155575" y="-685800"/>
            <a:ext cx="1905000" cy="1428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prstClr val="black"/>
              </a:solidFill>
              <a:effectLst/>
              <a:uLnTx/>
              <a:uFillTx/>
              <a:latin typeface="Verdana" pitchFamily="34" charset="0"/>
              <a:ea typeface="+mn-ea"/>
              <a:cs typeface="+mn-cs"/>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849258504"/>
              </p:ext>
            </p:extLst>
          </p:nvPr>
        </p:nvGraphicFramePr>
        <p:xfrm>
          <a:off x="395536" y="1124745"/>
          <a:ext cx="8496943" cy="5331714"/>
        </p:xfrm>
        <a:graphic>
          <a:graphicData uri="http://schemas.openxmlformats.org/drawingml/2006/table">
            <a:tbl>
              <a:tblPr firstCol="1" lastRow="1" lastCol="1" bandRow="1" bandCol="1">
                <a:tableStyleId>{21E4AEA4-8DFA-4A89-87EB-49C32662AFE0}</a:tableStyleId>
              </a:tblPr>
              <a:tblGrid>
                <a:gridCol w="1590000">
                  <a:extLst>
                    <a:ext uri="{9D8B030D-6E8A-4147-A177-3AD203B41FA5}">
                      <a16:colId xmlns:a16="http://schemas.microsoft.com/office/drawing/2014/main" val="4121806661"/>
                    </a:ext>
                  </a:extLst>
                </a:gridCol>
                <a:gridCol w="1242314">
                  <a:extLst>
                    <a:ext uri="{9D8B030D-6E8A-4147-A177-3AD203B41FA5}">
                      <a16:colId xmlns:a16="http://schemas.microsoft.com/office/drawing/2014/main" val="724764660"/>
                    </a:ext>
                  </a:extLst>
                </a:gridCol>
                <a:gridCol w="1043484">
                  <a:extLst>
                    <a:ext uri="{9D8B030D-6E8A-4147-A177-3AD203B41FA5}">
                      <a16:colId xmlns:a16="http://schemas.microsoft.com/office/drawing/2014/main" val="2949936166"/>
                    </a:ext>
                  </a:extLst>
                </a:gridCol>
                <a:gridCol w="894415">
                  <a:extLst>
                    <a:ext uri="{9D8B030D-6E8A-4147-A177-3AD203B41FA5}">
                      <a16:colId xmlns:a16="http://schemas.microsoft.com/office/drawing/2014/main" val="1849999393"/>
                    </a:ext>
                  </a:extLst>
                </a:gridCol>
                <a:gridCol w="716823">
                  <a:extLst>
                    <a:ext uri="{9D8B030D-6E8A-4147-A177-3AD203B41FA5}">
                      <a16:colId xmlns:a16="http://schemas.microsoft.com/office/drawing/2014/main" val="2609135150"/>
                    </a:ext>
                  </a:extLst>
                </a:gridCol>
                <a:gridCol w="630762">
                  <a:extLst>
                    <a:ext uri="{9D8B030D-6E8A-4147-A177-3AD203B41FA5}">
                      <a16:colId xmlns:a16="http://schemas.microsoft.com/office/drawing/2014/main" val="4292205595"/>
                    </a:ext>
                  </a:extLst>
                </a:gridCol>
                <a:gridCol w="1164850">
                  <a:extLst>
                    <a:ext uri="{9D8B030D-6E8A-4147-A177-3AD203B41FA5}">
                      <a16:colId xmlns:a16="http://schemas.microsoft.com/office/drawing/2014/main" val="1672052871"/>
                    </a:ext>
                  </a:extLst>
                </a:gridCol>
                <a:gridCol w="1214295">
                  <a:extLst>
                    <a:ext uri="{9D8B030D-6E8A-4147-A177-3AD203B41FA5}">
                      <a16:colId xmlns:a16="http://schemas.microsoft.com/office/drawing/2014/main" val="1249183130"/>
                    </a:ext>
                  </a:extLst>
                </a:gridCol>
              </a:tblGrid>
              <a:tr h="218514">
                <a:tc>
                  <a:txBody>
                    <a:bodyPr/>
                    <a:lstStyle/>
                    <a:p>
                      <a:pPr algn="ctr">
                        <a:lnSpc>
                          <a:spcPct val="115000"/>
                        </a:lnSpc>
                        <a:spcAft>
                          <a:spcPts val="0"/>
                        </a:spcAft>
                      </a:pPr>
                      <a:r>
                        <a:rPr lang="ru-RU" sz="1800">
                          <a:effectLst/>
                        </a:rPr>
                        <a:t>Экин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4">
                  <a:txBody>
                    <a:bodyPr/>
                    <a:lstStyle/>
                    <a:p>
                      <a:pPr algn="ctr">
                        <a:lnSpc>
                          <a:spcPct val="115000"/>
                        </a:lnSpc>
                        <a:spcAft>
                          <a:spcPts val="0"/>
                        </a:spcAft>
                      </a:pPr>
                      <a:r>
                        <a:rPr lang="ru-RU" sz="1800">
                          <a:effectLst/>
                        </a:rPr>
                        <a:t>Майса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hMerge="1">
                  <a:txBody>
                    <a:bodyPr/>
                    <a:lstStyle/>
                    <a:p>
                      <a:endParaRPr lang="ru-RU"/>
                    </a:p>
                  </a:txBody>
                  <a:tcPr/>
                </a:tc>
                <a:tc hMerge="1">
                  <a:txBody>
                    <a:bodyPr/>
                    <a:lstStyle/>
                    <a:p>
                      <a:endParaRPr lang="ru-RU"/>
                    </a:p>
                  </a:txBody>
                  <a:tcPr/>
                </a:tc>
                <a:tc gridSpan="3">
                  <a:txBody>
                    <a:bodyPr/>
                    <a:lstStyle/>
                    <a:p>
                      <a:pPr algn="ctr">
                        <a:lnSpc>
                          <a:spcPct val="115000"/>
                        </a:lnSpc>
                        <a:spcAft>
                          <a:spcPts val="0"/>
                        </a:spcAft>
                      </a:pPr>
                      <a:r>
                        <a:rPr lang="ru-RU" sz="1800">
                          <a:effectLst/>
                        </a:rPr>
                        <a:t>Чинбарг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250177833"/>
                  </a:ext>
                </a:extLst>
              </a:tr>
              <a:tr h="685516">
                <a:tc>
                  <a:txBody>
                    <a:bodyPr/>
                    <a:lstStyle/>
                    <a:p>
                      <a:pPr algn="ctr">
                        <a:lnSpc>
                          <a:spcPct val="115000"/>
                        </a:lnSpc>
                        <a:spcAft>
                          <a:spcPts val="0"/>
                        </a:spcAft>
                      </a:pPr>
                      <a:r>
                        <a:rPr lang="ru-RU" sz="1800">
                          <a:effectLst/>
                        </a:rPr>
                        <a:t>тури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шакли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узунли-ги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dirty="0" err="1">
                          <a:effectLst/>
                        </a:rPr>
                        <a:t>эни</a:t>
                      </a:r>
                      <a:endParaRPr lang="ru-RU" sz="1600" dirty="0">
                        <a:effectLst/>
                      </a:endParaRPr>
                    </a:p>
                    <a:p>
                      <a:pPr algn="ctr">
                        <a:lnSpc>
                          <a:spcPct val="115000"/>
                        </a:lnSpc>
                        <a:spcAft>
                          <a:spcPts val="0"/>
                        </a:spcAft>
                      </a:pPr>
                      <a:r>
                        <a:rPr lang="ru-RU" sz="1800" dirty="0">
                          <a:effectLst/>
                        </a:rPr>
                        <a:t>мм</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2">
                  <a:txBody>
                    <a:bodyPr/>
                    <a:lstStyle/>
                    <a:p>
                      <a:pPr algn="ctr">
                        <a:lnSpc>
                          <a:spcPct val="115000"/>
                        </a:lnSpc>
                        <a:spcAft>
                          <a:spcPts val="0"/>
                        </a:spcAft>
                      </a:pPr>
                      <a:r>
                        <a:rPr lang="ru-RU" sz="1800">
                          <a:effectLst/>
                        </a:rPr>
                        <a:t>шакли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a:txBody>
                    <a:bodyPr/>
                    <a:lstStyle/>
                    <a:p>
                      <a:pPr algn="ctr">
                        <a:lnSpc>
                          <a:spcPct val="115000"/>
                        </a:lnSpc>
                        <a:spcAft>
                          <a:spcPts val="0"/>
                        </a:spcAft>
                      </a:pPr>
                      <a:r>
                        <a:rPr lang="ru-RU" sz="1800">
                          <a:effectLst/>
                        </a:rPr>
                        <a:t>чети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жойла-</a:t>
                      </a:r>
                      <a:endParaRPr lang="ru-RU" sz="1600">
                        <a:effectLst/>
                      </a:endParaRPr>
                    </a:p>
                    <a:p>
                      <a:pPr algn="ctr">
                        <a:lnSpc>
                          <a:spcPct val="115000"/>
                        </a:lnSpc>
                        <a:spcAft>
                          <a:spcPts val="0"/>
                        </a:spcAft>
                      </a:pPr>
                      <a:r>
                        <a:rPr lang="ru-RU" sz="1800">
                          <a:effectLst/>
                        </a:rPr>
                        <a:t>шиши</a:t>
                      </a:r>
                      <a:endParaRPr lang="ru-RU" sz="1600">
                        <a:effectLst/>
                      </a:endParaRPr>
                    </a:p>
                    <a:p>
                      <a:pPr algn="ctr">
                        <a:lnSpc>
                          <a:spcPct val="115000"/>
                        </a:lnSpc>
                        <a:spcAft>
                          <a:spcPts val="0"/>
                        </a:spcAft>
                      </a:pPr>
                      <a:r>
                        <a:rPr lang="ru-RU" sz="18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extLst>
                  <a:ext uri="{0D108BD9-81ED-4DB2-BD59-A6C34878D82A}">
                    <a16:rowId xmlns:a16="http://schemas.microsoft.com/office/drawing/2014/main" val="2478217746"/>
                  </a:ext>
                </a:extLst>
              </a:tr>
              <a:tr h="710869">
                <a:tc>
                  <a:txBody>
                    <a:bodyPr/>
                    <a:lstStyle/>
                    <a:p>
                      <a:pPr algn="ctr">
                        <a:lnSpc>
                          <a:spcPct val="115000"/>
                        </a:lnSpc>
                        <a:spcAft>
                          <a:spcPts val="0"/>
                        </a:spcAft>
                      </a:pPr>
                      <a:r>
                        <a:rPr lang="ru-RU" sz="1800">
                          <a:effectLst/>
                        </a:rPr>
                        <a:t> Арпабадиён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чўзин-</a:t>
                      </a:r>
                      <a:endParaRPr lang="ru-RU" sz="1600">
                        <a:effectLst/>
                      </a:endParaRPr>
                    </a:p>
                    <a:p>
                      <a:pPr algn="ctr">
                        <a:lnSpc>
                          <a:spcPct val="115000"/>
                        </a:lnSpc>
                        <a:spcAft>
                          <a:spcPts val="0"/>
                        </a:spcAft>
                      </a:pPr>
                      <a:r>
                        <a:rPr lang="ru-RU" sz="1800">
                          <a:effectLst/>
                        </a:rPr>
                        <a:t>чоқ-п</a:t>
                      </a:r>
                      <a:r>
                        <a:rPr lang="uz-Cyrl-UZ" sz="1800">
                          <a:effectLst/>
                        </a:rPr>
                        <a:t>о</a:t>
                      </a:r>
                      <a:r>
                        <a:rPr lang="ru-RU" sz="1800">
                          <a:effectLst/>
                        </a:rPr>
                        <a:t>насимон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15-17</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4-5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2">
                  <a:txBody>
                    <a:bodyPr/>
                    <a:lstStyle/>
                    <a:p>
                      <a:pPr algn="ctr">
                        <a:lnSpc>
                          <a:spcPct val="115000"/>
                        </a:lnSpc>
                        <a:spcAft>
                          <a:spcPts val="0"/>
                        </a:spcAft>
                      </a:pPr>
                      <a:r>
                        <a:rPr lang="ru-RU" sz="1800">
                          <a:effectLst/>
                        </a:rPr>
                        <a:t>думалоқ</a:t>
                      </a:r>
                      <a:endParaRPr lang="ru-RU" sz="1600">
                        <a:effectLst/>
                      </a:endParaRPr>
                    </a:p>
                    <a:p>
                      <a:pPr algn="ctr">
                        <a:lnSpc>
                          <a:spcPct val="115000"/>
                        </a:lnSpc>
                        <a:spcAft>
                          <a:spcPts val="0"/>
                        </a:spcAft>
                      </a:pPr>
                      <a:r>
                        <a:rPr lang="ru-RU" sz="1800">
                          <a:effectLst/>
                        </a:rPr>
                        <a:t>юракси</a:t>
                      </a:r>
                      <a:endParaRPr lang="ru-RU" sz="1600">
                        <a:effectLst/>
                      </a:endParaRPr>
                    </a:p>
                    <a:p>
                      <a:pPr algn="ctr">
                        <a:lnSpc>
                          <a:spcPct val="115000"/>
                        </a:lnSpc>
                        <a:spcAft>
                          <a:spcPts val="0"/>
                        </a:spcAft>
                      </a:pPr>
                      <a:r>
                        <a:rPr lang="ru-RU" sz="1800">
                          <a:effectLst/>
                        </a:rPr>
                        <a:t>мон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a:txBody>
                    <a:bodyPr/>
                    <a:lstStyle/>
                    <a:p>
                      <a:pPr algn="ctr">
                        <a:lnSpc>
                          <a:spcPct val="115000"/>
                        </a:lnSpc>
                        <a:spcAft>
                          <a:spcPts val="0"/>
                        </a:spcAft>
                      </a:pPr>
                      <a:r>
                        <a:rPr lang="ru-RU" sz="1800">
                          <a:effectLst/>
                        </a:rPr>
                        <a:t>кам киртил-ган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uz-Cyrl-UZ" sz="1800">
                          <a:effectLst/>
                        </a:rPr>
                        <a:t>ж</a:t>
                      </a:r>
                      <a:r>
                        <a:rPr lang="ru-RU" sz="1800">
                          <a:effectLst/>
                        </a:rPr>
                        <a:t>ўфт бўлиб</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extLst>
                  <a:ext uri="{0D108BD9-81ED-4DB2-BD59-A6C34878D82A}">
                    <a16:rowId xmlns:a16="http://schemas.microsoft.com/office/drawing/2014/main" val="616046421"/>
                  </a:ext>
                </a:extLst>
              </a:tr>
              <a:tr h="1377307">
                <a:tc>
                  <a:txBody>
                    <a:bodyPr/>
                    <a:lstStyle/>
                    <a:p>
                      <a:pPr algn="ctr">
                        <a:lnSpc>
                          <a:spcPct val="115000"/>
                        </a:lnSpc>
                        <a:spcAft>
                          <a:spcPts val="0"/>
                        </a:spcAft>
                      </a:pPr>
                      <a:r>
                        <a:rPr lang="ru-RU" sz="1800">
                          <a:effectLst/>
                        </a:rPr>
                        <a:t>Оқ зира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чўзин-чоқ</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40 гача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11паси-да,1,5 учида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2">
                  <a:txBody>
                    <a:bodyPr/>
                    <a:lstStyle/>
                    <a:p>
                      <a:pPr algn="ctr">
                        <a:lnSpc>
                          <a:spcPct val="115000"/>
                        </a:lnSpc>
                        <a:spcAft>
                          <a:spcPts val="0"/>
                        </a:spcAft>
                      </a:pPr>
                      <a:r>
                        <a:rPr lang="ru-RU" sz="1800">
                          <a:effectLst/>
                        </a:rPr>
                        <a:t>юракси-мон,пат-симон, кертил-ган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a:txBody>
                    <a:bodyPr/>
                    <a:lstStyle/>
                    <a:p>
                      <a:pPr algn="ctr">
                        <a:lnSpc>
                          <a:spcPct val="115000"/>
                        </a:lnSpc>
                        <a:spcAft>
                          <a:spcPts val="0"/>
                        </a:spcAft>
                      </a:pPr>
                      <a:r>
                        <a:rPr lang="ru-RU" sz="1800">
                          <a:effectLst/>
                        </a:rPr>
                        <a:t>бўлаклари ингичка, 5мм узунли-ги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uz-Cyrl-UZ" sz="1800">
                          <a:effectLst/>
                        </a:rPr>
                        <a:t>б</a:t>
                      </a:r>
                      <a:r>
                        <a:rPr lang="ru-RU" sz="1800">
                          <a:effectLst/>
                        </a:rPr>
                        <a:t>иттадан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extLst>
                  <a:ext uri="{0D108BD9-81ED-4DB2-BD59-A6C34878D82A}">
                    <a16:rowId xmlns:a16="http://schemas.microsoft.com/office/drawing/2014/main" val="1853624065"/>
                  </a:ext>
                </a:extLst>
              </a:tr>
              <a:tr h="799727">
                <a:tc>
                  <a:txBody>
                    <a:bodyPr/>
                    <a:lstStyle/>
                    <a:p>
                      <a:pPr algn="ctr">
                        <a:lnSpc>
                          <a:spcPct val="115000"/>
                        </a:lnSpc>
                        <a:spcAft>
                          <a:spcPts val="0"/>
                        </a:spcAft>
                      </a:pPr>
                      <a:r>
                        <a:rPr lang="ru-RU" sz="1800">
                          <a:effectLst/>
                        </a:rPr>
                        <a:t>Кашнич</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понасимон, чўзин-чоқ</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12-15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4-5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2">
                  <a:txBody>
                    <a:bodyPr/>
                    <a:lstStyle/>
                    <a:p>
                      <a:pPr algn="ctr">
                        <a:lnSpc>
                          <a:spcPct val="115000"/>
                        </a:lnSpc>
                        <a:spcAft>
                          <a:spcPts val="0"/>
                        </a:spcAft>
                      </a:pPr>
                      <a:r>
                        <a:rPr lang="ru-RU" sz="1800">
                          <a:effectLst/>
                        </a:rPr>
                        <a:t>думалоқ, юракси-мон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a:txBody>
                    <a:bodyPr/>
                    <a:lstStyle/>
                    <a:p>
                      <a:pPr algn="ctr">
                        <a:lnSpc>
                          <a:spcPct val="115000"/>
                        </a:lnSpc>
                        <a:spcAft>
                          <a:spcPts val="0"/>
                        </a:spcAft>
                      </a:pPr>
                      <a:r>
                        <a:rPr lang="ru-RU" sz="1800">
                          <a:effectLst/>
                        </a:rPr>
                        <a:t>3-5 бўлакли</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uz-Cyrl-UZ" sz="1800">
                          <a:effectLst/>
                        </a:rPr>
                        <a:t>б</a:t>
                      </a:r>
                      <a:r>
                        <a:rPr lang="ru-RU" sz="1800">
                          <a:effectLst/>
                        </a:rPr>
                        <a:t>иттадан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extLst>
                  <a:ext uri="{0D108BD9-81ED-4DB2-BD59-A6C34878D82A}">
                    <a16:rowId xmlns:a16="http://schemas.microsoft.com/office/drawing/2014/main" val="3407789172"/>
                  </a:ext>
                </a:extLst>
              </a:tr>
              <a:tr h="888586">
                <a:tc>
                  <a:txBody>
                    <a:bodyPr/>
                    <a:lstStyle/>
                    <a:p>
                      <a:pPr algn="ctr">
                        <a:lnSpc>
                          <a:spcPct val="115000"/>
                        </a:lnSpc>
                        <a:spcAft>
                          <a:spcPts val="0"/>
                        </a:spcAft>
                      </a:pPr>
                      <a:r>
                        <a:rPr lang="uz-Cyrl-UZ" sz="1800">
                          <a:effectLst/>
                        </a:rPr>
                        <a:t>қ</a:t>
                      </a:r>
                      <a:r>
                        <a:rPr lang="ru-RU" sz="1800">
                          <a:effectLst/>
                        </a:rPr>
                        <a:t>ора зира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ингичка узун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20 тагача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ru-RU" sz="1800">
                          <a:effectLst/>
                        </a:rPr>
                        <a:t>2-3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gridSpan="2">
                  <a:txBody>
                    <a:bodyPr/>
                    <a:lstStyle/>
                    <a:p>
                      <a:pPr algn="ctr">
                        <a:lnSpc>
                          <a:spcPct val="115000"/>
                        </a:lnSpc>
                        <a:spcAft>
                          <a:spcPts val="0"/>
                        </a:spcAft>
                      </a:pPr>
                      <a:r>
                        <a:rPr lang="ru-RU" sz="1800">
                          <a:effectLst/>
                        </a:rPr>
                        <a:t>юракси-мон, чўзин-чоқ</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hMerge="1">
                  <a:txBody>
                    <a:bodyPr/>
                    <a:lstStyle/>
                    <a:p>
                      <a:endParaRPr lang="ru-RU"/>
                    </a:p>
                  </a:txBody>
                  <a:tcPr/>
                </a:tc>
                <a:tc>
                  <a:txBody>
                    <a:bodyPr/>
                    <a:lstStyle/>
                    <a:p>
                      <a:pPr algn="ctr">
                        <a:lnSpc>
                          <a:spcPct val="115000"/>
                        </a:lnSpc>
                        <a:spcAft>
                          <a:spcPts val="0"/>
                        </a:spcAft>
                      </a:pPr>
                      <a:r>
                        <a:rPr lang="ru-RU" sz="1800">
                          <a:effectLst/>
                        </a:rPr>
                        <a:t>кам кертил-ган</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tc>
                  <a:txBody>
                    <a:bodyPr/>
                    <a:lstStyle/>
                    <a:p>
                      <a:pPr algn="ctr">
                        <a:lnSpc>
                          <a:spcPct val="115000"/>
                        </a:lnSpc>
                        <a:spcAft>
                          <a:spcPts val="0"/>
                        </a:spcAft>
                      </a:pPr>
                      <a:r>
                        <a:rPr lang="uz-Cyrl-UZ" sz="1800" dirty="0">
                          <a:effectLst/>
                        </a:rPr>
                        <a:t>б</a:t>
                      </a:r>
                      <a:r>
                        <a:rPr lang="ru-RU" sz="1800" dirty="0" err="1">
                          <a:effectLst/>
                        </a:rPr>
                        <a:t>иттадан</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9010" marR="9010" marT="0" marB="0"/>
                </a:tc>
                <a:extLst>
                  <a:ext uri="{0D108BD9-81ED-4DB2-BD59-A6C34878D82A}">
                    <a16:rowId xmlns:a16="http://schemas.microsoft.com/office/drawing/2014/main" val="1587961690"/>
                  </a:ext>
                </a:extLst>
              </a:tr>
            </a:tbl>
          </a:graphicData>
        </a:graphic>
      </p:graphicFrame>
    </p:spTree>
    <p:extLst>
      <p:ext uri="{BB962C8B-B14F-4D97-AF65-F5344CB8AC3E}">
        <p14:creationId xmlns:p14="http://schemas.microsoft.com/office/powerpoint/2010/main" val="26280430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Эфир </a:t>
            </a:r>
            <a:r>
              <a:rPr lang="ru-RU" dirty="0" err="1"/>
              <a:t>мойли</a:t>
            </a:r>
            <a:r>
              <a:rPr lang="ru-RU" dirty="0"/>
              <a:t> </a:t>
            </a:r>
            <a:r>
              <a:rPr lang="ru-RU" dirty="0" err="1"/>
              <a:t>экинларни</a:t>
            </a:r>
            <a:r>
              <a:rPr lang="ru-RU" dirty="0"/>
              <a:t> </a:t>
            </a:r>
            <a:r>
              <a:rPr lang="ru-RU" dirty="0" err="1"/>
              <a:t>гуллаш</a:t>
            </a:r>
            <a:r>
              <a:rPr lang="ru-RU" dirty="0"/>
              <a:t> </a:t>
            </a:r>
            <a:r>
              <a:rPr lang="ru-RU" dirty="0" err="1"/>
              <a:t>давридаги</a:t>
            </a:r>
            <a:r>
              <a:rPr lang="ru-RU" dirty="0"/>
              <a:t> </a:t>
            </a:r>
            <a:r>
              <a:rPr lang="ru-RU" dirty="0" err="1"/>
              <a:t>белгилари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691175524"/>
              </p:ext>
            </p:extLst>
          </p:nvPr>
        </p:nvGraphicFramePr>
        <p:xfrm>
          <a:off x="323528" y="1916832"/>
          <a:ext cx="7416822" cy="4767072"/>
        </p:xfrm>
        <a:graphic>
          <a:graphicData uri="http://schemas.openxmlformats.org/drawingml/2006/table">
            <a:tbl>
              <a:tblPr>
                <a:tableStyleId>{5C22544A-7EE6-4342-B048-85BDC9FD1C3A}</a:tableStyleId>
              </a:tblPr>
              <a:tblGrid>
                <a:gridCol w="1236137">
                  <a:extLst>
                    <a:ext uri="{9D8B030D-6E8A-4147-A177-3AD203B41FA5}">
                      <a16:colId xmlns:a16="http://schemas.microsoft.com/office/drawing/2014/main" val="2210683524"/>
                    </a:ext>
                  </a:extLst>
                </a:gridCol>
                <a:gridCol w="1236137">
                  <a:extLst>
                    <a:ext uri="{9D8B030D-6E8A-4147-A177-3AD203B41FA5}">
                      <a16:colId xmlns:a16="http://schemas.microsoft.com/office/drawing/2014/main" val="2920614716"/>
                    </a:ext>
                  </a:extLst>
                </a:gridCol>
                <a:gridCol w="1236137">
                  <a:extLst>
                    <a:ext uri="{9D8B030D-6E8A-4147-A177-3AD203B41FA5}">
                      <a16:colId xmlns:a16="http://schemas.microsoft.com/office/drawing/2014/main" val="1589583437"/>
                    </a:ext>
                  </a:extLst>
                </a:gridCol>
                <a:gridCol w="1236137">
                  <a:extLst>
                    <a:ext uri="{9D8B030D-6E8A-4147-A177-3AD203B41FA5}">
                      <a16:colId xmlns:a16="http://schemas.microsoft.com/office/drawing/2014/main" val="726250740"/>
                    </a:ext>
                  </a:extLst>
                </a:gridCol>
                <a:gridCol w="1236137">
                  <a:extLst>
                    <a:ext uri="{9D8B030D-6E8A-4147-A177-3AD203B41FA5}">
                      <a16:colId xmlns:a16="http://schemas.microsoft.com/office/drawing/2014/main" val="2495800200"/>
                    </a:ext>
                  </a:extLst>
                </a:gridCol>
                <a:gridCol w="1236137">
                  <a:extLst>
                    <a:ext uri="{9D8B030D-6E8A-4147-A177-3AD203B41FA5}">
                      <a16:colId xmlns:a16="http://schemas.microsoft.com/office/drawing/2014/main" val="3680287907"/>
                    </a:ext>
                  </a:extLst>
                </a:gridCol>
              </a:tblGrid>
              <a:tr h="638790">
                <a:tc>
                  <a:txBody>
                    <a:bodyPr/>
                    <a:lstStyle/>
                    <a:p>
                      <a:pPr algn="ctr">
                        <a:lnSpc>
                          <a:spcPct val="115000"/>
                        </a:lnSpc>
                        <a:spcAft>
                          <a:spcPts val="0"/>
                        </a:spcAft>
                      </a:pPr>
                      <a:r>
                        <a:rPr lang="uz-Cyrl-UZ" sz="1600">
                          <a:effectLst/>
                        </a:rPr>
                        <a:t>э</a:t>
                      </a:r>
                      <a:r>
                        <a:rPr lang="ru-RU" sz="1600">
                          <a:effectLst/>
                        </a:rPr>
                        <a:t>кин</a:t>
                      </a:r>
                      <a:endParaRPr lang="ru-RU" sz="1100">
                        <a:effectLst/>
                      </a:endParaRPr>
                    </a:p>
                    <a:p>
                      <a:pPr algn="ctr">
                        <a:lnSpc>
                          <a:spcPct val="115000"/>
                        </a:lnSpc>
                        <a:spcAft>
                          <a:spcPts val="0"/>
                        </a:spcAft>
                      </a:pPr>
                      <a:r>
                        <a:rPr lang="ru-RU" sz="1600">
                          <a:effectLst/>
                        </a:rPr>
                        <a:t>тури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баланд-</a:t>
                      </a:r>
                      <a:endParaRPr lang="ru-RU" sz="1100">
                        <a:effectLst/>
                      </a:endParaRPr>
                    </a:p>
                    <a:p>
                      <a:pPr algn="ctr">
                        <a:lnSpc>
                          <a:spcPct val="115000"/>
                        </a:lnSpc>
                        <a:spcAft>
                          <a:spcPts val="0"/>
                        </a:spcAft>
                      </a:pPr>
                      <a:r>
                        <a:rPr lang="ru-RU" sz="1600">
                          <a:effectLst/>
                        </a:rPr>
                        <a:t>лиги</a:t>
                      </a:r>
                      <a:endParaRPr lang="ru-RU" sz="1100">
                        <a:effectLst/>
                      </a:endParaRPr>
                    </a:p>
                    <a:p>
                      <a:pPr algn="ctr">
                        <a:lnSpc>
                          <a:spcPct val="115000"/>
                        </a:lnSpc>
                        <a:spcAft>
                          <a:spcPts val="0"/>
                        </a:spcAft>
                      </a:pPr>
                      <a:r>
                        <a:rPr lang="ru-RU" sz="1600">
                          <a:effectLst/>
                        </a:rPr>
                        <a:t>см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барг жойлаши-ши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барг шакли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гул тўплами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гул ранги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extLst>
                  <a:ext uri="{0D108BD9-81ED-4DB2-BD59-A6C34878D82A}">
                    <a16:rowId xmlns:a16="http://schemas.microsoft.com/office/drawing/2014/main" val="3245920145"/>
                  </a:ext>
                </a:extLst>
              </a:tr>
              <a:tr h="1261264">
                <a:tc>
                  <a:txBody>
                    <a:bodyPr/>
                    <a:lstStyle/>
                    <a:p>
                      <a:pPr algn="ctr">
                        <a:lnSpc>
                          <a:spcPct val="115000"/>
                        </a:lnSpc>
                        <a:spcAft>
                          <a:spcPts val="0"/>
                        </a:spcAft>
                      </a:pPr>
                      <a:r>
                        <a:rPr lang="ru-RU" sz="1600">
                          <a:effectLst/>
                        </a:rPr>
                        <a:t>Арпабо-диён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30-60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кетма кет, узун бандли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думалоқ, уч қўшалоқ, кертилган, чети тишчали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мураккаб соябон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оқ,сариқ</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extLst>
                  <a:ext uri="{0D108BD9-81ED-4DB2-BD59-A6C34878D82A}">
                    <a16:rowId xmlns:a16="http://schemas.microsoft.com/office/drawing/2014/main" val="1025479661"/>
                  </a:ext>
                </a:extLst>
              </a:tr>
              <a:tr h="851720">
                <a:tc>
                  <a:txBody>
                    <a:bodyPr/>
                    <a:lstStyle/>
                    <a:p>
                      <a:pPr algn="ctr">
                        <a:lnSpc>
                          <a:spcPct val="115000"/>
                        </a:lnSpc>
                        <a:spcAft>
                          <a:spcPts val="0"/>
                        </a:spcAft>
                      </a:pPr>
                      <a:r>
                        <a:rPr lang="ru-RU" sz="1600">
                          <a:effectLst/>
                        </a:rPr>
                        <a:t>Оқ зира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кетма кет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чўзинчоқ, понасимон, кўп кертилган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мураккаб соябон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сариқ</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extLst>
                  <a:ext uri="{0D108BD9-81ED-4DB2-BD59-A6C34878D82A}">
                    <a16:rowId xmlns:a16="http://schemas.microsoft.com/office/drawing/2014/main" val="781690577"/>
                  </a:ext>
                </a:extLst>
              </a:tr>
              <a:tr h="638790">
                <a:tc>
                  <a:txBody>
                    <a:bodyPr/>
                    <a:lstStyle/>
                    <a:p>
                      <a:pPr algn="ctr">
                        <a:lnSpc>
                          <a:spcPct val="115000"/>
                        </a:lnSpc>
                        <a:spcAft>
                          <a:spcPts val="0"/>
                        </a:spcAft>
                      </a:pPr>
                      <a:r>
                        <a:rPr lang="ru-RU" sz="1600">
                          <a:effectLst/>
                        </a:rPr>
                        <a:t>Кашнич</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50-60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кетма кет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патсимон, кўп кертилган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мураккаб соябон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оқ,пушти, бинафша</a:t>
                      </a:r>
                      <a:endParaRPr lang="ru-RU" sz="1100">
                        <a:effectLst/>
                      </a:endParaRPr>
                    </a:p>
                    <a:p>
                      <a:pPr algn="ctr">
                        <a:lnSpc>
                          <a:spcPct val="115000"/>
                        </a:lnSpc>
                        <a:spcAft>
                          <a:spcPts val="0"/>
                        </a:spcAft>
                      </a:pPr>
                      <a:r>
                        <a:rPr lang="ru-RU" sz="16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extLst>
                  <a:ext uri="{0D108BD9-81ED-4DB2-BD59-A6C34878D82A}">
                    <a16:rowId xmlns:a16="http://schemas.microsoft.com/office/drawing/2014/main" val="889527570"/>
                  </a:ext>
                </a:extLst>
              </a:tr>
              <a:tr h="425860">
                <a:tc>
                  <a:txBody>
                    <a:bodyPr/>
                    <a:lstStyle/>
                    <a:p>
                      <a:pPr algn="ctr">
                        <a:lnSpc>
                          <a:spcPct val="115000"/>
                        </a:lnSpc>
                        <a:spcAft>
                          <a:spcPts val="0"/>
                        </a:spcAft>
                      </a:pPr>
                      <a:r>
                        <a:rPr lang="uz-Cyrl-UZ" sz="1600">
                          <a:effectLst/>
                        </a:rPr>
                        <a:t>Қ</a:t>
                      </a:r>
                      <a:r>
                        <a:rPr lang="ru-RU" sz="1600">
                          <a:effectLst/>
                        </a:rPr>
                        <a:t>ора зира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100-150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кетма кет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патсимон кертилган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a:effectLst/>
                        </a:rPr>
                        <a:t>мураккаб соябон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tc>
                  <a:txBody>
                    <a:bodyPr/>
                    <a:lstStyle/>
                    <a:p>
                      <a:pPr algn="ctr">
                        <a:lnSpc>
                          <a:spcPct val="115000"/>
                        </a:lnSpc>
                        <a:spcAft>
                          <a:spcPts val="0"/>
                        </a:spcAft>
                      </a:pPr>
                      <a:r>
                        <a:rPr lang="ru-RU" sz="1600" dirty="0" err="1">
                          <a:effectLst/>
                        </a:rPr>
                        <a:t>оқ</a:t>
                      </a:r>
                      <a:r>
                        <a:rPr lang="ru-RU" sz="1600" dirty="0">
                          <a:effectLst/>
                        </a:rPr>
                        <a:t>, </a:t>
                      </a:r>
                      <a:r>
                        <a:rPr lang="ru-RU" sz="1600" dirty="0" err="1">
                          <a:effectLst/>
                        </a:rPr>
                        <a:t>бандли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1362" marR="41362" marT="0" marB="0"/>
                </a:tc>
                <a:extLst>
                  <a:ext uri="{0D108BD9-81ED-4DB2-BD59-A6C34878D82A}">
                    <a16:rowId xmlns:a16="http://schemas.microsoft.com/office/drawing/2014/main" val="4203904834"/>
                  </a:ext>
                </a:extLst>
              </a:tr>
            </a:tbl>
          </a:graphicData>
        </a:graphic>
      </p:graphicFrame>
    </p:spTree>
    <p:extLst>
      <p:ext uri="{BB962C8B-B14F-4D97-AF65-F5344CB8AC3E}">
        <p14:creationId xmlns:p14="http://schemas.microsoft.com/office/powerpoint/2010/main" val="452565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842721" cy="1320800"/>
          </a:xfrm>
        </p:spPr>
        <p:txBody>
          <a:bodyPr>
            <a:normAutofit fontScale="90000"/>
          </a:bodyPr>
          <a:lstStyle/>
          <a:p>
            <a:r>
              <a:rPr lang="ru-RU" dirty="0"/>
              <a:t>Эфир </a:t>
            </a:r>
            <a:r>
              <a:rPr lang="ru-RU" dirty="0" err="1"/>
              <a:t>мойли</a:t>
            </a:r>
            <a:r>
              <a:rPr lang="ru-RU" dirty="0"/>
              <a:t> </a:t>
            </a:r>
            <a:r>
              <a:rPr lang="ru-RU" dirty="0" err="1"/>
              <a:t>экинлар</a:t>
            </a:r>
            <a:r>
              <a:rPr lang="ru-RU" dirty="0"/>
              <a:t> </a:t>
            </a:r>
            <a:r>
              <a:rPr lang="ru-RU" dirty="0" err="1"/>
              <a:t>уруғларини</a:t>
            </a:r>
            <a:r>
              <a:rPr lang="ru-RU" dirty="0"/>
              <a:t> </a:t>
            </a:r>
            <a:r>
              <a:rPr lang="ru-RU" dirty="0" err="1"/>
              <a:t>морфологик</a:t>
            </a:r>
            <a:r>
              <a:rPr lang="ru-RU" dirty="0"/>
              <a:t> </a:t>
            </a:r>
            <a:r>
              <a:rPr lang="ru-RU" dirty="0" err="1"/>
              <a:t>белгилари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729556076"/>
              </p:ext>
            </p:extLst>
          </p:nvPr>
        </p:nvGraphicFramePr>
        <p:xfrm>
          <a:off x="251520" y="1844824"/>
          <a:ext cx="7488830" cy="3816423"/>
        </p:xfrm>
        <a:graphic>
          <a:graphicData uri="http://schemas.openxmlformats.org/drawingml/2006/table">
            <a:tbl>
              <a:tblPr lastCol="1" bandRow="1" bandCol="1">
                <a:tableStyleId>{5DA37D80-6434-44D0-A028-1B22A696006F}</a:tableStyleId>
              </a:tblPr>
              <a:tblGrid>
                <a:gridCol w="1497766">
                  <a:extLst>
                    <a:ext uri="{9D8B030D-6E8A-4147-A177-3AD203B41FA5}">
                      <a16:colId xmlns:a16="http://schemas.microsoft.com/office/drawing/2014/main" val="2660488483"/>
                    </a:ext>
                  </a:extLst>
                </a:gridCol>
                <a:gridCol w="1497766">
                  <a:extLst>
                    <a:ext uri="{9D8B030D-6E8A-4147-A177-3AD203B41FA5}">
                      <a16:colId xmlns:a16="http://schemas.microsoft.com/office/drawing/2014/main" val="4066796990"/>
                    </a:ext>
                  </a:extLst>
                </a:gridCol>
                <a:gridCol w="1497766">
                  <a:extLst>
                    <a:ext uri="{9D8B030D-6E8A-4147-A177-3AD203B41FA5}">
                      <a16:colId xmlns:a16="http://schemas.microsoft.com/office/drawing/2014/main" val="122209935"/>
                    </a:ext>
                  </a:extLst>
                </a:gridCol>
                <a:gridCol w="1497766">
                  <a:extLst>
                    <a:ext uri="{9D8B030D-6E8A-4147-A177-3AD203B41FA5}">
                      <a16:colId xmlns:a16="http://schemas.microsoft.com/office/drawing/2014/main" val="1622558795"/>
                    </a:ext>
                  </a:extLst>
                </a:gridCol>
                <a:gridCol w="1497766">
                  <a:extLst>
                    <a:ext uri="{9D8B030D-6E8A-4147-A177-3AD203B41FA5}">
                      <a16:colId xmlns:a16="http://schemas.microsoft.com/office/drawing/2014/main" val="3121933906"/>
                    </a:ext>
                  </a:extLst>
                </a:gridCol>
              </a:tblGrid>
              <a:tr h="261090">
                <a:tc>
                  <a:txBody>
                    <a:bodyPr/>
                    <a:lstStyle/>
                    <a:p>
                      <a:pPr algn="ctr">
                        <a:lnSpc>
                          <a:spcPct val="115000"/>
                        </a:lnSpc>
                        <a:spcAft>
                          <a:spcPts val="0"/>
                        </a:spcAft>
                      </a:pPr>
                      <a:r>
                        <a:rPr lang="ru-RU" sz="1400">
                          <a:effectLst/>
                        </a:rPr>
                        <a:t>Экин тури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шакли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катталиги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Юзаси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ранги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295409788"/>
                  </a:ext>
                </a:extLst>
              </a:tr>
              <a:tr h="1098081">
                <a:tc>
                  <a:txBody>
                    <a:bodyPr/>
                    <a:lstStyle/>
                    <a:p>
                      <a:pPr algn="ctr">
                        <a:lnSpc>
                          <a:spcPct val="115000"/>
                        </a:lnSpc>
                        <a:spcAft>
                          <a:spcPts val="0"/>
                        </a:spcAft>
                      </a:pPr>
                      <a:r>
                        <a:rPr lang="ru-RU" sz="1400">
                          <a:effectLst/>
                        </a:rPr>
                        <a:t> </a:t>
                      </a:r>
                      <a:endParaRPr lang="ru-RU" sz="1100">
                        <a:effectLst/>
                      </a:endParaRPr>
                    </a:p>
                    <a:p>
                      <a:pPr algn="ctr">
                        <a:lnSpc>
                          <a:spcPct val="115000"/>
                        </a:lnSpc>
                        <a:spcAft>
                          <a:spcPts val="0"/>
                        </a:spcAft>
                      </a:pPr>
                      <a:r>
                        <a:rPr lang="ru-RU" sz="1400">
                          <a:effectLst/>
                        </a:rPr>
                        <a:t>Арпабодиён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 </a:t>
                      </a:r>
                      <a:endParaRPr lang="ru-RU" sz="1100">
                        <a:effectLst/>
                      </a:endParaRPr>
                    </a:p>
                    <a:p>
                      <a:pPr algn="ctr">
                        <a:lnSpc>
                          <a:spcPct val="115000"/>
                        </a:lnSpc>
                        <a:spcAft>
                          <a:spcPts val="0"/>
                        </a:spcAft>
                      </a:pPr>
                      <a:r>
                        <a:rPr lang="ru-RU" sz="1400">
                          <a:effectLst/>
                        </a:rPr>
                        <a:t>тухумсимон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 </a:t>
                      </a:r>
                      <a:endParaRPr lang="ru-RU" sz="1100">
                        <a:effectLst/>
                      </a:endParaRPr>
                    </a:p>
                    <a:p>
                      <a:pPr algn="ctr">
                        <a:lnSpc>
                          <a:spcPct val="115000"/>
                        </a:lnSpc>
                        <a:spcAft>
                          <a:spcPts val="0"/>
                        </a:spcAft>
                      </a:pPr>
                      <a:r>
                        <a:rPr lang="ru-RU" sz="1400">
                          <a:effectLst/>
                        </a:rPr>
                        <a:t>3-4 мм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узунасига кетган қовурғали, тукланган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 </a:t>
                      </a:r>
                      <a:endParaRPr lang="ru-RU" sz="1100">
                        <a:effectLst/>
                      </a:endParaRPr>
                    </a:p>
                    <a:p>
                      <a:pPr algn="ctr">
                        <a:lnSpc>
                          <a:spcPct val="115000"/>
                        </a:lnSpc>
                        <a:spcAft>
                          <a:spcPts val="0"/>
                        </a:spcAft>
                      </a:pPr>
                      <a:r>
                        <a:rPr lang="ru-RU" sz="1400">
                          <a:effectLst/>
                        </a:rPr>
                        <a:t>кул - яшил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4066683223"/>
                  </a:ext>
                </a:extLst>
              </a:tr>
              <a:tr h="1098081">
                <a:tc>
                  <a:txBody>
                    <a:bodyPr/>
                    <a:lstStyle/>
                    <a:p>
                      <a:pPr algn="ctr">
                        <a:lnSpc>
                          <a:spcPct val="115000"/>
                        </a:lnSpc>
                        <a:spcAft>
                          <a:spcPts val="0"/>
                        </a:spcAft>
                      </a:pPr>
                      <a:r>
                        <a:rPr lang="ru-RU" sz="1400">
                          <a:effectLst/>
                        </a:rPr>
                        <a:t>Оқ зира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халтасимон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узунлиги 3-5 мм, эни 1-1,2 мм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узунасига кетган қовурғали, тукланган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кул-яшил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886716813"/>
                  </a:ext>
                </a:extLst>
              </a:tr>
              <a:tr h="540087">
                <a:tc>
                  <a:txBody>
                    <a:bodyPr/>
                    <a:lstStyle/>
                    <a:p>
                      <a:pPr algn="ctr">
                        <a:lnSpc>
                          <a:spcPct val="115000"/>
                        </a:lnSpc>
                        <a:spcAft>
                          <a:spcPts val="0"/>
                        </a:spcAft>
                      </a:pPr>
                      <a:r>
                        <a:rPr lang="ru-RU" sz="1400">
                          <a:effectLst/>
                        </a:rPr>
                        <a:t>Кашнич</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шарсимон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3-4 мм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кам қовурғали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сариқ сомон рангли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747517033"/>
                  </a:ext>
                </a:extLst>
              </a:tr>
              <a:tr h="819084">
                <a:tc>
                  <a:txBody>
                    <a:bodyPr/>
                    <a:lstStyle/>
                    <a:p>
                      <a:pPr algn="ctr">
                        <a:lnSpc>
                          <a:spcPct val="115000"/>
                        </a:lnSpc>
                        <a:spcAft>
                          <a:spcPts val="0"/>
                        </a:spcAft>
                      </a:pPr>
                      <a:r>
                        <a:rPr lang="uz-Cyrl-UZ" sz="1400">
                          <a:effectLst/>
                        </a:rPr>
                        <a:t>Қ</a:t>
                      </a:r>
                      <a:r>
                        <a:rPr lang="ru-RU" sz="1400">
                          <a:effectLst/>
                        </a:rPr>
                        <a:t>ора зира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чўзинчоқ, понасимон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узунлиги,3-5 мм, эни 1,5 мм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a:effectLst/>
                        </a:rPr>
                        <a:t>узунасига кетган қовурғали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dirty="0" err="1">
                          <a:effectLst/>
                        </a:rPr>
                        <a:t>сариқ</a:t>
                      </a:r>
                      <a:r>
                        <a:rPr lang="ru-RU" sz="1400" dirty="0">
                          <a:effectLst/>
                        </a:rPr>
                        <a:t> </a:t>
                      </a:r>
                      <a:r>
                        <a:rPr lang="ru-RU" sz="1400" dirty="0" err="1">
                          <a:effectLst/>
                        </a:rPr>
                        <a:t>жигар</a:t>
                      </a:r>
                      <a:r>
                        <a:rPr lang="ru-RU" sz="1400" dirty="0">
                          <a:effectLst/>
                        </a:rPr>
                        <a:t> </a:t>
                      </a:r>
                      <a:r>
                        <a:rPr lang="ru-RU" sz="1400" dirty="0" err="1">
                          <a:effectLst/>
                        </a:rPr>
                        <a:t>рангли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615846677"/>
                  </a:ext>
                </a:extLst>
              </a:tr>
            </a:tbl>
          </a:graphicData>
        </a:graphic>
      </p:graphicFrame>
    </p:spTree>
    <p:extLst>
      <p:ext uri="{BB962C8B-B14F-4D97-AF65-F5344CB8AC3E}">
        <p14:creationId xmlns:p14="http://schemas.microsoft.com/office/powerpoint/2010/main" val="35066951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6cf4932da6c1ae2b45ad9db9e9d0e690f0a161"/>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1071</TotalTime>
  <Words>1135</Words>
  <Application>Microsoft Office PowerPoint</Application>
  <PresentationFormat>Экран (4:3)</PresentationFormat>
  <Paragraphs>170</Paragraphs>
  <Slides>23</Slides>
  <Notes>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10</vt:i4>
      </vt:variant>
      <vt:variant>
        <vt:lpstr>Заголовки слайдов</vt:lpstr>
      </vt:variant>
      <vt:variant>
        <vt:i4>23</vt:i4>
      </vt:variant>
    </vt:vector>
  </HeadingPairs>
  <TitlesOfParts>
    <vt:vector size="49" baseType="lpstr">
      <vt:lpstr>Arial</vt:lpstr>
      <vt:lpstr>Calibri</vt:lpstr>
      <vt:lpstr>Calibri Light</vt:lpstr>
      <vt:lpstr>Cambria</vt:lpstr>
      <vt:lpstr>Constantia</vt:lpstr>
      <vt:lpstr>Corbel</vt:lpstr>
      <vt:lpstr>Franklin Gothic Book</vt:lpstr>
      <vt:lpstr>Franklin Gothic Medium</vt:lpstr>
      <vt:lpstr>Gill Sans MT</vt:lpstr>
      <vt:lpstr>Perpetua</vt:lpstr>
      <vt:lpstr>Times New Roman</vt:lpstr>
      <vt:lpstr>Trebuchet MS</vt:lpstr>
      <vt:lpstr>Verdana</vt:lpstr>
      <vt:lpstr>Wingdings</vt:lpstr>
      <vt:lpstr>Wingdings 2</vt:lpstr>
      <vt:lpstr>Wingdings 3</vt:lpstr>
      <vt:lpstr>Balloons</vt:lpstr>
      <vt:lpstr>Изящная</vt:lpstr>
      <vt:lpstr>Office Theme</vt:lpstr>
      <vt:lpstr>Трек</vt:lpstr>
      <vt:lpstr>1_Трек</vt:lpstr>
      <vt:lpstr>Солнцестояние</vt:lpstr>
      <vt:lpstr>Справедливость</vt:lpstr>
      <vt:lpstr>Поток</vt:lpstr>
      <vt:lpstr>1_Office Theme</vt:lpstr>
      <vt:lpstr>Аспект</vt:lpstr>
      <vt:lpstr>12-Мавзу. Эфирмойли  экинларининг умумий тавсифи, биологияси ва етиштириш технологияси  </vt:lpstr>
      <vt:lpstr>Режа</vt:lpstr>
      <vt:lpstr>Презентация PowerPoint</vt:lpstr>
      <vt:lpstr>Арпабодиён</vt:lpstr>
      <vt:lpstr>Презентация PowerPoint</vt:lpstr>
      <vt:lpstr>Арпабодиённинг тарқалиши</vt:lpstr>
      <vt:lpstr>Презентация PowerPoint</vt:lpstr>
      <vt:lpstr>Презентация PowerPoint</vt:lpstr>
      <vt:lpstr>Презентация PowerPoint</vt:lpstr>
      <vt:lpstr>Презентация PowerPoint</vt:lpstr>
      <vt:lpstr>Презентация PowerPoint</vt:lpstr>
      <vt:lpstr>Кашнич</vt:lpstr>
      <vt:lpstr>Систематикаси</vt:lpstr>
      <vt:lpstr>Презентация PowerPoint</vt:lpstr>
      <vt:lpstr>Етиштириш технологияси</vt:lpstr>
      <vt:lpstr>Қора зира</vt:lpstr>
      <vt:lpstr>Презентация PowerPoint</vt:lpstr>
      <vt:lpstr>Презентация PowerPoint</vt:lpstr>
      <vt:lpstr>Презентация PowerPoint</vt:lpstr>
      <vt:lpstr>Презентация PowerPoint</vt:lpstr>
      <vt:lpstr>Эфир мойли экинларни гуллаш давридаги белгилари</vt:lpstr>
      <vt:lpstr>Эфир мойли экинлар уруғларини морфологик белгилари</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Feruza opa</cp:lastModifiedBy>
  <cp:revision>164</cp:revision>
  <cp:lastPrinted>1601-01-01T00:00:00Z</cp:lastPrinted>
  <dcterms:created xsi:type="dcterms:W3CDTF">2011-08-22T10:27:00Z</dcterms:created>
  <dcterms:modified xsi:type="dcterms:W3CDTF">2018-11-23T02:27:54Z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