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4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s/slide8.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 id="2147483821" r:id="rId2"/>
    <p:sldMasterId id="2147483857" r:id="rId3"/>
    <p:sldMasterId id="2147483884" r:id="rId4"/>
  </p:sldMasterIdLst>
  <p:notesMasterIdLst>
    <p:notesMasterId r:id="rId19"/>
  </p:notesMasterIdLst>
  <p:sldIdLst>
    <p:sldId id="338" r:id="rId5"/>
    <p:sldId id="330" r:id="rId6"/>
    <p:sldId id="339" r:id="rId7"/>
    <p:sldId id="363" r:id="rId8"/>
    <p:sldId id="364" r:id="rId9"/>
    <p:sldId id="365" r:id="rId10"/>
    <p:sldId id="366" r:id="rId11"/>
    <p:sldId id="360" r:id="rId12"/>
    <p:sldId id="367" r:id="rId13"/>
    <p:sldId id="368" r:id="rId14"/>
    <p:sldId id="369" r:id="rId15"/>
    <p:sldId id="362" r:id="rId16"/>
    <p:sldId id="370" r:id="rId17"/>
    <p:sldId id="266" r:id="rId18"/>
  </p:sldIdLst>
  <p:sldSz cx="9144000" cy="6858000" type="screen4x3"/>
  <p:notesSz cx="6858000" cy="9144000"/>
  <p:custDataLst>
    <p:tags r:id="rId2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00FF"/>
    <a:srgbClr val="008080"/>
    <a:srgbClr val="9933FF"/>
    <a:srgbClr val="006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1854"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uz-Cyrl-UZ" b="1" smtClean="0"/>
            <a:t>ҲОСИЛНИ ЙИҒИШТИРИШ ВА УРУҒЛАРНИ САҚЛАШ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b="1" smtClean="0"/>
            <a:t>Йиғиштириш муддатлари ва усуллари.</a:t>
          </a:r>
          <a:r>
            <a:rPr lang="uz-Cyrl-UZ" smtClean="0"/>
            <a:t> Ўз вақтида йиғиштириб олиш муҳим аҳамиятга эга. Бунда асосий вазифа уруғнинг пишиш ҳолатини шундай белгилаш керакки, бунда нобудгарчилик энг кам, уруғ эса юқори сифатли бўлсин. Уруғ ўз вақтида қисқа муддатларда йиғиштирилиши керак, бунда кечикишга ҳам, олдинроқ ўришга ҳам йўл қуйиб бўлмайди. Чунки кечикканида уруғлар тўкилиб, нобудгарчилик кўпаяди, эрта ўрилганда эса пишиб етилмаган уруғлар кўп бўлади. Йиғиштириш муддатини белгилашда турли ўтлар бир вақтда пишиб етилмаслиги ҳам эътиборга олинади.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6F039A74-5FED-4349-AED6-8CC1DC324722}">
      <dgm:prSet/>
      <dgm:spPr/>
      <dgm:t>
        <a:bodyPr/>
        <a:lstStyle/>
        <a:p>
          <a:r>
            <a:rPr lang="uz-Cyrl-UZ" smtClean="0"/>
            <a:t>Кўпчилик ўтларнинг пишиб етилиши навига, тупроқ ва иқлим шароитларига боғлиқ бўлади.</a:t>
          </a:r>
          <a:endParaRPr lang="ru-RU"/>
        </a:p>
      </dgm:t>
    </dgm:pt>
    <dgm:pt modelId="{1E9E9B7E-6724-403E-A359-C88A35F527A9}" type="parTrans" cxnId="{6C0FF559-BABF-4992-97C5-CD3C6709BCEA}">
      <dgm:prSet/>
      <dgm:spPr/>
      <dgm:t>
        <a:bodyPr/>
        <a:lstStyle/>
        <a:p>
          <a:endParaRPr lang="ru-RU"/>
        </a:p>
      </dgm:t>
    </dgm:pt>
    <dgm:pt modelId="{1E138982-FE12-4B5F-A64A-28CF1F1EEAD0}" type="sibTrans" cxnId="{6C0FF559-BABF-4992-97C5-CD3C6709BCEA}">
      <dgm:prSet/>
      <dgm:spPr/>
      <dgm:t>
        <a:bodyPr/>
        <a:lstStyle/>
        <a:p>
          <a:endParaRPr lang="ru-RU"/>
        </a:p>
      </dgm:t>
    </dgm:pt>
    <dgm:pt modelId="{DB4AD364-08D4-40D2-A5DA-B91C5EC20E95}">
      <dgm:prSet/>
      <dgm:spPr/>
      <dgm:t>
        <a:bodyPr/>
        <a:lstStyle/>
        <a:p>
          <a:r>
            <a:rPr lang="uz-Cyrl-UZ" smtClean="0"/>
            <a:t>Йиғиштиришнинг мақбул муддатини белгилаш учун гуллаш тамом бўлгандан кейин ҳар 10-14 кунда уруғлик майдон кўздан кечирилиши лозим.</a:t>
          </a:r>
          <a:endParaRPr lang="ru-RU"/>
        </a:p>
      </dgm:t>
    </dgm:pt>
    <dgm:pt modelId="{DB35BE07-423D-4A7F-A54B-08F2DBBE2061}" type="parTrans" cxnId="{FA44B76F-F421-4B55-91E8-C6A797E8EE09}">
      <dgm:prSet/>
      <dgm:spPr/>
      <dgm:t>
        <a:bodyPr/>
        <a:lstStyle/>
        <a:p>
          <a:endParaRPr lang="ru-RU"/>
        </a:p>
      </dgm:t>
    </dgm:pt>
    <dgm:pt modelId="{DAE584C6-DC5E-4356-9640-40D509503274}" type="sibTrans" cxnId="{FA44B76F-F421-4B55-91E8-C6A797E8EE09}">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76C50291-5B89-4B56-B8F1-C827F88421A4}" type="presOf" srcId="{8C446D5B-F40C-47A7-AA82-4959E8CB408D}" destId="{E9240949-51E6-49B1-BC58-DA8E36260ED3}" srcOrd="0" destOrd="0" presId="urn:microsoft.com/office/officeart/2005/8/layout/vList2"/>
    <dgm:cxn modelId="{DC61E998-100C-4893-A8CB-AEE640093206}" type="presOf" srcId="{FFE8B254-F748-4EA9-840F-C629F20050FA}" destId="{494A0A28-AC71-410E-9A09-98494374006B}" srcOrd="0" destOrd="0" presId="urn:microsoft.com/office/officeart/2005/8/layout/vList2"/>
    <dgm:cxn modelId="{6C0FF559-BABF-4992-97C5-CD3C6709BCEA}" srcId="{FFE8B254-F748-4EA9-840F-C629F20050FA}" destId="{6F039A74-5FED-4349-AED6-8CC1DC324722}" srcOrd="1" destOrd="0" parTransId="{1E9E9B7E-6724-403E-A359-C88A35F527A9}" sibTransId="{1E138982-FE12-4B5F-A64A-28CF1F1EEAD0}"/>
    <dgm:cxn modelId="{A1AE4914-62B4-4973-9151-F593941C9434}" type="presOf" srcId="{DB4AD364-08D4-40D2-A5DA-B91C5EC20E95}" destId="{3102073A-0B37-4EE7-9FB6-C679253A425E}" srcOrd="0" destOrd="2"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93C03D73-B134-4FC0-ACBA-CC6758D35DC8}" type="presOf" srcId="{312B9663-67DD-4BF0-8671-ACD17F5C18E1}" destId="{3102073A-0B37-4EE7-9FB6-C679253A425E}" srcOrd="0" destOrd="0" presId="urn:microsoft.com/office/officeart/2005/8/layout/vList2"/>
    <dgm:cxn modelId="{FA44B76F-F421-4B55-91E8-C6A797E8EE09}" srcId="{FFE8B254-F748-4EA9-840F-C629F20050FA}" destId="{DB4AD364-08D4-40D2-A5DA-B91C5EC20E95}" srcOrd="2" destOrd="0" parTransId="{DB35BE07-423D-4A7F-A54B-08F2DBBE2061}" sibTransId="{DAE584C6-DC5E-4356-9640-40D509503274}"/>
    <dgm:cxn modelId="{EA421FC0-753E-46C8-8149-A9F06D02804C}" srcId="{8C446D5B-F40C-47A7-AA82-4959E8CB408D}" destId="{FFE8B254-F748-4EA9-840F-C629F20050FA}" srcOrd="0" destOrd="0" parTransId="{36B549C7-1BC8-48FF-A4CE-37107E184CE2}" sibTransId="{C1BAE326-4E44-44C4-9F2D-DFDB91BE1E74}"/>
    <dgm:cxn modelId="{FE3DC30B-2D53-4D64-865B-8380A7572922}" type="presOf" srcId="{6F039A74-5FED-4349-AED6-8CC1DC324722}" destId="{3102073A-0B37-4EE7-9FB6-C679253A425E}" srcOrd="0" destOrd="1" presId="urn:microsoft.com/office/officeart/2005/8/layout/vList2"/>
    <dgm:cxn modelId="{95FA5DB9-93CA-43DD-903D-A39467EFC7E5}" type="presParOf" srcId="{E9240949-51E6-49B1-BC58-DA8E36260ED3}" destId="{494A0A28-AC71-410E-9A09-98494374006B}" srcOrd="0" destOrd="0" presId="urn:microsoft.com/office/officeart/2005/8/layout/vList2"/>
    <dgm:cxn modelId="{8CD0EE8C-5728-4EC6-858A-F0C453D71F2E}" type="presParOf" srcId="{E9240949-51E6-49B1-BC58-DA8E36260ED3}" destId="{3102073A-0B37-4EE7-9FB6-C679253A425E}" srcOrd="1"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ru-RU" b="1" smtClean="0"/>
            <a:t>Уруғларни тозалаш ва сақлаш</a:t>
          </a:r>
          <a:r>
            <a:rPr lang="ru-RU" smtClean="0"/>
            <a:t>.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Янчилган уруғлар тўпон, сомон ва чиқиндилардан тозаланади. Бунинг учун керакли ғалвирлар тўпламларини ўрнатилган тозаловчи машиналардан, фойдаланилади. Биринчи икки ғалвир йирик аралашмаларни, учинчиси янчилмаган бошоқ ёки дуккакларни, тўртинчиси тоза уруғларни ажратади, майда чиқиндилар тешикчадан ўтиб кетади.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B2AF8B32-3FDA-4263-AA62-B8B6A5681CAC}">
      <dgm:prSet/>
      <dgm:spPr/>
      <dgm:t>
        <a:bodyPr/>
        <a:lstStyle/>
        <a:p>
          <a:r>
            <a:rPr lang="ru-RU" smtClean="0"/>
            <a:t>Кўпинча, биринчи тозалашда уруғ билан бирга турли аралашмалар бўлади, лозим топилганда, иккинчи ва учинчи марта тозалаш учун машинага солинади. Агар чиқиндида янчилмаган бошоқ ва дуккаклар кўп бўлса, қайта янчилади ва тозаловга солинади.</a:t>
          </a:r>
          <a:endParaRPr lang="ru-RU"/>
        </a:p>
      </dgm:t>
    </dgm:pt>
    <dgm:pt modelId="{9B5BC27E-D654-424B-91A4-D1E1D0F27315}" type="parTrans" cxnId="{369DF58D-9BF1-4A79-B27D-9CDCBC2D59AB}">
      <dgm:prSet/>
      <dgm:spPr/>
      <dgm:t>
        <a:bodyPr/>
        <a:lstStyle/>
        <a:p>
          <a:endParaRPr lang="ru-RU"/>
        </a:p>
      </dgm:t>
    </dgm:pt>
    <dgm:pt modelId="{97AA1D38-E140-4842-B235-35448728FCAC}" type="sibTrans" cxnId="{369DF58D-9BF1-4A79-B27D-9CDCBC2D59AB}">
      <dgm:prSet/>
      <dgm:spPr/>
      <dgm:t>
        <a:bodyPr/>
        <a:lstStyle/>
        <a:p>
          <a:endParaRPr lang="ru-RU"/>
        </a:p>
      </dgm:t>
    </dgm:pt>
    <dgm:pt modelId="{0FE1BA9B-6A39-499C-80AF-E855D88D6B62}">
      <dgm:prSet/>
      <dgm:spPr/>
      <dgm:t>
        <a:bodyPr/>
        <a:lstStyle/>
        <a:p>
          <a:r>
            <a:rPr lang="ru-RU" smtClean="0"/>
            <a:t>Беда, себарга каби ўтлар уруғлари орасида чирмов уруғлари бўлса, улар электромагнит машиналарда (СМЩ-04) тозаланади.</a:t>
          </a:r>
          <a:endParaRPr lang="ru-RU"/>
        </a:p>
      </dgm:t>
    </dgm:pt>
    <dgm:pt modelId="{79B58EB1-FC37-41B9-94A6-A0053DB1C176}" type="parTrans" cxnId="{0355A80F-FF89-4E45-A6C7-988EED3D6DE1}">
      <dgm:prSet/>
      <dgm:spPr/>
      <dgm:t>
        <a:bodyPr/>
        <a:lstStyle/>
        <a:p>
          <a:endParaRPr lang="ru-RU"/>
        </a:p>
      </dgm:t>
    </dgm:pt>
    <dgm:pt modelId="{36D5AAD3-E9BB-421A-8B17-DA46DD33614F}" type="sibTrans" cxnId="{0355A80F-FF89-4E45-A6C7-988EED3D6DE1}">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178D4D42-B0A3-48A1-BD1B-F45BD9D1AB9A}" type="presOf" srcId="{312B9663-67DD-4BF0-8671-ACD17F5C18E1}" destId="{3102073A-0B37-4EE7-9FB6-C679253A425E}" srcOrd="0" destOrd="0" presId="urn:microsoft.com/office/officeart/2005/8/layout/vList2"/>
    <dgm:cxn modelId="{0355A80F-FF89-4E45-A6C7-988EED3D6DE1}" srcId="{FFE8B254-F748-4EA9-840F-C629F20050FA}" destId="{0FE1BA9B-6A39-499C-80AF-E855D88D6B62}" srcOrd="2" destOrd="0" parTransId="{79B58EB1-FC37-41B9-94A6-A0053DB1C176}" sibTransId="{36D5AAD3-E9BB-421A-8B17-DA46DD33614F}"/>
    <dgm:cxn modelId="{9F618CF1-0674-4272-9B24-AF0BCF992635}" type="presOf" srcId="{B2AF8B32-3FDA-4263-AA62-B8B6A5681CAC}" destId="{3102073A-0B37-4EE7-9FB6-C679253A425E}" srcOrd="0" destOrd="1" presId="urn:microsoft.com/office/officeart/2005/8/layout/vList2"/>
    <dgm:cxn modelId="{7A571B81-15F2-48D7-998A-991CC581E3A3}" type="presOf" srcId="{0FE1BA9B-6A39-499C-80AF-E855D88D6B62}" destId="{3102073A-0B37-4EE7-9FB6-C679253A425E}" srcOrd="0" destOrd="2"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F1476133-0E6E-473C-9822-199F7CDE0BE0}" type="presOf" srcId="{8C446D5B-F40C-47A7-AA82-4959E8CB408D}" destId="{E9240949-51E6-49B1-BC58-DA8E36260ED3}" srcOrd="0" destOrd="0" presId="urn:microsoft.com/office/officeart/2005/8/layout/vList2"/>
    <dgm:cxn modelId="{1B274B47-DB21-41CA-9E75-31E1B82C2789}"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69DF58D-9BF1-4A79-B27D-9CDCBC2D59AB}" srcId="{FFE8B254-F748-4EA9-840F-C629F20050FA}" destId="{B2AF8B32-3FDA-4263-AA62-B8B6A5681CAC}" srcOrd="1" destOrd="0" parTransId="{9B5BC27E-D654-424B-91A4-D1E1D0F27315}" sibTransId="{97AA1D38-E140-4842-B235-35448728FCAC}"/>
    <dgm:cxn modelId="{2C081E55-8780-45A5-AF80-1F102F5AB88F}" type="presParOf" srcId="{E9240949-51E6-49B1-BC58-DA8E36260ED3}" destId="{494A0A28-AC71-410E-9A09-98494374006B}" srcOrd="0" destOrd="0" presId="urn:microsoft.com/office/officeart/2005/8/layout/vList2"/>
    <dgm:cxn modelId="{B82CF05B-791F-43FD-912B-FF2219E6CDF5}" type="presParOf" srcId="{E9240949-51E6-49B1-BC58-DA8E36260ED3}" destId="{3102073A-0B37-4EE7-9FB6-C679253A425E}" srcOrd="1"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16.11.2017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раз слайда 1"/>
          <p:cNvSpPr>
            <a:spLocks noGrp="1" noRot="1" noChangeAspect="1"/>
          </p:cNvSpPr>
          <p:nvPr>
            <p:ph type="sldImg"/>
          </p:nvPr>
        </p:nvSpPr>
        <p:spPr bwMode="auto">
          <a:noFill/>
          <a:ln>
            <a:solidFill>
              <a:srgbClr val="000000"/>
            </a:solidFill>
            <a:miter lim="800000"/>
            <a:headEnd/>
            <a:tailEnd/>
          </a:ln>
        </p:spPr>
      </p:sp>
      <p:sp>
        <p:nvSpPr>
          <p:cNvPr id="22530"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22531"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D64CB7-BB6D-4734-98D2-5D33010204E8}" type="slidenum">
              <a:rPr lang="ru-RU">
                <a:cs typeface="Arial" charset="0"/>
              </a:rPr>
              <a:pPr fontAlgn="base">
                <a:spcBef>
                  <a:spcPct val="0"/>
                </a:spcBef>
                <a:spcAft>
                  <a:spcPct val="0"/>
                </a:spcAft>
              </a:pPr>
              <a:t>3</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5300949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140024609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 xmlns:p14="http://schemas.microsoft.com/office/powerpoint/2010/main" val="3382581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xmlns="" val="254351643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xmlns="" val="741297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39918206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24593348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2453161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2743989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11950036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3790667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35049594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1669790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16.11.2017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491770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504344-826D-424F-B276-FA3DC188FE36}"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EE14305-ADAD-4A89-A3DA-DE02EE03FDA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2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A6F0381-1F9E-402E-9CD0-66F2BC08103C}"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4787BC5-353C-4B27-9C9D-22FCA6BAA3DE}"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410723F3-1573-4272-AB1C-087A85B1BEBC}"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8F0A115B-CD3F-4691-80DA-F09DC5E8DA65}"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7713A24D-3AA3-4DA2-A89B-BCF6AE96802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1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7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1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66486ED-C6F5-4E7F-822C-2EFCAD7C6B3E}" type="slidenum">
              <a:rPr lang="ru-RU"/>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91"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91"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9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2E12032-A896-42F9-9A0A-D711DD470D77}"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CCA2F74-7205-48E9-8C1D-3D2C0A3D5E0E}"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5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2B931D7-E7F4-49E8-A384-FDACE4B34F1C}"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4" y="27465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BC2CCAE-A7AB-4BE7-BA0E-9790D4B0EE5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23" y="103188"/>
            <a:ext cx="8243887" cy="131445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4" y="1600201"/>
            <a:ext cx="8229600" cy="4456113"/>
          </a:xfrm>
        </p:spPr>
        <p:txBody>
          <a:bodyPr>
            <a:normAutofit/>
          </a:bodyPr>
          <a:lstStyle/>
          <a:p>
            <a:pPr lvl="0"/>
            <a:endParaRPr lang="ru-RU" noProof="0" smtClean="0"/>
          </a:p>
        </p:txBody>
      </p:sp>
      <p:sp>
        <p:nvSpPr>
          <p:cNvPr id="4" name="Rectangle 47"/>
          <p:cNvSpPr>
            <a:spLocks noGrp="1" noChangeArrowheads="1"/>
          </p:cNvSpPr>
          <p:nvPr>
            <p:ph type="dt" sz="half" idx="10"/>
          </p:nvPr>
        </p:nvSpPr>
        <p:spPr/>
        <p:txBody>
          <a:bodyPr/>
          <a:lstStyle>
            <a:lvl1pPr>
              <a:defRPr/>
            </a:lvl1pPr>
          </a:lstStyle>
          <a:p>
            <a:pPr>
              <a:defRPr/>
            </a:pPr>
            <a:endParaRPr lang="ru-RU"/>
          </a:p>
        </p:txBody>
      </p:sp>
      <p:sp>
        <p:nvSpPr>
          <p:cNvPr id="5" name="Rectangle 48"/>
          <p:cNvSpPr>
            <a:spLocks noGrp="1" noChangeArrowheads="1"/>
          </p:cNvSpPr>
          <p:nvPr>
            <p:ph type="ftr" sz="quarter" idx="11"/>
          </p:nvPr>
        </p:nvSpPr>
        <p:spPr/>
        <p:txBody>
          <a:bodyPr/>
          <a:lstStyle>
            <a:lvl1pPr>
              <a:defRPr/>
            </a:lvl1pPr>
          </a:lstStyle>
          <a:p>
            <a:pPr>
              <a:defRPr/>
            </a:pPr>
            <a:endParaRPr lang="ru-RU"/>
          </a:p>
        </p:txBody>
      </p:sp>
      <p:sp>
        <p:nvSpPr>
          <p:cNvPr id="6" name="Rectangle 49"/>
          <p:cNvSpPr>
            <a:spLocks noGrp="1" noChangeArrowheads="1"/>
          </p:cNvSpPr>
          <p:nvPr>
            <p:ph type="sldNum" sz="quarter" idx="12"/>
          </p:nvPr>
        </p:nvSpPr>
        <p:spPr/>
        <p:txBody>
          <a:bodyPr/>
          <a:lstStyle>
            <a:lvl1pPr>
              <a:defRPr/>
            </a:lvl1pPr>
          </a:lstStyle>
          <a:p>
            <a:pPr>
              <a:defRPr/>
            </a:pPr>
            <a:fld id="{8109801C-7C90-41C9-B8E9-36B99C714D3A}" type="slidenum">
              <a:rPr lang="ru-RU"/>
              <a:pPr>
                <a:defRPr/>
              </a:pPr>
              <a:t>‹#›</a:t>
            </a:fld>
            <a:endParaRPr lang="ru-RU"/>
          </a:p>
        </p:txBody>
      </p:sp>
    </p:spTree>
  </p:cSld>
  <p:clrMapOvr>
    <a:masterClrMapping/>
  </p:clrMapOvr>
  <p:transition>
    <p:wipe dir="u"/>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6" y="304801"/>
            <a:ext cx="8001000" cy="12160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566738" y="1752600"/>
            <a:ext cx="8001000" cy="42672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81C9F27-5AD6-404E-9D7C-C071885864F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pPr/>
              <a:t>11/16/2017</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16.11.2017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xmlns="" val="1448090002"/>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4"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5123" name="Rectangle 3"/>
          <p:cNvSpPr>
            <a:spLocks noGrp="1" noChangeArrowheads="1"/>
          </p:cNvSpPr>
          <p:nvPr>
            <p:ph type="body" idx="1"/>
          </p:nvPr>
        </p:nvSpPr>
        <p:spPr bwMode="auto">
          <a:xfrm>
            <a:off x="457204"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058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ru-RU"/>
          </a:p>
        </p:txBody>
      </p:sp>
      <p:sp>
        <p:nvSpPr>
          <p:cNvPr id="205829" name="Rectangle 5"/>
          <p:cNvSpPr>
            <a:spLocks noGrp="1" noChangeArrowheads="1"/>
          </p:cNvSpPr>
          <p:nvPr>
            <p:ph type="ftr" sz="quarter" idx="3"/>
          </p:nvPr>
        </p:nvSpPr>
        <p:spPr bwMode="auto">
          <a:xfrm>
            <a:off x="3124204"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ru-RU"/>
          </a:p>
        </p:txBody>
      </p:sp>
      <p:sp>
        <p:nvSpPr>
          <p:cNvPr id="205830" name="Rectangle 6"/>
          <p:cNvSpPr>
            <a:spLocks noGrp="1" noChangeArrowheads="1"/>
          </p:cNvSpPr>
          <p:nvPr>
            <p:ph type="sldNum" sz="quarter" idx="4"/>
          </p:nvPr>
        </p:nvSpPr>
        <p:spPr bwMode="auto">
          <a:xfrm>
            <a:off x="6553201"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E4B11DBE-5DC3-4D45-97B8-D2E4223594D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jpe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1.jpeg"/><Relationship Id="rId2" Type="http://schemas.openxmlformats.org/officeDocument/2006/relationships/diagramData" Target="../diagrams/data1.xml"/><Relationship Id="rId1" Type="http://schemas.openxmlformats.org/officeDocument/2006/relationships/slideLayout" Target="../slideLayouts/slideLayout38.xml"/><Relationship Id="rId6" Type="http://schemas.openxmlformats.org/officeDocument/2006/relationships/image" Target="../media/image20.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3.jpeg"/><Relationship Id="rId2" Type="http://schemas.openxmlformats.org/officeDocument/2006/relationships/diagramData" Target="../diagrams/data2.xml"/><Relationship Id="rId1" Type="http://schemas.openxmlformats.org/officeDocument/2006/relationships/slideLayout" Target="../slideLayouts/slideLayout38.xml"/><Relationship Id="rId6" Type="http://schemas.openxmlformats.org/officeDocument/2006/relationships/image" Target="../media/image22.jpeg"/><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2844" y="1071546"/>
            <a:ext cx="8629656" cy="1470025"/>
          </a:xfrm>
        </p:spPr>
        <p:style>
          <a:lnRef idx="3">
            <a:schemeClr val="lt1"/>
          </a:lnRef>
          <a:fillRef idx="1">
            <a:schemeClr val="accent1"/>
          </a:fillRef>
          <a:effectRef idx="1">
            <a:schemeClr val="accent1"/>
          </a:effectRef>
          <a:fontRef idx="minor">
            <a:schemeClr val="lt1"/>
          </a:fontRef>
        </p:style>
        <p:txBody>
          <a:bodyPr>
            <a:noAutofit/>
          </a:bodyPr>
          <a:lstStyle/>
          <a:p>
            <a:r>
              <a:rPr lang="uz-Cyrl-UZ" sz="4800"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12-мавзу</a:t>
            </a:r>
            <a:r>
              <a:rPr lang="uz-Cyrl-UZ" sz="4800" b="1" spc="5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 </a:t>
            </a:r>
            <a:r>
              <a:rPr lang="ru-RU" sz="4800" b="1" smtClean="0"/>
              <a:t>ОЗУҚАБОП ЎТЛАР УРУҒЧИЛИГИ</a:t>
            </a:r>
            <a:endPar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1026" name="Picture 2" descr="F:\Слайдларга\Ем хашак етиштириш\рАСМЛАР\000022_E02B9F251CEB3C304325817B002759E2_174531.jpg"/>
          <p:cNvPicPr>
            <a:picLocks noChangeAspect="1" noChangeArrowheads="1"/>
          </p:cNvPicPr>
          <p:nvPr/>
        </p:nvPicPr>
        <p:blipFill>
          <a:blip r:embed="rId2"/>
          <a:srcRect/>
          <a:stretch>
            <a:fillRect/>
          </a:stretch>
        </p:blipFill>
        <p:spPr bwMode="auto">
          <a:xfrm>
            <a:off x="142976" y="2714620"/>
            <a:ext cx="3212212" cy="2143140"/>
          </a:xfrm>
          <a:prstGeom prst="rect">
            <a:avLst/>
          </a:prstGeom>
          <a:noFill/>
        </p:spPr>
      </p:pic>
      <p:pic>
        <p:nvPicPr>
          <p:cNvPr id="1028" name="Picture 4" descr="F:\Слайдларга\Ем хашак етиштириш\рАСМЛАР\vazhskoe-feed.jpg"/>
          <p:cNvPicPr>
            <a:picLocks noChangeAspect="1" noChangeArrowheads="1"/>
          </p:cNvPicPr>
          <p:nvPr/>
        </p:nvPicPr>
        <p:blipFill>
          <a:blip r:embed="rId3"/>
          <a:srcRect/>
          <a:stretch>
            <a:fillRect/>
          </a:stretch>
        </p:blipFill>
        <p:spPr bwMode="auto">
          <a:xfrm>
            <a:off x="5881698" y="2714620"/>
            <a:ext cx="2857520" cy="2143140"/>
          </a:xfrm>
          <a:prstGeom prst="rect">
            <a:avLst/>
          </a:prstGeom>
          <a:noFill/>
        </p:spPr>
      </p:pic>
      <p:pic>
        <p:nvPicPr>
          <p:cNvPr id="1029" name="Picture 5" descr="F:\Слайдларга\Ем хашак етиштириш\рАСМЛАР\2512dcb0a10a20770d570159d56ffbffde0153a5.jpg"/>
          <p:cNvPicPr>
            <a:picLocks noChangeAspect="1" noChangeArrowheads="1"/>
          </p:cNvPicPr>
          <p:nvPr/>
        </p:nvPicPr>
        <p:blipFill>
          <a:blip r:embed="rId4"/>
          <a:srcRect/>
          <a:stretch>
            <a:fillRect/>
          </a:stretch>
        </p:blipFill>
        <p:spPr bwMode="auto">
          <a:xfrm>
            <a:off x="3000364" y="4286255"/>
            <a:ext cx="3268658" cy="2288061"/>
          </a:xfrm>
          <a:prstGeom prst="rect">
            <a:avLst/>
          </a:prstGeom>
          <a:noFill/>
        </p:spPr>
      </p:pic>
    </p:spTree>
    <p:extLst>
      <p:ext uri="{BB962C8B-B14F-4D97-AF65-F5344CB8AC3E}">
        <p14:creationId xmlns:p14="http://schemas.microsoft.com/office/powerpoint/2010/main" xmlns=""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428596" y="1142984"/>
            <a:ext cx="8429684"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uz-Cyrl-UZ" sz="2800" b="1" smtClean="0"/>
              <a:t>1. Ўтларни уруғ учун экиш</a:t>
            </a:r>
            <a:endParaRPr lang="ru-RU" sz="2800" smtClean="0"/>
          </a:p>
          <a:p>
            <a:r>
              <a:rPr lang="uz-Cyrl-UZ" sz="2800" b="1" smtClean="0"/>
              <a:t>2. Уруғлик майдонларини парваришлаш.</a:t>
            </a:r>
            <a:endParaRPr lang="ru-RU" sz="2800" smtClean="0"/>
          </a:p>
          <a:p>
            <a:r>
              <a:rPr lang="uz-Cyrl-UZ" sz="2800" b="1" smtClean="0"/>
              <a:t>3. Ҳосилни йиғиштириш ва </a:t>
            </a:r>
            <a:r>
              <a:rPr lang="uz-Cyrl-UZ" sz="2800" b="1" smtClean="0"/>
              <a:t>уруғларни </a:t>
            </a:r>
            <a:r>
              <a:rPr lang="uz-Cyrl-UZ" sz="2800" b="1" smtClean="0"/>
              <a:t>сақлаш</a:t>
            </a:r>
            <a:r>
              <a:rPr kumimoji="0" lang="uz-Cyrl-UZ" sz="2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rPr>
              <a:t>	</a:t>
            </a:r>
            <a:endParaRPr kumimoji="0" lang="uz-Cyrl-UZ" sz="3600" b="0" i="0" u="none" strike="noStrike" cap="none" normalizeH="0" baseline="0" dirty="0" smtClean="0">
              <a:ln>
                <a:noFill/>
              </a:ln>
              <a:solidFill>
                <a:srgbClr val="0000FF"/>
              </a:solidFill>
              <a:effectLst/>
              <a:latin typeface="Arial" pitchFamily="34" charset="0"/>
            </a:endParaRPr>
          </a:p>
        </p:txBody>
      </p:sp>
    </p:spTree>
    <p:extLst>
      <p:ext uri="{BB962C8B-B14F-4D97-AF65-F5344CB8AC3E}">
        <p14:creationId xmlns="" xmlns:p14="http://schemas.microsoft.com/office/powerpoint/2010/main" val="337292723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71414"/>
            <a:ext cx="8329642" cy="868346"/>
          </a:xfrm>
          <a:ln/>
        </p:spPr>
        <p:style>
          <a:lnRef idx="2">
            <a:schemeClr val="accent2">
              <a:shade val="50000"/>
            </a:schemeClr>
          </a:lnRef>
          <a:fillRef idx="1">
            <a:schemeClr val="accent2"/>
          </a:fillRef>
          <a:effectRef idx="0">
            <a:schemeClr val="accent2"/>
          </a:effectRef>
          <a:fontRef idx="minor">
            <a:schemeClr val="lt1"/>
          </a:fontRef>
        </p:style>
        <p:txBody>
          <a:bodyPr rtlCol="0">
            <a:noAutofit/>
          </a:bodyPr>
          <a:lstStyle/>
          <a:p>
            <a:pPr algn="ctr" fontAlgn="auto">
              <a:spcAft>
                <a:spcPts val="0"/>
              </a:spcAft>
              <a:defRPr/>
            </a:pPr>
            <a:r>
              <a:rPr lang="uz-Cyrl-UZ" sz="3200" b="1" smtClean="0"/>
              <a:t>ЎТЛАРНИ УРУҒ УЧУН ЭКИШ</a:t>
            </a:r>
            <a:endParaRPr lang="ru-RU" sz="3200" dirty="0"/>
          </a:p>
        </p:txBody>
      </p:sp>
      <p:sp>
        <p:nvSpPr>
          <p:cNvPr id="3" name="Содержимое 2"/>
          <p:cNvSpPr>
            <a:spLocks noGrp="1"/>
          </p:cNvSpPr>
          <p:nvPr>
            <p:ph idx="1"/>
          </p:nvPr>
        </p:nvSpPr>
        <p:spPr>
          <a:xfrm>
            <a:off x="285750" y="1000108"/>
            <a:ext cx="8686800" cy="2428892"/>
          </a:xfrm>
        </p:spPr>
        <p:style>
          <a:lnRef idx="1">
            <a:schemeClr val="accent3"/>
          </a:lnRef>
          <a:fillRef idx="2">
            <a:schemeClr val="accent3"/>
          </a:fillRef>
          <a:effectRef idx="1">
            <a:schemeClr val="accent3"/>
          </a:effectRef>
          <a:fontRef idx="minor">
            <a:schemeClr val="dk1"/>
          </a:fontRef>
        </p:style>
        <p:txBody>
          <a:bodyPr rtlCol="0">
            <a:noAutofit/>
          </a:bodyPr>
          <a:lstStyle/>
          <a:p>
            <a:pPr hangingPunct="0"/>
            <a:r>
              <a:rPr lang="uz-Cyrl-UZ" sz="2000" b="1" smtClean="0">
                <a:solidFill>
                  <a:srgbClr val="0000FF"/>
                </a:solidFill>
              </a:rPr>
              <a:t>Уруғлик учун ер танлаш.</a:t>
            </a:r>
            <a:r>
              <a:rPr lang="uz-Cyrl-UZ" sz="2000" smtClean="0">
                <a:solidFill>
                  <a:srgbClr val="0000FF"/>
                </a:solidFill>
              </a:rPr>
              <a:t> Кўпйиллик ўтлардан сифатли ва мўл уруғ ҳосили олиш учун ўсимлик яхши ўсиб ривожланиши учун энг қулай шароитлар яратиш керак.</a:t>
            </a:r>
            <a:endParaRPr lang="ru-RU" sz="2000" smtClean="0">
              <a:solidFill>
                <a:srgbClr val="0000FF"/>
              </a:solidFill>
            </a:endParaRPr>
          </a:p>
          <a:p>
            <a:pPr hangingPunct="0"/>
            <a:r>
              <a:rPr lang="uz-Cyrl-UZ" sz="2000" smtClean="0">
                <a:solidFill>
                  <a:srgbClr val="0000FF"/>
                </a:solidFill>
              </a:rPr>
              <a:t>Уруғлик учун ер майдонини тўғри танлаш муҳим шартлардан биридир. Уруғлик майдонларининг тупроғи унумдор, бегона ўт (айниқса, илдизбачки)лардан тоза бўлиши лозим. Чунки ўтлар ҳаётининг дастлабки даврларида жуда секин ўсади ва бегона ўсимликлардан кўпроқ зарар </a:t>
            </a:r>
            <a:r>
              <a:rPr lang="uz-Cyrl-UZ" sz="2000" smtClean="0">
                <a:solidFill>
                  <a:srgbClr val="0000FF"/>
                </a:solidFill>
              </a:rPr>
              <a:t>кўради</a:t>
            </a:r>
            <a:r>
              <a:rPr lang="uz-Cyrl-UZ" sz="2000" smtClean="0">
                <a:solidFill>
                  <a:srgbClr val="0000FF"/>
                </a:solidFill>
              </a:rPr>
              <a:t>.</a:t>
            </a:r>
            <a:endParaRPr lang="ru-RU" sz="2000" b="1" dirty="0">
              <a:solidFill>
                <a:srgbClr val="0000FF"/>
              </a:solidFill>
              <a:latin typeface="Arial Black" pitchFamily="34" charset="0"/>
              <a:cs typeface="Times New Roman" pitchFamily="18" charset="0"/>
            </a:endParaRPr>
          </a:p>
        </p:txBody>
      </p:sp>
      <p:pic>
        <p:nvPicPr>
          <p:cNvPr id="160769" name="Picture 1" descr="C:\ЮНЕСКО\Слайдлар\Ем хашак етиштириш\рАСМЛАР\1200px-20120918Luzerne_Hockenheim4.jpg"/>
          <p:cNvPicPr>
            <a:picLocks noChangeAspect="1" noChangeArrowheads="1"/>
          </p:cNvPicPr>
          <p:nvPr/>
        </p:nvPicPr>
        <p:blipFill>
          <a:blip r:embed="rId3"/>
          <a:srcRect/>
          <a:stretch>
            <a:fillRect/>
          </a:stretch>
        </p:blipFill>
        <p:spPr bwMode="auto">
          <a:xfrm>
            <a:off x="2214546" y="3286154"/>
            <a:ext cx="4762462" cy="357184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14282" y="71414"/>
            <a:ext cx="8715375" cy="4581525"/>
          </a:xfrm>
        </p:spPr>
        <p:txBody>
          <a:bodyPr>
            <a:normAutofit/>
          </a:bodyPr>
          <a:lstStyle/>
          <a:p>
            <a:pPr hangingPunct="0"/>
            <a:r>
              <a:rPr lang="uz-Cyrl-UZ" sz="2100" b="1" smtClean="0"/>
              <a:t>Тупроққа ишлов бериш.</a:t>
            </a:r>
            <a:r>
              <a:rPr lang="uz-Cyrl-UZ" sz="2100" smtClean="0"/>
              <a:t> Уруғлик майдонларида тупроққа ишлов бериш ўтларни бошқа мақсадлар учун экишдан кам фарқ қилади, аммо барча агротехник жараёнлар сифатли ва ўз вақтида ўтказилади.</a:t>
            </a:r>
            <a:endParaRPr lang="ru-RU" sz="2100" smtClean="0"/>
          </a:p>
          <a:p>
            <a:pPr hangingPunct="0"/>
            <a:r>
              <a:rPr lang="uz-Cyrl-UZ" sz="2100" smtClean="0"/>
              <a:t>Далани бегона ўтлардан тозалашга алоҳида эътибор берилади, чунки аввал таъкидланганидек, уруғлик учун майдонлар бегона ўтлардан кўпроқ зарар кўради.</a:t>
            </a:r>
            <a:endParaRPr lang="ru-RU" sz="2100" smtClean="0"/>
          </a:p>
          <a:p>
            <a:pPr hangingPunct="0"/>
            <a:r>
              <a:rPr lang="uz-Cyrl-UZ" sz="2100" smtClean="0"/>
              <a:t>Кузги шудгор ўтлардан юқори ва сифатли уруғ олишнинг шартларидан биридир, кузги шудгор ҳайдов қатлами чуқурлигида ўтказилади.</a:t>
            </a:r>
            <a:endParaRPr lang="ru-RU" sz="2100" smtClean="0"/>
          </a:p>
          <a:p>
            <a:r>
              <a:rPr lang="ru-RU" sz="2100" smtClean="0"/>
              <a:t>Экиш олдидан майдон яхшилаб текисланади, бороналанади ва керак бўлса мола босилади. Бу тадбирлар уруғларни бир хил чуқурликда экилиши ва майсалар текис униб чиқиши учун зарурдир.</a:t>
            </a:r>
            <a:endParaRPr lang="ru-RU" sz="2100" b="1" smtClean="0">
              <a:latin typeface="Times New Roman" pitchFamily="18" charset="0"/>
            </a:endParaRPr>
          </a:p>
        </p:txBody>
      </p:sp>
      <p:pic>
        <p:nvPicPr>
          <p:cNvPr id="61444" name="Picture 4"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images (10).jpg"/>
          <p:cNvPicPr>
            <a:picLocks noChangeAspect="1" noChangeArrowheads="1"/>
          </p:cNvPicPr>
          <p:nvPr/>
        </p:nvPicPr>
        <p:blipFill>
          <a:blip r:embed="rId2"/>
          <a:srcRect/>
          <a:stretch>
            <a:fillRect/>
          </a:stretch>
        </p:blipFill>
        <p:spPr bwMode="auto">
          <a:xfrm>
            <a:off x="428625" y="4071938"/>
            <a:ext cx="4079875" cy="2714625"/>
          </a:xfrm>
          <a:prstGeom prst="rect">
            <a:avLst/>
          </a:prstGeom>
          <a:noFill/>
          <a:ln w="9525">
            <a:noFill/>
            <a:miter lim="800000"/>
            <a:headEnd/>
            <a:tailEnd/>
          </a:ln>
        </p:spPr>
      </p:pic>
      <p:pic>
        <p:nvPicPr>
          <p:cNvPr id="61445" name="Picture 5"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mop.jpg"/>
          <p:cNvPicPr>
            <a:picLocks noChangeAspect="1" noChangeArrowheads="1"/>
          </p:cNvPicPr>
          <p:nvPr/>
        </p:nvPicPr>
        <p:blipFill>
          <a:blip r:embed="rId3"/>
          <a:srcRect/>
          <a:stretch>
            <a:fillRect/>
          </a:stretch>
        </p:blipFill>
        <p:spPr bwMode="auto">
          <a:xfrm>
            <a:off x="5143500" y="4000500"/>
            <a:ext cx="360045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1"/>
          </a:fillRef>
          <a:effectRef idx="1">
            <a:schemeClr val="accent1"/>
          </a:effectRef>
          <a:fontRef idx="minor">
            <a:schemeClr val="lt1"/>
          </a:fontRef>
        </p:style>
        <p:txBody>
          <a:bodyPr>
            <a:normAutofit/>
          </a:bodyPr>
          <a:lstStyle/>
          <a:p>
            <a:pPr algn="ctr">
              <a:defRPr/>
            </a:pPr>
            <a:r>
              <a:rPr lang="ru-RU" sz="2000" b="1" smtClean="0"/>
              <a:t>Ўғитлар.</a:t>
            </a:r>
            <a:endParaRPr lang="ru-RU" sz="2400" b="1" cap="all">
              <a:ln w="9000" cmpd="sng">
                <a:solidFill>
                  <a:schemeClr val="accent4">
                    <a:shade val="50000"/>
                    <a:satMod val="120000"/>
                  </a:schemeClr>
                </a:solidFill>
                <a:prstDash val="solid"/>
              </a:ln>
              <a:solidFill>
                <a:schemeClr val="bg1"/>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a:bodyPr>
          <a:lstStyle/>
          <a:p>
            <a:pPr hangingPunct="0"/>
            <a:r>
              <a:rPr lang="ru-RU" sz="2000" smtClean="0"/>
              <a:t>Ўтлардан </a:t>
            </a:r>
            <a:r>
              <a:rPr lang="ru-RU" sz="2000" smtClean="0"/>
              <a:t>мўл уруғ олиш учун тупроққа органик ва минерал ўғитлар солинади. Органик ўғитлар солиш тупроқни    кимёвий ва физикавий хусусиятларини яхшилаб, ўсимликнинг ўсиш ва ривожланишига ижобий таъсир кўрсатади, натижада уруғ сифатли ва мўл бўлади. Гўнг солиш, органик моддаларга камбағал оч тусли бўз тупроқларда, айниқса, зарурдир.</a:t>
            </a:r>
          </a:p>
          <a:p>
            <a:pPr hangingPunct="0"/>
            <a:r>
              <a:rPr lang="ru-RU" sz="2000" smtClean="0"/>
              <a:t>Одатда гўнг уруғлик ўтлардан олдин экилган экинларга гектарига 30-40 т солинади. Агар ўтмишдошга гўнг солинмаган бўлса чириган гўнгни уруғ учун ўт экиладиган майдонга шудгор остига солинади. Органик ўғит сифатида компостларни ҳам қўллаш мумкин. Парранда гўнгидан экиш олдидан тупроққа ишлов бериш вақтида гектарига 400-800 кг солиш яхши самара беради.</a:t>
            </a:r>
          </a:p>
          <a:p>
            <a:pPr marL="185738" indent="442913" algn="just">
              <a:lnSpc>
                <a:spcPct val="90000"/>
              </a:lnSpc>
            </a:pPr>
            <a:endParaRPr lang="ru-RU" sz="2400" smtClean="0"/>
          </a:p>
          <a:p>
            <a:pPr marL="185738" indent="442913" algn="just">
              <a:lnSpc>
                <a:spcPct val="90000"/>
              </a:lnSpc>
            </a:pPr>
            <a:endParaRPr lang="ru-RU" sz="2400" smtClean="0"/>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285720" y="4357694"/>
            <a:ext cx="3595670" cy="2371725"/>
          </a:xfrm>
          <a:prstGeom prst="rect">
            <a:avLst/>
          </a:prstGeom>
          <a:noFill/>
        </p:spPr>
      </p:pic>
      <p:pic>
        <p:nvPicPr>
          <p:cNvPr id="5" name="Picture 2" descr="C:\КАФЕДРА\Укув услубий мажмуалар\Усимликшунослик ва Пахтачилик фанидан мажмуалар\Усим-пахтачилик_мавзулар презинтацияси\еРНИ ИШЛАШ\mineral-udobreniya.jpg"/>
          <p:cNvPicPr>
            <a:picLocks noChangeAspect="1" noChangeArrowheads="1"/>
          </p:cNvPicPr>
          <p:nvPr/>
        </p:nvPicPr>
        <p:blipFill>
          <a:blip r:embed="rId3"/>
          <a:srcRect/>
          <a:stretch>
            <a:fillRect/>
          </a:stretch>
        </p:blipFill>
        <p:spPr bwMode="auto">
          <a:xfrm>
            <a:off x="4786314" y="4500570"/>
            <a:ext cx="3800748" cy="205683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142844" y="53956"/>
            <a:ext cx="8243887" cy="588962"/>
          </a:xfrm>
        </p:spPr>
        <p:txBody>
          <a:bodyPr>
            <a:normAutofit/>
          </a:bodyPr>
          <a:lstStyle/>
          <a:p>
            <a:pPr algn="r">
              <a:defRPr/>
            </a:pPr>
            <a:r>
              <a:rPr lang="ru-RU" sz="3200" b="1" smtClean="0">
                <a:solidFill>
                  <a:srgbClr val="0000FF"/>
                </a:solidFill>
              </a:rPr>
              <a:t>Уруғлик ва уни экишга тайёрлаш</a:t>
            </a:r>
            <a:r>
              <a:rPr lang="ru-RU" sz="3200" b="1" smtClean="0"/>
              <a:t>.</a:t>
            </a:r>
            <a:r>
              <a:rPr lang="ru-RU" sz="3200" smtClean="0"/>
              <a:t> </a:t>
            </a:r>
            <a:endParaRPr lang="ru-RU" sz="4000" i="1" smtClean="0"/>
          </a:p>
        </p:txBody>
      </p:sp>
      <p:sp>
        <p:nvSpPr>
          <p:cNvPr id="31747" name="Rectangle 3"/>
          <p:cNvSpPr>
            <a:spLocks noGrp="1" noChangeArrowheads="1"/>
          </p:cNvSpPr>
          <p:nvPr>
            <p:ph idx="1"/>
          </p:nvPr>
        </p:nvSpPr>
        <p:spPr>
          <a:xfrm>
            <a:off x="3071802" y="571480"/>
            <a:ext cx="5929322" cy="5832475"/>
          </a:xfrm>
        </p:spPr>
        <p:txBody>
          <a:bodyPr>
            <a:normAutofit fontScale="85000" lnSpcReduction="20000"/>
          </a:bodyPr>
          <a:lstStyle/>
          <a:p>
            <a:pPr hangingPunct="0"/>
            <a:r>
              <a:rPr lang="ru-RU" b="1" smtClean="0">
                <a:solidFill>
                  <a:srgbClr val="0000FF"/>
                </a:solidFill>
              </a:rPr>
              <a:t>Юқори сифатли уруғ танлаш ва уни экишга яхши тайёрлаш мўл уруғ олишнинг шартидир. У маҳаллий ёки маҳаллий шароитда келиб чиққан селекцион нав бўлиши, табиий шароити ўхшаш бошқа жойлардан келтирилган уруғлар олинади.</a:t>
            </a:r>
          </a:p>
          <a:p>
            <a:pPr hangingPunct="0"/>
            <a:r>
              <a:rPr lang="ru-RU" b="1" smtClean="0">
                <a:solidFill>
                  <a:srgbClr val="0000FF"/>
                </a:solidFill>
              </a:rPr>
              <a:t>Уруғлик материалнинг муҳим сифат кўрсаткичларидан бири ундаги захира озиқ моддалар миқдори бўлиб, у ўсаётган муртак учун озиқдир. Бу захира 1000 та уруғнинг вазни (ҳаво қуруқлигида)дир.</a:t>
            </a:r>
          </a:p>
          <a:p>
            <a:pPr hangingPunct="0"/>
            <a:r>
              <a:rPr lang="ru-RU" b="1" smtClean="0">
                <a:solidFill>
                  <a:srgbClr val="0000FF"/>
                </a:solidFill>
              </a:rPr>
              <a:t>Тажрибаларда аниқланишича, қўнғирбош ўтлар гултўпламининг юқори қисмидаги уруғлар пастки қисмидагига нисбатан йирикроқ, яъни 1000 та уруғ вазни ортиқроқ бўлади. Дуккаклиларда эса поянинг ўрта ва пастки қисмидаги дуккакларнинг уруғлари йирикроқ </a:t>
            </a:r>
            <a:r>
              <a:rPr lang="ru-RU" b="1" smtClean="0">
                <a:solidFill>
                  <a:srgbClr val="0000FF"/>
                </a:solidFill>
              </a:rPr>
              <a:t>бўлади</a:t>
            </a:r>
            <a:r>
              <a:rPr lang="ru-RU" b="1" smtClean="0">
                <a:solidFill>
                  <a:srgbClr val="0000FF"/>
                </a:solidFill>
              </a:rPr>
              <a:t>.</a:t>
            </a:r>
            <a:endParaRPr lang="uz-Cyrl-UZ" sz="2800" b="1" smtClean="0">
              <a:solidFill>
                <a:srgbClr val="0000FF"/>
              </a:solidFill>
              <a:latin typeface="Times New Roman" pitchFamily="18" charset="0"/>
              <a:cs typeface="Times New Roman" pitchFamily="18" charset="0"/>
            </a:endParaRPr>
          </a:p>
        </p:txBody>
      </p:sp>
      <p:pic>
        <p:nvPicPr>
          <p:cNvPr id="32770"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1306513_0.jpeg"/>
          <p:cNvPicPr>
            <a:picLocks noChangeAspect="1" noChangeArrowheads="1"/>
          </p:cNvPicPr>
          <p:nvPr/>
        </p:nvPicPr>
        <p:blipFill>
          <a:blip r:embed="rId2"/>
          <a:srcRect/>
          <a:stretch>
            <a:fillRect/>
          </a:stretch>
        </p:blipFill>
        <p:spPr bwMode="auto">
          <a:xfrm>
            <a:off x="214282" y="4000504"/>
            <a:ext cx="3143239" cy="2357429"/>
          </a:xfrm>
          <a:prstGeom prst="rect">
            <a:avLst/>
          </a:prstGeom>
          <a:noFill/>
        </p:spPr>
      </p:pic>
      <p:pic>
        <p:nvPicPr>
          <p:cNvPr id="32772" name="Picture 4"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553615302_1_261x203_nasnnya-lyutserni-ochischene-magnchene-sort-nadezhda-60-grn-kg.jpg"/>
          <p:cNvPicPr>
            <a:picLocks noChangeAspect="1" noChangeArrowheads="1"/>
          </p:cNvPicPr>
          <p:nvPr/>
        </p:nvPicPr>
        <p:blipFill>
          <a:blip r:embed="rId3"/>
          <a:srcRect/>
          <a:stretch>
            <a:fillRect/>
          </a:stretch>
        </p:blipFill>
        <p:spPr bwMode="auto">
          <a:xfrm>
            <a:off x="357158" y="785794"/>
            <a:ext cx="2786082" cy="326927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2">
            <a:schemeClr val="accent2">
              <a:shade val="50000"/>
            </a:schemeClr>
          </a:lnRef>
          <a:fillRef idx="1">
            <a:schemeClr val="accent2"/>
          </a:fillRef>
          <a:effectRef idx="0">
            <a:schemeClr val="accent2"/>
          </a:effectRef>
          <a:fontRef idx="minor">
            <a:schemeClr val="lt1"/>
          </a:fontRef>
        </p:style>
        <p:txBody>
          <a:bodyPr/>
          <a:lstStyle/>
          <a:p>
            <a:pPr>
              <a:defRPr/>
            </a:pPr>
            <a:r>
              <a:rPr lang="ru-RU" sz="2400" b="1" smtClean="0"/>
              <a:t>Экиш муддатлари ва усуллари.</a:t>
            </a:r>
            <a:r>
              <a:rPr lang="ru-RU" sz="2400" smtClean="0"/>
              <a:t> </a:t>
            </a:r>
            <a:endParaRPr lang="ru-RU" sz="240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hangingPunct="0"/>
            <a:r>
              <a:rPr lang="ru-RU" sz="1800" smtClean="0"/>
              <a:t>Уруғ олиш учун ўтлар баҳорда ва кузда экилади, ёзда экиш ҳам айрим тупроқ ва иқлим шароитларида яхши самара бериши мумкин. Ёппасига қаторлаб (15 см) ва кенг қаторлаб (45-50-60 см) экиш уруғ ҳосилига ижобий таъсир этади. Уруғ учун ўтларни қопловчилик ва соф ҳолда экиш мумкин.</a:t>
            </a:r>
          </a:p>
          <a:p>
            <a:pPr hangingPunct="0"/>
            <a:r>
              <a:rPr lang="ru-RU" sz="1800" smtClean="0"/>
              <a:t>Баҳорда қопловчили экиш соф ҳолда экишга нисбатан камроқ уруғ ҳосили беради, бу биринчи йилда, айниқса, сезиларли бўлади. Кейинги йилларда бу фарқ йўқолиб </a:t>
            </a:r>
            <a:r>
              <a:rPr lang="ru-RU" sz="1800" smtClean="0"/>
              <a:t>кетади</a:t>
            </a:r>
            <a:r>
              <a:rPr lang="ru-RU" sz="1800" smtClean="0"/>
              <a:t>.</a:t>
            </a:r>
          </a:p>
          <a:p>
            <a:pPr hangingPunct="0"/>
            <a:r>
              <a:rPr lang="ru-RU" sz="1800" smtClean="0"/>
              <a:t>Кузда ўтлар ғалладон экинлари билан бир вақтда экилади ва бу экинлар ўт учун қопловчи бўлади. Бундай шароитда ўтлар 8-12 кунда униб чиқади. Қопловчи экин пишганда ўт билан бирга ўриб олинади. Кейин ўт озиқлантирилади ва бошқа парваришлар ўтказилади.</a:t>
            </a:r>
          </a:p>
          <a:p>
            <a:pPr hangingPunct="0"/>
            <a:r>
              <a:rPr lang="ru-RU" sz="1800" smtClean="0"/>
              <a:t>Уруғчилик хўжаликларида, кўпинча, ўтлар уруғ учун соф ҳолда кенг қаторлаб экилади. Бу усул янги навдор уруғларни тезроқ кўпайтириш эҳтиёжи бўлганда ҳам қўлланилади.</a:t>
            </a:r>
          </a:p>
          <a:p>
            <a:pPr hangingPunct="0"/>
            <a:endParaRPr lang="ru-RU" sz="1800"/>
          </a:p>
        </p:txBody>
      </p:sp>
      <p:pic>
        <p:nvPicPr>
          <p:cNvPr id="34820"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71438" y="1000108"/>
            <a:ext cx="2714612" cy="2357454"/>
          </a:xfrm>
          <a:prstGeom prst="rect">
            <a:avLst/>
          </a:prstGeom>
          <a:noFill/>
        </p:spPr>
      </p:pic>
      <p:pic>
        <p:nvPicPr>
          <p:cNvPr id="34821" name="Picture 5" descr="C:\КАФЕДРА\Укув услубий мажмуалар\Усимликшунослик ва Пахтачилик фанидан мажмуалар\Усимликшунослик расмлар\3.Сули\Етиштириш\экиш4.jpg"/>
          <p:cNvPicPr>
            <a:picLocks noChangeAspect="1" noChangeArrowheads="1"/>
          </p:cNvPicPr>
          <p:nvPr/>
        </p:nvPicPr>
        <p:blipFill>
          <a:blip r:embed="rId3"/>
          <a:srcRect/>
          <a:stretch>
            <a:fillRect/>
          </a:stretch>
        </p:blipFill>
        <p:spPr bwMode="auto">
          <a:xfrm>
            <a:off x="71406" y="3429000"/>
            <a:ext cx="2643174" cy="1836838"/>
          </a:xfrm>
          <a:prstGeom prst="rect">
            <a:avLst/>
          </a:prstGeom>
          <a:noFill/>
        </p:spPr>
      </p:pic>
      <p:pic>
        <p:nvPicPr>
          <p:cNvPr id="7170" name="Picture 2" descr="C:\КАФЕДРА\Укув услубий мажмуалар\Усимликшунослик ва Пахтачилик фанидан мажмуалар\Усим-пахтачилик_мавзулар презинтацияси\Гречиха\maxresdefault.jpg"/>
          <p:cNvPicPr>
            <a:picLocks noChangeAspect="1" noChangeArrowheads="1"/>
          </p:cNvPicPr>
          <p:nvPr/>
        </p:nvPicPr>
        <p:blipFill>
          <a:blip r:embed="rId4" cstate="print"/>
          <a:srcRect/>
          <a:stretch>
            <a:fillRect/>
          </a:stretch>
        </p:blipFill>
        <p:spPr bwMode="auto">
          <a:xfrm>
            <a:off x="6429420" y="5500726"/>
            <a:ext cx="2357422" cy="128586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r>
              <a:rPr lang="ru-RU" sz="2800" b="1" smtClean="0"/>
              <a:t>Уруғларни экиш чуқурлиги ва экиш меъёри.</a:t>
            </a:r>
            <a:endParaRPr lang="ru-RU" sz="2800" b="1" dirty="0"/>
          </a:p>
        </p:txBody>
      </p:sp>
      <p:sp>
        <p:nvSpPr>
          <p:cNvPr id="270339" name="Rectangle 3"/>
          <p:cNvSpPr>
            <a:spLocks noGrp="1" noChangeArrowheads="1"/>
          </p:cNvSpPr>
          <p:nvPr>
            <p:ph idx="1"/>
          </p:nvPr>
        </p:nvSpPr>
        <p:spPr>
          <a:xfrm>
            <a:off x="80994" y="785794"/>
            <a:ext cx="8991600" cy="2357454"/>
          </a:xfrm>
        </p:spPr>
        <p:txBody>
          <a:bodyPr>
            <a:noAutofit/>
          </a:bodyPr>
          <a:lstStyle/>
          <a:p>
            <a:r>
              <a:rPr lang="ru-RU" sz="1800" smtClean="0"/>
              <a:t>Ўтларни ёппасига ва бир текис ундириб олиш учун керакли чуқурликка экилиши керак. Экиш чуқурлиги турли тупроқларда бир хил бўлмайди. Одатда оғир тупроқларда чуқур экиш, енгил тупроқларда ўта саёз экишга йўл қуйиб </a:t>
            </a:r>
            <a:r>
              <a:rPr lang="ru-RU" sz="1800" smtClean="0"/>
              <a:t>бўлмайди</a:t>
            </a:r>
            <a:r>
              <a:rPr lang="ru-RU" sz="1800" smtClean="0"/>
              <a:t>.</a:t>
            </a:r>
          </a:p>
          <a:p>
            <a:r>
              <a:rPr lang="uz-Cyrl-UZ" sz="1800" smtClean="0"/>
              <a:t>Амалиётда ҳар бир аниқ ҳолат учун хўжалик яроқлилиги асосида ҳақиқий уруғ экиш меъёри ҳисобланади. Бунинг учун унувчанлик фоизини тозалик фоизига кўпайтириб 100 га бўлиниб, хўжалик яроқлилиги топилади. Шунга асосан 100% экишга яроқли меъёрга тузатиш киритилиб, ҳақиқий экиш меъёри белгиланади.</a:t>
            </a:r>
            <a:endParaRPr lang="ru-RU" sz="1800" smtClean="0"/>
          </a:p>
          <a:p>
            <a:endParaRPr lang="ru-RU" sz="1800" dirty="0"/>
          </a:p>
        </p:txBody>
      </p:sp>
      <p:pic>
        <p:nvPicPr>
          <p:cNvPr id="6"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4643438" y="3307934"/>
            <a:ext cx="4071934" cy="3129021"/>
          </a:xfrm>
          <a:prstGeom prst="rect">
            <a:avLst/>
          </a:prstGeom>
          <a:noFill/>
        </p:spPr>
      </p:pic>
      <p:pic>
        <p:nvPicPr>
          <p:cNvPr id="7" name="Рисунок 131"/>
          <p:cNvPicPr>
            <a:picLocks noChangeAspect="1" noChangeArrowheads="1"/>
          </p:cNvPicPr>
          <p:nvPr/>
        </p:nvPicPr>
        <p:blipFill>
          <a:blip r:embed="rId3"/>
          <a:srcRect/>
          <a:stretch>
            <a:fillRect/>
          </a:stretch>
        </p:blipFill>
        <p:spPr bwMode="auto">
          <a:xfrm>
            <a:off x="127344" y="3357562"/>
            <a:ext cx="4301780" cy="3143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4" y="274638"/>
            <a:ext cx="8229600" cy="582594"/>
          </a:xfrm>
        </p:spPr>
        <p:txBody>
          <a:bodyPr/>
          <a:lstStyle/>
          <a:p>
            <a:r>
              <a:rPr lang="ru-RU" sz="3200" b="1" smtClean="0"/>
              <a:t>Уруғларни экиш чуқурлиги, см</a:t>
            </a:r>
            <a:endParaRPr lang="ru-RU" sz="3200"/>
          </a:p>
        </p:txBody>
      </p:sp>
      <p:graphicFrame>
        <p:nvGraphicFramePr>
          <p:cNvPr id="4" name="Таблица 3"/>
          <p:cNvGraphicFramePr>
            <a:graphicFrameLocks noGrp="1"/>
          </p:cNvGraphicFramePr>
          <p:nvPr/>
        </p:nvGraphicFramePr>
        <p:xfrm>
          <a:off x="285720" y="1071546"/>
          <a:ext cx="8572561" cy="5000661"/>
        </p:xfrm>
        <a:graphic>
          <a:graphicData uri="http://schemas.openxmlformats.org/drawingml/2006/table">
            <a:tbl>
              <a:tblPr firstRow="1" firstCol="1" bandRow="1" bandCol="1">
                <a:tableStyleId>{35758FB7-9AC5-4552-8A53-C91805E547FA}</a:tableStyleId>
              </a:tblPr>
              <a:tblGrid>
                <a:gridCol w="2493974"/>
                <a:gridCol w="1090639"/>
                <a:gridCol w="2493974"/>
                <a:gridCol w="2493974"/>
              </a:tblGrid>
              <a:tr h="576311">
                <a:tc rowSpan="2">
                  <a:txBody>
                    <a:bodyPr/>
                    <a:lstStyle/>
                    <a:p>
                      <a:pPr algn="ctr" hangingPunct="0">
                        <a:lnSpc>
                          <a:spcPct val="115000"/>
                        </a:lnSpc>
                        <a:spcAft>
                          <a:spcPts val="0"/>
                        </a:spcAft>
                      </a:pPr>
                      <a:r>
                        <a:rPr lang="ru-RU" sz="1300"/>
                        <a:t>Ўтлар</a:t>
                      </a:r>
                      <a:endParaRPr lang="ru-RU" sz="1000">
                        <a:latin typeface="Calibri"/>
                        <a:ea typeface="Calibri"/>
                        <a:cs typeface="Times New Roman"/>
                      </a:endParaRPr>
                    </a:p>
                  </a:txBody>
                  <a:tcPr marL="64832" marR="64832" marT="0" marB="0" anchor="ctr"/>
                </a:tc>
                <a:tc gridSpan="3">
                  <a:txBody>
                    <a:bodyPr/>
                    <a:lstStyle/>
                    <a:p>
                      <a:pPr algn="ctr" hangingPunct="0">
                        <a:lnSpc>
                          <a:spcPct val="115000"/>
                        </a:lnSpc>
                        <a:spcAft>
                          <a:spcPts val="0"/>
                        </a:spcAft>
                      </a:pPr>
                      <a:r>
                        <a:rPr lang="ru-RU" sz="1300"/>
                        <a:t>Тупроқлар</a:t>
                      </a:r>
                      <a:endParaRPr lang="ru-RU" sz="1000">
                        <a:latin typeface="Calibri"/>
                        <a:ea typeface="Calibri"/>
                        <a:cs typeface="Times New Roman"/>
                      </a:endParaRPr>
                    </a:p>
                  </a:txBody>
                  <a:tcPr marL="64832" marR="64832" marT="0" marB="0"/>
                </a:tc>
                <a:tc hMerge="1">
                  <a:txBody>
                    <a:bodyPr/>
                    <a:lstStyle/>
                    <a:p>
                      <a:endParaRPr lang="ru-RU"/>
                    </a:p>
                  </a:txBody>
                  <a:tcPr/>
                </a:tc>
                <a:tc hMerge="1">
                  <a:txBody>
                    <a:bodyPr/>
                    <a:lstStyle/>
                    <a:p>
                      <a:endParaRPr lang="ru-RU"/>
                    </a:p>
                  </a:txBody>
                  <a:tcPr/>
                </a:tc>
              </a:tr>
              <a:tr h="966484">
                <a:tc vMerge="1">
                  <a:txBody>
                    <a:bodyPr/>
                    <a:lstStyle/>
                    <a:p>
                      <a:endParaRPr lang="ru-RU"/>
                    </a:p>
                  </a:txBody>
                  <a:tcPr/>
                </a:tc>
                <a:tc>
                  <a:txBody>
                    <a:bodyPr/>
                    <a:lstStyle/>
                    <a:p>
                      <a:pPr algn="ctr" hangingPunct="0">
                        <a:lnSpc>
                          <a:spcPct val="115000"/>
                        </a:lnSpc>
                        <a:spcAft>
                          <a:spcPts val="0"/>
                        </a:spcAft>
                      </a:pPr>
                      <a:r>
                        <a:rPr lang="ru-RU" sz="1300"/>
                        <a:t>Оғир</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Ўртача</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Енгил.</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Эркакўт</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2,0</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3,0</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Илдизпоясиз буғдойиқ</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2,0</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3,0</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4,0</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Бўйчан мастак</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1,5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4,0</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Ўтлоқ қўнғирбоши</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0,5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1,0</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1,5</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Оқ себарга</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0,5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0,5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1,0</a:t>
                      </a:r>
                      <a:endParaRPr lang="ru-RU" sz="1000">
                        <a:latin typeface="Calibri"/>
                        <a:ea typeface="Calibri"/>
                        <a:cs typeface="Times New Roman"/>
                      </a:endParaRPr>
                    </a:p>
                  </a:txBody>
                  <a:tcPr marL="64832" marR="64832" marT="0" marB="0"/>
                </a:tc>
              </a:tr>
              <a:tr h="576311">
                <a:tc>
                  <a:txBody>
                    <a:bodyPr/>
                    <a:lstStyle/>
                    <a:p>
                      <a:pPr hangingPunct="0">
                        <a:lnSpc>
                          <a:spcPct val="115000"/>
                        </a:lnSpc>
                        <a:spcAft>
                          <a:spcPts val="0"/>
                        </a:spcAft>
                      </a:pPr>
                      <a:r>
                        <a:rPr lang="ru-RU" sz="1300"/>
                        <a:t>Кўк беда</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2,0</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2,5</a:t>
                      </a:r>
                      <a:endParaRPr lang="ru-RU" sz="1000">
                        <a:latin typeface="Calibri"/>
                        <a:ea typeface="Calibri"/>
                        <a:cs typeface="Times New Roman"/>
                      </a:endParaRPr>
                    </a:p>
                  </a:txBody>
                  <a:tcPr marL="64832" marR="64832" marT="0" marB="0"/>
                </a:tc>
                <a:tc>
                  <a:txBody>
                    <a:bodyPr/>
                    <a:lstStyle/>
                    <a:p>
                      <a:pPr algn="ctr" hangingPunct="0">
                        <a:lnSpc>
                          <a:spcPct val="115000"/>
                        </a:lnSpc>
                        <a:spcAft>
                          <a:spcPts val="0"/>
                        </a:spcAft>
                      </a:pPr>
                      <a:r>
                        <a:rPr lang="ru-RU" sz="1300"/>
                        <a:t>3,0</a:t>
                      </a:r>
                      <a:endParaRPr lang="ru-RU" sz="1000">
                        <a:latin typeface="Calibri"/>
                        <a:ea typeface="Calibri"/>
                        <a:cs typeface="Times New Roman"/>
                      </a:endParaRPr>
                    </a:p>
                  </a:txBody>
                  <a:tcPr marL="64832" marR="64832" marT="0" marB="0"/>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4" y="71414"/>
            <a:ext cx="8229600" cy="785818"/>
          </a:xfrm>
        </p:spPr>
        <p:txBody>
          <a:bodyPr/>
          <a:lstStyle/>
          <a:p>
            <a:r>
              <a:rPr lang="uz-Cyrl-UZ" sz="3200" b="1" smtClean="0"/>
              <a:t>Кўпйиллик ўтларни уруғ учун экиш </a:t>
            </a:r>
            <a:r>
              <a:rPr lang="uz-Cyrl-UZ" sz="3200" b="1" smtClean="0"/>
              <a:t>меъёрлари</a:t>
            </a:r>
            <a:r>
              <a:rPr lang="uz-Cyrl-UZ" sz="3200" b="1" smtClean="0"/>
              <a:t>.</a:t>
            </a:r>
            <a:endParaRPr lang="ru-RU" sz="3200"/>
          </a:p>
        </p:txBody>
      </p:sp>
      <p:graphicFrame>
        <p:nvGraphicFramePr>
          <p:cNvPr id="5" name="Таблица 4"/>
          <p:cNvGraphicFramePr>
            <a:graphicFrameLocks noGrp="1"/>
          </p:cNvGraphicFramePr>
          <p:nvPr/>
        </p:nvGraphicFramePr>
        <p:xfrm>
          <a:off x="142844" y="1000108"/>
          <a:ext cx="8858281" cy="5357849"/>
        </p:xfrm>
        <a:graphic>
          <a:graphicData uri="http://schemas.openxmlformats.org/drawingml/2006/table">
            <a:tbl>
              <a:tblPr firstRow="1" firstCol="1" bandRow="1">
                <a:tableStyleId>{775DCB02-9BB8-47FD-8907-85C794F793BA}</a:tableStyleId>
              </a:tblPr>
              <a:tblGrid>
                <a:gridCol w="2540797"/>
                <a:gridCol w="1343075"/>
                <a:gridCol w="1815667"/>
                <a:gridCol w="1815667"/>
                <a:gridCol w="1343075"/>
              </a:tblGrid>
              <a:tr h="838010">
                <a:tc rowSpan="2">
                  <a:txBody>
                    <a:bodyPr/>
                    <a:lstStyle/>
                    <a:p>
                      <a:pPr algn="ctr" hangingPunct="0">
                        <a:lnSpc>
                          <a:spcPct val="115000"/>
                        </a:lnSpc>
                        <a:spcAft>
                          <a:spcPts val="0"/>
                        </a:spcAft>
                      </a:pPr>
                      <a:endParaRPr lang="uz-Cyrl-UZ" sz="1600"/>
                    </a:p>
                    <a:p>
                      <a:pPr algn="ctr" hangingPunct="0">
                        <a:lnSpc>
                          <a:spcPct val="115000"/>
                        </a:lnSpc>
                        <a:spcAft>
                          <a:spcPts val="0"/>
                        </a:spcAft>
                      </a:pPr>
                      <a:r>
                        <a:rPr lang="ru-RU" sz="1600"/>
                        <a:t>Ўтлар</a:t>
                      </a:r>
                      <a:endParaRPr lang="ru-RU" sz="1050">
                        <a:latin typeface="Calibri"/>
                        <a:ea typeface="Calibri"/>
                        <a:cs typeface="Times New Roman"/>
                      </a:endParaRPr>
                    </a:p>
                  </a:txBody>
                  <a:tcPr marL="15354" marR="15354" marT="0" marB="0"/>
                </a:tc>
                <a:tc gridSpan="2">
                  <a:txBody>
                    <a:bodyPr/>
                    <a:lstStyle/>
                    <a:p>
                      <a:pPr algn="ctr" hangingPunct="0">
                        <a:lnSpc>
                          <a:spcPct val="115000"/>
                        </a:lnSpc>
                        <a:spcAft>
                          <a:spcPts val="0"/>
                        </a:spcAft>
                      </a:pPr>
                      <a:r>
                        <a:rPr lang="ru-RU" sz="1600"/>
                        <a:t>Соф ҳолда экиш</a:t>
                      </a:r>
                      <a:endParaRPr lang="ru-RU" sz="1050"/>
                    </a:p>
                    <a:p>
                      <a:pPr algn="ctr" hangingPunct="0">
                        <a:lnSpc>
                          <a:spcPct val="115000"/>
                        </a:lnSpc>
                        <a:spcAft>
                          <a:spcPts val="0"/>
                        </a:spcAft>
                      </a:pPr>
                      <a:r>
                        <a:rPr lang="ru-RU" sz="1600"/>
                        <a:t>меъёри, кг.</a:t>
                      </a:r>
                      <a:endParaRPr lang="ru-RU" sz="1050">
                        <a:latin typeface="Calibri"/>
                        <a:ea typeface="Calibri"/>
                        <a:cs typeface="Times New Roman"/>
                      </a:endParaRPr>
                    </a:p>
                  </a:txBody>
                  <a:tcPr marL="15354" marR="15354" marT="0" marB="0"/>
                </a:tc>
                <a:tc hMerge="1">
                  <a:txBody>
                    <a:bodyPr/>
                    <a:lstStyle/>
                    <a:p>
                      <a:endParaRPr lang="ru-RU"/>
                    </a:p>
                  </a:txBody>
                  <a:tcPr/>
                </a:tc>
                <a:tc>
                  <a:txBody>
                    <a:bodyPr/>
                    <a:lstStyle/>
                    <a:p>
                      <a:pPr algn="ctr" hangingPunct="0">
                        <a:lnSpc>
                          <a:spcPct val="115000"/>
                        </a:lnSpc>
                        <a:spcAft>
                          <a:spcPts val="0"/>
                        </a:spcAft>
                      </a:pPr>
                      <a:endParaRPr lang="ru-RU" sz="1600"/>
                    </a:p>
                    <a:p>
                      <a:pPr algn="ctr" hangingPunct="0">
                        <a:lnSpc>
                          <a:spcPct val="115000"/>
                        </a:lnSpc>
                        <a:spcAft>
                          <a:spcPts val="0"/>
                        </a:spcAft>
                      </a:pPr>
                      <a:r>
                        <a:rPr lang="ru-RU" sz="1600" smtClean="0"/>
                        <a:t>1 кг. </a:t>
                      </a:r>
                      <a:r>
                        <a:rPr lang="ru-RU" sz="1600"/>
                        <a:t>да уруғ</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endParaRPr lang="ru-RU" sz="1600"/>
                    </a:p>
                    <a:p>
                      <a:pPr algn="ctr" hangingPunct="0">
                        <a:lnSpc>
                          <a:spcPct val="115000"/>
                        </a:lnSpc>
                        <a:spcAft>
                          <a:spcPts val="0"/>
                        </a:spcAft>
                      </a:pPr>
                      <a:r>
                        <a:rPr lang="ru-RU" sz="1600"/>
                        <a:t>1000 та уруғ</a:t>
                      </a:r>
                      <a:endParaRPr lang="ru-RU" sz="1050">
                        <a:latin typeface="Calibri"/>
                        <a:ea typeface="Calibri"/>
                        <a:cs typeface="Times New Roman"/>
                      </a:endParaRPr>
                    </a:p>
                  </a:txBody>
                  <a:tcPr marL="15354" marR="15354" marT="0" marB="0"/>
                </a:tc>
              </a:tr>
              <a:tr h="558673">
                <a:tc vMerge="1">
                  <a:txBody>
                    <a:bodyPr/>
                    <a:lstStyle/>
                    <a:p>
                      <a:endParaRPr lang="ru-RU"/>
                    </a:p>
                  </a:txBody>
                  <a:tcPr/>
                </a:tc>
                <a:tc>
                  <a:txBody>
                    <a:bodyPr/>
                    <a:lstStyle/>
                    <a:p>
                      <a:pPr algn="ctr" hangingPunct="0">
                        <a:lnSpc>
                          <a:spcPct val="115000"/>
                        </a:lnSpc>
                        <a:spcAft>
                          <a:spcPts val="0"/>
                        </a:spcAft>
                      </a:pPr>
                      <a:r>
                        <a:rPr lang="ru-RU" sz="1600"/>
                        <a:t>Кенг қа-</a:t>
                      </a:r>
                      <a:endParaRPr lang="ru-RU" sz="1050"/>
                    </a:p>
                    <a:p>
                      <a:pPr algn="ctr" hangingPunct="0">
                        <a:lnSpc>
                          <a:spcPct val="115000"/>
                        </a:lnSpc>
                        <a:spcAft>
                          <a:spcPts val="0"/>
                        </a:spcAft>
                      </a:pPr>
                      <a:r>
                        <a:rPr lang="ru-RU" sz="1600"/>
                        <a:t>торлаб</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ёппасига</a:t>
                      </a:r>
                      <a:endParaRPr lang="ru-RU" sz="1050"/>
                    </a:p>
                    <a:p>
                      <a:pPr algn="ctr" hangingPunct="0">
                        <a:lnSpc>
                          <a:spcPct val="115000"/>
                        </a:lnSpc>
                        <a:spcAft>
                          <a:spcPts val="0"/>
                        </a:spcAft>
                      </a:pPr>
                      <a:r>
                        <a:rPr lang="ru-RU" sz="1600"/>
                        <a:t>қаторлаб</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сони минг дона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вазни, г</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Қизил себарга: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endParaRPr lang="ru-RU" sz="1600">
                        <a:latin typeface="Times New Roman"/>
                        <a:ea typeface="Times New Roman"/>
                        <a:cs typeface="Times New Roman"/>
                      </a:endParaRPr>
                    </a:p>
                  </a:txBody>
                  <a:tcPr marL="15354" marR="15354" marT="0" marB="0"/>
                </a:tc>
                <a:tc>
                  <a:txBody>
                    <a:bodyPr/>
                    <a:lstStyle/>
                    <a:p>
                      <a:pPr algn="ctr" hangingPunct="0">
                        <a:lnSpc>
                          <a:spcPct val="115000"/>
                        </a:lnSpc>
                        <a:spcAft>
                          <a:spcPts val="0"/>
                        </a:spcAft>
                      </a:pPr>
                      <a:endParaRPr lang="ru-RU" sz="1600">
                        <a:latin typeface="Times New Roman"/>
                        <a:ea typeface="Times New Roman"/>
                        <a:cs typeface="Times New Roman"/>
                      </a:endParaRPr>
                    </a:p>
                  </a:txBody>
                  <a:tcPr marL="15354" marR="15354" marT="0" marB="0"/>
                </a:tc>
                <a:tc>
                  <a:txBody>
                    <a:bodyPr/>
                    <a:lstStyle/>
                    <a:p>
                      <a:pPr algn="ctr" hangingPunct="0">
                        <a:lnSpc>
                          <a:spcPct val="115000"/>
                        </a:lnSpc>
                        <a:spcAft>
                          <a:spcPts val="0"/>
                        </a:spcAft>
                      </a:pPr>
                      <a:endParaRPr lang="ru-RU" sz="1600">
                        <a:latin typeface="Times New Roman"/>
                        <a:ea typeface="Times New Roman"/>
                        <a:cs typeface="Times New Roman"/>
                      </a:endParaRPr>
                    </a:p>
                  </a:txBody>
                  <a:tcPr marL="15354" marR="15354" marT="0" marB="0"/>
                </a:tc>
                <a:tc>
                  <a:txBody>
                    <a:bodyPr/>
                    <a:lstStyle/>
                    <a:p>
                      <a:pPr algn="ctr" hangingPunct="0">
                        <a:lnSpc>
                          <a:spcPct val="115000"/>
                        </a:lnSpc>
                        <a:spcAft>
                          <a:spcPts val="0"/>
                        </a:spcAft>
                      </a:pPr>
                      <a:endParaRPr lang="ru-RU" sz="1600">
                        <a:latin typeface="Times New Roman"/>
                        <a:ea typeface="Times New Roman"/>
                        <a:cs typeface="Times New Roman"/>
                      </a:endParaRPr>
                    </a:p>
                  </a:txBody>
                  <a:tcPr marL="15354" marR="15354" marT="0" marB="0"/>
                </a:tc>
              </a:tr>
              <a:tr h="279336">
                <a:tc>
                  <a:txBody>
                    <a:bodyPr/>
                    <a:lstStyle/>
                    <a:p>
                      <a:pPr hangingPunct="0">
                        <a:lnSpc>
                          <a:spcPct val="115000"/>
                        </a:lnSpc>
                        <a:spcAft>
                          <a:spcPts val="0"/>
                        </a:spcAft>
                      </a:pPr>
                      <a:r>
                        <a:rPr lang="ru-RU" sz="1600"/>
                        <a:t>бир ўримли</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4-6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10-12</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585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1,71</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икки ўримли</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12-14</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555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1,80</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Кўк беда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6-9</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10-16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543</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1,95</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Сариқ беда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6-9</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10-16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740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1,35</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Эспарцет</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70-90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18,00</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Қашқарбеда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6-8</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14-16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525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1,90</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Оқ сўхта</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8-9</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14-15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830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1,20</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Бўйчан мастак</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8-9</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15-16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370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2,70</a:t>
                      </a:r>
                      <a:endParaRPr lang="ru-RU" sz="1050">
                        <a:latin typeface="Calibri"/>
                        <a:ea typeface="Calibri"/>
                        <a:cs typeface="Times New Roman"/>
                      </a:endParaRPr>
                    </a:p>
                  </a:txBody>
                  <a:tcPr marL="15354" marR="15354" marT="0" marB="0"/>
                </a:tc>
              </a:tr>
              <a:tr h="303627">
                <a:tc>
                  <a:txBody>
                    <a:bodyPr/>
                    <a:lstStyle/>
                    <a:p>
                      <a:pPr hangingPunct="0">
                        <a:lnSpc>
                          <a:spcPct val="115000"/>
                        </a:lnSpc>
                        <a:spcAft>
                          <a:spcPts val="0"/>
                        </a:spcAft>
                      </a:pPr>
                      <a:r>
                        <a:rPr lang="ru-RU" sz="1600"/>
                        <a:t>Кўп ўримли мастак</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7-8</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11-13</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476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2,10</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Яйлов мастаги</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7-8</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11-13</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465</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2,15</a:t>
                      </a:r>
                      <a:endParaRPr lang="ru-RU" sz="1050">
                        <a:latin typeface="Calibri"/>
                        <a:ea typeface="Calibri"/>
                        <a:cs typeface="Times New Roman"/>
                      </a:endParaRPr>
                    </a:p>
                  </a:txBody>
                  <a:tcPr marL="15354" marR="15354" marT="0" marB="0"/>
                </a:tc>
              </a:tr>
              <a:tr h="279336">
                <a:tc>
                  <a:txBody>
                    <a:bodyPr/>
                    <a:lstStyle/>
                    <a:p>
                      <a:pPr hangingPunct="0">
                        <a:lnSpc>
                          <a:spcPct val="115000"/>
                        </a:lnSpc>
                        <a:spcAft>
                          <a:spcPts val="0"/>
                        </a:spcAft>
                      </a:pPr>
                      <a:r>
                        <a:rPr lang="ru-RU" sz="1600"/>
                        <a:t>Қилтириқсиз ялтирбош</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10-11</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16-18</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286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3,50</a:t>
                      </a:r>
                      <a:endParaRPr lang="ru-RU" sz="1050">
                        <a:latin typeface="Calibri"/>
                        <a:ea typeface="Calibri"/>
                        <a:cs typeface="Times New Roman"/>
                      </a:endParaRPr>
                    </a:p>
                  </a:txBody>
                  <a:tcPr marL="15354" marR="15354" marT="0" marB="0"/>
                </a:tc>
              </a:tr>
              <a:tr h="295675">
                <a:tc>
                  <a:txBody>
                    <a:bodyPr/>
                    <a:lstStyle/>
                    <a:p>
                      <a:pPr hangingPunct="0">
                        <a:lnSpc>
                          <a:spcPct val="115000"/>
                        </a:lnSpc>
                        <a:spcAft>
                          <a:spcPts val="0"/>
                        </a:spcAft>
                      </a:pPr>
                      <a:r>
                        <a:rPr lang="ru-RU" sz="1600"/>
                        <a:t>Ўтлоқ қўнғирбоши</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5-6</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8-9</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4000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0,25</a:t>
                      </a:r>
                      <a:endParaRPr lang="ru-RU" sz="1050">
                        <a:latin typeface="Calibri"/>
                        <a:ea typeface="Calibri"/>
                        <a:cs typeface="Times New Roman"/>
                      </a:endParaRPr>
                    </a:p>
                  </a:txBody>
                  <a:tcPr marL="15354" marR="15354" marT="0" marB="0"/>
                </a:tc>
              </a:tr>
              <a:tr h="289168">
                <a:tc>
                  <a:txBody>
                    <a:bodyPr/>
                    <a:lstStyle/>
                    <a:p>
                      <a:pPr hangingPunct="0">
                        <a:lnSpc>
                          <a:spcPct val="115000"/>
                        </a:lnSpc>
                        <a:spcAft>
                          <a:spcPts val="0"/>
                        </a:spcAft>
                      </a:pPr>
                      <a:r>
                        <a:rPr lang="ru-RU" sz="1600"/>
                        <a:t>Эркакўт</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5-7</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10-12</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476-540</a:t>
                      </a:r>
                      <a:endParaRPr lang="ru-RU" sz="1050">
                        <a:latin typeface="Calibri"/>
                        <a:ea typeface="Calibri"/>
                        <a:cs typeface="Times New Roman"/>
                      </a:endParaRPr>
                    </a:p>
                  </a:txBody>
                  <a:tcPr marL="15354" marR="15354" marT="0" marB="0"/>
                </a:tc>
                <a:tc>
                  <a:txBody>
                    <a:bodyPr/>
                    <a:lstStyle/>
                    <a:p>
                      <a:pPr algn="ctr" hangingPunct="0">
                        <a:lnSpc>
                          <a:spcPct val="115000"/>
                        </a:lnSpc>
                        <a:spcAft>
                          <a:spcPts val="0"/>
                        </a:spcAft>
                      </a:pPr>
                      <a:r>
                        <a:rPr lang="ru-RU" sz="1600"/>
                        <a:t>1,85-2,10</a:t>
                      </a:r>
                      <a:endParaRPr lang="ru-RU" sz="1050">
                        <a:latin typeface="Calibri"/>
                        <a:ea typeface="Calibri"/>
                        <a:cs typeface="Times New Roman"/>
                      </a:endParaRPr>
                    </a:p>
                  </a:txBody>
                  <a:tcPr marL="15354" marR="15354" marT="0" marB="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eaLnBrk="1" hangingPunct="1">
              <a:defRPr/>
            </a:pPr>
            <a:r>
              <a:rPr lang="uz-Cyrl-UZ" sz="2000" b="1" smtClean="0"/>
              <a:t>УРУҒЛИК МАЙДОНЛАРИНИ ПАРВАРИШЛАШ</a:t>
            </a:r>
            <a:endParaRPr lang="ru-RU" sz="2400" b="1" i="1"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214346" y="785794"/>
            <a:ext cx="5748316" cy="6072206"/>
          </a:xfrm>
        </p:spPr>
        <p:txBody>
          <a:bodyPr/>
          <a:lstStyle/>
          <a:p>
            <a:pPr algn="just"/>
            <a:r>
              <a:rPr lang="uz-Cyrl-UZ" sz="2000" smtClean="0"/>
              <a:t>Олинадиган уруғ миқдори ва сифати ўсимликларни ўз вақтида парвариш қилишга боғлиқ бўлади, шунингдек уруғ олишнинг давомийлиги ҳам парваришга боғлиқдир. Тўғри парваришланганда уруғлик майдонлардан 3-4 йил фойдаланиш мумкин.</a:t>
            </a:r>
            <a:endParaRPr lang="ru-RU" sz="2000" smtClean="0"/>
          </a:p>
          <a:p>
            <a:pPr algn="just"/>
            <a:r>
              <a:rPr lang="uz-Cyrl-UZ" sz="2000" smtClean="0"/>
              <a:t>Уруғлик майдонини парваришлаш бошқа ўтзорларни парвариш қилишга ўхшашдир. Аммо бунда бегона ўтларни йўқотиш, ўғитлаш, сув билан ўз вақтида етарли таъминлаш ва бошқаларга (ола бўлмаслик, ўта қалин бўлмаслик) га алоҳида аҳамият берилади.</a:t>
            </a:r>
            <a:endParaRPr lang="ru-RU" sz="2000" smtClean="0"/>
          </a:p>
          <a:p>
            <a:pPr algn="just"/>
            <a:r>
              <a:rPr lang="uz-Cyrl-UZ" sz="2000" smtClean="0"/>
              <a:t>Бегона ўтлардан тоза бўлиши ўтлардан юқори уруғ ҳосили олишнинг ҳал қилувчи омили ҳисобланади. Бегона ўтлар шароитга мослашган, тез ўсувчи бўлиб, уруғ берадиган ўсимликларни қисиб </a:t>
            </a:r>
            <a:r>
              <a:rPr lang="uz-Cyrl-UZ" sz="2000" smtClean="0"/>
              <a:t>қўяди</a:t>
            </a:r>
            <a:r>
              <a:rPr lang="uz-Cyrl-UZ" sz="2000" smtClean="0"/>
              <a:t>.</a:t>
            </a:r>
            <a:endParaRPr lang="ru-RU" sz="2000" b="1" smtClean="0"/>
          </a:p>
        </p:txBody>
      </p:sp>
      <p:pic>
        <p:nvPicPr>
          <p:cNvPr id="33794" name="Picture 2" descr="C:\КАФЕДРА\Укув услубий мажмуалар\Усимликшунослик ва Пахтачилик фанидан мажмуалар\Усим-пахтачилик_мавзулар презинтацияси\08 Дуккакли ва қўнғирбошли ем-хашак Беда\main.jpg"/>
          <p:cNvPicPr>
            <a:picLocks noChangeAspect="1" noChangeArrowheads="1"/>
          </p:cNvPicPr>
          <p:nvPr/>
        </p:nvPicPr>
        <p:blipFill>
          <a:blip r:embed="rId2" cstate="print"/>
          <a:srcRect/>
          <a:stretch>
            <a:fillRect/>
          </a:stretch>
        </p:blipFill>
        <p:spPr bwMode="auto">
          <a:xfrm>
            <a:off x="5643570" y="3857628"/>
            <a:ext cx="3357554" cy="2714644"/>
          </a:xfrm>
          <a:prstGeom prst="rect">
            <a:avLst/>
          </a:prstGeom>
          <a:noFill/>
        </p:spPr>
      </p:pic>
      <p:pic>
        <p:nvPicPr>
          <p:cNvPr id="313346" name="Picture 2" descr="C:\ЮНЕСКО\Слайдлар\Ем хашак етиштириш\рАСМЛАР\yadohimikatu zaschita rasteniu.jpg"/>
          <p:cNvPicPr>
            <a:picLocks noChangeAspect="1" noChangeArrowheads="1"/>
          </p:cNvPicPr>
          <p:nvPr/>
        </p:nvPicPr>
        <p:blipFill>
          <a:blip r:embed="rId3"/>
          <a:srcRect/>
          <a:stretch>
            <a:fillRect/>
          </a:stretch>
        </p:blipFill>
        <p:spPr bwMode="auto">
          <a:xfrm>
            <a:off x="5643570" y="1071546"/>
            <a:ext cx="3357556" cy="2357454"/>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endParaRPr lang="ru-RU">
              <a:solidFill>
                <a:srgbClr val="00B050"/>
              </a:solidFill>
            </a:endParaRPr>
          </a:p>
        </p:txBody>
      </p:sp>
      <p:graphicFrame>
        <p:nvGraphicFramePr>
          <p:cNvPr id="12" name="Схема 11"/>
          <p:cNvGraphicFramePr/>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9249" name="Picture 1" descr="C:\ЮНЕСКО\Слайдлар\Ем хашак етиштириш\рАСМЛАР\images (58).jpg"/>
          <p:cNvPicPr>
            <a:picLocks noChangeAspect="1" noChangeArrowheads="1"/>
          </p:cNvPicPr>
          <p:nvPr/>
        </p:nvPicPr>
        <p:blipFill>
          <a:blip r:embed="rId6"/>
          <a:srcRect/>
          <a:stretch>
            <a:fillRect/>
          </a:stretch>
        </p:blipFill>
        <p:spPr bwMode="auto">
          <a:xfrm>
            <a:off x="357158" y="3929066"/>
            <a:ext cx="3681421" cy="2757512"/>
          </a:xfrm>
          <a:prstGeom prst="rect">
            <a:avLst/>
          </a:prstGeom>
          <a:noFill/>
        </p:spPr>
      </p:pic>
      <p:pic>
        <p:nvPicPr>
          <p:cNvPr id="309250" name="Picture 2" descr="C:\ЮНЕСКО\Слайдлар\Ем хашак етиштириш\рАСМЛАР\maxresdefault (1).jpg"/>
          <p:cNvPicPr>
            <a:picLocks noChangeAspect="1" noChangeArrowheads="1"/>
          </p:cNvPicPr>
          <p:nvPr/>
        </p:nvPicPr>
        <p:blipFill>
          <a:blip r:embed="rId7"/>
          <a:srcRect/>
          <a:stretch>
            <a:fillRect/>
          </a:stretch>
        </p:blipFill>
        <p:spPr bwMode="auto">
          <a:xfrm>
            <a:off x="4425971" y="4143380"/>
            <a:ext cx="4360871" cy="245299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endParaRPr lang="ru-RU">
              <a:solidFill>
                <a:srgbClr val="00B050"/>
              </a:solidFill>
            </a:endParaRPr>
          </a:p>
        </p:txBody>
      </p:sp>
      <p:graphicFrame>
        <p:nvGraphicFramePr>
          <p:cNvPr id="12" name="Схема 11"/>
          <p:cNvGraphicFramePr/>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14370" name="Picture 2" descr="C:\ЮНЕСКО\Слайдлар\Ем хашак етиштириш\рАСМЛАР\02_texnika_green_cm_4.jpg"/>
          <p:cNvPicPr>
            <a:picLocks noChangeAspect="1" noChangeArrowheads="1"/>
          </p:cNvPicPr>
          <p:nvPr/>
        </p:nvPicPr>
        <p:blipFill>
          <a:blip r:embed="rId6" cstate="print"/>
          <a:srcRect/>
          <a:stretch>
            <a:fillRect/>
          </a:stretch>
        </p:blipFill>
        <p:spPr bwMode="auto">
          <a:xfrm>
            <a:off x="5286380" y="4143380"/>
            <a:ext cx="3048000" cy="2309812"/>
          </a:xfrm>
          <a:prstGeom prst="rect">
            <a:avLst/>
          </a:prstGeom>
          <a:noFill/>
        </p:spPr>
      </p:pic>
      <p:pic>
        <p:nvPicPr>
          <p:cNvPr id="314371" name="Picture 3" descr="C:\ЮНЕСКО\Слайдлар\Ем хашак етиштириш\рАСМЛАР\images (57).jpg"/>
          <p:cNvPicPr>
            <a:picLocks noChangeAspect="1" noChangeArrowheads="1"/>
          </p:cNvPicPr>
          <p:nvPr/>
        </p:nvPicPr>
        <p:blipFill>
          <a:blip r:embed="rId7"/>
          <a:srcRect/>
          <a:stretch>
            <a:fillRect/>
          </a:stretch>
        </p:blipFill>
        <p:spPr bwMode="auto">
          <a:xfrm>
            <a:off x="714348" y="4302107"/>
            <a:ext cx="3000396" cy="2555893"/>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07ee155b28de1a9aee9497938b1f6e0defbc0d8"/>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Оформление по умолчанию">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1062</TotalTime>
  <Words>1123</Words>
  <Application>Microsoft Office PowerPoint</Application>
  <PresentationFormat>Экран (4:3)</PresentationFormat>
  <Paragraphs>157</Paragraphs>
  <Slides>14</Slides>
  <Notes>1</Notes>
  <HiddenSlides>0</HiddenSlides>
  <MMClips>0</MMClips>
  <ScaleCrop>false</ScaleCrop>
  <HeadingPairs>
    <vt:vector size="4" baseType="variant">
      <vt:variant>
        <vt:lpstr>Тема</vt:lpstr>
      </vt:variant>
      <vt:variant>
        <vt:i4>4</vt:i4>
      </vt:variant>
      <vt:variant>
        <vt:lpstr>Заголовки слайдов</vt:lpstr>
      </vt:variant>
      <vt:variant>
        <vt:i4>14</vt:i4>
      </vt:variant>
    </vt:vector>
  </HeadingPairs>
  <TitlesOfParts>
    <vt:vector size="18" baseType="lpstr">
      <vt:lpstr>Office Theme</vt:lpstr>
      <vt:lpstr>floral5</vt:lpstr>
      <vt:lpstr>Оформление по умолчанию</vt:lpstr>
      <vt:lpstr>1_Тема Office</vt:lpstr>
      <vt:lpstr>12-мавзу. ОЗУҚАБОП ЎТЛАР УРУҒЧИЛИГИ</vt:lpstr>
      <vt:lpstr>Режа</vt:lpstr>
      <vt:lpstr>ЎТЛАРНИ УРУҒ УЧУН ЭКИШ</vt:lpstr>
      <vt:lpstr>Слайд 4</vt:lpstr>
      <vt:lpstr>Ўғитлар.</vt:lpstr>
      <vt:lpstr>Уруғлик ва уни экишга тайёрлаш. </vt:lpstr>
      <vt:lpstr>Экиш муддатлари ва усуллари. </vt:lpstr>
      <vt:lpstr>Уруғларни экиш чуқурлиги ва экиш меъёри.</vt:lpstr>
      <vt:lpstr>Уруғларни экиш чуқурлиги, см</vt:lpstr>
      <vt:lpstr>Кўпйиллик ўтларни уруғ учун экиш меъёрлари.</vt:lpstr>
      <vt:lpstr>УРУҒЛИК МАЙДОНЛАРИНИ ПАРВАРИШЛАШ</vt:lpstr>
      <vt:lpstr> </vt:lpstr>
      <vt:lpstr> </vt:lpstr>
      <vt:lpstr>Слайд 14</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153</cp:revision>
  <cp:lastPrinted>1601-01-01T00:00:00Z</cp:lastPrinted>
  <dcterms:created xsi:type="dcterms:W3CDTF">2011-08-22T10:27:00Z</dcterms:created>
  <dcterms:modified xsi:type="dcterms:W3CDTF">2017-11-16T12:04:15Z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