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86.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Layouts/slideLayout93.xml" ContentType="application/vnd.openxmlformats-officedocument.presentationml.slideLayout+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Override PartName="/ppt/slideLayouts/slideLayout82.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docProps/custom.xml" ContentType="application/vnd.openxmlformats-officedocument.custom-properties+xml"/>
  <Override PartName="/ppt/slideMasters/slideMaster8.xml" ContentType="application/vnd.openxmlformats-officedocument.presentationml.slideMaster+xml"/>
  <Override PartName="/ppt/diagrams/layout1.xml" ContentType="application/vnd.openxmlformats-officedocument.drawingml.diagramLayout+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slideLayouts/slideLayout87.xml" ContentType="application/vnd.openxmlformats-officedocument.presentationml.slideLayout+xml"/>
  <Override PartName="/ppt/slideLayouts/slideLayout98.xml" ContentType="application/vnd.openxmlformats-officedocument.presentationml.slideLayout+xml"/>
  <Override PartName="/ppt/theme/theme10.xml" ContentType="application/vnd.openxmlformats-officedocument.theme+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58.xml" ContentType="application/vnd.openxmlformats-officedocument.presentationml.slideLayout+xml"/>
  <Override PartName="/ppt/slideLayouts/slideLayout76.xml" ContentType="application/vnd.openxmlformats-officedocument.presentationml.slideLayout+xml"/>
  <Default Extension="png" ContentType="image/png"/>
  <Override PartName="/ppt/slides/slide26.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65.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72.xml" ContentType="application/vnd.openxmlformats-officedocument.presentationml.slideLayout+xml"/>
  <Override PartName="/ppt/slideLayouts/slideLayout90.xml" ContentType="application/vnd.openxmlformats-officedocument.presentationml.slideLayout+xml"/>
  <Override PartName="/ppt/presentation.xml" ContentType="application/vnd.openxmlformats-officedocument.presentationml.presentation.main+xml"/>
  <Override PartName="/ppt/slides/slide22.xml" ContentType="application/vnd.openxmlformats-officedocument.presentationml.slide+xml"/>
  <Override PartName="/ppt/tags/tag1.xml" ContentType="application/vnd.openxmlformats-officedocument.presentationml.tags+xml"/>
  <Override PartName="/ppt/slideLayouts/slideLayout14.xml" ContentType="application/vnd.openxmlformats-officedocument.presentationml.slideLayout+xml"/>
  <Override PartName="/ppt/slideLayouts/slideLayout32.xml" ContentType="application/vnd.openxmlformats-officedocument.presentationml.slideLayout+xml"/>
  <Override PartName="/ppt/slideLayouts/slideLayout6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Masters/slideMaster9.xml" ContentType="application/vnd.openxmlformats-officedocument.presentationml.slideMaster+xml"/>
  <Override PartName="/ppt/slideLayouts/slideLayout10.xml" ContentType="application/vnd.openxmlformats-officedocument.presentationml.slideLayout+xml"/>
  <Override PartName="/ppt/slideMasters/slideMaster7.xml" ContentType="application/vnd.openxmlformats-officedocument.presentationml.slideMaster+xml"/>
  <Override PartName="/ppt/slideLayouts/slideLayout99.xml" ContentType="application/vnd.openxmlformats-officedocument.presentationml.slideLayout+xml"/>
  <Override PartName="/ppt/theme/theme9.xml" ContentType="application/vnd.openxmlformats-officedocument.theme+xml"/>
  <Override PartName="/ppt/slideMasters/slideMaster5.xml" ContentType="application/vnd.openxmlformats-officedocument.presentationml.slideMaster+xml"/>
  <Override PartName="/ppt/slides/slide8.xml" ContentType="application/vnd.openxmlformats-officedocument.presentationml.slide+xml"/>
  <Override PartName="/ppt/slideLayouts/slideLayout59.xml" ContentType="application/vnd.openxmlformats-officedocument.presentationml.slideLayout+xml"/>
  <Override PartName="/ppt/slideLayouts/slideLayout68.xml" ContentType="application/vnd.openxmlformats-officedocument.presentationml.slideLayout+xml"/>
  <Override PartName="/ppt/theme/theme7.xml" ContentType="application/vnd.openxmlformats-officedocument.theme+xml"/>
  <Override PartName="/ppt/slideLayouts/slideLayout79.xml" ContentType="application/vnd.openxmlformats-officedocument.presentationml.slideLayout+xml"/>
  <Override PartName="/ppt/slideLayouts/slideLayout88.xml" ContentType="application/vnd.openxmlformats-officedocument.presentationml.slideLayout+xml"/>
  <Override PartName="/ppt/slideLayouts/slideLayout97.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95.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slideLayouts/slideLayout91.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Masters/slideMaster6.xml" ContentType="application/vnd.openxmlformats-officedocument.presentationml.slideMaster+xml"/>
  <Override PartName="/ppt/theme/theme8.xml" ContentType="application/vnd.openxmlformats-officedocument.theme+xml"/>
  <Override PartName="/ppt/slideLayouts/slideLayout89.xml" ContentType="application/vnd.openxmlformats-officedocument.presentationml.slideLayout+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slideMasters/slideMaster2.xml" ContentType="application/vnd.openxmlformats-officedocument.presentationml.slideMaster+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slides/slide24.xml" ContentType="application/vnd.openxmlformats-officedocument.presentationml.slide+xml"/>
  <Override PartName="/ppt/slideLayouts/slideLayout16.xml" ContentType="application/vnd.openxmlformats-officedocument.presentationml.slideLayout+xml"/>
  <Default Extension="jpeg" ContentType="image/jpeg"/>
  <Override PartName="/ppt/slideLayouts/slideLayout34.xml" ContentType="application/vnd.openxmlformats-officedocument.presentationml.slideLayout+xml"/>
  <Override PartName="/ppt/slideLayouts/slideLayout63.xml" ContentType="application/vnd.openxmlformats-officedocument.presentationml.slideLayout+xml"/>
  <Override PartName="/ppt/slideLayouts/slideLayout81.xml" ContentType="application/vnd.openxmlformats-officedocument.presentationml.slideLayout+xml"/>
  <Override PartName="/ppt/slideLayouts/slideLayout92.xml" ContentType="application/vnd.openxmlformats-officedocument.presentationml.slideLayout+xml"/>
  <Override PartName="/ppt/diagrams/quickStyle1.xml" ContentType="application/vnd.openxmlformats-officedocument.drawingml.diagramStyle+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47" r:id="rId2"/>
    <p:sldMasterId id="2147483783" r:id="rId3"/>
    <p:sldMasterId id="2147483795" r:id="rId4"/>
    <p:sldMasterId id="2147483841" r:id="rId5"/>
    <p:sldMasterId id="2147483870" r:id="rId6"/>
    <p:sldMasterId id="2147483918" r:id="rId7"/>
    <p:sldMasterId id="2147483930" r:id="rId8"/>
    <p:sldMasterId id="2147483942" r:id="rId9"/>
  </p:sldMasterIdLst>
  <p:notesMasterIdLst>
    <p:notesMasterId r:id="rId37"/>
  </p:notesMasterIdLst>
  <p:sldIdLst>
    <p:sldId id="328" r:id="rId10"/>
    <p:sldId id="329" r:id="rId11"/>
    <p:sldId id="330" r:id="rId12"/>
    <p:sldId id="369" r:id="rId13"/>
    <p:sldId id="401" r:id="rId14"/>
    <p:sldId id="386" r:id="rId15"/>
    <p:sldId id="389" r:id="rId16"/>
    <p:sldId id="390" r:id="rId17"/>
    <p:sldId id="391" r:id="rId18"/>
    <p:sldId id="392" r:id="rId19"/>
    <p:sldId id="393" r:id="rId20"/>
    <p:sldId id="395" r:id="rId21"/>
    <p:sldId id="402" r:id="rId22"/>
    <p:sldId id="396" r:id="rId23"/>
    <p:sldId id="403" r:id="rId24"/>
    <p:sldId id="378" r:id="rId25"/>
    <p:sldId id="398" r:id="rId26"/>
    <p:sldId id="399" r:id="rId27"/>
    <p:sldId id="400" r:id="rId28"/>
    <p:sldId id="405" r:id="rId29"/>
    <p:sldId id="404" r:id="rId30"/>
    <p:sldId id="406" r:id="rId31"/>
    <p:sldId id="412" r:id="rId32"/>
    <p:sldId id="413" r:id="rId33"/>
    <p:sldId id="407" r:id="rId34"/>
    <p:sldId id="414" r:id="rId35"/>
    <p:sldId id="266" r:id="rId36"/>
  </p:sldIdLst>
  <p:sldSz cx="9144000" cy="6858000" type="screen4x3"/>
  <p:notesSz cx="6858000" cy="9144000"/>
  <p:custDataLst>
    <p:tags r:id="rId38"/>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windows-1251"/>
  <p:clrMru>
    <a:srgbClr val="0000FF"/>
    <a:srgbClr val="006600"/>
    <a:srgbClr val="7A0000"/>
    <a:srgbClr val="9933FF"/>
    <a:srgbClr val="00808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Светлый стиль 3 — акцент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000" autoAdjust="0"/>
    <p:restoredTop sz="94660"/>
  </p:normalViewPr>
  <p:slideViewPr>
    <p:cSldViewPr>
      <p:cViewPr>
        <p:scale>
          <a:sx n="66" d="100"/>
          <a:sy n="66" d="100"/>
        </p:scale>
        <p:origin x="-1428"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tableStyles" Target="tableStyles.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tags" Target="tags/tag1.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9A86CD-5911-43CD-A41A-1E5087566121}" type="doc">
      <dgm:prSet loTypeId="urn:microsoft.com/office/officeart/2005/8/layout/vList5" loCatId="list" qsTypeId="urn:microsoft.com/office/officeart/2005/8/quickstyle/simple1" qsCatId="simple" csTypeId="urn:microsoft.com/office/officeart/2005/8/colors/colorful3" csCatId="colorful" phldr="1"/>
      <dgm:spPr/>
      <dgm:t>
        <a:bodyPr/>
        <a:lstStyle/>
        <a:p>
          <a:endParaRPr lang="ru-RU"/>
        </a:p>
      </dgm:t>
    </dgm:pt>
    <dgm:pt modelId="{E550D464-7477-4C9D-8E00-23E0EF38CAF8}">
      <dgm:prSet custT="1"/>
      <dgm:spPr/>
      <dgm:t>
        <a:bodyPr/>
        <a:lstStyle/>
        <a:p>
          <a:pPr rtl="0"/>
          <a:r>
            <a:rPr lang="uz-Cyrl-UZ" sz="2400" smtClean="0"/>
            <a:t>80 кг сомон уни.</a:t>
          </a:r>
          <a:endParaRPr lang="ru-RU" sz="2400"/>
        </a:p>
      </dgm:t>
    </dgm:pt>
    <dgm:pt modelId="{B5989469-2D95-45D2-932C-02450B36A3AF}" type="parTrans" cxnId="{779D5290-78B2-426E-9FF8-3A5C8BB8986B}">
      <dgm:prSet/>
      <dgm:spPr/>
      <dgm:t>
        <a:bodyPr/>
        <a:lstStyle/>
        <a:p>
          <a:endParaRPr lang="ru-RU"/>
        </a:p>
      </dgm:t>
    </dgm:pt>
    <dgm:pt modelId="{744E6465-A8B2-42AA-B8E2-F3634E79135C}" type="sibTrans" cxnId="{779D5290-78B2-426E-9FF8-3A5C8BB8986B}">
      <dgm:prSet/>
      <dgm:spPr/>
      <dgm:t>
        <a:bodyPr/>
        <a:lstStyle/>
        <a:p>
          <a:endParaRPr lang="ru-RU"/>
        </a:p>
      </dgm:t>
    </dgm:pt>
    <dgm:pt modelId="{2465F2A4-A9FA-4101-B812-1173EB57DD23}">
      <dgm:prSet custT="1"/>
      <dgm:spPr/>
      <dgm:t>
        <a:bodyPr/>
        <a:lstStyle/>
        <a:p>
          <a:pPr rtl="0"/>
          <a:r>
            <a:rPr lang="uz-Cyrl-UZ" sz="2400" smtClean="0"/>
            <a:t>50 кг майдаланган концентратлар (ун ҳолида).</a:t>
          </a:r>
          <a:endParaRPr lang="ru-RU" sz="2400"/>
        </a:p>
      </dgm:t>
    </dgm:pt>
    <dgm:pt modelId="{CC61656A-037A-45F7-B1DF-84DE23CB5F41}" type="parTrans" cxnId="{EF2D6F98-F3EA-49F2-BD82-466467C40A69}">
      <dgm:prSet/>
      <dgm:spPr/>
      <dgm:t>
        <a:bodyPr/>
        <a:lstStyle/>
        <a:p>
          <a:endParaRPr lang="ru-RU"/>
        </a:p>
      </dgm:t>
    </dgm:pt>
    <dgm:pt modelId="{999D451C-FB62-4FDA-B64A-AC4BB5963F41}" type="sibTrans" cxnId="{EF2D6F98-F3EA-49F2-BD82-466467C40A69}">
      <dgm:prSet/>
      <dgm:spPr/>
      <dgm:t>
        <a:bodyPr/>
        <a:lstStyle/>
        <a:p>
          <a:endParaRPr lang="ru-RU"/>
        </a:p>
      </dgm:t>
    </dgm:pt>
    <dgm:pt modelId="{EAB9B387-FFF0-48CE-9803-FF2103C4F485}">
      <dgm:prSet custT="1"/>
      <dgm:spPr/>
      <dgm:t>
        <a:bodyPr/>
        <a:lstStyle/>
        <a:p>
          <a:pPr rtl="0"/>
          <a:r>
            <a:rPr lang="uz-Cyrl-UZ" sz="2400" smtClean="0"/>
            <a:t>0.1 мл хлорид ёки 0.2 литр сульфат кислота.</a:t>
          </a:r>
          <a:endParaRPr lang="ru-RU" sz="2400"/>
        </a:p>
      </dgm:t>
    </dgm:pt>
    <dgm:pt modelId="{8E8C1F65-DE75-4614-85A2-9A364EF6AAA6}" type="parTrans" cxnId="{6EC085BF-D819-4727-A334-189D37088D3A}">
      <dgm:prSet/>
      <dgm:spPr/>
      <dgm:t>
        <a:bodyPr/>
        <a:lstStyle/>
        <a:p>
          <a:endParaRPr lang="ru-RU"/>
        </a:p>
      </dgm:t>
    </dgm:pt>
    <dgm:pt modelId="{2F81C5AD-EA87-4E50-93E8-ECCABE57D14A}" type="sibTrans" cxnId="{6EC085BF-D819-4727-A334-189D37088D3A}">
      <dgm:prSet/>
      <dgm:spPr/>
      <dgm:t>
        <a:bodyPr/>
        <a:lstStyle/>
        <a:p>
          <a:endParaRPr lang="ru-RU"/>
        </a:p>
      </dgm:t>
    </dgm:pt>
    <dgm:pt modelId="{F2AA16A4-F863-44F3-BBCC-1D47D454570D}">
      <dgm:prSet custT="1"/>
      <dgm:spPr/>
      <dgm:t>
        <a:bodyPr/>
        <a:lstStyle/>
        <a:p>
          <a:pPr rtl="0"/>
          <a:r>
            <a:rPr lang="uz-Cyrl-UZ" sz="2400" smtClean="0"/>
            <a:t>1.5 кг аммоний сульфат тузи.</a:t>
          </a:r>
          <a:endParaRPr lang="ru-RU" sz="2400"/>
        </a:p>
      </dgm:t>
    </dgm:pt>
    <dgm:pt modelId="{2EC5C6AB-9225-41D7-8101-8A6081AB4512}" type="parTrans" cxnId="{967AAECB-81AE-41C8-9055-9A72E9246D37}">
      <dgm:prSet/>
      <dgm:spPr/>
      <dgm:t>
        <a:bodyPr/>
        <a:lstStyle/>
        <a:p>
          <a:endParaRPr lang="ru-RU"/>
        </a:p>
      </dgm:t>
    </dgm:pt>
    <dgm:pt modelId="{0457F295-AD41-4116-B50F-1AF9D887011F}" type="sibTrans" cxnId="{967AAECB-81AE-41C8-9055-9A72E9246D37}">
      <dgm:prSet/>
      <dgm:spPr/>
      <dgm:t>
        <a:bodyPr/>
        <a:lstStyle/>
        <a:p>
          <a:endParaRPr lang="ru-RU"/>
        </a:p>
      </dgm:t>
    </dgm:pt>
    <dgm:pt modelId="{814A757D-B4FC-43D2-AD9A-76F3E303133A}">
      <dgm:prSet custT="1"/>
      <dgm:spPr/>
      <dgm:t>
        <a:bodyPr/>
        <a:lstStyle/>
        <a:p>
          <a:pPr rtl="0"/>
          <a:r>
            <a:rPr lang="uz-Cyrl-UZ" sz="2400" smtClean="0"/>
            <a:t>2 кг фторсиз фосфат ёки 3 кальций фосфат тузи.</a:t>
          </a:r>
          <a:endParaRPr lang="ru-RU" sz="2400"/>
        </a:p>
      </dgm:t>
    </dgm:pt>
    <dgm:pt modelId="{840C17EB-76A2-482E-A522-C492A8E2EAB7}" type="parTrans" cxnId="{4FA9F674-FABF-49D5-8377-8D0C7B24B179}">
      <dgm:prSet/>
      <dgm:spPr/>
      <dgm:t>
        <a:bodyPr/>
        <a:lstStyle/>
        <a:p>
          <a:endParaRPr lang="ru-RU"/>
        </a:p>
      </dgm:t>
    </dgm:pt>
    <dgm:pt modelId="{F123B472-D3E0-4B6C-BFBA-EAB7E2E2CB59}" type="sibTrans" cxnId="{4FA9F674-FABF-49D5-8377-8D0C7B24B179}">
      <dgm:prSet/>
      <dgm:spPr/>
      <dgm:t>
        <a:bodyPr/>
        <a:lstStyle/>
        <a:p>
          <a:endParaRPr lang="ru-RU"/>
        </a:p>
      </dgm:t>
    </dgm:pt>
    <dgm:pt modelId="{65E0FBEF-B922-429E-9DA1-AC7993722470}">
      <dgm:prSet custT="1"/>
      <dgm:spPr/>
      <dgm:t>
        <a:bodyPr/>
        <a:lstStyle/>
        <a:p>
          <a:pPr rtl="0"/>
          <a:r>
            <a:rPr lang="uz-Cyrl-UZ" sz="2400" smtClean="0"/>
            <a:t>650 кг сув.</a:t>
          </a:r>
          <a:endParaRPr lang="ru-RU" sz="2400"/>
        </a:p>
      </dgm:t>
    </dgm:pt>
    <dgm:pt modelId="{94A87CFC-FEC2-4271-A725-45E0704A4F60}" type="parTrans" cxnId="{AA94D50D-3EBF-4E73-A073-BF91A86DB9D8}">
      <dgm:prSet/>
      <dgm:spPr/>
      <dgm:t>
        <a:bodyPr/>
        <a:lstStyle/>
        <a:p>
          <a:endParaRPr lang="ru-RU"/>
        </a:p>
      </dgm:t>
    </dgm:pt>
    <dgm:pt modelId="{FB489832-BBFE-4EE3-8B97-B581064E1D3C}" type="sibTrans" cxnId="{AA94D50D-3EBF-4E73-A073-BF91A86DB9D8}">
      <dgm:prSet/>
      <dgm:spPr/>
      <dgm:t>
        <a:bodyPr/>
        <a:lstStyle/>
        <a:p>
          <a:endParaRPr lang="ru-RU"/>
        </a:p>
      </dgm:t>
    </dgm:pt>
    <dgm:pt modelId="{5F94F46B-166E-4D37-ABB2-6F757B8A157F}">
      <dgm:prSet custT="1"/>
      <dgm:spPr/>
      <dgm:t>
        <a:bodyPr/>
        <a:lstStyle/>
        <a:p>
          <a:pPr rtl="0"/>
          <a:r>
            <a:rPr lang="uz-Cyrl-UZ" sz="2400" smtClean="0"/>
            <a:t>120 кг буғ.</a:t>
          </a:r>
          <a:endParaRPr lang="ru-RU" sz="2400"/>
        </a:p>
      </dgm:t>
    </dgm:pt>
    <dgm:pt modelId="{8036CCE8-73C4-416F-8E2D-17607AF684F2}" type="parTrans" cxnId="{46687E5E-D0A1-4CAE-8B81-469A347465AE}">
      <dgm:prSet/>
      <dgm:spPr/>
      <dgm:t>
        <a:bodyPr/>
        <a:lstStyle/>
        <a:p>
          <a:endParaRPr lang="ru-RU"/>
        </a:p>
      </dgm:t>
    </dgm:pt>
    <dgm:pt modelId="{89554F61-2045-485E-A7EE-3F9752A1A3A8}" type="sibTrans" cxnId="{46687E5E-D0A1-4CAE-8B81-469A347465AE}">
      <dgm:prSet/>
      <dgm:spPr/>
      <dgm:t>
        <a:bodyPr/>
        <a:lstStyle/>
        <a:p>
          <a:endParaRPr lang="ru-RU"/>
        </a:p>
      </dgm:t>
    </dgm:pt>
    <dgm:pt modelId="{277AB8D7-2249-4C99-9C5A-A9DDEBAE007B}">
      <dgm:prSet custT="1"/>
      <dgm:spPr/>
      <dgm:t>
        <a:bodyPr/>
        <a:lstStyle/>
        <a:p>
          <a:pPr rtl="0"/>
          <a:r>
            <a:rPr lang="uz-Cyrl-UZ" sz="2400" smtClean="0"/>
            <a:t>100 кг ачитқи, яьни 43 кг жавдар ёки арпа уни</a:t>
          </a:r>
          <a:endParaRPr lang="ru-RU" sz="2400"/>
        </a:p>
      </dgm:t>
    </dgm:pt>
    <dgm:pt modelId="{B6331C81-54CE-48C6-BC65-054FC6122821}" type="parTrans" cxnId="{FA3BE1F2-EEBE-479B-91F6-7893659BC52E}">
      <dgm:prSet/>
      <dgm:spPr/>
      <dgm:t>
        <a:bodyPr/>
        <a:lstStyle/>
        <a:p>
          <a:endParaRPr lang="ru-RU"/>
        </a:p>
      </dgm:t>
    </dgm:pt>
    <dgm:pt modelId="{DE2A48C2-925A-4944-973C-2563623364AF}" type="sibTrans" cxnId="{FA3BE1F2-EEBE-479B-91F6-7893659BC52E}">
      <dgm:prSet/>
      <dgm:spPr/>
      <dgm:t>
        <a:bodyPr/>
        <a:lstStyle/>
        <a:p>
          <a:endParaRPr lang="ru-RU"/>
        </a:p>
      </dgm:t>
    </dgm:pt>
    <dgm:pt modelId="{18B5079A-6474-4512-9351-37573D1A0A3C}" type="pres">
      <dgm:prSet presAssocID="{7C9A86CD-5911-43CD-A41A-1E5087566121}" presName="Name0" presStyleCnt="0">
        <dgm:presLayoutVars>
          <dgm:dir/>
          <dgm:animLvl val="lvl"/>
          <dgm:resizeHandles val="exact"/>
        </dgm:presLayoutVars>
      </dgm:prSet>
      <dgm:spPr/>
      <dgm:t>
        <a:bodyPr/>
        <a:lstStyle/>
        <a:p>
          <a:endParaRPr lang="ru-RU"/>
        </a:p>
      </dgm:t>
    </dgm:pt>
    <dgm:pt modelId="{3A129F76-EF63-4AC6-A3A3-2DDD39DF732F}" type="pres">
      <dgm:prSet presAssocID="{E550D464-7477-4C9D-8E00-23E0EF38CAF8}" presName="linNode" presStyleCnt="0"/>
      <dgm:spPr/>
    </dgm:pt>
    <dgm:pt modelId="{DFDB4E93-30C6-4248-B451-F972FD6DD3CC}" type="pres">
      <dgm:prSet presAssocID="{E550D464-7477-4C9D-8E00-23E0EF38CAF8}" presName="parentText" presStyleLbl="node1" presStyleIdx="0" presStyleCnt="8" custScaleX="277778" custLinFactNeighborY="16625">
        <dgm:presLayoutVars>
          <dgm:chMax val="1"/>
          <dgm:bulletEnabled val="1"/>
        </dgm:presLayoutVars>
      </dgm:prSet>
      <dgm:spPr/>
      <dgm:t>
        <a:bodyPr/>
        <a:lstStyle/>
        <a:p>
          <a:endParaRPr lang="ru-RU"/>
        </a:p>
      </dgm:t>
    </dgm:pt>
    <dgm:pt modelId="{031C430F-6D32-42B8-BB37-9E246DB006E0}" type="pres">
      <dgm:prSet presAssocID="{744E6465-A8B2-42AA-B8E2-F3634E79135C}" presName="sp" presStyleCnt="0"/>
      <dgm:spPr/>
    </dgm:pt>
    <dgm:pt modelId="{775BE241-7204-4DDB-B24C-070F0214572B}" type="pres">
      <dgm:prSet presAssocID="{2465F2A4-A9FA-4101-B812-1173EB57DD23}" presName="linNode" presStyleCnt="0"/>
      <dgm:spPr/>
    </dgm:pt>
    <dgm:pt modelId="{EACA8914-65C3-44CB-8AB5-3D27F37A69EB}" type="pres">
      <dgm:prSet presAssocID="{2465F2A4-A9FA-4101-B812-1173EB57DD23}" presName="parentText" presStyleLbl="node1" presStyleIdx="1" presStyleCnt="8" custScaleX="277778" custLinFactNeighborY="-2783">
        <dgm:presLayoutVars>
          <dgm:chMax val="1"/>
          <dgm:bulletEnabled val="1"/>
        </dgm:presLayoutVars>
      </dgm:prSet>
      <dgm:spPr/>
      <dgm:t>
        <a:bodyPr/>
        <a:lstStyle/>
        <a:p>
          <a:endParaRPr lang="ru-RU"/>
        </a:p>
      </dgm:t>
    </dgm:pt>
    <dgm:pt modelId="{343FAF73-2802-48C6-82A3-FEBE847FE06F}" type="pres">
      <dgm:prSet presAssocID="{999D451C-FB62-4FDA-B64A-AC4BB5963F41}" presName="sp" presStyleCnt="0"/>
      <dgm:spPr/>
    </dgm:pt>
    <dgm:pt modelId="{80BB2B33-2869-4A46-B88E-7E4E987B2F8C}" type="pres">
      <dgm:prSet presAssocID="{EAB9B387-FFF0-48CE-9803-FF2103C4F485}" presName="linNode" presStyleCnt="0"/>
      <dgm:spPr/>
    </dgm:pt>
    <dgm:pt modelId="{6FA96380-9689-433C-BE1E-538DFFB10B61}" type="pres">
      <dgm:prSet presAssocID="{EAB9B387-FFF0-48CE-9803-FF2103C4F485}" presName="parentText" presStyleLbl="node1" presStyleIdx="2" presStyleCnt="8" custScaleX="277778" custLinFactNeighborY="-2783">
        <dgm:presLayoutVars>
          <dgm:chMax val="1"/>
          <dgm:bulletEnabled val="1"/>
        </dgm:presLayoutVars>
      </dgm:prSet>
      <dgm:spPr/>
      <dgm:t>
        <a:bodyPr/>
        <a:lstStyle/>
        <a:p>
          <a:endParaRPr lang="ru-RU"/>
        </a:p>
      </dgm:t>
    </dgm:pt>
    <dgm:pt modelId="{F8BDA956-CB0A-4132-A441-810F0F03E997}" type="pres">
      <dgm:prSet presAssocID="{2F81C5AD-EA87-4E50-93E8-ECCABE57D14A}" presName="sp" presStyleCnt="0"/>
      <dgm:spPr/>
    </dgm:pt>
    <dgm:pt modelId="{3803C7F0-77B4-4539-BEB5-2695B9BAD078}" type="pres">
      <dgm:prSet presAssocID="{F2AA16A4-F863-44F3-BBCC-1D47D454570D}" presName="linNode" presStyleCnt="0"/>
      <dgm:spPr/>
    </dgm:pt>
    <dgm:pt modelId="{3DC09023-9FF2-4C53-81FF-BB96A1AEEF1E}" type="pres">
      <dgm:prSet presAssocID="{F2AA16A4-F863-44F3-BBCC-1D47D454570D}" presName="parentText" presStyleLbl="node1" presStyleIdx="3" presStyleCnt="8" custScaleX="277778" custLinFactNeighborY="-2783">
        <dgm:presLayoutVars>
          <dgm:chMax val="1"/>
          <dgm:bulletEnabled val="1"/>
        </dgm:presLayoutVars>
      </dgm:prSet>
      <dgm:spPr/>
      <dgm:t>
        <a:bodyPr/>
        <a:lstStyle/>
        <a:p>
          <a:endParaRPr lang="ru-RU"/>
        </a:p>
      </dgm:t>
    </dgm:pt>
    <dgm:pt modelId="{75D82AF8-2BFC-446E-A61F-B174D228BA7B}" type="pres">
      <dgm:prSet presAssocID="{0457F295-AD41-4116-B50F-1AF9D887011F}" presName="sp" presStyleCnt="0"/>
      <dgm:spPr/>
    </dgm:pt>
    <dgm:pt modelId="{30B7948D-3F79-4F85-9BAC-5E7B0C3747B4}" type="pres">
      <dgm:prSet presAssocID="{814A757D-B4FC-43D2-AD9A-76F3E303133A}" presName="linNode" presStyleCnt="0"/>
      <dgm:spPr/>
    </dgm:pt>
    <dgm:pt modelId="{526DA862-EE51-4E29-B5EA-38DA91690132}" type="pres">
      <dgm:prSet presAssocID="{814A757D-B4FC-43D2-AD9A-76F3E303133A}" presName="parentText" presStyleLbl="node1" presStyleIdx="4" presStyleCnt="8" custScaleX="277778" custLinFactNeighborY="-2783">
        <dgm:presLayoutVars>
          <dgm:chMax val="1"/>
          <dgm:bulletEnabled val="1"/>
        </dgm:presLayoutVars>
      </dgm:prSet>
      <dgm:spPr/>
      <dgm:t>
        <a:bodyPr/>
        <a:lstStyle/>
        <a:p>
          <a:endParaRPr lang="ru-RU"/>
        </a:p>
      </dgm:t>
    </dgm:pt>
    <dgm:pt modelId="{AF2B6A4A-8BC5-4A1D-94D0-2FB69839CB8A}" type="pres">
      <dgm:prSet presAssocID="{F123B472-D3E0-4B6C-BFBA-EAB7E2E2CB59}" presName="sp" presStyleCnt="0"/>
      <dgm:spPr/>
    </dgm:pt>
    <dgm:pt modelId="{D053BE6A-6B30-42A7-A293-2086B74A045B}" type="pres">
      <dgm:prSet presAssocID="{65E0FBEF-B922-429E-9DA1-AC7993722470}" presName="linNode" presStyleCnt="0"/>
      <dgm:spPr/>
    </dgm:pt>
    <dgm:pt modelId="{71B6FA60-B3B4-4930-A66A-7626515187DA}" type="pres">
      <dgm:prSet presAssocID="{65E0FBEF-B922-429E-9DA1-AC7993722470}" presName="parentText" presStyleLbl="node1" presStyleIdx="5" presStyleCnt="8" custScaleX="277778" custLinFactNeighborY="-2783">
        <dgm:presLayoutVars>
          <dgm:chMax val="1"/>
          <dgm:bulletEnabled val="1"/>
        </dgm:presLayoutVars>
      </dgm:prSet>
      <dgm:spPr/>
      <dgm:t>
        <a:bodyPr/>
        <a:lstStyle/>
        <a:p>
          <a:endParaRPr lang="ru-RU"/>
        </a:p>
      </dgm:t>
    </dgm:pt>
    <dgm:pt modelId="{0A8F2D95-9BBB-44F5-A36D-CC19755CCE04}" type="pres">
      <dgm:prSet presAssocID="{FB489832-BBFE-4EE3-8B97-B581064E1D3C}" presName="sp" presStyleCnt="0"/>
      <dgm:spPr/>
    </dgm:pt>
    <dgm:pt modelId="{CDB44BD4-5F2B-4E0D-9300-03FF9F5CB3B7}" type="pres">
      <dgm:prSet presAssocID="{5F94F46B-166E-4D37-ABB2-6F757B8A157F}" presName="linNode" presStyleCnt="0"/>
      <dgm:spPr/>
    </dgm:pt>
    <dgm:pt modelId="{7F5CE36D-610E-4152-A06F-D875796F5386}" type="pres">
      <dgm:prSet presAssocID="{5F94F46B-166E-4D37-ABB2-6F757B8A157F}" presName="parentText" presStyleLbl="node1" presStyleIdx="6" presStyleCnt="8" custScaleX="277778" custLinFactNeighborY="-2783">
        <dgm:presLayoutVars>
          <dgm:chMax val="1"/>
          <dgm:bulletEnabled val="1"/>
        </dgm:presLayoutVars>
      </dgm:prSet>
      <dgm:spPr/>
      <dgm:t>
        <a:bodyPr/>
        <a:lstStyle/>
        <a:p>
          <a:endParaRPr lang="ru-RU"/>
        </a:p>
      </dgm:t>
    </dgm:pt>
    <dgm:pt modelId="{2831161A-47AB-4E84-B03A-78F10F0ECED3}" type="pres">
      <dgm:prSet presAssocID="{89554F61-2045-485E-A7EE-3F9752A1A3A8}" presName="sp" presStyleCnt="0"/>
      <dgm:spPr/>
    </dgm:pt>
    <dgm:pt modelId="{572BD923-B76A-496A-98AD-E640A303EB4E}" type="pres">
      <dgm:prSet presAssocID="{277AB8D7-2249-4C99-9C5A-A9DDEBAE007B}" presName="linNode" presStyleCnt="0"/>
      <dgm:spPr/>
    </dgm:pt>
    <dgm:pt modelId="{B440F73C-5683-41D2-A7E3-910B36610A25}" type="pres">
      <dgm:prSet presAssocID="{277AB8D7-2249-4C99-9C5A-A9DDEBAE007B}" presName="parentText" presStyleLbl="node1" presStyleIdx="7" presStyleCnt="8" custScaleX="277778" custLinFactNeighborY="-26738">
        <dgm:presLayoutVars>
          <dgm:chMax val="1"/>
          <dgm:bulletEnabled val="1"/>
        </dgm:presLayoutVars>
      </dgm:prSet>
      <dgm:spPr/>
      <dgm:t>
        <a:bodyPr/>
        <a:lstStyle/>
        <a:p>
          <a:endParaRPr lang="ru-RU"/>
        </a:p>
      </dgm:t>
    </dgm:pt>
  </dgm:ptLst>
  <dgm:cxnLst>
    <dgm:cxn modelId="{46687E5E-D0A1-4CAE-8B81-469A347465AE}" srcId="{7C9A86CD-5911-43CD-A41A-1E5087566121}" destId="{5F94F46B-166E-4D37-ABB2-6F757B8A157F}" srcOrd="6" destOrd="0" parTransId="{8036CCE8-73C4-416F-8E2D-17607AF684F2}" sibTransId="{89554F61-2045-485E-A7EE-3F9752A1A3A8}"/>
    <dgm:cxn modelId="{EC849306-671B-49F3-B1D6-3A1374CE8F50}" type="presOf" srcId="{2465F2A4-A9FA-4101-B812-1173EB57DD23}" destId="{EACA8914-65C3-44CB-8AB5-3D27F37A69EB}" srcOrd="0" destOrd="0" presId="urn:microsoft.com/office/officeart/2005/8/layout/vList5"/>
    <dgm:cxn modelId="{FA3BE1F2-EEBE-479B-91F6-7893659BC52E}" srcId="{7C9A86CD-5911-43CD-A41A-1E5087566121}" destId="{277AB8D7-2249-4C99-9C5A-A9DDEBAE007B}" srcOrd="7" destOrd="0" parTransId="{B6331C81-54CE-48C6-BC65-054FC6122821}" sibTransId="{DE2A48C2-925A-4944-973C-2563623364AF}"/>
    <dgm:cxn modelId="{6EC085BF-D819-4727-A334-189D37088D3A}" srcId="{7C9A86CD-5911-43CD-A41A-1E5087566121}" destId="{EAB9B387-FFF0-48CE-9803-FF2103C4F485}" srcOrd="2" destOrd="0" parTransId="{8E8C1F65-DE75-4614-85A2-9A364EF6AAA6}" sibTransId="{2F81C5AD-EA87-4E50-93E8-ECCABE57D14A}"/>
    <dgm:cxn modelId="{967AAECB-81AE-41C8-9055-9A72E9246D37}" srcId="{7C9A86CD-5911-43CD-A41A-1E5087566121}" destId="{F2AA16A4-F863-44F3-BBCC-1D47D454570D}" srcOrd="3" destOrd="0" parTransId="{2EC5C6AB-9225-41D7-8101-8A6081AB4512}" sibTransId="{0457F295-AD41-4116-B50F-1AF9D887011F}"/>
    <dgm:cxn modelId="{869C009C-A713-47B9-A9AE-F849EA62EC1F}" type="presOf" srcId="{65E0FBEF-B922-429E-9DA1-AC7993722470}" destId="{71B6FA60-B3B4-4930-A66A-7626515187DA}" srcOrd="0" destOrd="0" presId="urn:microsoft.com/office/officeart/2005/8/layout/vList5"/>
    <dgm:cxn modelId="{AA94D50D-3EBF-4E73-A073-BF91A86DB9D8}" srcId="{7C9A86CD-5911-43CD-A41A-1E5087566121}" destId="{65E0FBEF-B922-429E-9DA1-AC7993722470}" srcOrd="5" destOrd="0" parTransId="{94A87CFC-FEC2-4271-A725-45E0704A4F60}" sibTransId="{FB489832-BBFE-4EE3-8B97-B581064E1D3C}"/>
    <dgm:cxn modelId="{2D3EDC81-5ECB-4B1F-A855-1E0DC0F50357}" type="presOf" srcId="{5F94F46B-166E-4D37-ABB2-6F757B8A157F}" destId="{7F5CE36D-610E-4152-A06F-D875796F5386}" srcOrd="0" destOrd="0" presId="urn:microsoft.com/office/officeart/2005/8/layout/vList5"/>
    <dgm:cxn modelId="{1AE31334-E9D8-4A45-B5F0-20D23FAAC977}" type="presOf" srcId="{F2AA16A4-F863-44F3-BBCC-1D47D454570D}" destId="{3DC09023-9FF2-4C53-81FF-BB96A1AEEF1E}" srcOrd="0" destOrd="0" presId="urn:microsoft.com/office/officeart/2005/8/layout/vList5"/>
    <dgm:cxn modelId="{04B8A625-F518-4630-98C4-E3D2B8BBBA53}" type="presOf" srcId="{7C9A86CD-5911-43CD-A41A-1E5087566121}" destId="{18B5079A-6474-4512-9351-37573D1A0A3C}" srcOrd="0" destOrd="0" presId="urn:microsoft.com/office/officeart/2005/8/layout/vList5"/>
    <dgm:cxn modelId="{EF2D6F98-F3EA-49F2-BD82-466467C40A69}" srcId="{7C9A86CD-5911-43CD-A41A-1E5087566121}" destId="{2465F2A4-A9FA-4101-B812-1173EB57DD23}" srcOrd="1" destOrd="0" parTransId="{CC61656A-037A-45F7-B1DF-84DE23CB5F41}" sibTransId="{999D451C-FB62-4FDA-B64A-AC4BB5963F41}"/>
    <dgm:cxn modelId="{51DF8CD3-3C36-4C51-B9D1-FB106A6174D8}" type="presOf" srcId="{E550D464-7477-4C9D-8E00-23E0EF38CAF8}" destId="{DFDB4E93-30C6-4248-B451-F972FD6DD3CC}" srcOrd="0" destOrd="0" presId="urn:microsoft.com/office/officeart/2005/8/layout/vList5"/>
    <dgm:cxn modelId="{4FA9F674-FABF-49D5-8377-8D0C7B24B179}" srcId="{7C9A86CD-5911-43CD-A41A-1E5087566121}" destId="{814A757D-B4FC-43D2-AD9A-76F3E303133A}" srcOrd="4" destOrd="0" parTransId="{840C17EB-76A2-482E-A522-C492A8E2EAB7}" sibTransId="{F123B472-D3E0-4B6C-BFBA-EAB7E2E2CB59}"/>
    <dgm:cxn modelId="{DD9D85D7-A9BC-415F-ABD9-C8DC9EC0E9BB}" type="presOf" srcId="{277AB8D7-2249-4C99-9C5A-A9DDEBAE007B}" destId="{B440F73C-5683-41D2-A7E3-910B36610A25}" srcOrd="0" destOrd="0" presId="urn:microsoft.com/office/officeart/2005/8/layout/vList5"/>
    <dgm:cxn modelId="{779D5290-78B2-426E-9FF8-3A5C8BB8986B}" srcId="{7C9A86CD-5911-43CD-A41A-1E5087566121}" destId="{E550D464-7477-4C9D-8E00-23E0EF38CAF8}" srcOrd="0" destOrd="0" parTransId="{B5989469-2D95-45D2-932C-02450B36A3AF}" sibTransId="{744E6465-A8B2-42AA-B8E2-F3634E79135C}"/>
    <dgm:cxn modelId="{31F0A08A-6031-4A79-B345-F67A4F657951}" type="presOf" srcId="{814A757D-B4FC-43D2-AD9A-76F3E303133A}" destId="{526DA862-EE51-4E29-B5EA-38DA91690132}" srcOrd="0" destOrd="0" presId="urn:microsoft.com/office/officeart/2005/8/layout/vList5"/>
    <dgm:cxn modelId="{FC3BCB30-039C-4254-B94D-DE01E91A0625}" type="presOf" srcId="{EAB9B387-FFF0-48CE-9803-FF2103C4F485}" destId="{6FA96380-9689-433C-BE1E-538DFFB10B61}" srcOrd="0" destOrd="0" presId="urn:microsoft.com/office/officeart/2005/8/layout/vList5"/>
    <dgm:cxn modelId="{C37EE4A6-E297-4614-8A4E-6E7B0B0E4A68}" type="presParOf" srcId="{18B5079A-6474-4512-9351-37573D1A0A3C}" destId="{3A129F76-EF63-4AC6-A3A3-2DDD39DF732F}" srcOrd="0" destOrd="0" presId="urn:microsoft.com/office/officeart/2005/8/layout/vList5"/>
    <dgm:cxn modelId="{CF64B69F-E0CE-4B98-8180-546B9625B52B}" type="presParOf" srcId="{3A129F76-EF63-4AC6-A3A3-2DDD39DF732F}" destId="{DFDB4E93-30C6-4248-B451-F972FD6DD3CC}" srcOrd="0" destOrd="0" presId="urn:microsoft.com/office/officeart/2005/8/layout/vList5"/>
    <dgm:cxn modelId="{A8ED2DEC-1199-430C-B482-6669FCD24AFE}" type="presParOf" srcId="{18B5079A-6474-4512-9351-37573D1A0A3C}" destId="{031C430F-6D32-42B8-BB37-9E246DB006E0}" srcOrd="1" destOrd="0" presId="urn:microsoft.com/office/officeart/2005/8/layout/vList5"/>
    <dgm:cxn modelId="{DB2B1A06-62F3-48C9-B3D7-0C340991FBAC}" type="presParOf" srcId="{18B5079A-6474-4512-9351-37573D1A0A3C}" destId="{775BE241-7204-4DDB-B24C-070F0214572B}" srcOrd="2" destOrd="0" presId="urn:microsoft.com/office/officeart/2005/8/layout/vList5"/>
    <dgm:cxn modelId="{A51526B8-702C-454D-BFFC-F84DE2ACF48F}" type="presParOf" srcId="{775BE241-7204-4DDB-B24C-070F0214572B}" destId="{EACA8914-65C3-44CB-8AB5-3D27F37A69EB}" srcOrd="0" destOrd="0" presId="urn:microsoft.com/office/officeart/2005/8/layout/vList5"/>
    <dgm:cxn modelId="{26FD69BB-5470-4044-AE83-90765883E929}" type="presParOf" srcId="{18B5079A-6474-4512-9351-37573D1A0A3C}" destId="{343FAF73-2802-48C6-82A3-FEBE847FE06F}" srcOrd="3" destOrd="0" presId="urn:microsoft.com/office/officeart/2005/8/layout/vList5"/>
    <dgm:cxn modelId="{1285004F-5629-4808-9090-05486FB6570B}" type="presParOf" srcId="{18B5079A-6474-4512-9351-37573D1A0A3C}" destId="{80BB2B33-2869-4A46-B88E-7E4E987B2F8C}" srcOrd="4" destOrd="0" presId="urn:microsoft.com/office/officeart/2005/8/layout/vList5"/>
    <dgm:cxn modelId="{F5DA4E0F-1C88-4FEC-A86B-285617524742}" type="presParOf" srcId="{80BB2B33-2869-4A46-B88E-7E4E987B2F8C}" destId="{6FA96380-9689-433C-BE1E-538DFFB10B61}" srcOrd="0" destOrd="0" presId="urn:microsoft.com/office/officeart/2005/8/layout/vList5"/>
    <dgm:cxn modelId="{17C965DA-4C24-4D50-B58B-92B573FA13A0}" type="presParOf" srcId="{18B5079A-6474-4512-9351-37573D1A0A3C}" destId="{F8BDA956-CB0A-4132-A441-810F0F03E997}" srcOrd="5" destOrd="0" presId="urn:microsoft.com/office/officeart/2005/8/layout/vList5"/>
    <dgm:cxn modelId="{18597754-7CF3-419E-9294-334BACCCE4C9}" type="presParOf" srcId="{18B5079A-6474-4512-9351-37573D1A0A3C}" destId="{3803C7F0-77B4-4539-BEB5-2695B9BAD078}" srcOrd="6" destOrd="0" presId="urn:microsoft.com/office/officeart/2005/8/layout/vList5"/>
    <dgm:cxn modelId="{72247601-941A-4EF8-8C1B-916F371D28C8}" type="presParOf" srcId="{3803C7F0-77B4-4539-BEB5-2695B9BAD078}" destId="{3DC09023-9FF2-4C53-81FF-BB96A1AEEF1E}" srcOrd="0" destOrd="0" presId="urn:microsoft.com/office/officeart/2005/8/layout/vList5"/>
    <dgm:cxn modelId="{C2DADEF6-3D43-44E6-A6D9-C48199C91B7F}" type="presParOf" srcId="{18B5079A-6474-4512-9351-37573D1A0A3C}" destId="{75D82AF8-2BFC-446E-A61F-B174D228BA7B}" srcOrd="7" destOrd="0" presId="urn:microsoft.com/office/officeart/2005/8/layout/vList5"/>
    <dgm:cxn modelId="{61F17239-276F-4941-80EC-E62277827AF9}" type="presParOf" srcId="{18B5079A-6474-4512-9351-37573D1A0A3C}" destId="{30B7948D-3F79-4F85-9BAC-5E7B0C3747B4}" srcOrd="8" destOrd="0" presId="urn:microsoft.com/office/officeart/2005/8/layout/vList5"/>
    <dgm:cxn modelId="{F11304E6-2A94-44DD-8671-3E635C43935A}" type="presParOf" srcId="{30B7948D-3F79-4F85-9BAC-5E7B0C3747B4}" destId="{526DA862-EE51-4E29-B5EA-38DA91690132}" srcOrd="0" destOrd="0" presId="urn:microsoft.com/office/officeart/2005/8/layout/vList5"/>
    <dgm:cxn modelId="{C8AF17BB-7CE5-4CDC-ADE1-DF810D82A2F1}" type="presParOf" srcId="{18B5079A-6474-4512-9351-37573D1A0A3C}" destId="{AF2B6A4A-8BC5-4A1D-94D0-2FB69839CB8A}" srcOrd="9" destOrd="0" presId="urn:microsoft.com/office/officeart/2005/8/layout/vList5"/>
    <dgm:cxn modelId="{F66AEEE9-E69A-4693-ADFA-CBBE43AAD116}" type="presParOf" srcId="{18B5079A-6474-4512-9351-37573D1A0A3C}" destId="{D053BE6A-6B30-42A7-A293-2086B74A045B}" srcOrd="10" destOrd="0" presId="urn:microsoft.com/office/officeart/2005/8/layout/vList5"/>
    <dgm:cxn modelId="{91FC298B-E596-4928-BF03-1E3A5AB5194F}" type="presParOf" srcId="{D053BE6A-6B30-42A7-A293-2086B74A045B}" destId="{71B6FA60-B3B4-4930-A66A-7626515187DA}" srcOrd="0" destOrd="0" presId="urn:microsoft.com/office/officeart/2005/8/layout/vList5"/>
    <dgm:cxn modelId="{02DA8D1C-5689-43B7-8682-A91C5422BFE6}" type="presParOf" srcId="{18B5079A-6474-4512-9351-37573D1A0A3C}" destId="{0A8F2D95-9BBB-44F5-A36D-CC19755CCE04}" srcOrd="11" destOrd="0" presId="urn:microsoft.com/office/officeart/2005/8/layout/vList5"/>
    <dgm:cxn modelId="{D07E951C-DB18-4C9D-831F-9A2C5104608B}" type="presParOf" srcId="{18B5079A-6474-4512-9351-37573D1A0A3C}" destId="{CDB44BD4-5F2B-4E0D-9300-03FF9F5CB3B7}" srcOrd="12" destOrd="0" presId="urn:microsoft.com/office/officeart/2005/8/layout/vList5"/>
    <dgm:cxn modelId="{FCA27453-B1AB-4EBD-A35F-9745153C88C9}" type="presParOf" srcId="{CDB44BD4-5F2B-4E0D-9300-03FF9F5CB3B7}" destId="{7F5CE36D-610E-4152-A06F-D875796F5386}" srcOrd="0" destOrd="0" presId="urn:microsoft.com/office/officeart/2005/8/layout/vList5"/>
    <dgm:cxn modelId="{81BC54A9-5938-4A9D-B6BA-74BCCD7DEAAC}" type="presParOf" srcId="{18B5079A-6474-4512-9351-37573D1A0A3C}" destId="{2831161A-47AB-4E84-B03A-78F10F0ECED3}" srcOrd="13" destOrd="0" presId="urn:microsoft.com/office/officeart/2005/8/layout/vList5"/>
    <dgm:cxn modelId="{4FDD9A41-72F4-40F3-A716-62A76303DB1B}" type="presParOf" srcId="{18B5079A-6474-4512-9351-37573D1A0A3C}" destId="{572BD923-B76A-496A-98AD-E640A303EB4E}" srcOrd="14" destOrd="0" presId="urn:microsoft.com/office/officeart/2005/8/layout/vList5"/>
    <dgm:cxn modelId="{2FADA786-FA10-4E23-A320-5D853130EADC}" type="presParOf" srcId="{572BD923-B76A-496A-98AD-E640A303EB4E}" destId="{B440F73C-5683-41D2-A7E3-910B36610A25}" srcOrd="0" destOrd="0" presId="urn:microsoft.com/office/officeart/2005/8/layout/vList5"/>
  </dgm:cxnLst>
  <dgm:bg/>
  <dgm:whole/>
</dgm:dataModel>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2947A4-B8CB-4EB9-A4DB-AB71C16E53A9}" type="datetimeFigureOut">
              <a:rPr lang="ru-RU" smtClean="0"/>
              <a:pPr/>
              <a:t>16.11.2017</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F43BEE-9360-440F-AA93-6B245EB58975}" type="slidenum">
              <a:rPr lang="ru-RU" smtClean="0"/>
              <a:pPr/>
              <a:t>‹#›</a:t>
            </a:fld>
            <a:endParaRPr lang="ru-RU"/>
          </a:p>
        </p:txBody>
      </p:sp>
    </p:spTree>
    <p:extLst>
      <p:ext uri="{BB962C8B-B14F-4D97-AF65-F5344CB8AC3E}">
        <p14:creationId xmlns:p14="http://schemas.microsoft.com/office/powerpoint/2010/main" xmlns="" val="35223890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fld id="{C7B0E8B9-1D2F-47CB-A3EF-F1FAD1206CCA}" type="slidenum">
              <a:rPr lang="ru-RU" altLang="ru-RU" sz="1200" smtClean="0"/>
              <a:pPr/>
              <a:t>24</a:t>
            </a:fld>
            <a:endParaRPr lang="ru-RU" altLang="ru-RU" sz="1200" smtClean="0"/>
          </a:p>
        </p:txBody>
      </p:sp>
    </p:spTree>
    <p:extLst>
      <p:ext uri="{BB962C8B-B14F-4D97-AF65-F5344CB8AC3E}">
        <p14:creationId xmlns="" xmlns:p14="http://schemas.microsoft.com/office/powerpoint/2010/main" val="3946769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11/16/2017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3200818981"/>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11/16/2017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1600552737"/>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11/16/2017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18520688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11/16/2017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116188236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solidFill>
                  <a:prstClr val="black">
                    <a:tint val="75000"/>
                  </a:prstClr>
                </a:solidFill>
              </a:rPr>
              <a:pPr/>
              <a:t>11/16/2017</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4728118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solidFill>
                  <a:prstClr val="black">
                    <a:tint val="75000"/>
                  </a:prstClr>
                </a:solidFill>
              </a:rPr>
              <a:pPr/>
              <a:t>11/16/2017</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312519444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solidFill>
                  <a:prstClr val="black">
                    <a:tint val="75000"/>
                  </a:prstClr>
                </a:solidFill>
              </a:rPr>
              <a:pPr/>
              <a:t>11/16/2017</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35902358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11/16/2017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11536960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11/16/2017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98193974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11/16/2017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29582527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11/16/2017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32863382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solidFill>
                <a:srgbClr val="696464"/>
              </a:solidFill>
            </a:endParaRPr>
          </a:p>
        </p:txBody>
      </p:sp>
      <p:sp>
        <p:nvSpPr>
          <p:cNvPr id="17" name="Нижний колонтитул 16"/>
          <p:cNvSpPr>
            <a:spLocks noGrp="1"/>
          </p:cNvSpPr>
          <p:nvPr>
            <p:ph type="ftr" sz="quarter" idx="11"/>
          </p:nvPr>
        </p:nvSpPr>
        <p:spPr/>
        <p:txBody>
          <a:bodyPr/>
          <a:lstStyle/>
          <a:p>
            <a:pPr>
              <a:defRPr/>
            </a:pPr>
            <a:endParaRPr lang="ru-RU">
              <a:solidFill>
                <a:srgbClr val="696464"/>
              </a:solidFill>
            </a:endParaRPr>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2796574C-D63C-4BDA-89D8-F57022BA0715}" type="slidenum">
              <a:rPr lang="ru-RU" smtClean="0"/>
              <a:pPr>
                <a:defRPr/>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extLst>
      <p:ext uri="{BB962C8B-B14F-4D97-AF65-F5344CB8AC3E}">
        <p14:creationId xmlns:p14="http://schemas.microsoft.com/office/powerpoint/2010/main" xmlns="" val="1143527869"/>
      </p:ext>
    </p:extLst>
  </p:cSld>
  <p:clrMapOvr>
    <a:overrideClrMapping bg1="lt1" tx1="dk1" bg2="lt2" tx2="dk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696464"/>
              </a:solidFill>
            </a:endParaRPr>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xmlns="" val="3450701980"/>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a:xfrm>
            <a:off x="800100" y="6172200"/>
            <a:ext cx="4000500" cy="457200"/>
          </a:xfrm>
        </p:spPr>
        <p:txBody>
          <a:bodyPr/>
          <a:lstStyle/>
          <a:p>
            <a:pPr>
              <a:defRPr/>
            </a:pPr>
            <a:endParaRPr lang="ru-RU">
              <a:solidFill>
                <a:srgbClr val="696464"/>
              </a:solidFill>
            </a:endParaRPr>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Номер слайда 5"/>
          <p:cNvSpPr>
            <a:spLocks noGrp="1"/>
          </p:cNvSpPr>
          <p:nvPr>
            <p:ph type="sldNum" sz="quarter" idx="12"/>
          </p:nvPr>
        </p:nvSpPr>
        <p:spPr>
          <a:xfrm>
            <a:off x="146304" y="6208776"/>
            <a:ext cx="457200" cy="457200"/>
          </a:xfrm>
        </p:spPr>
        <p:txBody>
          <a:bodyPr/>
          <a:lstStyle/>
          <a:p>
            <a:pPr>
              <a:defRPr/>
            </a:pPr>
            <a:fld id="{AB7BD45B-8AA2-4A94-BBB4-D50D8185444D}" type="slidenum">
              <a:rPr lang="ru-RU" smtClean="0"/>
              <a:pPr>
                <a:defRPr/>
              </a:pPr>
              <a:t>‹#›</a:t>
            </a:fld>
            <a:endParaRPr lang="ru-RU"/>
          </a:p>
        </p:txBody>
      </p:sp>
    </p:spTree>
    <p:extLst>
      <p:ext uri="{BB962C8B-B14F-4D97-AF65-F5344CB8AC3E}">
        <p14:creationId xmlns:p14="http://schemas.microsoft.com/office/powerpoint/2010/main" xmlns="" val="522190005"/>
      </p:ext>
    </p:extLst>
  </p:cSld>
  <p:clrMapOvr>
    <a:overrideClrMapping bg1="lt1" tx1="dk1" bg2="lt2" tx2="dk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solidFill>
                <a:srgbClr val="696464"/>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696464"/>
              </a:solidFill>
            </a:endParaRPr>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xmlns="" val="187156060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solidFill>
                <a:srgbClr val="696464"/>
              </a:solidFill>
            </a:endParaRPr>
          </a:p>
        </p:txBody>
      </p:sp>
      <p:sp>
        <p:nvSpPr>
          <p:cNvPr id="8" name="Нижний колонтитул 7"/>
          <p:cNvSpPr>
            <a:spLocks noGrp="1"/>
          </p:cNvSpPr>
          <p:nvPr>
            <p:ph type="ftr" sz="quarter" idx="11"/>
          </p:nvPr>
        </p:nvSpPr>
        <p:spPr/>
        <p:txBody>
          <a:bodyPr/>
          <a:lstStyle/>
          <a:p>
            <a:pPr>
              <a:defRPr/>
            </a:pPr>
            <a:endParaRPr lang="ru-RU">
              <a:solidFill>
                <a:srgbClr val="696464"/>
              </a:solidFill>
            </a:endParaRPr>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xmlns="" val="62564447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solidFill>
                <a:srgbClr val="696464"/>
              </a:solidFill>
            </a:endParaRPr>
          </a:p>
        </p:txBody>
      </p:sp>
      <p:sp>
        <p:nvSpPr>
          <p:cNvPr id="4" name="Нижний колонтитул 3"/>
          <p:cNvSpPr>
            <a:spLocks noGrp="1"/>
          </p:cNvSpPr>
          <p:nvPr>
            <p:ph type="ftr" sz="quarter" idx="11"/>
          </p:nvPr>
        </p:nvSpPr>
        <p:spPr/>
        <p:txBody>
          <a:bodyPr/>
          <a:lstStyle/>
          <a:p>
            <a:pPr>
              <a:defRPr/>
            </a:pPr>
            <a:endParaRPr lang="ru-RU">
              <a:solidFill>
                <a:srgbClr val="696464"/>
              </a:solidFill>
            </a:endParaRPr>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extLst>
      <p:ext uri="{BB962C8B-B14F-4D97-AF65-F5344CB8AC3E}">
        <p14:creationId xmlns:p14="http://schemas.microsoft.com/office/powerpoint/2010/main" xmlns="" val="96364194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solidFill>
                <a:srgbClr val="696464"/>
              </a:solidFill>
            </a:endParaRPr>
          </a:p>
        </p:txBody>
      </p:sp>
      <p:sp>
        <p:nvSpPr>
          <p:cNvPr id="3" name="Нижний колонтитул 2"/>
          <p:cNvSpPr>
            <a:spLocks noGrp="1"/>
          </p:cNvSpPr>
          <p:nvPr>
            <p:ph type="ftr" sz="quarter" idx="11"/>
          </p:nvPr>
        </p:nvSpPr>
        <p:spPr/>
        <p:txBody>
          <a:bodyPr/>
          <a:lstStyle/>
          <a:p>
            <a:pPr>
              <a:defRPr/>
            </a:pPr>
            <a:endParaRPr lang="ru-RU">
              <a:solidFill>
                <a:srgbClr val="696464"/>
              </a:solidFill>
            </a:endParaRPr>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extLst>
      <p:ext uri="{BB962C8B-B14F-4D97-AF65-F5344CB8AC3E}">
        <p14:creationId xmlns:p14="http://schemas.microsoft.com/office/powerpoint/2010/main" xmlns="" val="303976148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solidFill>
                <a:srgbClr val="696464"/>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696464"/>
              </a:solidFill>
            </a:endParaRPr>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xmlns="" val="401427294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solidFill>
                <a:srgbClr val="696464"/>
              </a:solidFill>
            </a:endParaRPr>
          </a:p>
        </p:txBody>
      </p:sp>
      <p:sp>
        <p:nvSpPr>
          <p:cNvPr id="6" name="Нижний колонтитул 5"/>
          <p:cNvSpPr>
            <a:spLocks noGrp="1"/>
          </p:cNvSpPr>
          <p:nvPr>
            <p:ph type="ftr" sz="quarter" idx="11"/>
          </p:nvPr>
        </p:nvSpPr>
        <p:spPr>
          <a:xfrm>
            <a:off x="914400" y="6172200"/>
            <a:ext cx="3886200" cy="457200"/>
          </a:xfrm>
        </p:spPr>
        <p:txBody>
          <a:bodyPr/>
          <a:lstStyle/>
          <a:p>
            <a:pPr>
              <a:defRPr/>
            </a:pPr>
            <a:endParaRPr lang="ru-RU">
              <a:solidFill>
                <a:srgbClr val="696464"/>
              </a:solidFill>
            </a:endParaRPr>
          </a:p>
        </p:txBody>
      </p:sp>
      <p:sp>
        <p:nvSpPr>
          <p:cNvPr id="7" name="Номер слайда 6"/>
          <p:cNvSpPr>
            <a:spLocks noGrp="1"/>
          </p:cNvSpPr>
          <p:nvPr>
            <p:ph type="sldNum" sz="quarter" idx="12"/>
          </p:nvPr>
        </p:nvSpPr>
        <p:spPr>
          <a:xfrm>
            <a:off x="146304" y="6208776"/>
            <a:ext cx="457200" cy="457200"/>
          </a:xfrm>
        </p:spPr>
        <p:txBody>
          <a:bodyPr/>
          <a:lstStyle/>
          <a:p>
            <a:pPr>
              <a:defRPr/>
            </a:pPr>
            <a:fld id="{5D04E318-4586-431A-BBE8-279FC23AAE1E}" type="slidenum">
              <a:rPr lang="ru-RU" smtClean="0"/>
              <a:pPr>
                <a:defRPr/>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extLst>
      <p:ext uri="{BB962C8B-B14F-4D97-AF65-F5344CB8AC3E}">
        <p14:creationId xmlns:p14="http://schemas.microsoft.com/office/powerpoint/2010/main" xmlns="" val="179451520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696464"/>
              </a:solidFill>
            </a:endParaRPr>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extLst>
      <p:ext uri="{BB962C8B-B14F-4D97-AF65-F5344CB8AC3E}">
        <p14:creationId xmlns:p14="http://schemas.microsoft.com/office/powerpoint/2010/main" xmlns="" val="212637477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696464"/>
              </a:solidFill>
            </a:endParaRPr>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extLst>
      <p:ext uri="{BB962C8B-B14F-4D97-AF65-F5344CB8AC3E}">
        <p14:creationId xmlns:p14="http://schemas.microsoft.com/office/powerpoint/2010/main" xmlns="" val="112559673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solidFill>
                <a:srgbClr val="3891A7">
                  <a:shade val="75000"/>
                </a:srgbClr>
              </a:solidFill>
            </a:endParaRPr>
          </a:p>
        </p:txBody>
      </p:sp>
      <p:sp>
        <p:nvSpPr>
          <p:cNvPr id="2" name="Нижний колонтитул 1"/>
          <p:cNvSpPr>
            <a:spLocks noGrp="1"/>
          </p:cNvSpPr>
          <p:nvPr>
            <p:ph type="ftr" sz="quarter" idx="11"/>
          </p:nvPr>
        </p:nvSpPr>
        <p:spPr/>
        <p:txBody>
          <a:bodyPr/>
          <a:lstStyle/>
          <a:p>
            <a:pPr>
              <a:defRPr/>
            </a:pPr>
            <a:endParaRPr lang="ru-RU">
              <a:solidFill>
                <a:srgbClr val="3891A7">
                  <a:shade val="75000"/>
                </a:srgbClr>
              </a:solidFill>
            </a:endParaRPr>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158812934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solidFill>
                <a:srgbClr val="3891A7">
                  <a:shade val="75000"/>
                </a:srgbClr>
              </a:solidFill>
            </a:endParaRPr>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solidFill>
                <a:srgbClr val="3891A7">
                  <a:shade val="75000"/>
                </a:srgbClr>
              </a:solidFill>
            </a:endParaRPr>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3714949977"/>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solidFill>
                <a:srgbClr val="3891A7">
                  <a:shade val="75000"/>
                </a:srgbClr>
              </a:solidFill>
            </a:endParaRPr>
          </a:p>
        </p:txBody>
      </p:sp>
      <p:sp>
        <p:nvSpPr>
          <p:cNvPr id="11" name="Нижний колонтитул 10"/>
          <p:cNvSpPr>
            <a:spLocks noGrp="1"/>
          </p:cNvSpPr>
          <p:nvPr>
            <p:ph type="ftr" sz="quarter" idx="11"/>
          </p:nvPr>
        </p:nvSpPr>
        <p:spPr/>
        <p:txBody>
          <a:bodyPr/>
          <a:lstStyle/>
          <a:p>
            <a:pPr>
              <a:defRPr/>
            </a:pPr>
            <a:endParaRPr lang="ru-RU">
              <a:solidFill>
                <a:srgbClr val="3891A7">
                  <a:shade val="75000"/>
                </a:srgbClr>
              </a:solidFill>
            </a:endParaRPr>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solidFill>
                  <a:srgbClr val="3891A7">
                    <a:shade val="75000"/>
                  </a:srgbClr>
                </a:solidFill>
              </a:rPr>
              <a:pPr>
                <a:defRPr/>
              </a:pPr>
              <a:t>‹#›</a:t>
            </a:fld>
            <a:endParaRPr lang="ru-RU">
              <a:solidFill>
                <a:srgbClr val="3891A7">
                  <a:shade val="75000"/>
                </a:srgbClr>
              </a:solidFill>
            </a:endParaRP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extLst>
      <p:ext uri="{BB962C8B-B14F-4D97-AF65-F5344CB8AC3E}">
        <p14:creationId xmlns:p14="http://schemas.microsoft.com/office/powerpoint/2010/main" xmlns="" val="3016474566"/>
      </p:ext>
    </p:extLst>
  </p:cSld>
  <p:clrMapOvr>
    <a:overrideClrMapping bg1="dk1" tx1="lt1" bg2="dk2" tx2="lt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solidFill>
                <a:srgbClr val="3891A7">
                  <a:shade val="75000"/>
                </a:srgbClr>
              </a:solidFill>
            </a:endParaRPr>
          </a:p>
        </p:txBody>
      </p:sp>
      <p:sp>
        <p:nvSpPr>
          <p:cNvPr id="10" name="Нижний колонтитул 9"/>
          <p:cNvSpPr>
            <a:spLocks noGrp="1"/>
          </p:cNvSpPr>
          <p:nvPr>
            <p:ph type="ftr" sz="quarter" idx="11"/>
          </p:nvPr>
        </p:nvSpPr>
        <p:spPr/>
        <p:txBody>
          <a:bodyPr/>
          <a:lstStyle/>
          <a:p>
            <a:pPr>
              <a:defRPr/>
            </a:pPr>
            <a:endParaRPr lang="ru-RU">
              <a:solidFill>
                <a:srgbClr val="3891A7">
                  <a:shade val="75000"/>
                </a:srgbClr>
              </a:solidFill>
            </a:endParaRPr>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52754892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solidFill>
                <a:srgbClr val="3891A7">
                  <a:shade val="75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solidFill>
                  <a:srgbClr val="3891A7">
                    <a:shade val="75000"/>
                  </a:srgbClr>
                </a:solidFill>
              </a:rPr>
              <a:pPr>
                <a:defRPr/>
              </a:pPr>
              <a:t>‹#›</a:t>
            </a:fld>
            <a:endParaRPr lang="ru-RU">
              <a:solidFill>
                <a:srgbClr val="3891A7">
                  <a:shade val="75000"/>
                </a:srgbClr>
              </a:solidFill>
            </a:endParaRPr>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xmlns="" val="371040184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solidFill>
                <a:srgbClr val="3891A7">
                  <a:shade val="75000"/>
                </a:srgbClr>
              </a:solidFill>
            </a:endParaRPr>
          </a:p>
        </p:txBody>
      </p:sp>
      <p:sp>
        <p:nvSpPr>
          <p:cNvPr id="21" name="Нижний колонтитул 20"/>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347319986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solidFill>
                <a:srgbClr val="3891A7">
                  <a:shade val="75000"/>
                </a:srgbClr>
              </a:solidFill>
            </a:endParaRPr>
          </a:p>
        </p:txBody>
      </p:sp>
      <p:sp>
        <p:nvSpPr>
          <p:cNvPr id="24" name="Нижний колонтитул 23"/>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393206951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solidFill>
                <a:srgbClr val="3891A7">
                  <a:shade val="75000"/>
                </a:srgbClr>
              </a:solidFill>
            </a:endParaRPr>
          </a:p>
        </p:txBody>
      </p:sp>
      <p:sp>
        <p:nvSpPr>
          <p:cNvPr id="29" name="Нижний колонтитул 28"/>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42679464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solidFill>
                  <a:srgbClr val="3891A7">
                    <a:shade val="75000"/>
                  </a:srgbClr>
                </a:solidFill>
              </a:rPr>
              <a:pPr>
                <a:defRPr/>
              </a:pPr>
              <a:t>‹#›</a:t>
            </a:fld>
            <a:endParaRPr lang="ru-RU">
              <a:solidFill>
                <a:srgbClr val="3891A7">
                  <a:shade val="75000"/>
                </a:srgbClr>
              </a:solidFill>
            </a:endParaRPr>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extLst>
      <p:ext uri="{BB962C8B-B14F-4D97-AF65-F5344CB8AC3E}">
        <p14:creationId xmlns:p14="http://schemas.microsoft.com/office/powerpoint/2010/main" xmlns="" val="385800808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308346575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245950676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solidFill>
                <a:srgbClr val="3891A7">
                  <a:shade val="75000"/>
                </a:srgbClr>
              </a:solidFill>
            </a:endParaRPr>
          </a:p>
        </p:txBody>
      </p:sp>
      <p:sp>
        <p:nvSpPr>
          <p:cNvPr id="2" name="Нижний колонтитул 1"/>
          <p:cNvSpPr>
            <a:spLocks noGrp="1"/>
          </p:cNvSpPr>
          <p:nvPr>
            <p:ph type="ftr" sz="quarter" idx="11"/>
          </p:nvPr>
        </p:nvSpPr>
        <p:spPr/>
        <p:txBody>
          <a:bodyPr/>
          <a:lstStyle/>
          <a:p>
            <a:pPr>
              <a:defRPr/>
            </a:pPr>
            <a:endParaRPr lang="ru-RU">
              <a:solidFill>
                <a:srgbClr val="3891A7">
                  <a:shade val="75000"/>
                </a:srgbClr>
              </a:solidFill>
            </a:endParaRPr>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91861265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solidFill>
                <a:srgbClr val="3891A7">
                  <a:shade val="75000"/>
                </a:srgbClr>
              </a:solidFill>
            </a:endParaRPr>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solidFill>
                <a:srgbClr val="3891A7">
                  <a:shade val="75000"/>
                </a:srgbClr>
              </a:solidFill>
            </a:endParaRPr>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3762484396"/>
      </p:ext>
    </p:extLst>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solidFill>
                <a:srgbClr val="3891A7">
                  <a:shade val="75000"/>
                </a:srgbClr>
              </a:solidFill>
            </a:endParaRPr>
          </a:p>
        </p:txBody>
      </p:sp>
      <p:sp>
        <p:nvSpPr>
          <p:cNvPr id="11" name="Нижний колонтитул 10"/>
          <p:cNvSpPr>
            <a:spLocks noGrp="1"/>
          </p:cNvSpPr>
          <p:nvPr>
            <p:ph type="ftr" sz="quarter" idx="11"/>
          </p:nvPr>
        </p:nvSpPr>
        <p:spPr/>
        <p:txBody>
          <a:bodyPr/>
          <a:lstStyle/>
          <a:p>
            <a:pPr>
              <a:defRPr/>
            </a:pPr>
            <a:endParaRPr lang="ru-RU">
              <a:solidFill>
                <a:srgbClr val="3891A7">
                  <a:shade val="75000"/>
                </a:srgbClr>
              </a:solidFill>
            </a:endParaRPr>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solidFill>
                  <a:srgbClr val="3891A7">
                    <a:shade val="75000"/>
                  </a:srgbClr>
                </a:solidFill>
              </a:rPr>
              <a:pPr>
                <a:defRPr/>
              </a:pPr>
              <a:t>‹#›</a:t>
            </a:fld>
            <a:endParaRPr lang="ru-RU">
              <a:solidFill>
                <a:srgbClr val="3891A7">
                  <a:shade val="75000"/>
                </a:srgbClr>
              </a:solidFill>
            </a:endParaRP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extLst>
      <p:ext uri="{BB962C8B-B14F-4D97-AF65-F5344CB8AC3E}">
        <p14:creationId xmlns:p14="http://schemas.microsoft.com/office/powerpoint/2010/main" xmlns="" val="2205020144"/>
      </p:ext>
    </p:extLst>
  </p:cSld>
  <p:clrMapOvr>
    <a:overrideClrMapping bg1="dk1" tx1="lt1" bg2="dk2" tx2="lt2" accent1="accent1" accent2="accent2" accent3="accent3" accent4="accent4" accent5="accent5" accent6="accent6" hlink="hlink" folHlink="folHlink"/>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solidFill>
                <a:srgbClr val="3891A7">
                  <a:shade val="75000"/>
                </a:srgbClr>
              </a:solidFill>
            </a:endParaRPr>
          </a:p>
        </p:txBody>
      </p:sp>
      <p:sp>
        <p:nvSpPr>
          <p:cNvPr id="10" name="Нижний колонтитул 9"/>
          <p:cNvSpPr>
            <a:spLocks noGrp="1"/>
          </p:cNvSpPr>
          <p:nvPr>
            <p:ph type="ftr" sz="quarter" idx="11"/>
          </p:nvPr>
        </p:nvSpPr>
        <p:spPr/>
        <p:txBody>
          <a:bodyPr/>
          <a:lstStyle/>
          <a:p>
            <a:pPr>
              <a:defRPr/>
            </a:pPr>
            <a:endParaRPr lang="ru-RU">
              <a:solidFill>
                <a:srgbClr val="3891A7">
                  <a:shade val="75000"/>
                </a:srgbClr>
              </a:solidFill>
            </a:endParaRPr>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207237836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solidFill>
                <a:srgbClr val="3891A7">
                  <a:shade val="75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solidFill>
                  <a:srgbClr val="3891A7">
                    <a:shade val="75000"/>
                  </a:srgbClr>
                </a:solidFill>
              </a:rPr>
              <a:pPr>
                <a:defRPr/>
              </a:pPr>
              <a:t>‹#›</a:t>
            </a:fld>
            <a:endParaRPr lang="ru-RU">
              <a:solidFill>
                <a:srgbClr val="3891A7">
                  <a:shade val="75000"/>
                </a:srgbClr>
              </a:solidFill>
            </a:endParaRPr>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xmlns="" val="203386029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solidFill>
                <a:srgbClr val="3891A7">
                  <a:shade val="75000"/>
                </a:srgbClr>
              </a:solidFill>
            </a:endParaRPr>
          </a:p>
        </p:txBody>
      </p:sp>
      <p:sp>
        <p:nvSpPr>
          <p:cNvPr id="21" name="Нижний колонтитул 20"/>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46374654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solidFill>
                <a:srgbClr val="3891A7">
                  <a:shade val="75000"/>
                </a:srgbClr>
              </a:solidFill>
            </a:endParaRPr>
          </a:p>
        </p:txBody>
      </p:sp>
      <p:sp>
        <p:nvSpPr>
          <p:cNvPr id="24" name="Нижний колонтитул 23"/>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324414540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solidFill>
                <a:srgbClr val="3891A7">
                  <a:shade val="75000"/>
                </a:srgbClr>
              </a:solidFill>
            </a:endParaRPr>
          </a:p>
        </p:txBody>
      </p:sp>
      <p:sp>
        <p:nvSpPr>
          <p:cNvPr id="29" name="Нижний колонтитул 28"/>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138702829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solidFill>
                  <a:srgbClr val="3891A7">
                    <a:shade val="75000"/>
                  </a:srgbClr>
                </a:solidFill>
              </a:rPr>
              <a:pPr>
                <a:defRPr/>
              </a:pPr>
              <a:t>‹#›</a:t>
            </a:fld>
            <a:endParaRPr lang="ru-RU">
              <a:solidFill>
                <a:srgbClr val="3891A7">
                  <a:shade val="75000"/>
                </a:srgbClr>
              </a:solidFill>
            </a:endParaRPr>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extLst>
      <p:ext uri="{BB962C8B-B14F-4D97-AF65-F5344CB8AC3E}">
        <p14:creationId xmlns:p14="http://schemas.microsoft.com/office/powerpoint/2010/main" xmlns="" val="240411884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336826383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189552511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solidFill>
                <a:srgbClr val="EEECE1">
                  <a:shade val="90000"/>
                </a:srgbClr>
              </a:solidFill>
            </a:endParaRPr>
          </a:p>
        </p:txBody>
      </p:sp>
      <p:sp>
        <p:nvSpPr>
          <p:cNvPr id="19" name="Нижний колонтитул 18"/>
          <p:cNvSpPr>
            <a:spLocks noGrp="1"/>
          </p:cNvSpPr>
          <p:nvPr>
            <p:ph type="ftr" sz="quarter" idx="11"/>
          </p:nvPr>
        </p:nvSpPr>
        <p:spPr/>
        <p:txBody>
          <a:bodyPr/>
          <a:lstStyle/>
          <a:p>
            <a:pPr>
              <a:defRPr/>
            </a:pPr>
            <a:endParaRPr lang="ru-RU">
              <a:solidFill>
                <a:srgbClr val="EEECE1">
                  <a:shade val="90000"/>
                </a:srgbClr>
              </a:solidFill>
            </a:endParaRPr>
          </a:p>
        </p:txBody>
      </p:sp>
      <p:sp>
        <p:nvSpPr>
          <p:cNvPr id="27" name="Номер слайда 26"/>
          <p:cNvSpPr>
            <a:spLocks noGrp="1"/>
          </p:cNvSpPr>
          <p:nvPr>
            <p:ph type="sldNum" sz="quarter" idx="12"/>
          </p:nvPr>
        </p:nvSpPr>
        <p:spPr/>
        <p:txBody>
          <a:bodyPr/>
          <a:lstStyle/>
          <a:p>
            <a:pPr>
              <a:defRPr/>
            </a:pPr>
            <a:fld id="{2796574C-D63C-4BDA-89D8-F57022BA0715}" type="slidenum">
              <a:rPr lang="ru-RU" smtClean="0">
                <a:solidFill>
                  <a:srgbClr val="EEECE1">
                    <a:shade val="90000"/>
                  </a:srgbClr>
                </a:solidFill>
              </a:rPr>
              <a:pPr>
                <a:defRPr/>
              </a:pPr>
              <a:t>‹#›</a:t>
            </a:fld>
            <a:endParaRPr lang="ru-RU">
              <a:solidFill>
                <a:srgbClr val="EEECE1">
                  <a:shade val="90000"/>
                </a:srgbClr>
              </a:solidFill>
            </a:endParaRPr>
          </a:p>
        </p:txBody>
      </p:sp>
    </p:spTree>
    <p:extLst>
      <p:ext uri="{BB962C8B-B14F-4D97-AF65-F5344CB8AC3E}">
        <p14:creationId xmlns:p14="http://schemas.microsoft.com/office/powerpoint/2010/main" xmlns="" val="1932777225"/>
      </p:ext>
    </p:extLst>
  </p:cSld>
  <p:clrMapOvr>
    <a:overrideClrMapping bg1="dk1" tx1="lt1" bg2="dk2" tx2="lt2" accent1="accent1" accent2="accent2" accent3="accent3" accent4="accent4" accent5="accent5" accent6="accent6" hlink="hlink" folHlink="folHlink"/>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1F497D">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1F497D">
                  <a:shade val="90000"/>
                </a:srgbClr>
              </a:solidFill>
            </a:endParaRPr>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xmlns="" val="44613823"/>
      </p:ext>
    </p:extLst>
  </p:cSld>
  <p:clrMapOvr>
    <a:masterClrMapping/>
  </p:clrMapOvr>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solidFill>
                <a:srgbClr val="EEECE1">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EEECE1">
                  <a:shade val="90000"/>
                </a:srgbClr>
              </a:solidFill>
            </a:endParaRPr>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solidFill>
                  <a:srgbClr val="EEECE1">
                    <a:shade val="90000"/>
                  </a:srgbClr>
                </a:solidFill>
              </a:rPr>
              <a:pPr>
                <a:defRPr/>
              </a:pPr>
              <a:t>‹#›</a:t>
            </a:fld>
            <a:endParaRPr lang="ru-RU">
              <a:solidFill>
                <a:srgbClr val="EEECE1">
                  <a:shade val="90000"/>
                </a:srgbClr>
              </a:solidFill>
            </a:endParaRPr>
          </a:p>
        </p:txBody>
      </p:sp>
    </p:spTree>
    <p:extLst>
      <p:ext uri="{BB962C8B-B14F-4D97-AF65-F5344CB8AC3E}">
        <p14:creationId xmlns:p14="http://schemas.microsoft.com/office/powerpoint/2010/main" xmlns="" val="2828777327"/>
      </p:ext>
    </p:extLst>
  </p:cSld>
  <p:clrMapOvr>
    <a:overrideClrMapping bg1="dk1" tx1="lt1" bg2="dk2" tx2="lt2" accent1="accent1" accent2="accent2" accent3="accent3" accent4="accent4" accent5="accent5" accent6="accent6" hlink="hlink" folHlink="folHlink"/>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solidFill>
                <a:srgbClr val="1F497D">
                  <a:shade val="9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1F497D">
                  <a:shade val="90000"/>
                </a:srgbClr>
              </a:solidFill>
            </a:endParaRPr>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xmlns="" val="354459772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solidFill>
                <a:srgbClr val="1F497D">
                  <a:shade val="90000"/>
                </a:srgbClr>
              </a:solidFill>
            </a:endParaRPr>
          </a:p>
        </p:txBody>
      </p:sp>
      <p:sp>
        <p:nvSpPr>
          <p:cNvPr id="8" name="Нижний колонтитул 7"/>
          <p:cNvSpPr>
            <a:spLocks noGrp="1"/>
          </p:cNvSpPr>
          <p:nvPr>
            <p:ph type="ftr" sz="quarter" idx="11"/>
          </p:nvPr>
        </p:nvSpPr>
        <p:spPr/>
        <p:txBody>
          <a:bodyPr/>
          <a:lstStyle/>
          <a:p>
            <a:pPr>
              <a:defRPr/>
            </a:pPr>
            <a:endParaRPr lang="ru-RU">
              <a:solidFill>
                <a:srgbClr val="1F497D">
                  <a:shade val="90000"/>
                </a:srgbClr>
              </a:solidFill>
            </a:endParaRPr>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xmlns="" val="219871488"/>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solidFill>
                <a:srgbClr val="1F497D">
                  <a:shade val="90000"/>
                </a:srgbClr>
              </a:solidFill>
            </a:endParaRPr>
          </a:p>
        </p:txBody>
      </p:sp>
      <p:sp>
        <p:nvSpPr>
          <p:cNvPr id="4" name="Нижний колонтитул 3"/>
          <p:cNvSpPr>
            <a:spLocks noGrp="1"/>
          </p:cNvSpPr>
          <p:nvPr>
            <p:ph type="ftr" sz="quarter" idx="11"/>
          </p:nvPr>
        </p:nvSpPr>
        <p:spPr/>
        <p:txBody>
          <a:bodyPr/>
          <a:lstStyle/>
          <a:p>
            <a:pPr>
              <a:defRPr/>
            </a:pPr>
            <a:endParaRPr lang="ru-RU">
              <a:solidFill>
                <a:srgbClr val="1F497D">
                  <a:shade val="90000"/>
                </a:srgbClr>
              </a:solidFill>
            </a:endParaRPr>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xmlns="" val="329847603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solidFill>
                <a:srgbClr val="1F497D">
                  <a:shade val="90000"/>
                </a:srgbClr>
              </a:solidFill>
            </a:endParaRPr>
          </a:p>
        </p:txBody>
      </p:sp>
      <p:sp>
        <p:nvSpPr>
          <p:cNvPr id="3" name="Нижний колонтитул 2"/>
          <p:cNvSpPr>
            <a:spLocks noGrp="1"/>
          </p:cNvSpPr>
          <p:nvPr>
            <p:ph type="ftr" sz="quarter" idx="11"/>
          </p:nvPr>
        </p:nvSpPr>
        <p:spPr/>
        <p:txBody>
          <a:bodyPr/>
          <a:lstStyle/>
          <a:p>
            <a:pPr>
              <a:defRPr/>
            </a:pPr>
            <a:endParaRPr lang="ru-RU">
              <a:solidFill>
                <a:srgbClr val="1F497D">
                  <a:shade val="90000"/>
                </a:srgbClr>
              </a:solidFill>
            </a:endParaRPr>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xmlns="" val="59067919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solidFill>
                <a:srgbClr val="1F497D">
                  <a:shade val="9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1F497D">
                  <a:shade val="90000"/>
                </a:srgbClr>
              </a:solidFill>
            </a:endParaRPr>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xmlns="" val="410251997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solidFill>
                <a:srgbClr val="1F497D">
                  <a:shade val="9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1F497D">
                  <a:shade val="90000"/>
                </a:srgbClr>
              </a:solidFill>
            </a:endParaRPr>
          </a:p>
        </p:txBody>
      </p:sp>
      <p:sp>
        <p:nvSpPr>
          <p:cNvPr id="7" name="Номер слайда 6"/>
          <p:cNvSpPr>
            <a:spLocks noGrp="1"/>
          </p:cNvSpPr>
          <p:nvPr>
            <p:ph type="sldNum" sz="quarter" idx="12"/>
          </p:nvPr>
        </p:nvSpPr>
        <p:spPr>
          <a:xfrm>
            <a:off x="8077200" y="6356350"/>
            <a:ext cx="609600" cy="365125"/>
          </a:xfrm>
        </p:spPr>
        <p:txBody>
          <a:bodyPr/>
          <a:lstStyle/>
          <a:p>
            <a:pPr>
              <a:defRPr/>
            </a:pPr>
            <a:fld id="{5D04E318-4586-431A-BBE8-279FC23AAE1E}" type="slidenum">
              <a:rPr lang="ru-RU" smtClean="0">
                <a:solidFill>
                  <a:srgbClr val="1F497D">
                    <a:shade val="90000"/>
                  </a:srgbClr>
                </a:solidFill>
              </a:rPr>
              <a:pPr>
                <a:defRPr/>
              </a:pPr>
              <a:t>‹#›</a:t>
            </a:fld>
            <a:endParaRPr lang="ru-RU">
              <a:solidFill>
                <a:srgbClr val="1F497D">
                  <a:shade val="90000"/>
                </a:srgbClr>
              </a:solidFill>
            </a:endParaRP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Tree>
    <p:extLst>
      <p:ext uri="{BB962C8B-B14F-4D97-AF65-F5344CB8AC3E}">
        <p14:creationId xmlns:p14="http://schemas.microsoft.com/office/powerpoint/2010/main" xmlns="" val="3043274479"/>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1F497D">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1F497D">
                  <a:shade val="90000"/>
                </a:srgbClr>
              </a:solidFill>
            </a:endParaRPr>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xmlns="" val="2768753220"/>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1F497D">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1F497D">
                  <a:shade val="90000"/>
                </a:srgbClr>
              </a:solidFill>
            </a:endParaRPr>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xmlns="" val="1016385636"/>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pPr>
              <a:defRPr/>
            </a:pPr>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pPr>
              <a:defRPr/>
            </a:pPr>
            <a:endParaRPr lang="ru-RU">
              <a:solidFill>
                <a:srgbClr val="2DA2BF">
                  <a:tint val="20000"/>
                </a:srgbClr>
              </a:solidFill>
            </a:endParaRPr>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pPr>
              <a:defRPr/>
            </a:pPr>
            <a:fld id="{2796574C-D63C-4BDA-89D8-F57022BA0715}" type="slidenum">
              <a:rPr lang="ru-RU" smtClean="0"/>
              <a:pPr>
                <a:defRPr/>
              </a:pPr>
              <a:t>‹#›</a:t>
            </a:fld>
            <a:endParaRPr lang="ru-RU"/>
          </a:p>
        </p:txBody>
      </p:sp>
    </p:spTree>
    <p:extLst>
      <p:ext uri="{BB962C8B-B14F-4D97-AF65-F5344CB8AC3E}">
        <p14:creationId xmlns:p14="http://schemas.microsoft.com/office/powerpoint/2010/main" xmlns="" val="3254287172"/>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prstClr val="black"/>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prstClr val="black"/>
              </a:solidFill>
            </a:endParaRPr>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solidFill>
                  <a:prstClr val="black"/>
                </a:solidFill>
              </a:rPr>
              <a:pPr>
                <a:defRPr/>
              </a:pPr>
              <a:t>‹#›</a:t>
            </a:fld>
            <a:endParaRPr lang="ru-RU">
              <a:solidFill>
                <a:prstClr val="black"/>
              </a:solidFill>
            </a:endParaRPr>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extLst>
      <p:ext uri="{BB962C8B-B14F-4D97-AF65-F5344CB8AC3E}">
        <p14:creationId xmlns:p14="http://schemas.microsoft.com/office/powerpoint/2010/main" xmlns="" val="1072226188"/>
      </p:ext>
    </p:extLst>
  </p:cSld>
  <p:clrMapOvr>
    <a:masterClrMapping/>
  </p:clrMapOvr>
  <p:timing>
    <p:tnLst>
      <p:par>
        <p:cTn id="1" dur="indefinite" restart="never" nodeType="tmRoot"/>
      </p:par>
    </p:tn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solidFill>
                <a:prstClr val="white"/>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prstClr val="white"/>
              </a:solidFill>
            </a:endParaRPr>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solidFill>
                  <a:prstClr val="white"/>
                </a:solidFill>
              </a:rPr>
              <a:pPr>
                <a:defRPr/>
              </a:pPr>
              <a:t>‹#›</a:t>
            </a:fld>
            <a:endParaRPr lang="ru-RU">
              <a:solidFill>
                <a:prstClr val="white"/>
              </a:solidFill>
            </a:endParaRPr>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Tree>
    <p:extLst>
      <p:ext uri="{BB962C8B-B14F-4D97-AF65-F5344CB8AC3E}">
        <p14:creationId xmlns:p14="http://schemas.microsoft.com/office/powerpoint/2010/main" xmlns="" val="1448644742"/>
      </p:ext>
    </p:extLst>
  </p:cSld>
  <p:clrMapOvr>
    <a:overrideClrMapping bg1="dk1" tx1="lt1" bg2="dk2" tx2="lt2" accent1="accent1" accent2="accent2" accent3="accent3" accent4="accent4" accent5="accent5" accent6="accent6" hlink="hlink" folHlink="folHlink"/>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solidFill>
                <a:prstClr val="white"/>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prstClr val="white"/>
              </a:solidFill>
            </a:endParaRPr>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solidFill>
                  <a:prstClr val="white"/>
                </a:solidFill>
              </a:rPr>
              <a:pPr>
                <a:defRPr/>
              </a:pPr>
              <a:t>‹#›</a:t>
            </a:fld>
            <a:endParaRPr lang="ru-RU">
              <a:solidFill>
                <a:prstClr val="white"/>
              </a:solidFill>
            </a:endParaRPr>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extLst>
      <p:ext uri="{BB962C8B-B14F-4D97-AF65-F5344CB8AC3E}">
        <p14:creationId xmlns:p14="http://schemas.microsoft.com/office/powerpoint/2010/main" xmlns="" val="3434679223"/>
      </p:ext>
    </p:extLst>
  </p:cSld>
  <p:clrMapOvr>
    <a:overrideClrMapping bg1="dk1" tx1="lt1" bg2="dk2" tx2="lt2" accent1="accent1" accent2="accent2" accent3="accent3" accent4="accent4" accent5="accent5" accent6="accent6" hlink="hlink" folHlink="folHlink"/>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solidFill>
                <a:prstClr val="black"/>
              </a:solidFill>
            </a:endParaRPr>
          </a:p>
        </p:txBody>
      </p:sp>
      <p:sp>
        <p:nvSpPr>
          <p:cNvPr id="8" name="Нижний колонтитул 7"/>
          <p:cNvSpPr>
            <a:spLocks noGrp="1"/>
          </p:cNvSpPr>
          <p:nvPr>
            <p:ph type="ftr" sz="quarter" idx="11"/>
          </p:nvPr>
        </p:nvSpPr>
        <p:spPr/>
        <p:txBody>
          <a:bodyPr/>
          <a:lstStyle>
            <a:extLst/>
          </a:lstStyle>
          <a:p>
            <a:pPr>
              <a:defRPr/>
            </a:pPr>
            <a:endParaRPr lang="ru-RU">
              <a:solidFill>
                <a:prstClr val="black"/>
              </a:solidFill>
            </a:endParaRPr>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xmlns="" val="2697773690"/>
      </p:ext>
    </p:extLst>
  </p:cSld>
  <p:clrMapOvr>
    <a:overrideClrMapping bg1="lt1" tx1="dk1" bg2="lt2" tx2="dk2" accent1="accent1" accent2="accent2" accent3="accent3" accent4="accent4" accent5="accent5" accent6="accent6" hlink="hlink" folHlink="folHlink"/>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pPr>
              <a:defRPr/>
            </a:pPr>
            <a:endParaRPr lang="ru-RU">
              <a:solidFill>
                <a:prstClr val="white"/>
              </a:solidFill>
            </a:endParaRPr>
          </a:p>
        </p:txBody>
      </p:sp>
      <p:sp>
        <p:nvSpPr>
          <p:cNvPr id="4" name="Нижний колонтитул 3"/>
          <p:cNvSpPr>
            <a:spLocks noGrp="1"/>
          </p:cNvSpPr>
          <p:nvPr>
            <p:ph type="ftr" sz="quarter" idx="11"/>
          </p:nvPr>
        </p:nvSpPr>
        <p:spPr/>
        <p:txBody>
          <a:bodyPr/>
          <a:lstStyle>
            <a:extLst/>
          </a:lstStyle>
          <a:p>
            <a:pPr>
              <a:defRPr/>
            </a:pPr>
            <a:endParaRPr lang="ru-RU">
              <a:solidFill>
                <a:prstClr val="white"/>
              </a:solidFill>
            </a:endParaRPr>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solidFill>
                  <a:prstClr val="white"/>
                </a:solidFill>
              </a:rPr>
              <a:pPr>
                <a:defRPr/>
              </a:pPr>
              <a:t>‹#›</a:t>
            </a:fld>
            <a:endParaRPr lang="ru-RU">
              <a:solidFill>
                <a:prstClr val="white"/>
              </a:solidFill>
            </a:endParaRPr>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extLst>
      <p:ext uri="{BB962C8B-B14F-4D97-AF65-F5344CB8AC3E}">
        <p14:creationId xmlns:p14="http://schemas.microsoft.com/office/powerpoint/2010/main" xmlns="" val="1328931131"/>
      </p:ext>
    </p:extLst>
  </p:cSld>
  <p:clrMapOvr>
    <a:overrideClrMapping bg1="dk1" tx1="lt1" bg2="dk2" tx2="lt2" accent1="accent1" accent2="accent2" accent3="accent3" accent4="accent4" accent5="accent5" accent6="accent6" hlink="hlink" folHlink="folHlink"/>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pPr>
              <a:defRPr/>
            </a:pPr>
            <a:endParaRPr lang="ru-RU">
              <a:solidFill>
                <a:prstClr val="black"/>
              </a:solidFill>
            </a:endParaRPr>
          </a:p>
        </p:txBody>
      </p:sp>
      <p:sp>
        <p:nvSpPr>
          <p:cNvPr id="3" name="Нижний колонтитул 2"/>
          <p:cNvSpPr>
            <a:spLocks noGrp="1"/>
          </p:cNvSpPr>
          <p:nvPr>
            <p:ph type="ftr" sz="quarter" idx="11"/>
          </p:nvPr>
        </p:nvSpPr>
        <p:spPr/>
        <p:txBody>
          <a:bodyPr/>
          <a:lstStyle>
            <a:extLst/>
          </a:lstStyle>
          <a:p>
            <a:pPr>
              <a:defRPr/>
            </a:pPr>
            <a:endParaRPr lang="ru-RU">
              <a:solidFill>
                <a:prstClr val="black"/>
              </a:solidFill>
            </a:endParaRPr>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xmlns="" val="4274320707"/>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pPr>
              <a:defRPr/>
            </a:pPr>
            <a:endParaRPr lang="ru-RU">
              <a:solidFill>
                <a:prstClr val="black"/>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prstClr val="black"/>
              </a:solidFill>
            </a:endParaRPr>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xmlns="" val="3581721710"/>
      </p:ext>
    </p:extLst>
  </p:cSld>
  <p:clrMapOvr>
    <a:overrideClrMapping bg1="lt1" tx1="dk1" bg2="lt2" tx2="dk2" accent1="accent1" accent2="accent2" accent3="accent3" accent4="accent4" accent5="accent5" accent6="accent6" hlink="hlink" folHlink="folHlink"/>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pPr>
              <a:defRPr/>
            </a:pPr>
            <a:endParaRPr lang="ru-RU">
              <a:solidFill>
                <a:prstClr val="white"/>
              </a:solidFill>
            </a:endParaRPr>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ru-RU">
              <a:solidFill>
                <a:prstClr val="white"/>
              </a:solidFill>
            </a:endParaRPr>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pPr>
              <a:defRPr/>
            </a:pPr>
            <a:fld id="{5D04E318-4586-431A-BBE8-279FC23AAE1E}" type="slidenum">
              <a:rPr lang="ru-RU" smtClean="0">
                <a:solidFill>
                  <a:prstClr val="white"/>
                </a:solidFill>
              </a:rPr>
              <a:pPr>
                <a:defRPr/>
              </a:pPr>
              <a:t>‹#›</a:t>
            </a:fld>
            <a:endParaRPr lang="ru-RU">
              <a:solidFill>
                <a:prstClr val="white"/>
              </a:solidFill>
            </a:endParaRPr>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white"/>
              </a:solidFill>
            </a:endParaRPr>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white"/>
              </a:solidFill>
            </a:endParaRPr>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Tree>
    <p:extLst>
      <p:ext uri="{BB962C8B-B14F-4D97-AF65-F5344CB8AC3E}">
        <p14:creationId xmlns:p14="http://schemas.microsoft.com/office/powerpoint/2010/main" xmlns="" val="2640785000"/>
      </p:ext>
    </p:extLst>
  </p:cSld>
  <p:clrMapOvr>
    <a:overrideClrMapping bg1="dk1" tx1="lt1" bg2="dk2" tx2="lt2" accent1="accent1" accent2="accent2" accent3="accent3" accent4="accent4" accent5="accent5" accent6="accent6" hlink="hlink" folHlink="folHlink"/>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prstClr val="black"/>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prstClr val="black"/>
              </a:solidFill>
            </a:endParaRPr>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xmlns="" val="303084800"/>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prstClr val="black"/>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prstClr val="black"/>
              </a:solidFill>
            </a:endParaRPr>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xmlns="" val="26803020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13" Type="http://schemas.openxmlformats.org/officeDocument/2006/relationships/image" Target="../media/image7.jpeg"/><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7" name="Picture 36"/>
          <p:cNvPicPr>
            <a:picLocks noChangeAspect="1"/>
          </p:cNvPicPr>
          <p:nvPr userDrawn="1"/>
        </p:nvPicPr>
        <p:blipFill>
          <a:blip r:embed="rId13">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645459" y="1287254"/>
            <a:ext cx="7869890" cy="4889709"/>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1DBD9794-A4CC-42D0-9A65-24C6B9EF4076}" type="datetimeFigureOut">
              <a:rPr lang="en-US" smtClean="0">
                <a:solidFill>
                  <a:prstClr val="black">
                    <a:tint val="75000"/>
                  </a:prstClr>
                </a:solidFill>
                <a:latin typeface="Calibri"/>
              </a:rPr>
              <a:pPr fontAlgn="auto">
                <a:spcBef>
                  <a:spcPts val="0"/>
                </a:spcBef>
                <a:spcAft>
                  <a:spcPts val="0"/>
                </a:spcAft>
              </a:pPr>
              <a:t>11/16/2017</a:t>
            </a:fld>
            <a:endParaRPr lang="en-US">
              <a:solidFill>
                <a:prstClr val="black">
                  <a:tint val="75000"/>
                </a:prstClr>
              </a:solidFill>
              <a:latin typeface="Calibri"/>
            </a:endParaRPr>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1FE8DF1E-33BB-4377-9A26-35481BA06C7C}" type="slidenum">
              <a:rPr lang="en-US" smtClean="0">
                <a:solidFill>
                  <a:prstClr val="black">
                    <a:tint val="75000"/>
                  </a:prstClr>
                </a:solidFill>
                <a:latin typeface="Calibri"/>
              </a:rPr>
              <a:pPr fontAlgn="auto">
                <a:spcBef>
                  <a:spcPts val="0"/>
                </a:spcBef>
                <a:spcAft>
                  <a:spcPts val="0"/>
                </a:spcAft>
              </a:pPr>
              <a:t>‹#›</a:t>
            </a:fld>
            <a:endParaRPr lang="en-US">
              <a:solidFill>
                <a:prstClr val="black">
                  <a:tint val="75000"/>
                </a:prstClr>
              </a:solidFill>
              <a:latin typeface="Calibri"/>
            </a:endParaRPr>
          </a:p>
        </p:txBody>
      </p:sp>
      <p:sp>
        <p:nvSpPr>
          <p:cNvPr id="2" name="Title Placeholder 1"/>
          <p:cNvSpPr>
            <a:spLocks noGrp="1"/>
          </p:cNvSpPr>
          <p:nvPr>
            <p:ph type="title"/>
          </p:nvPr>
        </p:nvSpPr>
        <p:spPr>
          <a:xfrm>
            <a:off x="645459" y="163208"/>
            <a:ext cx="7869890" cy="998742"/>
          </a:xfrm>
          <a:prstGeom prst="rect">
            <a:avLst/>
          </a:prstGeom>
          <a:noFill/>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xmlns="" val="1256527970"/>
      </p:ext>
    </p:extLst>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endParaRPr lang="en-US">
              <a:solidFill>
                <a:prstClr val="white"/>
              </a:solidFill>
            </a:endParaRPr>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solidFill>
                <a:srgbClr val="696464"/>
              </a:solidFill>
            </a:endParaRPr>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solidFill>
                <a:srgbClr val="696464"/>
              </a:solidFill>
            </a:endParaRPr>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xmlns="" val="1898424624"/>
      </p:ext>
    </p:extLst>
  </p:cSld>
  <p:clrMap bg1="lt1" tx1="dk1" bg2="lt2" tx2="dk2" accent1="accent1" accent2="accent2" accent3="accent3" accent4="accent4" accent5="accent5" accent6="accent6" hlink="hlink" folHlink="folHlink"/>
  <p:sldLayoutIdLst>
    <p:sldLayoutId id="2147483842" r:id="rId1"/>
    <p:sldLayoutId id="2147483843" r:id="rId2"/>
    <p:sldLayoutId id="2147483844" r:id="rId3"/>
    <p:sldLayoutId id="2147483845" r:id="rId4"/>
    <p:sldLayoutId id="2147483846" r:id="rId5"/>
    <p:sldLayoutId id="2147483847" r:id="rId6"/>
    <p:sldLayoutId id="2147483848" r:id="rId7"/>
    <p:sldLayoutId id="2147483849" r:id="rId8"/>
    <p:sldLayoutId id="2147483850" r:id="rId9"/>
    <p:sldLayoutId id="2147483851" r:id="rId10"/>
    <p:sldLayoutId id="2147483852" r:id="rId11"/>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solidFill>
                <a:srgbClr val="3891A7">
                  <a:shade val="75000"/>
                </a:srgbClr>
              </a:solidFill>
            </a:endParaRPr>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solidFill>
                <a:srgbClr val="3891A7">
                  <a:shade val="75000"/>
                </a:srgbClr>
              </a:solidFill>
            </a:endParaRPr>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solidFill>
                  <a:srgbClr val="3891A7">
                    <a:shade val="75000"/>
                  </a:srgbClr>
                </a:solidFill>
              </a:rPr>
              <a:pPr>
                <a:defRPr/>
              </a:pPr>
              <a:t>‹#›</a:t>
            </a:fld>
            <a:endParaRPr lang="ru-RU">
              <a:solidFill>
                <a:srgbClr val="3891A7">
                  <a:shade val="75000"/>
                </a:srgbClr>
              </a:solidFill>
            </a:endParaRPr>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xmlns="" val="33609114"/>
      </p:ext>
    </p:extLst>
  </p:cSld>
  <p:clrMap bg1="lt1" tx1="dk1" bg2="lt2" tx2="dk2" accent1="accent1" accent2="accent2" accent3="accent3" accent4="accent4" accent5="accent5" accent6="accent6" hlink="hlink" folHlink="folHlink"/>
  <p:sldLayoutIdLst>
    <p:sldLayoutId id="2147483871" r:id="rId1"/>
    <p:sldLayoutId id="2147483872" r:id="rId2"/>
    <p:sldLayoutId id="2147483873" r:id="rId3"/>
    <p:sldLayoutId id="2147483874" r:id="rId4"/>
    <p:sldLayoutId id="2147483875" r:id="rId5"/>
    <p:sldLayoutId id="2147483876" r:id="rId6"/>
    <p:sldLayoutId id="2147483877" r:id="rId7"/>
    <p:sldLayoutId id="2147483878" r:id="rId8"/>
    <p:sldLayoutId id="2147483879" r:id="rId9"/>
    <p:sldLayoutId id="2147483880" r:id="rId10"/>
    <p:sldLayoutId id="2147483881"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solidFill>
                <a:srgbClr val="3891A7">
                  <a:shade val="75000"/>
                </a:srgbClr>
              </a:solidFill>
            </a:endParaRPr>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solidFill>
                <a:srgbClr val="3891A7">
                  <a:shade val="75000"/>
                </a:srgbClr>
              </a:solidFill>
            </a:endParaRPr>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solidFill>
                  <a:srgbClr val="3891A7">
                    <a:shade val="75000"/>
                  </a:srgbClr>
                </a:solidFill>
              </a:rPr>
              <a:pPr>
                <a:defRPr/>
              </a:pPr>
              <a:t>‹#›</a:t>
            </a:fld>
            <a:endParaRPr lang="ru-RU">
              <a:solidFill>
                <a:srgbClr val="3891A7">
                  <a:shade val="75000"/>
                </a:srgbClr>
              </a:solidFill>
            </a:endParaRPr>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xmlns="" val="2286319403"/>
      </p:ext>
    </p:extLst>
  </p:cSld>
  <p:clrMap bg1="lt1" tx1="dk1" bg2="lt2" tx2="dk2" accent1="accent1" accent2="accent2" accent3="accent3" accent4="accent4" accent5="accent5" accent6="accent6" hlink="hlink" folHlink="folHlink"/>
  <p:sldLayoutIdLst>
    <p:sldLayoutId id="2147483919" r:id="rId1"/>
    <p:sldLayoutId id="2147483920" r:id="rId2"/>
    <p:sldLayoutId id="2147483921" r:id="rId3"/>
    <p:sldLayoutId id="2147483922" r:id="rId4"/>
    <p:sldLayoutId id="2147483923" r:id="rId5"/>
    <p:sldLayoutId id="2147483924" r:id="rId6"/>
    <p:sldLayoutId id="2147483925" r:id="rId7"/>
    <p:sldLayoutId id="2147483926" r:id="rId8"/>
    <p:sldLayoutId id="2147483927" r:id="rId9"/>
    <p:sldLayoutId id="2147483928" r:id="rId10"/>
    <p:sldLayoutId id="2147483929"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solidFill>
                <a:srgbClr val="1F497D">
                  <a:shade val="90000"/>
                </a:srgbClr>
              </a:solidFill>
            </a:endParaRPr>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solidFill>
                <a:srgbClr val="1F497D">
                  <a:shade val="90000"/>
                </a:srgbClr>
              </a:solidFill>
            </a:endParaRPr>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7F480C78-A690-4F33-BB67-905DEF5FEB97}" type="slidenum">
              <a:rPr lang="ru-RU" smtClean="0">
                <a:solidFill>
                  <a:srgbClr val="1F497D">
                    <a:shade val="90000"/>
                  </a:srgbClr>
                </a:solidFill>
              </a:rPr>
              <a:pPr>
                <a:defRPr/>
              </a:pPr>
              <a:t>‹#›</a:t>
            </a:fld>
            <a:endParaRPr lang="ru-RU">
              <a:solidFill>
                <a:srgbClr val="1F497D">
                  <a:shade val="90000"/>
                </a:srgbClr>
              </a:solidFill>
            </a:endParaRPr>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grpSp>
    </p:spTree>
    <p:extLst>
      <p:ext uri="{BB962C8B-B14F-4D97-AF65-F5344CB8AC3E}">
        <p14:creationId xmlns:p14="http://schemas.microsoft.com/office/powerpoint/2010/main" xmlns="" val="1828803167"/>
      </p:ext>
    </p:extLst>
  </p:cSld>
  <p:clrMap bg1="lt1" tx1="dk1" bg2="lt2" tx2="dk2" accent1="accent1" accent2="accent2" accent3="accent3" accent4="accent4" accent5="accent5" accent6="accent6" hlink="hlink" folHlink="folHlink"/>
  <p:sldLayoutIdLst>
    <p:sldLayoutId id="2147483931" r:id="rId1"/>
    <p:sldLayoutId id="2147483932" r:id="rId2"/>
    <p:sldLayoutId id="2147483933" r:id="rId3"/>
    <p:sldLayoutId id="2147483934" r:id="rId4"/>
    <p:sldLayoutId id="2147483935" r:id="rId5"/>
    <p:sldLayoutId id="2147483936" r:id="rId6"/>
    <p:sldLayoutId id="2147483937" r:id="rId7"/>
    <p:sldLayoutId id="2147483938" r:id="rId8"/>
    <p:sldLayoutId id="2147483939" r:id="rId9"/>
    <p:sldLayoutId id="2147483940" r:id="rId10"/>
    <p:sldLayoutId id="2147483941"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endParaRPr lang="ru-RU">
              <a:solidFill>
                <a:prstClr val="black"/>
              </a:solidFill>
            </a:endParaRPr>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ru-RU">
              <a:solidFill>
                <a:prstClr val="black"/>
              </a:solidFill>
            </a:endParaRPr>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7F480C78-A690-4F33-BB67-905DEF5FEB97}"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xmlns="" val="2615265067"/>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 id="2147483950" r:id="rId8"/>
    <p:sldLayoutId id="2147483951" r:id="rId9"/>
    <p:sldLayoutId id="2147483952" r:id="rId10"/>
    <p:sldLayoutId id="2147483953" r:id="rId11"/>
  </p:sldLayoutIdLst>
  <p:timing>
    <p:tnLst>
      <p:par>
        <p:cTn id="1" dur="indefinite" restart="never" nodeType="tmRoot"/>
      </p:par>
    </p:tnLst>
  </p:timing>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5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68.xml"/></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68.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9.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6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1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90.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0.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90.xml"/></Relationships>
</file>

<file path=ppt/slides/_rels/slide2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9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2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xml"/><Relationship Id="rId1" Type="http://schemas.openxmlformats.org/officeDocument/2006/relationships/slideLayout" Target="../slideLayouts/slideLayout90.xml"/><Relationship Id="rId4" Type="http://schemas.openxmlformats.org/officeDocument/2006/relationships/image" Target="../media/image39.jpeg"/></Relationships>
</file>

<file path=ppt/slides/_rels/slide2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90.xml"/><Relationship Id="rId4" Type="http://schemas.openxmlformats.org/officeDocument/2006/relationships/image" Target="../media/image41.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71462"/>
            <a:ext cx="9144000" cy="6858000"/>
          </a:xfrm>
          <a:prstGeom prst="rect">
            <a:avLst/>
          </a:prstGeom>
        </p:spPr>
      </p:pic>
      <p:sp>
        <p:nvSpPr>
          <p:cNvPr id="16" name="Title 1"/>
          <p:cNvSpPr txBox="1">
            <a:spLocks/>
          </p:cNvSpPr>
          <p:nvPr/>
        </p:nvSpPr>
        <p:spPr>
          <a:xfrm>
            <a:off x="107504" y="1533602"/>
            <a:ext cx="8640960" cy="139134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ru-RU" sz="4000" b="1" smtClean="0">
                <a:solidFill>
                  <a:srgbClr val="0000FF"/>
                </a:solidFill>
              </a:rPr>
              <a:t>11-МАВЗУ </a:t>
            </a:r>
            <a:r>
              <a:rPr lang="uz-Cyrl-UZ" sz="4000" b="1" smtClean="0">
                <a:solidFill>
                  <a:srgbClr val="0000FF"/>
                </a:solidFill>
              </a:rPr>
              <a:t>ОЗУҚА ТАЙЁРЛАШ ТЕХНОЛОГИЯСИ</a:t>
            </a:r>
            <a:endParaRPr lang="en-US" sz="4000" b="1" dirty="0">
              <a:solidFill>
                <a:srgbClr val="0000FF"/>
              </a:solidFill>
            </a:endParaRPr>
          </a:p>
        </p:txBody>
      </p:sp>
    </p:spTree>
    <p:extLst>
      <p:ext uri="{BB962C8B-B14F-4D97-AF65-F5344CB8AC3E}">
        <p14:creationId xmlns:p14="http://schemas.microsoft.com/office/powerpoint/2010/main" xmlns="" val="36223169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uz-Cyrl-UZ" dirty="0" smtClean="0"/>
              <a:t>Режа</a:t>
            </a:r>
            <a:endParaRPr lang="en-US" dirty="0"/>
          </a:p>
        </p:txBody>
      </p:sp>
      <p:sp>
        <p:nvSpPr>
          <p:cNvPr id="3" name="Прямоугольник 2"/>
          <p:cNvSpPr/>
          <p:nvPr/>
        </p:nvSpPr>
        <p:spPr>
          <a:xfrm>
            <a:off x="395536" y="980728"/>
            <a:ext cx="8208912" cy="2677656"/>
          </a:xfrm>
          <a:prstGeom prst="rect">
            <a:avLst/>
          </a:prstGeom>
        </p:spPr>
        <p:txBody>
          <a:bodyPr wrap="square">
            <a:spAutoFit/>
          </a:bodyPr>
          <a:lstStyle/>
          <a:p>
            <a:r>
              <a:rPr lang="uz-Cyrl-UZ" sz="2400" b="1" smtClean="0"/>
              <a:t>1. Пичан тайёрлаш технологияси</a:t>
            </a:r>
            <a:endParaRPr lang="ru-RU" sz="2400" smtClean="0"/>
          </a:p>
          <a:p>
            <a:r>
              <a:rPr lang="uz-Cyrl-UZ" sz="2400" b="1" smtClean="0"/>
              <a:t>2.</a:t>
            </a:r>
            <a:r>
              <a:rPr lang="ru-RU" sz="2400" b="1" smtClean="0"/>
              <a:t> Ўт уни ва донадор озуқалар тайёрлаш</a:t>
            </a:r>
            <a:endParaRPr lang="ru-RU" sz="2400" smtClean="0"/>
          </a:p>
          <a:p>
            <a:r>
              <a:rPr lang="uz-Cyrl-UZ" sz="2400" b="1" smtClean="0"/>
              <a:t>3.</a:t>
            </a:r>
            <a:r>
              <a:rPr lang="ru-RU" sz="2400" b="1" smtClean="0"/>
              <a:t> Пичанни ҳисобга олиш ва сифатини баҳолаш</a:t>
            </a:r>
            <a:endParaRPr lang="ru-RU" sz="2400" smtClean="0"/>
          </a:p>
          <a:p>
            <a:r>
              <a:rPr lang="uz-Cyrl-UZ" sz="2400" b="1" smtClean="0"/>
              <a:t>4. Сомондан озуқа сифатида фойдаланиш</a:t>
            </a:r>
            <a:endParaRPr lang="ru-RU" sz="2400" smtClean="0"/>
          </a:p>
          <a:p>
            <a:r>
              <a:rPr lang="uz-Cyrl-UZ" sz="2400" b="1" smtClean="0"/>
              <a:t>5.Сенаж тайёрлаш</a:t>
            </a:r>
            <a:endParaRPr lang="ru-RU" sz="2400" smtClean="0"/>
          </a:p>
          <a:p>
            <a:r>
              <a:rPr lang="uz-Cyrl-UZ" sz="2400" b="1" smtClean="0"/>
              <a:t>6.Силос тайёрлаш</a:t>
            </a:r>
            <a:endParaRPr lang="ru-RU" sz="2400" dirty="0"/>
          </a:p>
        </p:txBody>
      </p:sp>
    </p:spTree>
    <p:extLst>
      <p:ext uri="{BB962C8B-B14F-4D97-AF65-F5344CB8AC3E}">
        <p14:creationId xmlns:p14="http://schemas.microsoft.com/office/powerpoint/2010/main" xmlns="" val="33576370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67544" y="260648"/>
            <a:ext cx="8518974" cy="846186"/>
          </a:xfrm>
          <a:prstGeom prst="horizontalScroll">
            <a:avLst>
              <a:gd name="adj" fmla="val 17267"/>
            </a:avLst>
          </a:prstGeom>
        </p:spPr>
        <p:style>
          <a:lnRef idx="0">
            <a:schemeClr val="accent4"/>
          </a:lnRef>
          <a:fillRef idx="3">
            <a:schemeClr val="accent4"/>
          </a:fillRef>
          <a:effectRef idx="3">
            <a:schemeClr val="accent4"/>
          </a:effectRef>
          <a:fontRef idx="minor">
            <a:schemeClr val="lt1"/>
          </a:fontRef>
        </p:style>
        <p:txBody>
          <a:bodyPr/>
          <a:lstStyle/>
          <a:p>
            <a:pPr>
              <a:defRPr/>
            </a:pPr>
            <a:r>
              <a:rPr lang="uz-Cyrl-UZ" sz="1600" b="1" smtClean="0"/>
              <a:t>ПИЧАН ТАЙЁРЛАШ ТЕХНОЛОГИЯСИ</a:t>
            </a:r>
            <a:endParaRPr lang="ru-RU"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type="body" idx="1"/>
          </p:nvPr>
        </p:nvSpPr>
        <p:spPr>
          <a:xfrm>
            <a:off x="142876" y="1124744"/>
            <a:ext cx="4786314" cy="5452272"/>
          </a:xfrm>
          <a:pattFill prst="trellis">
            <a:fgClr>
              <a:schemeClr val="bg2"/>
            </a:fgClr>
            <a:bgClr>
              <a:srgbClr val="92D050"/>
            </a:bgClr>
          </a:pattFill>
        </p:spPr>
        <p:style>
          <a:lnRef idx="0">
            <a:schemeClr val="dk1"/>
          </a:lnRef>
          <a:fillRef idx="3">
            <a:schemeClr val="dk1"/>
          </a:fillRef>
          <a:effectRef idx="3">
            <a:schemeClr val="dk1"/>
          </a:effectRef>
          <a:fontRef idx="minor">
            <a:schemeClr val="lt1"/>
          </a:fontRef>
        </p:style>
        <p:txBody>
          <a:bodyPr>
            <a:normAutofit lnSpcReduction="10000"/>
          </a:bodyPr>
          <a:lstStyle/>
          <a:p>
            <a:r>
              <a:rPr lang="uz-Cyrl-UZ" sz="1600" smtClean="0">
                <a:solidFill>
                  <a:srgbClr val="0000FF"/>
                </a:solidFill>
              </a:rPr>
              <a:t>Пичан чорва ҳайвонлари озуқа рационида, айниқса, қишлов даврида асосий ўрин тутади. У бошқа дағал озуқаларга нисбатан анча тўйимли. Яхши тайёрланган кўпйиллик ўтлар (беда, себарга, эспарцет, оқ сўхта ва бошқалар) пичани 100 кг да 50 озуқа бирлиги мавжуд. Дуккаклилар пичани эса ҳазмланувчи оқсил ва бошқа тўйимли озуқа моддаларига бойдир.</a:t>
            </a:r>
            <a:endParaRPr lang="ru-RU" sz="1600" smtClean="0">
              <a:solidFill>
                <a:srgbClr val="0000FF"/>
              </a:solidFill>
            </a:endParaRPr>
          </a:p>
          <a:p>
            <a:r>
              <a:rPr lang="uz-Cyrl-UZ" sz="1600" smtClean="0">
                <a:solidFill>
                  <a:srgbClr val="0000FF"/>
                </a:solidFill>
              </a:rPr>
              <a:t>Ўтларни пичан учун йиғиштириб олишда, битта ўсимликнинг турли қисмлари ҳар хил озуқалик қийматга эга эканлигини эътиборга олмоқ керак. Масалан, ўсимлик барглари, гул тўплами, поянинг юқори қисми яхшироқ озуқалик қимматига эга. Баргларда пояга нисбатан оқсил ва минерал моддалар 2 марта, каротин 10-15 марта кўп, барглардаги озуқа моддалар поядагига нисбатан 40% ортиқ ҳазмланади.</a:t>
            </a:r>
            <a:endParaRPr lang="ru-RU" sz="1600" smtClean="0">
              <a:solidFill>
                <a:srgbClr val="0000FF"/>
              </a:solidFill>
            </a:endParaRPr>
          </a:p>
          <a:p>
            <a:endParaRPr lang="ru-RU" sz="1600" dirty="0">
              <a:solidFill>
                <a:srgbClr val="0000FF"/>
              </a:solidFill>
            </a:endParaRPr>
          </a:p>
          <a:p>
            <a:pPr algn="just"/>
            <a:endParaRPr lang="ru-RU" sz="1600" dirty="0" smtClean="0">
              <a:solidFill>
                <a:srgbClr val="0000FF"/>
              </a:solidFill>
            </a:endParaRPr>
          </a:p>
        </p:txBody>
      </p:sp>
      <p:pic>
        <p:nvPicPr>
          <p:cNvPr id="2050" name="Picture 2" descr="C:\ЮНЕСКО\Слайдлар\Ем хашак етиштириш\рАСМЛАР\678584930-300x196.jpg"/>
          <p:cNvPicPr>
            <a:picLocks noChangeAspect="1" noChangeArrowheads="1"/>
          </p:cNvPicPr>
          <p:nvPr/>
        </p:nvPicPr>
        <p:blipFill>
          <a:blip r:embed="rId2"/>
          <a:srcRect/>
          <a:stretch>
            <a:fillRect/>
          </a:stretch>
        </p:blipFill>
        <p:spPr bwMode="auto">
          <a:xfrm>
            <a:off x="5072066" y="1285860"/>
            <a:ext cx="3827036" cy="2500330"/>
          </a:xfrm>
          <a:prstGeom prst="rect">
            <a:avLst/>
          </a:prstGeom>
          <a:noFill/>
        </p:spPr>
      </p:pic>
      <p:pic>
        <p:nvPicPr>
          <p:cNvPr id="2051" name="Picture 3" descr="C:\ЮНЕСКО\Слайдлар\Ем хашак етиштириш\рАСМЛАР\images (48).jpg"/>
          <p:cNvPicPr>
            <a:picLocks noChangeAspect="1" noChangeArrowheads="1"/>
          </p:cNvPicPr>
          <p:nvPr/>
        </p:nvPicPr>
        <p:blipFill>
          <a:blip r:embed="rId3"/>
          <a:srcRect/>
          <a:stretch>
            <a:fillRect/>
          </a:stretch>
        </p:blipFill>
        <p:spPr bwMode="auto">
          <a:xfrm>
            <a:off x="5357818" y="4000504"/>
            <a:ext cx="3292502" cy="2466198"/>
          </a:xfrm>
          <a:prstGeom prst="rect">
            <a:avLst/>
          </a:prstGeom>
          <a:noFill/>
        </p:spPr>
      </p:pic>
    </p:spTree>
    <p:extLst>
      <p:ext uri="{BB962C8B-B14F-4D97-AF65-F5344CB8AC3E}">
        <p14:creationId xmlns:p14="http://schemas.microsoft.com/office/powerpoint/2010/main" xmlns="" val="32999357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285720" y="548680"/>
            <a:ext cx="8497887" cy="2232248"/>
          </a:xfrm>
          <a:solidFill>
            <a:srgbClr val="008080"/>
          </a:solidFill>
        </p:spPr>
        <p:txBody>
          <a:bodyPr>
            <a:noAutofit/>
          </a:bodyPr>
          <a:lstStyle/>
          <a:p>
            <a:pPr algn="just">
              <a:buFont typeface="Wingdings" pitchFamily="2" charset="2"/>
              <a:buChar char="v"/>
            </a:pPr>
            <a:r>
              <a:rPr lang="uz-Cyrl-UZ" sz="2000" smtClean="0">
                <a:solidFill>
                  <a:srgbClr val="FFFF00"/>
                </a:solidFill>
              </a:rPr>
              <a:t>Ўтларда тўйимли моддалар (протеин) миқдори ўсимликнинг ёшлик даврида энг кўп бўлади. Масалан, дуккаклиларнинг шоналаш даврида 19,4 %, гуллашда-18,5 %, қўнғирбошларда бошоқлаш даврида 14,9 %, гуллашда 10,4 % протеин мавжуд бўлади. Бошқа ботаник оилаларга мансуб ўсимликларда ҳам худди шундай қонуният кузатилади. Аммо, миқдор жиҳатдан энг кўп пичан ўтлар гуллаш даврида ўрилганда олинади.</a:t>
            </a:r>
            <a:endParaRPr lang="ru-RU" sz="2000" dirty="0">
              <a:solidFill>
                <a:srgbClr val="FFFF00"/>
              </a:solidFill>
            </a:endParaRPr>
          </a:p>
        </p:txBody>
      </p:sp>
      <p:sp>
        <p:nvSpPr>
          <p:cNvPr id="3" name="Прямоугольник 2"/>
          <p:cNvSpPr/>
          <p:nvPr/>
        </p:nvSpPr>
        <p:spPr>
          <a:xfrm>
            <a:off x="648300" y="215976"/>
            <a:ext cx="2744662" cy="369332"/>
          </a:xfrm>
          <a:prstGeom prst="rect">
            <a:avLst/>
          </a:prstGeom>
          <a:solidFill>
            <a:schemeClr val="accent3">
              <a:hueOff val="0"/>
              <a:satOff val="0"/>
              <a:lumOff val="0"/>
            </a:schemeClr>
          </a:solidFill>
        </p:spPr>
        <p:txBody>
          <a:bodyPr wrap="none">
            <a:spAutoFit/>
          </a:bodyPr>
          <a:lstStyle/>
          <a:p>
            <a:r>
              <a:rPr lang="uz-Cyrl-UZ" b="1" smtClean="0">
                <a:solidFill>
                  <a:srgbClr val="FFFF00"/>
                </a:solidFill>
              </a:rPr>
              <a:t>Ўриш муддатлари.</a:t>
            </a:r>
            <a:r>
              <a:rPr lang="uz-Cyrl-UZ" smtClean="0">
                <a:solidFill>
                  <a:srgbClr val="FFFF00"/>
                </a:solidFill>
              </a:rPr>
              <a:t> </a:t>
            </a:r>
            <a:endParaRPr lang="ru-RU" b="1" dirty="0">
              <a:solidFill>
                <a:srgbClr val="FFFF00"/>
              </a:solidFill>
            </a:endParaRPr>
          </a:p>
        </p:txBody>
      </p:sp>
      <p:pic>
        <p:nvPicPr>
          <p:cNvPr id="4098" name="Picture 2" descr="C:\ЮНЕСКО\Слайдлар\Ем хашак етиштириш\рАСМЛАР\353140213_w640_h640_trava_senokos.jpg"/>
          <p:cNvPicPr>
            <a:picLocks noChangeAspect="1" noChangeArrowheads="1"/>
          </p:cNvPicPr>
          <p:nvPr/>
        </p:nvPicPr>
        <p:blipFill>
          <a:blip r:embed="rId2"/>
          <a:srcRect/>
          <a:stretch>
            <a:fillRect/>
          </a:stretch>
        </p:blipFill>
        <p:spPr bwMode="auto">
          <a:xfrm>
            <a:off x="4929190" y="3143248"/>
            <a:ext cx="4017410" cy="3214710"/>
          </a:xfrm>
          <a:prstGeom prst="rect">
            <a:avLst/>
          </a:prstGeom>
          <a:noFill/>
        </p:spPr>
      </p:pic>
      <p:pic>
        <p:nvPicPr>
          <p:cNvPr id="1026" name="Picture 2" descr="C:\КАФЕДРА\Укув услубий мажмуалар\Усимликшунослик ва Пахтачилик фанидан мажмуалар\Усим-пахтачилик_мавзулар презинтацияси\07 Соя биологияси ва етиштириш технологияси\maxresdefault.jpg"/>
          <p:cNvPicPr>
            <a:picLocks noChangeAspect="1" noChangeArrowheads="1"/>
          </p:cNvPicPr>
          <p:nvPr/>
        </p:nvPicPr>
        <p:blipFill>
          <a:blip r:embed="rId3"/>
          <a:srcRect/>
          <a:stretch>
            <a:fillRect/>
          </a:stretch>
        </p:blipFill>
        <p:spPr bwMode="auto">
          <a:xfrm>
            <a:off x="228492" y="3143248"/>
            <a:ext cx="4302258" cy="3071834"/>
          </a:xfrm>
          <a:prstGeom prst="rect">
            <a:avLst/>
          </a:prstGeom>
          <a:noFill/>
        </p:spPr>
      </p:pic>
    </p:spTree>
    <p:extLst>
      <p:ext uri="{BB962C8B-B14F-4D97-AF65-F5344CB8AC3E}">
        <p14:creationId xmlns:p14="http://schemas.microsoft.com/office/powerpoint/2010/main" xmlns="" val="28070933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uz-Cyrl-UZ" sz="2400" b="1" smtClean="0"/>
              <a:t>Экилган дуккакли ўтлардан турли муддатларда ўрилганда 1 га майдондан олинган пичан ва хом протеин миқдори, кг</a:t>
            </a:r>
            <a:r>
              <a:rPr lang="ru-RU" sz="2400" smtClean="0"/>
              <a:t/>
            </a:r>
            <a:br>
              <a:rPr lang="ru-RU" sz="2400" smtClean="0"/>
            </a:br>
            <a:endParaRPr lang="ru-RU" sz="2400"/>
          </a:p>
        </p:txBody>
      </p:sp>
      <p:graphicFrame>
        <p:nvGraphicFramePr>
          <p:cNvPr id="4" name="Таблица 3"/>
          <p:cNvGraphicFramePr>
            <a:graphicFrameLocks noGrp="1"/>
          </p:cNvGraphicFramePr>
          <p:nvPr/>
        </p:nvGraphicFramePr>
        <p:xfrm>
          <a:off x="285720" y="1428736"/>
          <a:ext cx="8643998" cy="4968644"/>
        </p:xfrm>
        <a:graphic>
          <a:graphicData uri="http://schemas.openxmlformats.org/drawingml/2006/table">
            <a:tbl>
              <a:tblPr firstRow="1" firstCol="1" bandRow="1">
                <a:tableStyleId>{775DCB02-9BB8-47FD-8907-85C794F793BA}</a:tableStyleId>
              </a:tblPr>
              <a:tblGrid>
                <a:gridCol w="2530644"/>
                <a:gridCol w="1485687"/>
                <a:gridCol w="1485687"/>
                <a:gridCol w="1570990"/>
                <a:gridCol w="1570990"/>
              </a:tblGrid>
              <a:tr h="821537">
                <a:tc rowSpan="2">
                  <a:txBody>
                    <a:bodyPr/>
                    <a:lstStyle/>
                    <a:p>
                      <a:pPr algn="ctr" hangingPunct="0">
                        <a:lnSpc>
                          <a:spcPct val="115000"/>
                        </a:lnSpc>
                        <a:spcAft>
                          <a:spcPts val="0"/>
                        </a:spcAft>
                      </a:pPr>
                      <a:r>
                        <a:rPr lang="ru-RU" sz="2400"/>
                        <a:t>Ривожланиш фазаси</a:t>
                      </a:r>
                      <a:endParaRPr lang="ru-RU" sz="1600">
                        <a:latin typeface="Calibri"/>
                        <a:ea typeface="Calibri"/>
                        <a:cs typeface="Times New Roman"/>
                      </a:endParaRPr>
                    </a:p>
                  </a:txBody>
                  <a:tcPr marL="16588" marR="16588" marT="0" marB="0" anchor="ctr"/>
                </a:tc>
                <a:tc gridSpan="2">
                  <a:txBody>
                    <a:bodyPr/>
                    <a:lstStyle/>
                    <a:p>
                      <a:pPr algn="ctr" hangingPunct="0">
                        <a:lnSpc>
                          <a:spcPct val="115000"/>
                        </a:lnSpc>
                        <a:spcAft>
                          <a:spcPts val="0"/>
                        </a:spcAft>
                      </a:pPr>
                      <a:r>
                        <a:rPr lang="ru-RU" sz="2400"/>
                        <a:t>Эспарцет</a:t>
                      </a:r>
                      <a:endParaRPr lang="ru-RU" sz="1600">
                        <a:latin typeface="Calibri"/>
                        <a:ea typeface="Calibri"/>
                        <a:cs typeface="Times New Roman"/>
                      </a:endParaRPr>
                    </a:p>
                  </a:txBody>
                  <a:tcPr marL="16588" marR="16588" marT="0" marB="0"/>
                </a:tc>
                <a:tc hMerge="1">
                  <a:txBody>
                    <a:bodyPr/>
                    <a:lstStyle/>
                    <a:p>
                      <a:endParaRPr lang="ru-RU"/>
                    </a:p>
                  </a:txBody>
                  <a:tcPr/>
                </a:tc>
                <a:tc gridSpan="2">
                  <a:txBody>
                    <a:bodyPr/>
                    <a:lstStyle/>
                    <a:p>
                      <a:pPr algn="ctr" hangingPunct="0">
                        <a:lnSpc>
                          <a:spcPct val="115000"/>
                        </a:lnSpc>
                        <a:spcAft>
                          <a:spcPts val="0"/>
                        </a:spcAft>
                      </a:pPr>
                      <a:r>
                        <a:rPr lang="ru-RU" sz="2400"/>
                        <a:t>Кўк беда</a:t>
                      </a:r>
                      <a:endParaRPr lang="ru-RU" sz="1600">
                        <a:latin typeface="Calibri"/>
                        <a:ea typeface="Calibri"/>
                        <a:cs typeface="Times New Roman"/>
                      </a:endParaRPr>
                    </a:p>
                  </a:txBody>
                  <a:tcPr marL="16588" marR="16588" marT="0" marB="0"/>
                </a:tc>
                <a:tc hMerge="1">
                  <a:txBody>
                    <a:bodyPr/>
                    <a:lstStyle/>
                    <a:p>
                      <a:endParaRPr lang="ru-RU"/>
                    </a:p>
                  </a:txBody>
                  <a:tcPr/>
                </a:tc>
              </a:tr>
              <a:tr h="821537">
                <a:tc vMerge="1">
                  <a:txBody>
                    <a:bodyPr/>
                    <a:lstStyle/>
                    <a:p>
                      <a:endParaRPr lang="ru-RU"/>
                    </a:p>
                  </a:txBody>
                  <a:tcPr/>
                </a:tc>
                <a:tc>
                  <a:txBody>
                    <a:bodyPr/>
                    <a:lstStyle/>
                    <a:p>
                      <a:pPr algn="ctr" hangingPunct="0">
                        <a:lnSpc>
                          <a:spcPct val="115000"/>
                        </a:lnSpc>
                        <a:spcAft>
                          <a:spcPts val="0"/>
                        </a:spcAft>
                      </a:pPr>
                      <a:r>
                        <a:rPr lang="ru-RU" sz="2400"/>
                        <a:t>пичан</a:t>
                      </a:r>
                      <a:endParaRPr lang="ru-RU" sz="16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400"/>
                        <a:t>хом протеин</a:t>
                      </a:r>
                      <a:endParaRPr lang="ru-RU" sz="16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400"/>
                        <a:t>пичан</a:t>
                      </a:r>
                      <a:endParaRPr lang="ru-RU" sz="16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400"/>
                        <a:t>хом протеин</a:t>
                      </a:r>
                      <a:endParaRPr lang="ru-RU" sz="1600">
                        <a:latin typeface="Calibri"/>
                        <a:ea typeface="Calibri"/>
                        <a:cs typeface="Times New Roman"/>
                      </a:endParaRPr>
                    </a:p>
                  </a:txBody>
                  <a:tcPr marL="16588" marR="16588" marT="0" marB="0"/>
                </a:tc>
              </a:tr>
              <a:tr h="821537">
                <a:tc>
                  <a:txBody>
                    <a:bodyPr/>
                    <a:lstStyle/>
                    <a:p>
                      <a:pPr hangingPunct="0">
                        <a:lnSpc>
                          <a:spcPct val="115000"/>
                        </a:lnSpc>
                        <a:spcAft>
                          <a:spcPts val="0"/>
                        </a:spcAft>
                      </a:pPr>
                      <a:r>
                        <a:rPr lang="ru-RU" sz="2400"/>
                        <a:t>Шоналаш</a:t>
                      </a:r>
                      <a:endParaRPr lang="ru-RU" sz="16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400"/>
                        <a:t>1870</a:t>
                      </a:r>
                      <a:endParaRPr lang="ru-RU" sz="16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400"/>
                        <a:t>320</a:t>
                      </a:r>
                      <a:endParaRPr lang="ru-RU" sz="16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400"/>
                        <a:t>2800</a:t>
                      </a:r>
                      <a:endParaRPr lang="ru-RU" sz="16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400"/>
                        <a:t>560</a:t>
                      </a:r>
                      <a:endParaRPr lang="ru-RU" sz="1600">
                        <a:latin typeface="Calibri"/>
                        <a:ea typeface="Calibri"/>
                        <a:cs typeface="Times New Roman"/>
                      </a:endParaRPr>
                    </a:p>
                  </a:txBody>
                  <a:tcPr marL="16588" marR="16588" marT="0" marB="0"/>
                </a:tc>
              </a:tr>
              <a:tr h="821537">
                <a:tc>
                  <a:txBody>
                    <a:bodyPr/>
                    <a:lstStyle/>
                    <a:p>
                      <a:pPr hangingPunct="0">
                        <a:lnSpc>
                          <a:spcPct val="115000"/>
                        </a:lnSpc>
                        <a:spcAft>
                          <a:spcPts val="0"/>
                        </a:spcAft>
                      </a:pPr>
                      <a:r>
                        <a:rPr lang="ru-RU" sz="2400"/>
                        <a:t>Гуллаш бошланиши</a:t>
                      </a:r>
                      <a:endParaRPr lang="ru-RU" sz="16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400"/>
                        <a:t>1430</a:t>
                      </a:r>
                      <a:endParaRPr lang="ru-RU" sz="16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400"/>
                        <a:t>360</a:t>
                      </a:r>
                      <a:endParaRPr lang="ru-RU" sz="16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400"/>
                        <a:t>2860</a:t>
                      </a:r>
                      <a:endParaRPr lang="ru-RU" sz="16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400"/>
                        <a:t>570</a:t>
                      </a:r>
                      <a:endParaRPr lang="ru-RU" sz="1600">
                        <a:latin typeface="Calibri"/>
                        <a:ea typeface="Calibri"/>
                        <a:cs typeface="Times New Roman"/>
                      </a:endParaRPr>
                    </a:p>
                  </a:txBody>
                  <a:tcPr marL="16588" marR="16588" marT="0" marB="0"/>
                </a:tc>
              </a:tr>
              <a:tr h="821537">
                <a:tc>
                  <a:txBody>
                    <a:bodyPr/>
                    <a:lstStyle/>
                    <a:p>
                      <a:pPr hangingPunct="0">
                        <a:lnSpc>
                          <a:spcPct val="115000"/>
                        </a:lnSpc>
                        <a:spcAft>
                          <a:spcPts val="0"/>
                        </a:spcAft>
                      </a:pPr>
                      <a:r>
                        <a:rPr lang="ru-RU" sz="2400"/>
                        <a:t>Тўлиқ гуллаган</a:t>
                      </a:r>
                      <a:endParaRPr lang="ru-RU" sz="16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400"/>
                        <a:t>2050</a:t>
                      </a:r>
                      <a:endParaRPr lang="ru-RU" sz="16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400"/>
                        <a:t>290</a:t>
                      </a:r>
                      <a:endParaRPr lang="ru-RU" sz="16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400"/>
                        <a:t>2900</a:t>
                      </a:r>
                      <a:endParaRPr lang="ru-RU" sz="16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400"/>
                        <a:t>480</a:t>
                      </a:r>
                      <a:endParaRPr lang="ru-RU" sz="1600">
                        <a:latin typeface="Calibri"/>
                        <a:ea typeface="Calibri"/>
                        <a:cs typeface="Times New Roman"/>
                      </a:endParaRPr>
                    </a:p>
                  </a:txBody>
                  <a:tcPr marL="16588" marR="16588" marT="0" marB="0"/>
                </a:tc>
              </a:tr>
              <a:tr h="821537">
                <a:tc>
                  <a:txBody>
                    <a:bodyPr/>
                    <a:lstStyle/>
                    <a:p>
                      <a:pPr hangingPunct="0">
                        <a:lnSpc>
                          <a:spcPct val="115000"/>
                        </a:lnSpc>
                        <a:spcAft>
                          <a:spcPts val="0"/>
                        </a:spcAft>
                      </a:pPr>
                      <a:r>
                        <a:rPr lang="ru-RU" sz="2400"/>
                        <a:t>Мевалаган</a:t>
                      </a:r>
                      <a:endParaRPr lang="ru-RU" sz="16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400"/>
                        <a:t>2010</a:t>
                      </a:r>
                      <a:endParaRPr lang="ru-RU" sz="16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400"/>
                        <a:t>230</a:t>
                      </a:r>
                      <a:endParaRPr lang="ru-RU" sz="16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400"/>
                        <a:t>2890</a:t>
                      </a:r>
                      <a:endParaRPr lang="ru-RU" sz="16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400"/>
                        <a:t>370</a:t>
                      </a:r>
                      <a:endParaRPr lang="ru-RU" sz="1600">
                        <a:latin typeface="Calibri"/>
                        <a:ea typeface="Calibri"/>
                        <a:cs typeface="Times New Roman"/>
                      </a:endParaRPr>
                    </a:p>
                  </a:txBody>
                  <a:tcPr marL="16588" marR="16588" marT="0" marB="0"/>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a:xfrm>
            <a:off x="500034" y="214291"/>
            <a:ext cx="8229600" cy="500066"/>
          </a:xfrm>
        </p:spPr>
        <p:style>
          <a:lnRef idx="0">
            <a:schemeClr val="accent4"/>
          </a:lnRef>
          <a:fillRef idx="3">
            <a:schemeClr val="accent4"/>
          </a:fillRef>
          <a:effectRef idx="3">
            <a:schemeClr val="accent4"/>
          </a:effectRef>
          <a:fontRef idx="minor">
            <a:schemeClr val="lt1"/>
          </a:fontRef>
        </p:style>
        <p:txBody>
          <a:bodyPr/>
          <a:lstStyle/>
          <a:p>
            <a:pPr>
              <a:defRPr/>
            </a:pPr>
            <a:r>
              <a:rPr lang="ru-RU" sz="2000" b="1" smtClean="0"/>
              <a:t>Ўриш баландлиги.</a:t>
            </a:r>
            <a:endParaRPr lang="ru-RU" sz="2000" b="1" dirty="0"/>
          </a:p>
        </p:txBody>
      </p:sp>
      <p:sp>
        <p:nvSpPr>
          <p:cNvPr id="7171" name="Rectangle 3"/>
          <p:cNvSpPr>
            <a:spLocks noGrp="1" noChangeArrowheads="1"/>
          </p:cNvSpPr>
          <p:nvPr>
            <p:ph type="body" idx="1"/>
          </p:nvPr>
        </p:nvSpPr>
        <p:spPr>
          <a:xfrm>
            <a:off x="214313" y="928670"/>
            <a:ext cx="5572133" cy="5715040"/>
          </a:xfrm>
        </p:spPr>
        <p:style>
          <a:lnRef idx="1">
            <a:schemeClr val="accent1"/>
          </a:lnRef>
          <a:fillRef idx="2">
            <a:schemeClr val="accent1"/>
          </a:fillRef>
          <a:effectRef idx="1">
            <a:schemeClr val="accent1"/>
          </a:effectRef>
          <a:fontRef idx="minor">
            <a:schemeClr val="dk1"/>
          </a:fontRef>
        </p:style>
        <p:txBody>
          <a:bodyPr/>
          <a:lstStyle/>
          <a:p>
            <a:r>
              <a:rPr lang="ru-RU" sz="1800" smtClean="0"/>
              <a:t>Ўтларни ўриш баландлиги пичан ҳосили ва сифатига таъсир кўрсатади. Н.Г. Андреев (1989) маълумоти бўйича ўтлар 12 см баландликда ўрилганда, 4-6 см ўрилганга нисбатан ҳосил 20-45%, протеин миқдори эса 19,5-46 % камайган.</a:t>
            </a:r>
          </a:p>
          <a:p>
            <a:r>
              <a:rPr lang="ru-RU" sz="1800" smtClean="0"/>
              <a:t>Ўтларни ўришнинг энг мақбул баландлиги 5-6 см ҳисоб-ланади. Аммо жуда паст ўриш (2-4 см) кейинги ўримлар ва кейинги йил ҳосилига салбий таъсир кўрсатади.</a:t>
            </a:r>
          </a:p>
          <a:p>
            <a:r>
              <a:rPr lang="ru-RU" sz="1800" smtClean="0"/>
              <a:t>Табиий пичанзорларда улардан муттасил юқори пичан ҳосили олиш учун пичан ўриш алмашинувини ташкил этиш жуда аҳамиятли ҳисобланади. Бунда ўтзордаги ўсимликларнинг табиий қайта тикланишига, дағал пояли бегона ўтлар камайиши ва озуқалик қиймати юқори ўтлар кўпайишига имкон яратилади.</a:t>
            </a:r>
          </a:p>
          <a:p>
            <a:pPr marL="0" indent="371475" algn="just">
              <a:lnSpc>
                <a:spcPct val="90000"/>
              </a:lnSpc>
              <a:buFont typeface="Wingdings" pitchFamily="2" charset="2"/>
              <a:buChar char="q"/>
            </a:pPr>
            <a:endParaRPr lang="ru-RU" sz="1800" dirty="0" smtClean="0"/>
          </a:p>
        </p:txBody>
      </p:sp>
      <p:pic>
        <p:nvPicPr>
          <p:cNvPr id="21505" name="Picture 1" descr="C:\ЮНЕСКО\Слайдлар\Ем хашак етиштириш\рАСМЛАР\images (52).jpg"/>
          <p:cNvPicPr>
            <a:picLocks noChangeAspect="1" noChangeArrowheads="1"/>
          </p:cNvPicPr>
          <p:nvPr/>
        </p:nvPicPr>
        <p:blipFill>
          <a:blip r:embed="rId2"/>
          <a:srcRect/>
          <a:stretch>
            <a:fillRect/>
          </a:stretch>
        </p:blipFill>
        <p:spPr bwMode="auto">
          <a:xfrm>
            <a:off x="5857884" y="3929066"/>
            <a:ext cx="3090229" cy="2071702"/>
          </a:xfrm>
          <a:prstGeom prst="rect">
            <a:avLst/>
          </a:prstGeom>
          <a:noFill/>
        </p:spPr>
      </p:pic>
      <p:pic>
        <p:nvPicPr>
          <p:cNvPr id="21506" name="Picture 2" descr="C:\ЮНЕСКО\Слайдлар\Ем хашак етиштириш\рАСМЛАР\valo.jpg"/>
          <p:cNvPicPr>
            <a:picLocks noChangeAspect="1" noChangeArrowheads="1"/>
          </p:cNvPicPr>
          <p:nvPr/>
        </p:nvPicPr>
        <p:blipFill>
          <a:blip r:embed="rId3"/>
          <a:srcRect/>
          <a:stretch>
            <a:fillRect/>
          </a:stretch>
        </p:blipFill>
        <p:spPr bwMode="auto">
          <a:xfrm>
            <a:off x="5857884" y="1142984"/>
            <a:ext cx="2991466" cy="2500330"/>
          </a:xfrm>
          <a:prstGeom prst="rect">
            <a:avLst/>
          </a:prstGeom>
          <a:noFill/>
        </p:spPr>
      </p:pic>
    </p:spTree>
    <p:extLst>
      <p:ext uri="{BB962C8B-B14F-4D97-AF65-F5344CB8AC3E}">
        <p14:creationId xmlns:p14="http://schemas.microsoft.com/office/powerpoint/2010/main" xmlns="" val="30854363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a:xfrm>
            <a:off x="500034" y="214291"/>
            <a:ext cx="8229600" cy="500066"/>
          </a:xfrm>
        </p:spPr>
        <p:style>
          <a:lnRef idx="3">
            <a:schemeClr val="lt1"/>
          </a:lnRef>
          <a:fillRef idx="1">
            <a:schemeClr val="accent2"/>
          </a:fillRef>
          <a:effectRef idx="1">
            <a:schemeClr val="accent2"/>
          </a:effectRef>
          <a:fontRef idx="minor">
            <a:schemeClr val="lt1"/>
          </a:fontRef>
        </p:style>
        <p:txBody>
          <a:bodyPr>
            <a:normAutofit fontScale="90000"/>
          </a:bodyPr>
          <a:lstStyle/>
          <a:p>
            <a:pPr algn="ctr">
              <a:defRPr/>
            </a:pPr>
            <a:r>
              <a:rPr lang="ru-RU" sz="2400" b="1" smtClean="0"/>
              <a:t>Ўриш техникаси.</a:t>
            </a:r>
            <a:endParaRPr lang="ru-RU" sz="2800" b="1" dirty="0"/>
          </a:p>
        </p:txBody>
      </p:sp>
      <p:sp>
        <p:nvSpPr>
          <p:cNvPr id="9218" name="Rectangle 3"/>
          <p:cNvSpPr>
            <a:spLocks noGrp="1" noChangeArrowheads="1"/>
          </p:cNvSpPr>
          <p:nvPr>
            <p:ph sz="quarter" idx="1"/>
          </p:nvPr>
        </p:nvSpPr>
        <p:spPr>
          <a:xfrm>
            <a:off x="71406" y="785794"/>
            <a:ext cx="5106993" cy="6022974"/>
          </a:xfrm>
        </p:spPr>
        <p:txBody>
          <a:bodyPr>
            <a:noAutofit/>
          </a:bodyPr>
          <a:lstStyle/>
          <a:p>
            <a:pPr algn="just" hangingPunct="0"/>
            <a:r>
              <a:rPr lang="ru-RU" sz="2000" smtClean="0"/>
              <a:t>Пичан тайёрлашда нобудгарчиликни йўқотиш учун барча ишларни қисқа муддатларда ўтказиш муҳимдир. Бунда ўриш, тўплаш, ғарамлаш ва бошқа ишларни механизмлар билан бажариш алоҳида аҳамият касб этади.</a:t>
            </a:r>
          </a:p>
          <a:p>
            <a:pPr algn="just" hangingPunct="0"/>
            <a:r>
              <a:rPr lang="ru-RU" sz="2000" smtClean="0"/>
              <a:t>Ўтлар, одатда, тракторларга осилган (тиркалган) ўриш машиналари ёрдамида ўрилади, аммо кичик майдонлар ва трактор юриши учун ноқулай майдонлар қўлда ўроқ билан ҳам ўрилади.</a:t>
            </a:r>
          </a:p>
          <a:p>
            <a:pPr algn="just" hangingPunct="0"/>
            <a:r>
              <a:rPr lang="ru-RU" sz="2000" smtClean="0"/>
              <a:t>Пичан тайёрлашда кўпроқ қуйидаги машиналар ишлатилади. Тракторларга тиркаб ишлатиладиган КТП-6 қамров кенглиги 6 м, учта кесиш аппарати бор, трактордан қувват олади. Бир соат соф иш вақтида 5,4 га майдонни ўради</a:t>
            </a:r>
            <a:r>
              <a:rPr lang="ru-RU" sz="2400" smtClean="0"/>
              <a:t>.</a:t>
            </a:r>
            <a:endParaRPr lang="ru-RU" sz="2400"/>
          </a:p>
        </p:txBody>
      </p:sp>
      <p:pic>
        <p:nvPicPr>
          <p:cNvPr id="17409" name="Picture 1" descr="C:\ЮНЕСКО\Слайдлар\Ем хашак етиштириш\рАСМЛАР\images (53).jpg"/>
          <p:cNvPicPr>
            <a:picLocks noChangeAspect="1" noChangeArrowheads="1"/>
          </p:cNvPicPr>
          <p:nvPr/>
        </p:nvPicPr>
        <p:blipFill>
          <a:blip r:embed="rId2"/>
          <a:srcRect/>
          <a:stretch>
            <a:fillRect/>
          </a:stretch>
        </p:blipFill>
        <p:spPr bwMode="auto">
          <a:xfrm>
            <a:off x="5500694" y="928670"/>
            <a:ext cx="3428992" cy="2714644"/>
          </a:xfrm>
          <a:prstGeom prst="rect">
            <a:avLst/>
          </a:prstGeom>
          <a:noFill/>
        </p:spPr>
      </p:pic>
      <p:pic>
        <p:nvPicPr>
          <p:cNvPr id="17410" name="Picture 2" descr="C:\ЮНЕСКО\Слайдлар\Ем хашак етиштириш\рАСМЛАР\images (55).jpg"/>
          <p:cNvPicPr>
            <a:picLocks noChangeAspect="1" noChangeArrowheads="1"/>
          </p:cNvPicPr>
          <p:nvPr/>
        </p:nvPicPr>
        <p:blipFill>
          <a:blip r:embed="rId3"/>
          <a:srcRect/>
          <a:stretch>
            <a:fillRect/>
          </a:stretch>
        </p:blipFill>
        <p:spPr bwMode="auto">
          <a:xfrm>
            <a:off x="5786446" y="3929066"/>
            <a:ext cx="2857500" cy="2286016"/>
          </a:xfrm>
          <a:prstGeom prst="rect">
            <a:avLst/>
          </a:prstGeom>
          <a:noFill/>
        </p:spPr>
      </p:pic>
    </p:spTree>
    <p:extLst>
      <p:ext uri="{BB962C8B-B14F-4D97-AF65-F5344CB8AC3E}">
        <p14:creationId xmlns:p14="http://schemas.microsoft.com/office/powerpoint/2010/main" xmlns="" val="30754180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a:xfrm>
            <a:off x="457200" y="71414"/>
            <a:ext cx="8229600" cy="811213"/>
          </a:xfrm>
        </p:spPr>
        <p:txBody>
          <a:bodyPr>
            <a:normAutofit/>
          </a:bodyPr>
          <a:lstStyle/>
          <a:p>
            <a:pPr>
              <a:defRPr/>
            </a:pPr>
            <a:r>
              <a:rPr lang="ru-RU" b="1" smtClean="0"/>
              <a:t>Ўтларни тўплаш</a:t>
            </a:r>
            <a:r>
              <a:rPr lang="ru-RU" cap="none" smtClean="0">
                <a:ln w="18415" cmpd="sng">
                  <a:solidFill>
                    <a:srgbClr val="0000FF"/>
                  </a:solidFill>
                  <a:prstDash val="solid"/>
                </a:ln>
                <a:solidFill>
                  <a:srgbClr val="0000FF"/>
                </a:solidFill>
                <a:effectLst>
                  <a:outerShdw blurRad="63500" dir="3600000" algn="tl" rotWithShape="0">
                    <a:srgbClr val="000000">
                      <a:alpha val="70000"/>
                    </a:srgbClr>
                  </a:outerShdw>
                </a:effectLst>
                <a:latin typeface="Times New Roman" pitchFamily="18" charset="0"/>
                <a:cs typeface="Times New Roman" pitchFamily="18" charset="0"/>
              </a:rPr>
              <a:t>.</a:t>
            </a:r>
            <a:endParaRPr lang="ru-RU" cap="none" dirty="0">
              <a:ln w="18415" cmpd="sng">
                <a:solidFill>
                  <a:srgbClr val="0000FF"/>
                </a:solidFill>
                <a:prstDash val="solid"/>
              </a:ln>
              <a:solidFill>
                <a:srgbClr val="0000FF"/>
              </a:solidFill>
              <a:effectLst>
                <a:outerShdw blurRad="63500" dir="3600000" algn="tl" rotWithShape="0">
                  <a:srgbClr val="000000">
                    <a:alpha val="70000"/>
                  </a:srgbClr>
                </a:outerShdw>
              </a:effectLst>
              <a:latin typeface="Times New Roman" pitchFamily="18" charset="0"/>
              <a:cs typeface="Times New Roman" pitchFamily="18" charset="0"/>
            </a:endParaRPr>
          </a:p>
        </p:txBody>
      </p:sp>
      <p:sp>
        <p:nvSpPr>
          <p:cNvPr id="11267" name="Rectangle 3"/>
          <p:cNvSpPr>
            <a:spLocks noGrp="1" noChangeArrowheads="1"/>
          </p:cNvSpPr>
          <p:nvPr>
            <p:ph idx="1"/>
          </p:nvPr>
        </p:nvSpPr>
        <p:spPr>
          <a:xfrm>
            <a:off x="285720" y="857232"/>
            <a:ext cx="8497887" cy="2928958"/>
          </a:xfrm>
          <a:solidFill>
            <a:srgbClr val="0000FF"/>
          </a:solidFill>
        </p:spPr>
        <p:txBody>
          <a:bodyPr>
            <a:noAutofit/>
          </a:bodyPr>
          <a:lstStyle/>
          <a:p>
            <a:pPr hangingPunct="0"/>
            <a:r>
              <a:rPr lang="ru-RU" sz="2000" smtClean="0">
                <a:solidFill>
                  <a:srgbClr val="FFFF00"/>
                </a:solidFill>
              </a:rPr>
              <a:t>Ўрилган ўтларни ўз вақтида ва тўғри тўплаш, нобудгарчиликни, айниқса, ўсимликнинг энг тўйимли қисмлари - барглар ва гул тўпламлари тўкилиб кетишининг олдини олади.</a:t>
            </a:r>
          </a:p>
          <a:p>
            <a:pPr hangingPunct="0"/>
            <a:r>
              <a:rPr lang="ru-RU" sz="2000" smtClean="0">
                <a:solidFill>
                  <a:srgbClr val="FFFF00"/>
                </a:solidFill>
              </a:rPr>
              <a:t>Ўрилган ўтларни тўплаш ўришга нисбатан кўндалангига ўтказилади, бунда нобудгарчилик камаяди. Ўрилган ўтларни очиқ ҳавода узоқ вақт қолдириш ҳам нобудгарчиликнинг асосий сабабларидан саналади. Масалан, Оренбург вилоятида ўтказилган тажрибада ўрилган кунда тўпланганга нисбатан бир кун кейин 12%, икки кун ўтгач 18 %, уч кундан сўнг 25, тўрт кундан кейин 30% пичан ҳосили камайган.</a:t>
            </a:r>
            <a:endParaRPr lang="ru-RU" sz="2000">
              <a:solidFill>
                <a:srgbClr val="FFFF00"/>
              </a:solidFill>
            </a:endParaRPr>
          </a:p>
        </p:txBody>
      </p:sp>
      <p:pic>
        <p:nvPicPr>
          <p:cNvPr id="1026" name="Picture 2" descr="C:\ЮНЕСКО\Слайдлар\Ем хашак етиштириш\рАСМЛАР\maxresdefault (2).jpg"/>
          <p:cNvPicPr>
            <a:picLocks noChangeAspect="1" noChangeArrowheads="1"/>
          </p:cNvPicPr>
          <p:nvPr/>
        </p:nvPicPr>
        <p:blipFill>
          <a:blip r:embed="rId2"/>
          <a:srcRect/>
          <a:stretch>
            <a:fillRect/>
          </a:stretch>
        </p:blipFill>
        <p:spPr bwMode="auto">
          <a:xfrm>
            <a:off x="714348" y="4071942"/>
            <a:ext cx="3268353" cy="2286016"/>
          </a:xfrm>
          <a:prstGeom prst="rect">
            <a:avLst/>
          </a:prstGeom>
          <a:noFill/>
        </p:spPr>
      </p:pic>
      <p:pic>
        <p:nvPicPr>
          <p:cNvPr id="1027" name="Picture 3" descr="C:\ЮНЕСКО\Слайдлар\Ем хашак етиштириш\рАСМЛАР\14673550110_autozoom_250x187.jpg"/>
          <p:cNvPicPr>
            <a:picLocks noChangeAspect="1" noChangeArrowheads="1"/>
          </p:cNvPicPr>
          <p:nvPr/>
        </p:nvPicPr>
        <p:blipFill>
          <a:blip r:embed="rId3"/>
          <a:srcRect/>
          <a:stretch>
            <a:fillRect/>
          </a:stretch>
        </p:blipFill>
        <p:spPr bwMode="auto">
          <a:xfrm>
            <a:off x="5357818" y="4071942"/>
            <a:ext cx="2862262" cy="2140972"/>
          </a:xfrm>
          <a:prstGeom prst="rect">
            <a:avLst/>
          </a:prstGeom>
          <a:noFill/>
        </p:spPr>
      </p:pic>
    </p:spTree>
    <p:extLst>
      <p:ext uri="{BB962C8B-B14F-4D97-AF65-F5344CB8AC3E}">
        <p14:creationId xmlns:p14="http://schemas.microsoft.com/office/powerpoint/2010/main" xmlns="" val="39559504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a:xfrm>
            <a:off x="457200" y="71414"/>
            <a:ext cx="8229600" cy="811213"/>
          </a:xfrm>
        </p:spPr>
        <p:txBody>
          <a:bodyPr>
            <a:normAutofit/>
          </a:bodyPr>
          <a:lstStyle/>
          <a:p>
            <a:pPr algn="ctr">
              <a:defRPr/>
            </a:pPr>
            <a:r>
              <a:rPr lang="ru-RU" b="1" smtClean="0"/>
              <a:t>Ўтларни қуритиш.</a:t>
            </a:r>
            <a:endParaRPr lang="ru-RU" b="1" cap="none" dirty="0">
              <a:ln w="1905"/>
              <a:solidFill>
                <a:srgbClr val="0000FF"/>
              </a:solidFill>
              <a:effectLst>
                <a:innerShdw blurRad="69850" dist="43180" dir="5400000">
                  <a:srgbClr val="000000">
                    <a:alpha val="65000"/>
                  </a:srgbClr>
                </a:innerShdw>
              </a:effectLst>
              <a:latin typeface="Times New Roman" pitchFamily="18" charset="0"/>
              <a:cs typeface="Times New Roman" pitchFamily="18" charset="0"/>
            </a:endParaRPr>
          </a:p>
        </p:txBody>
      </p:sp>
      <p:sp>
        <p:nvSpPr>
          <p:cNvPr id="11267" name="Rectangle 3"/>
          <p:cNvSpPr>
            <a:spLocks noGrp="1" noChangeArrowheads="1"/>
          </p:cNvSpPr>
          <p:nvPr>
            <p:ph idx="1"/>
          </p:nvPr>
        </p:nvSpPr>
        <p:spPr>
          <a:xfrm>
            <a:off x="285720" y="857232"/>
            <a:ext cx="8497887" cy="2286016"/>
          </a:xfrm>
          <a:pattFill prst="pct5">
            <a:fgClr>
              <a:srgbClr val="008080"/>
            </a:fgClr>
            <a:bgClr>
              <a:schemeClr val="bg1"/>
            </a:bgClr>
          </a:pattFill>
        </p:spPr>
        <p:txBody>
          <a:bodyPr>
            <a:noAutofit/>
          </a:bodyPr>
          <a:lstStyle/>
          <a:p>
            <a:pPr hangingPunct="0"/>
            <a:r>
              <a:rPr lang="ru-RU" sz="1600" smtClean="0"/>
              <a:t>Ўтларнинг қуриши мураккаб жараёндир. Кўк ўт таркибида 80% гача (камида 55%) сув бўлади. Ўрилган ўт қуритилганда, аввал барглари қурийди. Ўрилган массани ағдариш ва тўплашда синиб тўкилиб кетади. Илмий изланишларнинг кўрсатишича дуккакли ўтлар (беда, себарга) нотўғри йиғиштирилганда таркибидаги тўйимли моддаларининг учдан икки қисми йўқолади.</a:t>
            </a:r>
          </a:p>
          <a:p>
            <a:pPr hangingPunct="0"/>
            <a:r>
              <a:rPr lang="ru-RU" sz="1600" smtClean="0"/>
              <a:t>Кесилган ўсимликларнинг қуриши, ундаги озуқа моддалар таркибининг ўзгариши бирин-кетин содир бўлувчи икки жараёндан иборат: биринчиси ўт сўлиш даврида ўтадиган физиологик-биохимик, иккинчиси - ўтнинг охириги қуруқлигигача бўладиган биохимик ўзгаришлар.</a:t>
            </a:r>
            <a:endParaRPr lang="ru-RU" sz="1600" dirty="0">
              <a:solidFill>
                <a:srgbClr val="9933FF"/>
              </a:solidFill>
            </a:endParaRPr>
          </a:p>
        </p:txBody>
      </p:sp>
      <p:pic>
        <p:nvPicPr>
          <p:cNvPr id="2050" name="Picture 2" descr="C:\ЮНЕСКО\Слайдлар\Ем хашак етиштириш\рАСМЛАР\скачанные файлы (22).jpg"/>
          <p:cNvPicPr>
            <a:picLocks noChangeAspect="1" noChangeArrowheads="1"/>
          </p:cNvPicPr>
          <p:nvPr/>
        </p:nvPicPr>
        <p:blipFill>
          <a:blip r:embed="rId2"/>
          <a:srcRect/>
          <a:stretch>
            <a:fillRect/>
          </a:stretch>
        </p:blipFill>
        <p:spPr bwMode="auto">
          <a:xfrm>
            <a:off x="214282" y="3643314"/>
            <a:ext cx="4214842" cy="2643206"/>
          </a:xfrm>
          <a:prstGeom prst="rect">
            <a:avLst/>
          </a:prstGeom>
          <a:noFill/>
        </p:spPr>
      </p:pic>
      <p:pic>
        <p:nvPicPr>
          <p:cNvPr id="2051" name="Picture 3" descr="C:\ЮНЕСКО\Слайдлар\Ем хашак етиштириш\рАСМЛАР\images (59).jpg"/>
          <p:cNvPicPr>
            <a:picLocks noChangeAspect="1" noChangeArrowheads="1"/>
          </p:cNvPicPr>
          <p:nvPr/>
        </p:nvPicPr>
        <p:blipFill>
          <a:blip r:embed="rId3"/>
          <a:srcRect/>
          <a:stretch>
            <a:fillRect/>
          </a:stretch>
        </p:blipFill>
        <p:spPr bwMode="auto">
          <a:xfrm>
            <a:off x="4929190" y="3643314"/>
            <a:ext cx="3681413" cy="2639968"/>
          </a:xfrm>
          <a:prstGeom prst="rect">
            <a:avLst/>
          </a:prstGeom>
          <a:noFill/>
        </p:spPr>
      </p:pic>
    </p:spTree>
    <p:extLst>
      <p:ext uri="{BB962C8B-B14F-4D97-AF65-F5344CB8AC3E}">
        <p14:creationId xmlns:p14="http://schemas.microsoft.com/office/powerpoint/2010/main" xmlns="" val="1679051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a:xfrm>
            <a:off x="142876" y="1054100"/>
            <a:ext cx="4857752" cy="5803900"/>
          </a:xfrm>
        </p:spPr>
        <p:style>
          <a:lnRef idx="0">
            <a:schemeClr val="accent4"/>
          </a:lnRef>
          <a:fillRef idx="3">
            <a:schemeClr val="accent4"/>
          </a:fillRef>
          <a:effectRef idx="3">
            <a:schemeClr val="accent4"/>
          </a:effectRef>
          <a:fontRef idx="minor">
            <a:schemeClr val="lt1"/>
          </a:fontRef>
        </p:style>
        <p:txBody>
          <a:bodyPr>
            <a:noAutofit/>
          </a:bodyPr>
          <a:lstStyle/>
          <a:p>
            <a:pPr hangingPunct="0"/>
            <a:r>
              <a:rPr lang="ru-RU" sz="2000" smtClean="0"/>
              <a:t>Ғарамга босиладиган пичан яхши қуритилган, намлиги 17% дан ортиқ бўлмаслиги лозим. Намлик бундан ортиқ бўлса, тезда қизиб кетади, яшил ранги йўқолади ва моғорланади.</a:t>
            </a:r>
          </a:p>
          <a:p>
            <a:pPr hangingPunct="0"/>
            <a:r>
              <a:rPr lang="ru-RU" sz="2000" smtClean="0"/>
              <a:t>Пичанни ғарамга босиш учун яроқлилигини (қуриганлигини) амалда қуйидагича аниқлаш мумкин. Бир тутам пичанни қўлга олиб иккинчи қўл билан бир марта буралади, шунда қўлдаги пичан қисирлаб синиб кетмаса, шундай пичанни ғарамга босиш мумкин. Агар қисирламаса, ундай пичан ҳали хўл ҳисобланади ва ғарамга босиш ярамайди. Синиб узилиб кетса, ортиқча қуриган ҳисобланади.</a:t>
            </a:r>
            <a:endParaRPr lang="ru-RU" sz="2000"/>
          </a:p>
        </p:txBody>
      </p:sp>
      <p:sp>
        <p:nvSpPr>
          <p:cNvPr id="4" name="Rectangle 2"/>
          <p:cNvSpPr txBox="1">
            <a:spLocks noChangeArrowheads="1"/>
          </p:cNvSpPr>
          <p:nvPr/>
        </p:nvSpPr>
        <p:spPr bwMode="auto">
          <a:xfrm>
            <a:off x="1571604" y="71414"/>
            <a:ext cx="5286412" cy="48262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b" anchorCtr="0" compatLnSpc="1">
            <a:prstTxWarp prst="textNoShape">
              <a:avLst/>
            </a:prstTxWarp>
          </a:bodyPr>
          <a:lstStyle/>
          <a:p>
            <a:pPr algn="ctr" eaLnBrk="0" hangingPunct="0">
              <a:lnSpc>
                <a:spcPct val="90000"/>
              </a:lnSpc>
              <a:defRPr/>
            </a:pPr>
            <a:r>
              <a:rPr lang="ru-RU" sz="2400" b="1" smtClean="0"/>
              <a:t>Пичанни сақлаш.</a:t>
            </a:r>
            <a:endParaRPr lang="ru-RU" sz="2200" b="1" kern="0" dirty="0">
              <a:solidFill>
                <a:srgbClr val="0000FF"/>
              </a:solidFill>
              <a:effectLst>
                <a:outerShdw blurRad="38100" dist="38100" dir="2700000" algn="tl">
                  <a:srgbClr val="C0C0C0"/>
                </a:outerShdw>
              </a:effectLst>
              <a:latin typeface="Calibri"/>
            </a:endParaRPr>
          </a:p>
        </p:txBody>
      </p:sp>
      <p:pic>
        <p:nvPicPr>
          <p:cNvPr id="6146" name="Picture 2" descr="C:\ЮНЕСКО\Слайдлар\Ем хашак етиштириш\рАСМЛАР\000022_E02B9F251CEB3C304325817B002759E2_174531.jpg"/>
          <p:cNvPicPr>
            <a:picLocks noChangeAspect="1" noChangeArrowheads="1"/>
          </p:cNvPicPr>
          <p:nvPr/>
        </p:nvPicPr>
        <p:blipFill>
          <a:blip r:embed="rId2"/>
          <a:srcRect b="12671"/>
          <a:stretch>
            <a:fillRect/>
          </a:stretch>
        </p:blipFill>
        <p:spPr bwMode="auto">
          <a:xfrm>
            <a:off x="4975284" y="571480"/>
            <a:ext cx="4168716" cy="2428892"/>
          </a:xfrm>
          <a:prstGeom prst="rect">
            <a:avLst/>
          </a:prstGeom>
          <a:noFill/>
        </p:spPr>
      </p:pic>
      <p:pic>
        <p:nvPicPr>
          <p:cNvPr id="6147" name="Picture 3" descr="C:\ЮНЕСКО\Слайдлар\Ем хашак етиштириш\рАСМЛАР\скачанные файлы (14).jpg"/>
          <p:cNvPicPr>
            <a:picLocks noChangeAspect="1" noChangeArrowheads="1"/>
          </p:cNvPicPr>
          <p:nvPr/>
        </p:nvPicPr>
        <p:blipFill>
          <a:blip r:embed="rId3"/>
          <a:srcRect/>
          <a:stretch>
            <a:fillRect/>
          </a:stretch>
        </p:blipFill>
        <p:spPr bwMode="auto">
          <a:xfrm>
            <a:off x="5143504" y="3143248"/>
            <a:ext cx="3857652" cy="2500330"/>
          </a:xfrm>
          <a:prstGeom prst="rect">
            <a:avLst/>
          </a:prstGeom>
          <a:noFill/>
        </p:spPr>
      </p:pic>
    </p:spTree>
    <p:extLst>
      <p:ext uri="{BB962C8B-B14F-4D97-AF65-F5344CB8AC3E}">
        <p14:creationId xmlns:p14="http://schemas.microsoft.com/office/powerpoint/2010/main" xmlns="" val="39940346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lstStyle/>
          <a:p>
            <a:pPr>
              <a:defRPr/>
            </a:pPr>
            <a:r>
              <a:rPr lang="ru-RU" sz="2400" b="1" smtClean="0"/>
              <a:t>ЎТ УНИ ВА ДОНАДОР ОЗУҚАЛАР ТАЙЁРЛАШ</a:t>
            </a:r>
            <a:endParaRPr lang="ru-RU"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3315" name="Rectangle 3"/>
          <p:cNvSpPr>
            <a:spLocks noGrp="1" noChangeArrowheads="1"/>
          </p:cNvSpPr>
          <p:nvPr>
            <p:ph type="body" idx="1"/>
          </p:nvPr>
        </p:nvSpPr>
        <p:spPr>
          <a:xfrm>
            <a:off x="3000364" y="642918"/>
            <a:ext cx="5857916" cy="5929330"/>
          </a:xfrm>
        </p:spPr>
        <p:style>
          <a:lnRef idx="0">
            <a:schemeClr val="accent4"/>
          </a:lnRef>
          <a:fillRef idx="3">
            <a:schemeClr val="accent4"/>
          </a:fillRef>
          <a:effectRef idx="3">
            <a:schemeClr val="accent4"/>
          </a:effectRef>
          <a:fontRef idx="minor">
            <a:schemeClr val="lt1"/>
          </a:fontRef>
        </p:style>
        <p:txBody>
          <a:bodyPr/>
          <a:lstStyle/>
          <a:p>
            <a:pPr algn="just"/>
            <a:r>
              <a:rPr lang="ru-RU" sz="1600" smtClean="0"/>
              <a:t>Ўт уни ўсимликнинг ёшлик даврида ўрилиб, юқори ҳароратда сунъий қуритилган ўтлардан тайёрланади.</a:t>
            </a:r>
          </a:p>
          <a:p>
            <a:pPr algn="just"/>
            <a:r>
              <a:rPr lang="ru-RU" sz="1600" smtClean="0"/>
              <a:t>Ўт уни юқори озуқалик сифатига эга бўлади. Унда ёш ўсимликдаги оқсил, витамин ва бошқа тўйимли моддалар сақланиб қолган бўлади. Юқори ҳароратда сунъий қуритилганда ўсимликдаги намлик жуда тез йўқолади, натижада озуқа моддалар кам йўқолади, олинган озуқа тўйимлилиги жиҳатдан кўк ўтдан қолишмайди.</a:t>
            </a:r>
          </a:p>
          <a:p>
            <a:pPr algn="just"/>
            <a:r>
              <a:rPr lang="ru-RU" sz="1600" smtClean="0"/>
              <a:t>Беда, себарга каби дуккакли ўтлар шоналаш фазасида ўрилганда ўт уни учун қимматли хом ашё ҳисобланади. Шунинг-дек, ўт уни дуккакли-қўнғирбош ўтлар аралашмаларидан ва кўпйиллик қўнғирбошлар бошоқлаш фазасида ўрилганда ҳам тайёрланади. Шу мақсадда яна табиий ҳолда ўсган, таркибида дуккаклилар кўп, озуқалиги юқори қўнғирбош ва ҳар хил ўтлардан иборат юқори ҳосилли ўтлардан ҳам фойдаланилади.</a:t>
            </a:r>
            <a:endParaRPr lang="ru-RU" sz="1600"/>
          </a:p>
        </p:txBody>
      </p:sp>
      <p:pic>
        <p:nvPicPr>
          <p:cNvPr id="3074" name="Picture 2" descr="C:\ЮНЕСКО\Слайдлар\Ем хашак етиштириш\рАСМЛАР\1092108610901086_10901084.jpg"/>
          <p:cNvPicPr>
            <a:picLocks noChangeAspect="1" noChangeArrowheads="1"/>
          </p:cNvPicPr>
          <p:nvPr/>
        </p:nvPicPr>
        <p:blipFill>
          <a:blip r:embed="rId2"/>
          <a:srcRect/>
          <a:stretch>
            <a:fillRect/>
          </a:stretch>
        </p:blipFill>
        <p:spPr bwMode="auto">
          <a:xfrm>
            <a:off x="142844" y="4000504"/>
            <a:ext cx="2763912" cy="2428892"/>
          </a:xfrm>
          <a:prstGeom prst="rect">
            <a:avLst/>
          </a:prstGeom>
          <a:noFill/>
        </p:spPr>
      </p:pic>
      <p:pic>
        <p:nvPicPr>
          <p:cNvPr id="3075" name="Picture 3" descr="C:\ЮНЕСКО\Слайдлар\Ем хашак етиштириш\рАСМЛАР\prodam-xvojnuyuvitaminnuyu-muku-cena-za-kg-2-7108127.jpg"/>
          <p:cNvPicPr>
            <a:picLocks noChangeAspect="1" noChangeArrowheads="1"/>
          </p:cNvPicPr>
          <p:nvPr/>
        </p:nvPicPr>
        <p:blipFill>
          <a:blip r:embed="rId3"/>
          <a:srcRect/>
          <a:stretch>
            <a:fillRect/>
          </a:stretch>
        </p:blipFill>
        <p:spPr bwMode="auto">
          <a:xfrm>
            <a:off x="142844" y="928670"/>
            <a:ext cx="2714612" cy="2428892"/>
          </a:xfrm>
          <a:prstGeom prst="rect">
            <a:avLst/>
          </a:prstGeom>
          <a:noFill/>
        </p:spPr>
      </p:pic>
    </p:spTree>
    <p:extLst>
      <p:ext uri="{BB962C8B-B14F-4D97-AF65-F5344CB8AC3E}">
        <p14:creationId xmlns:p14="http://schemas.microsoft.com/office/powerpoint/2010/main" xmlns="" val="32402276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lstStyle/>
          <a:p>
            <a:pPr>
              <a:defRPr/>
            </a:pPr>
            <a:r>
              <a:rPr lang="ru-RU" sz="1800" b="1" smtClean="0"/>
              <a:t>ПИЧАННИ ҲИСОБГА ОЛИШ ВА СИФАТИНИ БАҲОЛАШ</a:t>
            </a:r>
            <a:endParaRPr lang="ru-RU" sz="1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2" name="Объект 1"/>
          <p:cNvSpPr>
            <a:spLocks noGrp="1"/>
          </p:cNvSpPr>
          <p:nvPr>
            <p:ph idx="1"/>
          </p:nvPr>
        </p:nvSpPr>
        <p:spPr>
          <a:xfrm>
            <a:off x="0" y="613449"/>
            <a:ext cx="8858280" cy="2601237"/>
          </a:xfrm>
        </p:spPr>
        <p:txBody>
          <a:bodyPr/>
          <a:lstStyle/>
          <a:p>
            <a:pPr algn="just"/>
            <a:r>
              <a:rPr lang="ru-RU" sz="1400" b="1" smtClean="0"/>
              <a:t>Ғарам ҳажмини аниқлаш.</a:t>
            </a:r>
            <a:r>
              <a:rPr lang="ru-RU" sz="1400" smtClean="0"/>
              <a:t> Бунинг учун ғарамнинг кенглиги, узунлиги ва белбоғининг узунлигини ўлчаб билиш керак.</a:t>
            </a:r>
          </a:p>
          <a:p>
            <a:pPr algn="just"/>
            <a:r>
              <a:rPr lang="ru-RU" sz="1400" smtClean="0"/>
              <a:t>Ғарамнинг кенглиги икки томони ўлчаниб, уларни қўшиб, натижасини иккига бўлиб топилади. Агар ғарамнинг пастки қисми тор, устки қисми кенг бўлса, ҳар томондан иккитадан ўлчов олинади, улар қўшилиб, иккига бўлинади.</a:t>
            </a:r>
          </a:p>
          <a:p>
            <a:pPr algn="just"/>
            <a:r>
              <a:rPr lang="ru-RU" sz="1400" smtClean="0"/>
              <a:t>Ғарамнинг узунлиги ҳам икки томонини ўлчаб, уларни қўшиб, натижани иккига бўлиб аниқланади.</a:t>
            </a:r>
          </a:p>
          <a:p>
            <a:pPr algn="just"/>
            <a:r>
              <a:rPr lang="ru-RU" sz="1400" smtClean="0"/>
              <a:t>Белбоғининг узунлиги узун ип ёки узун метр (рулетка) ни ғарам устидан ташлаб, кўндалангига ердан ергача бўлган масофа аниқланади. Узун ғарамларда турли нуқталарда баландлик ҳар хил бўлиши мумкин, шунинг учун белбоғ уч жойдан ўлчаниб, шу ўлчовларнинг ўртачаси олинади.</a:t>
            </a:r>
            <a:endParaRPr lang="ru-RU" sz="1400" b="1" dirty="0"/>
          </a:p>
        </p:txBody>
      </p:sp>
      <p:pic>
        <p:nvPicPr>
          <p:cNvPr id="4098" name="Picture 2" descr="C:\ЮНЕСКО\Слайдлар\Ем хашак етиштириш\рАСМЛАР\27-03-2012-21-40-53 (1).jpg"/>
          <p:cNvPicPr>
            <a:picLocks noChangeAspect="1" noChangeArrowheads="1"/>
          </p:cNvPicPr>
          <p:nvPr/>
        </p:nvPicPr>
        <p:blipFill>
          <a:blip r:embed="rId2"/>
          <a:srcRect/>
          <a:stretch>
            <a:fillRect/>
          </a:stretch>
        </p:blipFill>
        <p:spPr bwMode="auto">
          <a:xfrm>
            <a:off x="4786314" y="3643314"/>
            <a:ext cx="3695699" cy="2514600"/>
          </a:xfrm>
          <a:prstGeom prst="rect">
            <a:avLst/>
          </a:prstGeom>
          <a:noFill/>
        </p:spPr>
      </p:pic>
      <p:pic>
        <p:nvPicPr>
          <p:cNvPr id="4099" name="Picture 3" descr="C:\ЮНЕСКО\Слайдлар\Ем хашак етиштириш\рАСМЛАР\n52gG4iOn-Y.jpg"/>
          <p:cNvPicPr>
            <a:picLocks noChangeAspect="1" noChangeArrowheads="1"/>
          </p:cNvPicPr>
          <p:nvPr/>
        </p:nvPicPr>
        <p:blipFill>
          <a:blip r:embed="rId3"/>
          <a:srcRect r="4688" b="10902"/>
          <a:stretch>
            <a:fillRect/>
          </a:stretch>
        </p:blipFill>
        <p:spPr bwMode="auto">
          <a:xfrm>
            <a:off x="428596" y="3571876"/>
            <a:ext cx="3786214" cy="2569217"/>
          </a:xfrm>
          <a:prstGeom prst="rect">
            <a:avLst/>
          </a:prstGeom>
          <a:noFill/>
        </p:spPr>
      </p:pic>
    </p:spTree>
    <p:extLst>
      <p:ext uri="{BB962C8B-B14F-4D97-AF65-F5344CB8AC3E}">
        <p14:creationId xmlns:p14="http://schemas.microsoft.com/office/powerpoint/2010/main" xmlns="" val="41839377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2913" y="103188"/>
            <a:ext cx="8243887" cy="611168"/>
          </a:xfrm>
        </p:spPr>
        <p:txBody>
          <a:bodyPr/>
          <a:lstStyle/>
          <a:p>
            <a:r>
              <a:rPr lang="uz-Cyrl-UZ" sz="3200" b="1" smtClean="0"/>
              <a:t> 1 м узунликдаги ғарам ҳажми, м</a:t>
            </a:r>
            <a:r>
              <a:rPr lang="uz-Cyrl-UZ" sz="3200" b="1" baseline="30000" smtClean="0"/>
              <a:t>3</a:t>
            </a:r>
            <a:endParaRPr lang="ru-RU" sz="3200"/>
          </a:p>
        </p:txBody>
      </p:sp>
      <p:graphicFrame>
        <p:nvGraphicFramePr>
          <p:cNvPr id="4" name="Таблица 3"/>
          <p:cNvGraphicFramePr>
            <a:graphicFrameLocks noGrp="1"/>
          </p:cNvGraphicFramePr>
          <p:nvPr/>
        </p:nvGraphicFramePr>
        <p:xfrm>
          <a:off x="142844" y="714356"/>
          <a:ext cx="8715437" cy="6315668"/>
        </p:xfrm>
        <a:graphic>
          <a:graphicData uri="http://schemas.openxmlformats.org/drawingml/2006/table">
            <a:tbl>
              <a:tblPr firstRow="1" firstCol="1" bandRow="1">
                <a:tableStyleId>{775DCB02-9BB8-47FD-8907-85C794F793BA}</a:tableStyleId>
              </a:tblPr>
              <a:tblGrid>
                <a:gridCol w="1084990"/>
                <a:gridCol w="774744"/>
                <a:gridCol w="852738"/>
                <a:gridCol w="1001795"/>
                <a:gridCol w="950665"/>
                <a:gridCol w="896069"/>
                <a:gridCol w="834538"/>
                <a:gridCol w="836272"/>
                <a:gridCol w="722748"/>
                <a:gridCol w="760878"/>
              </a:tblGrid>
              <a:tr h="591579">
                <a:tc>
                  <a:txBody>
                    <a:bodyPr/>
                    <a:lstStyle/>
                    <a:p>
                      <a:pPr algn="ctr" hangingPunct="0">
                        <a:lnSpc>
                          <a:spcPct val="115000"/>
                        </a:lnSpc>
                        <a:spcAft>
                          <a:spcPts val="0"/>
                        </a:spcAft>
                      </a:pPr>
                      <a:r>
                        <a:rPr lang="ru-RU" sz="1800"/>
                        <a:t>Белбоғи,м</a:t>
                      </a:r>
                      <a:endParaRPr lang="ru-RU" sz="1200">
                        <a:latin typeface="Calibri"/>
                        <a:ea typeface="Calibri"/>
                        <a:cs typeface="Times New Roman"/>
                      </a:endParaRPr>
                    </a:p>
                  </a:txBody>
                  <a:tcPr marL="14050" marR="14050" marT="0" marB="0"/>
                </a:tc>
                <a:tc gridSpan="9">
                  <a:txBody>
                    <a:bodyPr/>
                    <a:lstStyle/>
                    <a:p>
                      <a:pPr algn="ctr" hangingPunct="0">
                        <a:lnSpc>
                          <a:spcPct val="115000"/>
                        </a:lnSpc>
                        <a:spcAft>
                          <a:spcPts val="0"/>
                        </a:spcAft>
                      </a:pPr>
                      <a:r>
                        <a:rPr lang="ru-RU" sz="1800"/>
                        <a:t>Ғарамнинг узунлиги, м</a:t>
                      </a:r>
                      <a:endParaRPr lang="ru-RU" sz="1200">
                        <a:latin typeface="Calibri"/>
                        <a:ea typeface="Calibri"/>
                        <a:cs typeface="Times New Roman"/>
                      </a:endParaRPr>
                    </a:p>
                  </a:txBody>
                  <a:tcPr marL="14050" marR="14050"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291502">
                <a:tc>
                  <a:txBody>
                    <a:bodyPr/>
                    <a:lstStyle/>
                    <a:p>
                      <a:pPr algn="ctr" hangingPunct="0">
                        <a:lnSpc>
                          <a:spcPct val="115000"/>
                        </a:lnSpc>
                        <a:spcAft>
                          <a:spcPts val="0"/>
                        </a:spcAft>
                      </a:pPr>
                      <a:endParaRPr lang="ru-RU" sz="1800">
                        <a:latin typeface="Times New Roman"/>
                        <a:ea typeface="Times New Roman"/>
                        <a:cs typeface="Times New Roman"/>
                      </a:endParaRPr>
                    </a:p>
                  </a:txBody>
                  <a:tcPr marL="14050" marR="14050" marT="0" marB="0"/>
                </a:tc>
                <a:tc>
                  <a:txBody>
                    <a:bodyPr/>
                    <a:lstStyle/>
                    <a:p>
                      <a:pPr algn="ctr" hangingPunct="0">
                        <a:lnSpc>
                          <a:spcPct val="115000"/>
                        </a:lnSpc>
                        <a:spcAft>
                          <a:spcPts val="0"/>
                        </a:spcAft>
                      </a:pPr>
                      <a:r>
                        <a:rPr lang="ru-RU" sz="1800"/>
                        <a:t>2,5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3,0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3,5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4,0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4,5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5,0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5,5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6,0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6,5</a:t>
                      </a:r>
                      <a:endParaRPr lang="ru-RU" sz="1200">
                        <a:latin typeface="Calibri"/>
                        <a:ea typeface="Calibri"/>
                        <a:cs typeface="Times New Roman"/>
                      </a:endParaRPr>
                    </a:p>
                  </a:txBody>
                  <a:tcPr marL="14050" marR="14050" marT="0" marB="0"/>
                </a:tc>
              </a:tr>
              <a:tr h="291502">
                <a:tc>
                  <a:txBody>
                    <a:bodyPr/>
                    <a:lstStyle/>
                    <a:p>
                      <a:pPr algn="ctr" hangingPunct="0">
                        <a:lnSpc>
                          <a:spcPct val="115000"/>
                        </a:lnSpc>
                        <a:spcAft>
                          <a:spcPts val="0"/>
                        </a:spcAft>
                      </a:pPr>
                      <a:r>
                        <a:rPr lang="ru-RU" sz="1800"/>
                        <a:t>6</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4,90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5,15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r>
              <a:tr h="291502">
                <a:tc>
                  <a:txBody>
                    <a:bodyPr/>
                    <a:lstStyle/>
                    <a:p>
                      <a:pPr algn="ctr" hangingPunct="0">
                        <a:lnSpc>
                          <a:spcPct val="115000"/>
                        </a:lnSpc>
                        <a:spcAft>
                          <a:spcPts val="0"/>
                        </a:spcAft>
                      </a:pPr>
                      <a:r>
                        <a:rPr lang="ru-RU" sz="1800"/>
                        <a:t>7</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6,25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6,75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7,05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7,25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r>
              <a:tr h="291502">
                <a:tc>
                  <a:txBody>
                    <a:bodyPr/>
                    <a:lstStyle/>
                    <a:p>
                      <a:pPr algn="ctr" hangingPunct="0">
                        <a:lnSpc>
                          <a:spcPct val="115000"/>
                        </a:lnSpc>
                        <a:spcAft>
                          <a:spcPts val="0"/>
                        </a:spcAft>
                      </a:pPr>
                      <a:r>
                        <a:rPr lang="ru-RU" sz="1800"/>
                        <a:t>8</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7,55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8,30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8,90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9,30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9,50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r>
              <a:tr h="591579">
                <a:tc>
                  <a:txBody>
                    <a:bodyPr/>
                    <a:lstStyle/>
                    <a:p>
                      <a:pPr algn="ctr" hangingPunct="0">
                        <a:lnSpc>
                          <a:spcPct val="115000"/>
                        </a:lnSpc>
                        <a:spcAft>
                          <a:spcPts val="0"/>
                        </a:spcAft>
                      </a:pPr>
                      <a:r>
                        <a:rPr lang="ru-RU" sz="1800"/>
                        <a:t>9</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8,90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9,85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10,70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11,35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11,80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12,15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r>
              <a:tr h="676601">
                <a:tc>
                  <a:txBody>
                    <a:bodyPr/>
                    <a:lstStyle/>
                    <a:p>
                      <a:pPr algn="ctr" hangingPunct="0">
                        <a:lnSpc>
                          <a:spcPct val="115000"/>
                        </a:lnSpc>
                        <a:spcAft>
                          <a:spcPts val="0"/>
                        </a:spcAft>
                      </a:pPr>
                      <a:r>
                        <a:rPr lang="ru-RU" sz="1800"/>
                        <a:t>10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11,45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12,55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13,45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14,05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14,60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15,10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r>
              <a:tr h="276071">
                <a:tc>
                  <a:txBody>
                    <a:bodyPr/>
                    <a:lstStyle/>
                    <a:p>
                      <a:pPr algn="ctr" hangingPunct="0">
                        <a:lnSpc>
                          <a:spcPct val="115000"/>
                        </a:lnSpc>
                        <a:spcAft>
                          <a:spcPts val="0"/>
                        </a:spcAft>
                      </a:pPr>
                      <a:r>
                        <a:rPr lang="ru-RU" sz="1800"/>
                        <a:t>11</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13,00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14,40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15,50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16,35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17,10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17,70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18,25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r>
              <a:tr h="276071">
                <a:tc>
                  <a:txBody>
                    <a:bodyPr/>
                    <a:lstStyle/>
                    <a:p>
                      <a:pPr algn="ctr" hangingPunct="0">
                        <a:lnSpc>
                          <a:spcPct val="115000"/>
                        </a:lnSpc>
                        <a:spcAft>
                          <a:spcPts val="0"/>
                        </a:spcAft>
                      </a:pPr>
                      <a:r>
                        <a:rPr lang="ru-RU" sz="1800"/>
                        <a:t>12</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16,25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17,60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18,60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19,55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20,40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21,05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21,60</a:t>
                      </a:r>
                      <a:endParaRPr lang="ru-RU" sz="1200">
                        <a:latin typeface="Calibri"/>
                        <a:ea typeface="Calibri"/>
                        <a:cs typeface="Times New Roman"/>
                      </a:endParaRPr>
                    </a:p>
                  </a:txBody>
                  <a:tcPr marL="14050" marR="14050" marT="0" marB="0"/>
                </a:tc>
              </a:tr>
              <a:tr h="276071">
                <a:tc>
                  <a:txBody>
                    <a:bodyPr/>
                    <a:lstStyle/>
                    <a:p>
                      <a:pPr algn="ctr" hangingPunct="0">
                        <a:lnSpc>
                          <a:spcPct val="115000"/>
                        </a:lnSpc>
                        <a:spcAft>
                          <a:spcPts val="0"/>
                        </a:spcAft>
                      </a:pPr>
                      <a:r>
                        <a:rPr lang="ru-RU" sz="1800"/>
                        <a:t>13</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19,65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20,90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22,00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23,05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23,90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24,70</a:t>
                      </a:r>
                      <a:endParaRPr lang="ru-RU" sz="1200">
                        <a:latin typeface="Calibri"/>
                        <a:ea typeface="Calibri"/>
                        <a:cs typeface="Times New Roman"/>
                      </a:endParaRPr>
                    </a:p>
                  </a:txBody>
                  <a:tcPr marL="14050" marR="14050" marT="0" marB="0"/>
                </a:tc>
              </a:tr>
              <a:tr h="276071">
                <a:tc>
                  <a:txBody>
                    <a:bodyPr/>
                    <a:lstStyle/>
                    <a:p>
                      <a:pPr algn="ctr" hangingPunct="0">
                        <a:lnSpc>
                          <a:spcPct val="115000"/>
                        </a:lnSpc>
                        <a:spcAft>
                          <a:spcPts val="0"/>
                        </a:spcAft>
                      </a:pPr>
                      <a:r>
                        <a:rPr lang="ru-RU" sz="1800"/>
                        <a:t>14</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21,75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23,20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24,50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25,70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26,80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27,80</a:t>
                      </a:r>
                      <a:endParaRPr lang="ru-RU" sz="1200">
                        <a:latin typeface="Calibri"/>
                        <a:ea typeface="Calibri"/>
                        <a:cs typeface="Times New Roman"/>
                      </a:endParaRPr>
                    </a:p>
                  </a:txBody>
                  <a:tcPr marL="14050" marR="14050" marT="0" marB="0"/>
                </a:tc>
              </a:tr>
              <a:tr h="276071">
                <a:tc>
                  <a:txBody>
                    <a:bodyPr/>
                    <a:lstStyle/>
                    <a:p>
                      <a:pPr algn="ctr" hangingPunct="0">
                        <a:lnSpc>
                          <a:spcPct val="115000"/>
                        </a:lnSpc>
                        <a:spcAft>
                          <a:spcPts val="0"/>
                        </a:spcAft>
                      </a:pPr>
                      <a:r>
                        <a:rPr lang="ru-RU" sz="1800"/>
                        <a:t>15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23,75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25,45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26,96</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28,30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29,65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30,90</a:t>
                      </a:r>
                      <a:endParaRPr lang="ru-RU" sz="1200">
                        <a:latin typeface="Calibri"/>
                        <a:ea typeface="Calibri"/>
                        <a:cs typeface="Times New Roman"/>
                      </a:endParaRPr>
                    </a:p>
                  </a:txBody>
                  <a:tcPr marL="14050" marR="14050" marT="0" marB="0"/>
                </a:tc>
              </a:tr>
              <a:tr h="276071">
                <a:tc>
                  <a:txBody>
                    <a:bodyPr/>
                    <a:lstStyle/>
                    <a:p>
                      <a:pPr algn="ctr" hangingPunct="0">
                        <a:lnSpc>
                          <a:spcPct val="115000"/>
                        </a:lnSpc>
                        <a:spcAft>
                          <a:spcPts val="0"/>
                        </a:spcAft>
                      </a:pPr>
                      <a:r>
                        <a:rPr lang="ru-RU" sz="1800"/>
                        <a:t>16</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27,75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29,40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31,00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32,50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33,95</a:t>
                      </a:r>
                      <a:endParaRPr lang="ru-RU" sz="1200">
                        <a:latin typeface="Calibri"/>
                        <a:ea typeface="Calibri"/>
                        <a:cs typeface="Times New Roman"/>
                      </a:endParaRPr>
                    </a:p>
                  </a:txBody>
                  <a:tcPr marL="14050" marR="14050" marT="0" marB="0"/>
                </a:tc>
              </a:tr>
              <a:tr h="276071">
                <a:tc>
                  <a:txBody>
                    <a:bodyPr/>
                    <a:lstStyle/>
                    <a:p>
                      <a:pPr algn="ctr" hangingPunct="0">
                        <a:lnSpc>
                          <a:spcPct val="115000"/>
                        </a:lnSpc>
                        <a:spcAft>
                          <a:spcPts val="0"/>
                        </a:spcAft>
                      </a:pPr>
                      <a:r>
                        <a:rPr lang="ru-RU" sz="1800"/>
                        <a:t>17</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30,45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32,30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33,95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32,55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37,10</a:t>
                      </a:r>
                      <a:endParaRPr lang="ru-RU" sz="1200">
                        <a:latin typeface="Calibri"/>
                        <a:ea typeface="Calibri"/>
                        <a:cs typeface="Times New Roman"/>
                      </a:endParaRPr>
                    </a:p>
                  </a:txBody>
                  <a:tcPr marL="14050" marR="14050" marT="0" marB="0"/>
                </a:tc>
              </a:tr>
              <a:tr h="276071">
                <a:tc>
                  <a:txBody>
                    <a:bodyPr/>
                    <a:lstStyle/>
                    <a:p>
                      <a:pPr algn="ctr" hangingPunct="0">
                        <a:lnSpc>
                          <a:spcPct val="115000"/>
                        </a:lnSpc>
                        <a:spcAft>
                          <a:spcPts val="0"/>
                        </a:spcAft>
                      </a:pPr>
                      <a:r>
                        <a:rPr lang="ru-RU" sz="1800"/>
                        <a:t>18</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35,35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37,10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38,70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40,25</a:t>
                      </a:r>
                      <a:endParaRPr lang="ru-RU" sz="1200">
                        <a:latin typeface="Calibri"/>
                        <a:ea typeface="Calibri"/>
                        <a:cs typeface="Times New Roman"/>
                      </a:endParaRPr>
                    </a:p>
                  </a:txBody>
                  <a:tcPr marL="14050" marR="14050" marT="0" marB="0"/>
                </a:tc>
              </a:tr>
              <a:tr h="276071">
                <a:tc>
                  <a:txBody>
                    <a:bodyPr/>
                    <a:lstStyle/>
                    <a:p>
                      <a:pPr algn="ctr" hangingPunct="0">
                        <a:lnSpc>
                          <a:spcPct val="115000"/>
                        </a:lnSpc>
                        <a:spcAft>
                          <a:spcPts val="0"/>
                        </a:spcAft>
                      </a:pPr>
                      <a:r>
                        <a:rPr lang="ru-RU" sz="1800"/>
                        <a:t>19</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40,25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41,95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43,60</a:t>
                      </a:r>
                      <a:endParaRPr lang="ru-RU" sz="1200">
                        <a:latin typeface="Calibri"/>
                        <a:ea typeface="Calibri"/>
                        <a:cs typeface="Times New Roman"/>
                      </a:endParaRPr>
                    </a:p>
                  </a:txBody>
                  <a:tcPr marL="14050" marR="14050" marT="0" marB="0"/>
                </a:tc>
              </a:tr>
              <a:tr h="276071">
                <a:tc>
                  <a:txBody>
                    <a:bodyPr/>
                    <a:lstStyle/>
                    <a:p>
                      <a:pPr algn="ctr" hangingPunct="0">
                        <a:lnSpc>
                          <a:spcPct val="115000"/>
                        </a:lnSpc>
                        <a:spcAft>
                          <a:spcPts val="0"/>
                        </a:spcAft>
                      </a:pPr>
                      <a:r>
                        <a:rPr lang="ru-RU" sz="1800"/>
                        <a:t>20</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43,35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45,35</a:t>
                      </a:r>
                      <a:endParaRPr lang="ru-RU" sz="1200">
                        <a:latin typeface="Calibri"/>
                        <a:ea typeface="Calibri"/>
                        <a:cs typeface="Times New Roman"/>
                      </a:endParaRPr>
                    </a:p>
                  </a:txBody>
                  <a:tcPr marL="14050" marR="14050" marT="0" marB="0"/>
                </a:tc>
                <a:tc>
                  <a:txBody>
                    <a:bodyPr/>
                    <a:lstStyle/>
                    <a:p>
                      <a:pPr algn="ctr" hangingPunct="0">
                        <a:lnSpc>
                          <a:spcPct val="115000"/>
                        </a:lnSpc>
                        <a:spcAft>
                          <a:spcPts val="0"/>
                        </a:spcAft>
                      </a:pPr>
                      <a:r>
                        <a:rPr lang="ru-RU" sz="1800"/>
                        <a:t>47,15</a:t>
                      </a:r>
                      <a:endParaRPr lang="ru-RU" sz="1200">
                        <a:latin typeface="Calibri"/>
                        <a:ea typeface="Calibri"/>
                        <a:cs typeface="Times New Roman"/>
                      </a:endParaRPr>
                    </a:p>
                  </a:txBody>
                  <a:tcPr marL="14050" marR="14050" marT="0" marB="0"/>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323528" y="31750"/>
            <a:ext cx="8243887" cy="396854"/>
          </a:xfrm>
          <a:solidFill>
            <a:schemeClr val="accent5"/>
          </a:solidFill>
        </p:spPr>
        <p:style>
          <a:lnRef idx="2">
            <a:schemeClr val="accent2"/>
          </a:lnRef>
          <a:fillRef idx="1">
            <a:schemeClr val="lt1"/>
          </a:fillRef>
          <a:effectRef idx="0">
            <a:schemeClr val="accent2"/>
          </a:effectRef>
          <a:fontRef idx="minor">
            <a:schemeClr val="dk1"/>
          </a:fontRef>
        </p:style>
        <p:txBody>
          <a:bodyPr>
            <a:noAutofit/>
          </a:bodyPr>
          <a:lstStyle/>
          <a:p>
            <a:pPr algn="ctr">
              <a:defRPr/>
            </a:pPr>
            <a:r>
              <a:rPr lang="ru-RU" sz="2400" b="1" smtClean="0">
                <a:solidFill>
                  <a:srgbClr val="FFFF00"/>
                </a:solidFill>
              </a:rPr>
              <a:t>Ғарамнинг вазнини аниқлаш.</a:t>
            </a:r>
            <a:r>
              <a:rPr lang="ru-RU" sz="2800" b="1" smtClean="0">
                <a:solidFill>
                  <a:srgbClr val="FFFF00"/>
                </a:solidFill>
              </a:rPr>
              <a:t>.</a:t>
            </a:r>
            <a:endParaRPr lang="ru-RU" sz="2800" b="1" cap="all" dirty="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71406" y="428604"/>
            <a:ext cx="6429420" cy="6429396"/>
          </a:xfrm>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hangingPunct="0"/>
            <a:r>
              <a:rPr lang="ru-RU" sz="2800" smtClean="0"/>
              <a:t>Пичан ғарами ҳажмини аниқлангандан сўнг, уни 1 м</a:t>
            </a:r>
            <a:r>
              <a:rPr lang="ru-RU" sz="2800" baseline="30000" smtClean="0"/>
              <a:t>3</a:t>
            </a:r>
            <a:r>
              <a:rPr lang="ru-RU" sz="2800" smtClean="0"/>
              <a:t> пичан вазнига кўпайтириб ғарамдаги пичан вазни топилади.</a:t>
            </a:r>
          </a:p>
          <a:p>
            <a:r>
              <a:rPr lang="ru-RU" sz="2800" smtClean="0"/>
              <a:t>1 м</a:t>
            </a:r>
            <a:r>
              <a:rPr lang="ru-RU" sz="2800" baseline="30000" smtClean="0"/>
              <a:t>3</a:t>
            </a:r>
            <a:r>
              <a:rPr lang="ru-RU" sz="2800" smtClean="0"/>
              <a:t> пичан вазни ғарамда сақланиш муддати, ўтнинг ботаник таркиби, ўриш муддатлари, ғарамни босиш усули ва бошқаларга боғлиқ бўлади. Бу кўрсаткични ғарамдан узунлиги, кенглиги ва баландлиги 1 м кесиб олиниб, тарозида тортиш йўли билан аниқланади.</a:t>
            </a:r>
            <a:endParaRPr lang="ru-RU" sz="2800" dirty="0" smtClean="0">
              <a:latin typeface="Times New Roman" pitchFamily="18" charset="0"/>
              <a:cs typeface="Times New Roman" pitchFamily="18" charset="0"/>
            </a:endParaRPr>
          </a:p>
        </p:txBody>
      </p:sp>
      <p:pic>
        <p:nvPicPr>
          <p:cNvPr id="5122" name="Picture 2" descr="C:\ЮНЕСКО\Слайдлар\Ем хашак етиштириш\рАСМЛАР\images (63).jpg"/>
          <p:cNvPicPr>
            <a:picLocks noChangeAspect="1" noChangeArrowheads="1"/>
          </p:cNvPicPr>
          <p:nvPr/>
        </p:nvPicPr>
        <p:blipFill>
          <a:blip r:embed="rId2"/>
          <a:srcRect/>
          <a:stretch>
            <a:fillRect/>
          </a:stretch>
        </p:blipFill>
        <p:spPr bwMode="auto">
          <a:xfrm>
            <a:off x="6629400" y="3857628"/>
            <a:ext cx="2514600" cy="1819275"/>
          </a:xfrm>
          <a:prstGeom prst="rect">
            <a:avLst/>
          </a:prstGeom>
          <a:noFill/>
        </p:spPr>
      </p:pic>
      <p:pic>
        <p:nvPicPr>
          <p:cNvPr id="5123" name="Picture 3" descr="C:\ЮНЕСКО\Слайдлар\Ем хашак етиштириш\рАСМЛАР\hay-tuk.jpg"/>
          <p:cNvPicPr>
            <a:picLocks noChangeAspect="1" noChangeArrowheads="1"/>
          </p:cNvPicPr>
          <p:nvPr/>
        </p:nvPicPr>
        <p:blipFill>
          <a:blip r:embed="rId3"/>
          <a:srcRect/>
          <a:stretch>
            <a:fillRect/>
          </a:stretch>
        </p:blipFill>
        <p:spPr bwMode="auto">
          <a:xfrm>
            <a:off x="6572264" y="1285860"/>
            <a:ext cx="2344890" cy="2143140"/>
          </a:xfrm>
          <a:prstGeom prst="rect">
            <a:avLst/>
          </a:prstGeom>
          <a:noFill/>
        </p:spPr>
      </p:pic>
    </p:spTree>
    <p:extLst>
      <p:ext uri="{BB962C8B-B14F-4D97-AF65-F5344CB8AC3E}">
        <p14:creationId xmlns:p14="http://schemas.microsoft.com/office/powerpoint/2010/main" xmlns="" val="24722446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smtClean="0"/>
              <a:t>1 м</a:t>
            </a:r>
            <a:r>
              <a:rPr lang="ru-RU" b="1" baseline="30000" smtClean="0"/>
              <a:t>3</a:t>
            </a:r>
            <a:r>
              <a:rPr lang="ru-RU" b="1" smtClean="0"/>
              <a:t> пичаннинг тахминий вазни, кг</a:t>
            </a:r>
            <a:r>
              <a:rPr lang="ru-RU" smtClean="0"/>
              <a:t/>
            </a:r>
            <a:br>
              <a:rPr lang="ru-RU" smtClean="0"/>
            </a:br>
            <a:endParaRPr lang="ru-RU"/>
          </a:p>
        </p:txBody>
      </p:sp>
      <p:graphicFrame>
        <p:nvGraphicFramePr>
          <p:cNvPr id="4" name="Таблица 3"/>
          <p:cNvGraphicFramePr>
            <a:graphicFrameLocks noGrp="1"/>
          </p:cNvGraphicFramePr>
          <p:nvPr/>
        </p:nvGraphicFramePr>
        <p:xfrm>
          <a:off x="214282" y="1214422"/>
          <a:ext cx="8572560" cy="5214972"/>
        </p:xfrm>
        <a:graphic>
          <a:graphicData uri="http://schemas.openxmlformats.org/drawingml/2006/table">
            <a:tbl>
              <a:tblPr firstRow="1" firstCol="1" bandRow="1" bandCol="1">
                <a:tableStyleId>{775DCB02-9BB8-47FD-8907-85C794F793BA}</a:tableStyleId>
              </a:tblPr>
              <a:tblGrid>
                <a:gridCol w="3787586"/>
                <a:gridCol w="1276324"/>
                <a:gridCol w="1276324"/>
                <a:gridCol w="1174516"/>
                <a:gridCol w="1057810"/>
              </a:tblGrid>
              <a:tr h="372498">
                <a:tc rowSpan="2">
                  <a:txBody>
                    <a:bodyPr/>
                    <a:lstStyle/>
                    <a:p>
                      <a:pPr algn="ctr" hangingPunct="0">
                        <a:lnSpc>
                          <a:spcPct val="115000"/>
                        </a:lnSpc>
                        <a:spcAft>
                          <a:spcPts val="0"/>
                        </a:spcAft>
                      </a:pPr>
                      <a:r>
                        <a:rPr lang="ru-RU" sz="2000"/>
                        <a:t>Пичан тури</a:t>
                      </a:r>
                      <a:endParaRPr lang="ru-RU" sz="1400">
                        <a:latin typeface="Calibri"/>
                        <a:ea typeface="Calibri"/>
                        <a:cs typeface="Times New Roman"/>
                      </a:endParaRPr>
                    </a:p>
                  </a:txBody>
                  <a:tcPr marL="16588" marR="16588" marT="0" marB="0"/>
                </a:tc>
                <a:tc gridSpan="4">
                  <a:txBody>
                    <a:bodyPr/>
                    <a:lstStyle/>
                    <a:p>
                      <a:pPr algn="ctr" hangingPunct="0">
                        <a:lnSpc>
                          <a:spcPct val="115000"/>
                        </a:lnSpc>
                        <a:spcAft>
                          <a:spcPts val="0"/>
                        </a:spcAft>
                      </a:pPr>
                      <a:r>
                        <a:rPr lang="ru-RU" sz="2000"/>
                        <a:t>Ғарамга босилгандан кейин</a:t>
                      </a:r>
                      <a:endParaRPr lang="ru-RU" sz="1400">
                        <a:latin typeface="Calibri"/>
                        <a:ea typeface="Calibri"/>
                        <a:cs typeface="Times New Roman"/>
                      </a:endParaRPr>
                    </a:p>
                  </a:txBody>
                  <a:tcPr marL="16588" marR="16588" marT="0" marB="0"/>
                </a:tc>
                <a:tc hMerge="1">
                  <a:txBody>
                    <a:bodyPr/>
                    <a:lstStyle/>
                    <a:p>
                      <a:endParaRPr lang="ru-RU"/>
                    </a:p>
                  </a:txBody>
                  <a:tcPr/>
                </a:tc>
                <a:tc hMerge="1">
                  <a:txBody>
                    <a:bodyPr/>
                    <a:lstStyle/>
                    <a:p>
                      <a:endParaRPr lang="ru-RU"/>
                    </a:p>
                  </a:txBody>
                  <a:tcPr/>
                </a:tc>
                <a:tc hMerge="1">
                  <a:txBody>
                    <a:bodyPr/>
                    <a:lstStyle/>
                    <a:p>
                      <a:endParaRPr lang="ru-RU"/>
                    </a:p>
                  </a:txBody>
                  <a:tcPr/>
                </a:tc>
              </a:tr>
              <a:tr h="744996">
                <a:tc vMerge="1">
                  <a:txBody>
                    <a:bodyPr/>
                    <a:lstStyle/>
                    <a:p>
                      <a:endParaRPr lang="ru-RU"/>
                    </a:p>
                  </a:txBody>
                  <a:tcPr/>
                </a:tc>
                <a:tc>
                  <a:txBody>
                    <a:bodyPr/>
                    <a:lstStyle/>
                    <a:p>
                      <a:pPr algn="ctr" hangingPunct="0">
                        <a:lnSpc>
                          <a:spcPct val="115000"/>
                        </a:lnSpc>
                        <a:spcAft>
                          <a:spcPts val="0"/>
                        </a:spcAft>
                      </a:pPr>
                      <a:r>
                        <a:rPr lang="ru-RU" sz="2000"/>
                        <a:t>3-4 кун</a:t>
                      </a:r>
                      <a:endParaRPr lang="ru-RU" sz="1400"/>
                    </a:p>
                    <a:p>
                      <a:pPr algn="ctr" hangingPunct="0">
                        <a:lnSpc>
                          <a:spcPct val="115000"/>
                        </a:lnSpc>
                        <a:spcAft>
                          <a:spcPts val="0"/>
                        </a:spcAft>
                      </a:pPr>
                      <a:r>
                        <a:rPr lang="ru-RU" sz="2000"/>
                        <a:t>ўтгач</a:t>
                      </a:r>
                      <a:endParaRPr lang="ru-RU" sz="14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000"/>
                        <a:t>1 ой</a:t>
                      </a:r>
                      <a:endParaRPr lang="ru-RU" sz="1400"/>
                    </a:p>
                    <a:p>
                      <a:pPr algn="ctr" hangingPunct="0">
                        <a:lnSpc>
                          <a:spcPct val="115000"/>
                        </a:lnSpc>
                        <a:spcAft>
                          <a:spcPts val="0"/>
                        </a:spcAft>
                      </a:pPr>
                      <a:r>
                        <a:rPr lang="ru-RU" sz="2000"/>
                        <a:t>ўтгач</a:t>
                      </a:r>
                      <a:endParaRPr lang="ru-RU" sz="14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000"/>
                        <a:t>3 ой</a:t>
                      </a:r>
                      <a:endParaRPr lang="ru-RU" sz="1400"/>
                    </a:p>
                    <a:p>
                      <a:pPr algn="ctr" hangingPunct="0">
                        <a:lnSpc>
                          <a:spcPct val="115000"/>
                        </a:lnSpc>
                        <a:spcAft>
                          <a:spcPts val="0"/>
                        </a:spcAft>
                      </a:pPr>
                      <a:r>
                        <a:rPr lang="ru-RU" sz="2000"/>
                        <a:t>ўтгач</a:t>
                      </a:r>
                      <a:endParaRPr lang="ru-RU" sz="14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000"/>
                        <a:t>6 ой</a:t>
                      </a:r>
                      <a:endParaRPr lang="ru-RU" sz="1400"/>
                    </a:p>
                    <a:p>
                      <a:pPr algn="ctr" hangingPunct="0">
                        <a:lnSpc>
                          <a:spcPct val="115000"/>
                        </a:lnSpc>
                        <a:spcAft>
                          <a:spcPts val="0"/>
                        </a:spcAft>
                      </a:pPr>
                      <a:r>
                        <a:rPr lang="ru-RU" sz="2000"/>
                        <a:t>ўтгач</a:t>
                      </a:r>
                      <a:endParaRPr lang="ru-RU" sz="1400">
                        <a:latin typeface="Calibri"/>
                        <a:ea typeface="Calibri"/>
                        <a:cs typeface="Times New Roman"/>
                      </a:endParaRPr>
                    </a:p>
                  </a:txBody>
                  <a:tcPr marL="16588" marR="16588" marT="0" marB="0"/>
                </a:tc>
              </a:tr>
              <a:tr h="744996">
                <a:tc>
                  <a:txBody>
                    <a:bodyPr/>
                    <a:lstStyle/>
                    <a:p>
                      <a:pPr hangingPunct="0">
                        <a:lnSpc>
                          <a:spcPct val="115000"/>
                        </a:lnSpc>
                        <a:spcAft>
                          <a:spcPts val="0"/>
                        </a:spcAft>
                      </a:pPr>
                      <a:r>
                        <a:rPr lang="ru-RU" sz="2000"/>
                        <a:t>Йирик пояли ўтлар: қамиш, янтоқ, шувоқ, ва бошқалар</a:t>
                      </a:r>
                      <a:endParaRPr lang="ru-RU" sz="14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000"/>
                        <a:t>37-42</a:t>
                      </a:r>
                      <a:endParaRPr lang="ru-RU" sz="14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000"/>
                        <a:t>45-51</a:t>
                      </a:r>
                      <a:endParaRPr lang="ru-RU" sz="14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000"/>
                        <a:t>50-55</a:t>
                      </a:r>
                      <a:endParaRPr lang="ru-RU" sz="14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000"/>
                        <a:t>54-61</a:t>
                      </a:r>
                      <a:endParaRPr lang="ru-RU" sz="1400">
                        <a:latin typeface="Calibri"/>
                        <a:ea typeface="Calibri"/>
                        <a:cs typeface="Times New Roman"/>
                      </a:endParaRPr>
                    </a:p>
                  </a:txBody>
                  <a:tcPr marL="16588" marR="16588" marT="0" marB="0"/>
                </a:tc>
              </a:tr>
              <a:tr h="744996">
                <a:tc>
                  <a:txBody>
                    <a:bodyPr/>
                    <a:lstStyle/>
                    <a:p>
                      <a:pPr hangingPunct="0">
                        <a:lnSpc>
                          <a:spcPct val="115000"/>
                        </a:lnSpc>
                        <a:spcAft>
                          <a:spcPts val="0"/>
                        </a:spcAft>
                      </a:pPr>
                      <a:r>
                        <a:rPr lang="ru-RU" sz="2000"/>
                        <a:t>Сув билан таъминланган юқори ҳосилли қўнғирбош экилган ўтлар</a:t>
                      </a:r>
                      <a:endParaRPr lang="ru-RU" sz="14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000"/>
                        <a:t>40-45</a:t>
                      </a:r>
                      <a:endParaRPr lang="ru-RU" sz="14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000"/>
                        <a:t>49-45</a:t>
                      </a:r>
                      <a:endParaRPr lang="ru-RU" sz="14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000"/>
                        <a:t>54-62</a:t>
                      </a:r>
                      <a:endParaRPr lang="ru-RU" sz="14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000"/>
                        <a:t>58-65</a:t>
                      </a:r>
                      <a:endParaRPr lang="ru-RU" sz="1400">
                        <a:latin typeface="Calibri"/>
                        <a:ea typeface="Calibri"/>
                        <a:cs typeface="Times New Roman"/>
                      </a:endParaRPr>
                    </a:p>
                  </a:txBody>
                  <a:tcPr marL="16588" marR="16588" marT="0" marB="0"/>
                </a:tc>
              </a:tr>
              <a:tr h="744996">
                <a:tc>
                  <a:txBody>
                    <a:bodyPr/>
                    <a:lstStyle/>
                    <a:p>
                      <a:pPr hangingPunct="0">
                        <a:lnSpc>
                          <a:spcPct val="115000"/>
                        </a:lnSpc>
                        <a:spcAft>
                          <a:spcPts val="0"/>
                        </a:spcAft>
                      </a:pPr>
                      <a:r>
                        <a:rPr lang="ru-RU" sz="2000"/>
                        <a:t>Ўртача ҳосилли экилган қўнғирбош ўтлар</a:t>
                      </a:r>
                      <a:endParaRPr lang="ru-RU" sz="14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000"/>
                        <a:t>45-50</a:t>
                      </a:r>
                      <a:endParaRPr lang="ru-RU" sz="14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000"/>
                        <a:t>55-61</a:t>
                      </a:r>
                      <a:endParaRPr lang="ru-RU" sz="14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000"/>
                        <a:t>58-65</a:t>
                      </a:r>
                      <a:endParaRPr lang="ru-RU" sz="14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000"/>
                        <a:t>64-70</a:t>
                      </a:r>
                      <a:endParaRPr lang="ru-RU" sz="1400">
                        <a:latin typeface="Calibri"/>
                        <a:ea typeface="Calibri"/>
                        <a:cs typeface="Times New Roman"/>
                      </a:endParaRPr>
                    </a:p>
                  </a:txBody>
                  <a:tcPr marL="16588" marR="16588" marT="0" marB="0"/>
                </a:tc>
              </a:tr>
              <a:tr h="744996">
                <a:tc>
                  <a:txBody>
                    <a:bodyPr/>
                    <a:lstStyle/>
                    <a:p>
                      <a:pPr hangingPunct="0">
                        <a:lnSpc>
                          <a:spcPct val="115000"/>
                        </a:lnSpc>
                        <a:spcAft>
                          <a:spcPts val="0"/>
                        </a:spcAft>
                      </a:pPr>
                      <a:r>
                        <a:rPr lang="ru-RU" sz="2000"/>
                        <a:t>Дуккакли, қўнғирбош экилган ва табиий пичан ўтлари</a:t>
                      </a:r>
                      <a:endParaRPr lang="ru-RU" sz="14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000"/>
                        <a:t>55-57</a:t>
                      </a:r>
                      <a:endParaRPr lang="ru-RU" sz="14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000"/>
                        <a:t>67-70</a:t>
                      </a:r>
                      <a:endParaRPr lang="ru-RU" sz="14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000"/>
                        <a:t>72-78</a:t>
                      </a:r>
                      <a:endParaRPr lang="ru-RU" sz="14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000"/>
                        <a:t>75-84</a:t>
                      </a:r>
                      <a:endParaRPr lang="ru-RU" sz="1400">
                        <a:latin typeface="Calibri"/>
                        <a:ea typeface="Calibri"/>
                        <a:cs typeface="Times New Roman"/>
                      </a:endParaRPr>
                    </a:p>
                  </a:txBody>
                  <a:tcPr marL="16588" marR="16588" marT="0" marB="0"/>
                </a:tc>
              </a:tr>
              <a:tr h="1117494">
                <a:tc>
                  <a:txBody>
                    <a:bodyPr/>
                    <a:lstStyle/>
                    <a:p>
                      <a:pPr hangingPunct="0">
                        <a:lnSpc>
                          <a:spcPct val="115000"/>
                        </a:lnSpc>
                        <a:spcAft>
                          <a:spcPts val="0"/>
                        </a:spcAft>
                      </a:pPr>
                      <a:r>
                        <a:rPr lang="ru-RU" sz="2000"/>
                        <a:t>Кам ҳосилли табиий пичанзор қўнғирбош ўтлар: эркакўт, ялтирбош ва бошқалар</a:t>
                      </a:r>
                      <a:endParaRPr lang="ru-RU" sz="14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000"/>
                        <a:t>60-65</a:t>
                      </a:r>
                      <a:endParaRPr lang="ru-RU" sz="14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000"/>
                        <a:t>73-79</a:t>
                      </a:r>
                      <a:endParaRPr lang="ru-RU" sz="14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000"/>
                        <a:t>78-85</a:t>
                      </a:r>
                      <a:endParaRPr lang="ru-RU" sz="1400">
                        <a:latin typeface="Calibri"/>
                        <a:ea typeface="Calibri"/>
                        <a:cs typeface="Times New Roman"/>
                      </a:endParaRPr>
                    </a:p>
                  </a:txBody>
                  <a:tcPr marL="16588" marR="16588" marT="0" marB="0"/>
                </a:tc>
                <a:tc>
                  <a:txBody>
                    <a:bodyPr/>
                    <a:lstStyle/>
                    <a:p>
                      <a:pPr algn="ctr" hangingPunct="0">
                        <a:lnSpc>
                          <a:spcPct val="115000"/>
                        </a:lnSpc>
                        <a:spcAft>
                          <a:spcPts val="0"/>
                        </a:spcAft>
                      </a:pPr>
                      <a:r>
                        <a:rPr lang="ru-RU" sz="2000"/>
                        <a:t>84-91</a:t>
                      </a:r>
                      <a:endParaRPr lang="ru-RU" sz="1400">
                        <a:latin typeface="Calibri"/>
                        <a:ea typeface="Calibri"/>
                        <a:cs typeface="Times New Roman"/>
                      </a:endParaRPr>
                    </a:p>
                  </a:txBody>
                  <a:tcPr marL="16588" marR="16588" marT="0" marB="0"/>
                </a:tc>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p:spPr>
        <p:style>
          <a:lnRef idx="2">
            <a:schemeClr val="accent5">
              <a:shade val="50000"/>
            </a:schemeClr>
          </a:lnRef>
          <a:fillRef idx="1">
            <a:schemeClr val="accent5"/>
          </a:fillRef>
          <a:effectRef idx="0">
            <a:schemeClr val="accent5"/>
          </a:effectRef>
          <a:fontRef idx="minor">
            <a:schemeClr val="lt1"/>
          </a:fontRef>
        </p:style>
        <p:txBody>
          <a:bodyPr>
            <a:noAutofit/>
          </a:bodyPr>
          <a:lstStyle/>
          <a:p>
            <a:pPr algn="ctr">
              <a:defRPr/>
            </a:pPr>
            <a:r>
              <a:rPr lang="ru-RU" sz="2000" u="sng" smtClean="0"/>
              <a:t>Пичаннинг сифатини баҳолаш</a:t>
            </a:r>
            <a:endParaRPr lang="ru-RU" sz="20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3571868" y="78579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Autofit/>
          </a:bodyPr>
          <a:lstStyle/>
          <a:p>
            <a:pPr hangingPunct="0"/>
            <a:r>
              <a:rPr lang="ru-RU" sz="2000" b="1" u="sng" smtClean="0"/>
              <a:t>Пичаннинг сифатини баҳолаш</a:t>
            </a:r>
            <a:r>
              <a:rPr lang="ru-RU" sz="2000" smtClean="0"/>
              <a:t> унинг озуқалик қимматига қараб гуруҳларга ажратишга ҳамда таркибида зарарли ва заҳарли ўтлар бўлса, уларни фойдаланилмайдиганга чиқариб, ҳайвонларни заҳарланишдан сақлаб қолиш учун зарурдир. Ғарамлар пичаннинг сифатига қараб у ёки бу турдаги ҳайвонларга бериш учун ажратиб қўйилади. Сифати ва тўйимлилиги юқори пичан ёш қорамоллар, соғин сигирлар ва буқалар учун ажратилади.</a:t>
            </a:r>
          </a:p>
          <a:p>
            <a:pPr hangingPunct="0"/>
            <a:r>
              <a:rPr lang="ru-RU" sz="2000" smtClean="0"/>
              <a:t>Пичанга баҳо беришда унинг ҳиди, ранги, ўтнинг ёши (ўсимлик ўрилган фазаси)га алоҳида эътибор берилади.</a:t>
            </a:r>
            <a:endParaRPr lang="ru-RU" sz="2000"/>
          </a:p>
        </p:txBody>
      </p:sp>
      <p:pic>
        <p:nvPicPr>
          <p:cNvPr id="6146" name="Picture 2" descr="C:\ЮНЕСКО\Слайдлар\Ем хашак етиштириш\рАСМЛАР\seno_lyucerny-e1488470789699.jpg"/>
          <p:cNvPicPr>
            <a:picLocks noChangeAspect="1" noChangeArrowheads="1"/>
          </p:cNvPicPr>
          <p:nvPr/>
        </p:nvPicPr>
        <p:blipFill>
          <a:blip r:embed="rId2"/>
          <a:srcRect/>
          <a:stretch>
            <a:fillRect/>
          </a:stretch>
        </p:blipFill>
        <p:spPr bwMode="auto">
          <a:xfrm>
            <a:off x="214282" y="2285992"/>
            <a:ext cx="3365489" cy="2524116"/>
          </a:xfrm>
          <a:prstGeom prst="rect">
            <a:avLst/>
          </a:prstGeom>
          <a:noFill/>
        </p:spPr>
      </p:pic>
    </p:spTree>
    <p:extLst>
      <p:ext uri="{BB962C8B-B14F-4D97-AF65-F5344CB8AC3E}">
        <p14:creationId xmlns:p14="http://schemas.microsoft.com/office/powerpoint/2010/main" xmlns="" val="6214314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4429124" y="857232"/>
            <a:ext cx="4572032" cy="5643602"/>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hangingPunct="0"/>
            <a:r>
              <a:rPr lang="uz-Cyrl-UZ" sz="2000" b="1" smtClean="0"/>
              <a:t>Сомонга ишлов бериш. </a:t>
            </a:r>
            <a:r>
              <a:rPr lang="uz-Cyrl-UZ" sz="2000" smtClean="0"/>
              <a:t>Қишлов даврида молларга сомон ва бошқа далачилик қолдиқларини бериш учун тайёрлаш мураккаб жараёндир. Сомон таркибидаги протеин ва умумий тўйимлигини пастлиги ва физик хусусиятлари билан ажралиб туради.</a:t>
            </a:r>
            <a:endParaRPr lang="ru-RU" sz="2000" smtClean="0"/>
          </a:p>
          <a:p>
            <a:r>
              <a:rPr lang="uz-Cyrl-UZ" sz="2000" smtClean="0"/>
              <a:t>Буғдой сомонинг 100 кг. да 21,3 озуқа бирлиги ва 0.8кг оқсил бор.  4,7 кг сомон 1 озуқа бирлигига тенг. Аммо бу кўрсаткичлар буғдойнинг ўстирилган шароитига қараб ўзгариши мумкин.</a:t>
            </a:r>
            <a:endParaRPr lang="ru-RU" sz="2000" dirty="0" smtClean="0">
              <a:solidFill>
                <a:srgbClr val="0000FF"/>
              </a:solidFill>
            </a:endParaRPr>
          </a:p>
        </p:txBody>
      </p:sp>
      <p:grpSp>
        <p:nvGrpSpPr>
          <p:cNvPr id="7" name="Группа 6"/>
          <p:cNvGrpSpPr/>
          <p:nvPr/>
        </p:nvGrpSpPr>
        <p:grpSpPr>
          <a:xfrm>
            <a:off x="1446236" y="-104152"/>
            <a:ext cx="5268904" cy="961384"/>
            <a:chOff x="2231565" y="1135695"/>
            <a:chExt cx="5268904" cy="961384"/>
          </a:xfrm>
        </p:grpSpPr>
        <p:sp>
          <p:nvSpPr>
            <p:cNvPr id="8" name="Скругленный прямоугольник 7"/>
            <p:cNvSpPr/>
            <p:nvPr/>
          </p:nvSpPr>
          <p:spPr>
            <a:xfrm>
              <a:off x="2231565" y="1135695"/>
              <a:ext cx="5268904" cy="961384"/>
            </a:xfrm>
            <a:prstGeom prst="roundRect">
              <a:avLst>
                <a:gd name="adj" fmla="val 16670"/>
              </a:avLst>
            </a:prstGeom>
          </p:spPr>
          <p:style>
            <a:lnRef idx="0">
              <a:schemeClr val="lt1">
                <a:hueOff val="0"/>
                <a:satOff val="0"/>
                <a:lumOff val="0"/>
                <a:alphaOff val="0"/>
              </a:schemeClr>
            </a:lnRef>
            <a:fillRef idx="3">
              <a:schemeClr val="accent2">
                <a:hueOff val="0"/>
                <a:satOff val="0"/>
                <a:lumOff val="0"/>
                <a:alphaOff val="0"/>
              </a:schemeClr>
            </a:fillRef>
            <a:effectRef idx="3">
              <a:schemeClr val="accent2">
                <a:hueOff val="0"/>
                <a:satOff val="0"/>
                <a:lumOff val="0"/>
                <a:alphaOff val="0"/>
              </a:schemeClr>
            </a:effectRef>
            <a:fontRef idx="minor">
              <a:schemeClr val="lt1"/>
            </a:fontRef>
          </p:style>
        </p:sp>
        <p:sp>
          <p:nvSpPr>
            <p:cNvPr id="9" name="Скругленный прямоугольник 4"/>
            <p:cNvSpPr/>
            <p:nvPr/>
          </p:nvSpPr>
          <p:spPr>
            <a:xfrm>
              <a:off x="2278504" y="1182634"/>
              <a:ext cx="5175026" cy="8675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99136" rIns="199136" bIns="199136" numCol="1" spcCol="1270" anchor="ctr" anchorCtr="0">
              <a:noAutofit/>
            </a:bodyPr>
            <a:lstStyle/>
            <a:p>
              <a:pPr algn="ctr" defTabSz="1244600">
                <a:lnSpc>
                  <a:spcPct val="90000"/>
                </a:lnSpc>
                <a:spcAft>
                  <a:spcPct val="35000"/>
                </a:spcAft>
              </a:pPr>
              <a:r>
                <a:rPr lang="uz-Cyrl-UZ" sz="2800" b="1" smtClean="0"/>
                <a:t>СОМОНДАН ОЗУҚА СИФАТИДА ФОЙДАЛАНИШ</a:t>
              </a:r>
              <a:endParaRPr lang="ru-RU" sz="2800" dirty="0">
                <a:solidFill>
                  <a:prstClr val="white"/>
                </a:solidFill>
              </a:endParaRPr>
            </a:p>
          </p:txBody>
        </p:sp>
      </p:grpSp>
      <p:pic>
        <p:nvPicPr>
          <p:cNvPr id="7170" name="Picture 2" descr="C:\ЮНЕСКО\Слайдлар\Ем хашак етиштириш\рАСМЛАР\Картинка-2.-min-7.jpg"/>
          <p:cNvPicPr>
            <a:picLocks noChangeAspect="1" noChangeArrowheads="1"/>
          </p:cNvPicPr>
          <p:nvPr/>
        </p:nvPicPr>
        <p:blipFill>
          <a:blip r:embed="rId2"/>
          <a:srcRect/>
          <a:stretch>
            <a:fillRect/>
          </a:stretch>
        </p:blipFill>
        <p:spPr bwMode="auto">
          <a:xfrm>
            <a:off x="571472" y="1214422"/>
            <a:ext cx="3238500" cy="2428875"/>
          </a:xfrm>
          <a:prstGeom prst="rect">
            <a:avLst/>
          </a:prstGeom>
          <a:noFill/>
        </p:spPr>
      </p:pic>
      <p:pic>
        <p:nvPicPr>
          <p:cNvPr id="7171" name="Picture 3" descr="C:\ЮНЕСКО\Слайдлар\Ем хашак етиштириш\рАСМЛАР\soloma dlya zaparivaniya.png"/>
          <p:cNvPicPr>
            <a:picLocks noChangeAspect="1" noChangeArrowheads="1"/>
          </p:cNvPicPr>
          <p:nvPr/>
        </p:nvPicPr>
        <p:blipFill>
          <a:blip r:embed="rId3"/>
          <a:srcRect/>
          <a:stretch>
            <a:fillRect/>
          </a:stretch>
        </p:blipFill>
        <p:spPr bwMode="auto">
          <a:xfrm>
            <a:off x="428596" y="3857628"/>
            <a:ext cx="3810000" cy="2857500"/>
          </a:xfrm>
          <a:prstGeom prst="rect">
            <a:avLst/>
          </a:prstGeom>
          <a:noFill/>
        </p:spPr>
      </p:pic>
    </p:spTree>
    <p:extLst>
      <p:ext uri="{BB962C8B-B14F-4D97-AF65-F5344CB8AC3E}">
        <p14:creationId xmlns:p14="http://schemas.microsoft.com/office/powerpoint/2010/main" xmlns="" val="180247889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32" y="1014592"/>
            <a:ext cx="4572032" cy="5843407"/>
          </a:xfr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lnSpc>
                <a:spcPct val="90000"/>
              </a:lnSpc>
            </a:pPr>
            <a:r>
              <a:rPr lang="uz-Cyrl-UZ" sz="2000" smtClean="0">
                <a:solidFill>
                  <a:srgbClr val="0000FF"/>
                </a:solidFill>
              </a:rPr>
              <a:t>Майдаланган сомонни намлаш учун уни иссиқ шўр сув,барди, озиқавий; шинни (100кг сомонга 1.5-2кг,тузни 20-30</a:t>
            </a:r>
            <a:r>
              <a:rPr lang="uz-Cyrl-UZ" sz="2000" baseline="30000" smtClean="0">
                <a:solidFill>
                  <a:srgbClr val="0000FF"/>
                </a:solidFill>
              </a:rPr>
              <a:t>0</a:t>
            </a:r>
            <a:r>
              <a:rPr lang="uz-Cyrl-UZ" sz="2000" smtClean="0">
                <a:solidFill>
                  <a:srgbClr val="0000FF"/>
                </a:solidFill>
              </a:rPr>
              <a:t>С ли 80-100литр сувда эритилади) ишлатилади. Сомонни ейилиш даражаси ошади. Наманганда сомоннинг чанг,тўзон бўлиб йўқолиши камаяди.Шунинг учун уни яхшилаб аралаштирилади. Етарли намланган сомонни қўл билан сиқиб кўрилганда ундан сув оқмаслиги керак. Сомонни сементланган ўралар ёки катта идишларда намлаш мумкин. Намлаш тугатилгандан сўнг дархол молларга бериш лозим. Чунки иссиқ хоналарда бундай сомон тез ачиб кетади, совуқ бўлганда эса яхлаб қолади. </a:t>
            </a:r>
            <a:endParaRPr lang="ru-RU" sz="1800" b="1" i="1" dirty="0" smtClean="0">
              <a:solidFill>
                <a:srgbClr val="0000FF"/>
              </a:solidFill>
            </a:endParaRPr>
          </a:p>
        </p:txBody>
      </p:sp>
      <p:grpSp>
        <p:nvGrpSpPr>
          <p:cNvPr id="9" name="Группа 8"/>
          <p:cNvGrpSpPr/>
          <p:nvPr/>
        </p:nvGrpSpPr>
        <p:grpSpPr>
          <a:xfrm>
            <a:off x="1160484" y="6270"/>
            <a:ext cx="6723884" cy="961384"/>
            <a:chOff x="2231565" y="2212445"/>
            <a:chExt cx="5268904" cy="961384"/>
          </a:xfrm>
        </p:grpSpPr>
        <p:sp>
          <p:nvSpPr>
            <p:cNvPr id="10" name="Скругленный прямоугольник 9"/>
            <p:cNvSpPr/>
            <p:nvPr/>
          </p:nvSpPr>
          <p:spPr>
            <a:xfrm>
              <a:off x="2231565" y="2212445"/>
              <a:ext cx="5268904" cy="961384"/>
            </a:xfrm>
            <a:prstGeom prst="roundRect">
              <a:avLst>
                <a:gd name="adj" fmla="val 16670"/>
              </a:avLst>
            </a:prstGeom>
          </p:spPr>
          <p:style>
            <a:lnRef idx="0">
              <a:schemeClr val="lt1">
                <a:hueOff val="0"/>
                <a:satOff val="0"/>
                <a:lumOff val="0"/>
                <a:alphaOff val="0"/>
              </a:schemeClr>
            </a:lnRef>
            <a:fillRef idx="3">
              <a:schemeClr val="accent2">
                <a:hueOff val="-5402520"/>
                <a:satOff val="11111"/>
                <a:lumOff val="-850"/>
                <a:alphaOff val="0"/>
              </a:schemeClr>
            </a:fillRef>
            <a:effectRef idx="3">
              <a:schemeClr val="accent2">
                <a:hueOff val="-5402520"/>
                <a:satOff val="11111"/>
                <a:lumOff val="-850"/>
                <a:alphaOff val="0"/>
              </a:schemeClr>
            </a:effectRef>
            <a:fontRef idx="minor">
              <a:schemeClr val="lt1"/>
            </a:fontRef>
          </p:style>
        </p:sp>
        <p:sp>
          <p:nvSpPr>
            <p:cNvPr id="11" name="Скругленный прямоугольник 4"/>
            <p:cNvSpPr/>
            <p:nvPr/>
          </p:nvSpPr>
          <p:spPr>
            <a:xfrm>
              <a:off x="2278504" y="2259384"/>
              <a:ext cx="5175026" cy="8675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99136" rIns="199136" bIns="199136" numCol="1" spcCol="1270" anchor="ctr" anchorCtr="0">
              <a:noAutofit/>
            </a:bodyPr>
            <a:lstStyle/>
            <a:p>
              <a:pPr algn="ctr" defTabSz="1244600">
                <a:lnSpc>
                  <a:spcPct val="90000"/>
                </a:lnSpc>
                <a:spcAft>
                  <a:spcPct val="35000"/>
                </a:spcAft>
              </a:pPr>
              <a:r>
                <a:rPr lang="uz-Cyrl-UZ" sz="2800" b="1" smtClean="0"/>
                <a:t>Майдаланган сомонни намлаш.</a:t>
              </a:r>
              <a:r>
                <a:rPr lang="uz-Cyrl-UZ" sz="2800" smtClean="0"/>
                <a:t> </a:t>
              </a:r>
              <a:endParaRPr lang="ru-RU" sz="2800" dirty="0">
                <a:solidFill>
                  <a:prstClr val="white"/>
                </a:solidFill>
              </a:endParaRPr>
            </a:p>
          </p:txBody>
        </p:sp>
      </p:grpSp>
    </p:spTree>
    <p:extLst>
      <p:ext uri="{BB962C8B-B14F-4D97-AF65-F5344CB8AC3E}">
        <p14:creationId xmlns:p14="http://schemas.microsoft.com/office/powerpoint/2010/main" xmlns="" val="24681245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323528" y="1268760"/>
            <a:ext cx="8569325" cy="2376264"/>
          </a:xfrm>
        </p:spPr>
        <p:txBody>
          <a:bodyPr>
            <a:normAutofit fontScale="85000" lnSpcReduction="20000"/>
          </a:bodyPr>
          <a:lstStyle/>
          <a:p>
            <a:pPr hangingPunct="0"/>
            <a:r>
              <a:rPr lang="uz-Cyrl-UZ" sz="2000" smtClean="0"/>
              <a:t>Юқорида эслатиб ўтганимиздек, дағал озиқларни кимёвий усул билан ишлов бермасдан молларни боқиш кам самаралидир.</a:t>
            </a:r>
            <a:endParaRPr lang="ru-RU" sz="2000" smtClean="0"/>
          </a:p>
          <a:p>
            <a:pPr hangingPunct="0"/>
            <a:r>
              <a:rPr lang="uz-Cyrl-UZ" sz="2000" smtClean="0"/>
              <a:t>Сомонни гидролиз қилиш ва уни оқсил билан бойитиш натижасида тўйимлилик 2.5-3 марта ошади.</a:t>
            </a:r>
            <a:endParaRPr lang="ru-RU" sz="2000" smtClean="0"/>
          </a:p>
          <a:p>
            <a:r>
              <a:rPr lang="uz-Cyrl-UZ" sz="2000" smtClean="0"/>
              <a:t>Кейинги пайтларда сомонни гидролиз қилиш ва хамиртуруш қўйиш билан ишлов бериш кенг қўлланила бошлади. Бунда бир мунча қанд моддаси ҳосил бўлади, қуруқ  ўсимлик моссасидан 5-20% турли хил қандлар илиш мумкин. Сомонга ишлов беришнинг иккинчи қисмида гидролизланган сомон ёки бошқа дағал озиқни қандга айланганидан фойдаланиб озиқавий ачитқилар ўстиришдир.</a:t>
            </a:r>
            <a:endParaRPr lang="ru-RU" sz="4000" dirty="0" smtClean="0">
              <a:solidFill>
                <a:srgbClr val="0000FF"/>
              </a:solidFill>
              <a:latin typeface="Times New Roman" pitchFamily="18" charset="0"/>
            </a:endParaRPr>
          </a:p>
        </p:txBody>
      </p:sp>
      <p:grpSp>
        <p:nvGrpSpPr>
          <p:cNvPr id="8" name="Группа 7"/>
          <p:cNvGrpSpPr/>
          <p:nvPr/>
        </p:nvGrpSpPr>
        <p:grpSpPr>
          <a:xfrm>
            <a:off x="1475656" y="116632"/>
            <a:ext cx="5268904" cy="961384"/>
            <a:chOff x="2231565" y="4365945"/>
            <a:chExt cx="5268904" cy="961384"/>
          </a:xfrm>
        </p:grpSpPr>
        <p:sp>
          <p:nvSpPr>
            <p:cNvPr id="9" name="Скругленный прямоугольник 8"/>
            <p:cNvSpPr/>
            <p:nvPr/>
          </p:nvSpPr>
          <p:spPr>
            <a:xfrm>
              <a:off x="2231565" y="4365945"/>
              <a:ext cx="5268904" cy="961384"/>
            </a:xfrm>
            <a:prstGeom prst="roundRect">
              <a:avLst>
                <a:gd name="adj" fmla="val 16670"/>
              </a:avLst>
            </a:prstGeom>
          </p:spPr>
          <p:style>
            <a:lnRef idx="0">
              <a:schemeClr val="lt1">
                <a:hueOff val="0"/>
                <a:satOff val="0"/>
                <a:lumOff val="0"/>
                <a:alphaOff val="0"/>
              </a:schemeClr>
            </a:lnRef>
            <a:fillRef idx="3">
              <a:schemeClr val="accent2">
                <a:hueOff val="-16207560"/>
                <a:satOff val="33334"/>
                <a:lumOff val="-2549"/>
                <a:alphaOff val="0"/>
              </a:schemeClr>
            </a:fillRef>
            <a:effectRef idx="3">
              <a:schemeClr val="accent2">
                <a:hueOff val="-16207560"/>
                <a:satOff val="33334"/>
                <a:lumOff val="-2549"/>
                <a:alphaOff val="0"/>
              </a:schemeClr>
            </a:effectRef>
            <a:fontRef idx="minor">
              <a:schemeClr val="lt1"/>
            </a:fontRef>
          </p:style>
        </p:sp>
        <p:sp>
          <p:nvSpPr>
            <p:cNvPr id="10" name="Скругленный прямоугольник 4"/>
            <p:cNvSpPr/>
            <p:nvPr/>
          </p:nvSpPr>
          <p:spPr>
            <a:xfrm>
              <a:off x="2278504" y="4412884"/>
              <a:ext cx="5175026" cy="8675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99136" rIns="199136" bIns="199136" numCol="1" spcCol="1270" anchor="ctr" anchorCtr="0">
              <a:noAutofit/>
            </a:bodyPr>
            <a:lstStyle/>
            <a:p>
              <a:pPr algn="ctr" defTabSz="1244600">
                <a:lnSpc>
                  <a:spcPct val="90000"/>
                </a:lnSpc>
                <a:spcAft>
                  <a:spcPct val="35000"/>
                </a:spcAft>
              </a:pPr>
              <a:r>
                <a:rPr lang="uz-Cyrl-UZ" sz="2800" b="1" smtClean="0"/>
                <a:t>Сомон тайёрлашнинг биологик усуллари.</a:t>
              </a:r>
              <a:r>
                <a:rPr lang="uz-Cyrl-UZ" sz="2800" smtClean="0"/>
                <a:t> </a:t>
              </a:r>
              <a:endParaRPr lang="ru-RU" sz="2800" dirty="0">
                <a:solidFill>
                  <a:prstClr val="white"/>
                </a:solidFill>
              </a:endParaRPr>
            </a:p>
          </p:txBody>
        </p:sp>
      </p:grpSp>
      <p:pic>
        <p:nvPicPr>
          <p:cNvPr id="8194" name="Picture 2" descr="C:\ЮНЕСКО\Слайдлар\Ем хашак етиштириш\рАСМЛАР\images (64).jpg"/>
          <p:cNvPicPr>
            <a:picLocks noChangeAspect="1" noChangeArrowheads="1"/>
          </p:cNvPicPr>
          <p:nvPr/>
        </p:nvPicPr>
        <p:blipFill>
          <a:blip r:embed="rId2"/>
          <a:srcRect/>
          <a:stretch>
            <a:fillRect/>
          </a:stretch>
        </p:blipFill>
        <p:spPr bwMode="auto">
          <a:xfrm>
            <a:off x="5119200" y="3929066"/>
            <a:ext cx="3338070" cy="2500330"/>
          </a:xfrm>
          <a:prstGeom prst="rect">
            <a:avLst/>
          </a:prstGeom>
          <a:noFill/>
        </p:spPr>
      </p:pic>
      <p:pic>
        <p:nvPicPr>
          <p:cNvPr id="8196" name="Picture 4" descr="C:\ЮНЕСКО\Слайдлар\Ем хашак етиштириш\рАСМЛАР\images (65).jpg"/>
          <p:cNvPicPr>
            <a:picLocks noChangeAspect="1" noChangeArrowheads="1"/>
          </p:cNvPicPr>
          <p:nvPr/>
        </p:nvPicPr>
        <p:blipFill>
          <a:blip r:embed="rId3"/>
          <a:srcRect/>
          <a:stretch>
            <a:fillRect/>
          </a:stretch>
        </p:blipFill>
        <p:spPr bwMode="auto">
          <a:xfrm>
            <a:off x="285720" y="3714752"/>
            <a:ext cx="4357718" cy="2714620"/>
          </a:xfrm>
          <a:prstGeom prst="rect">
            <a:avLst/>
          </a:prstGeom>
          <a:noFill/>
        </p:spPr>
      </p:pic>
    </p:spTree>
    <p:extLst>
      <p:ext uri="{BB962C8B-B14F-4D97-AF65-F5344CB8AC3E}">
        <p14:creationId xmlns:p14="http://schemas.microsoft.com/office/powerpoint/2010/main" xmlns="" val="294358947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457200" y="1189053"/>
          <a:ext cx="8229600" cy="48831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Заголовок 2"/>
          <p:cNvSpPr>
            <a:spLocks noGrp="1"/>
          </p:cNvSpPr>
          <p:nvPr>
            <p:ph type="title"/>
          </p:nvPr>
        </p:nvSpPr>
        <p:spPr>
          <a:xfrm>
            <a:off x="0" y="274638"/>
            <a:ext cx="8929718" cy="1143000"/>
          </a:xfrm>
        </p:spPr>
        <p:txBody>
          <a:bodyPr>
            <a:noAutofit/>
          </a:bodyPr>
          <a:lstStyle/>
          <a:p>
            <a:pPr algn="ctr"/>
            <a:r>
              <a:rPr lang="uz-Cyrl-UZ" sz="3200" smtClean="0"/>
              <a:t>1тонна гидролизли ачитқи массани тайёрлаш учун қуйидагилар керак: </a:t>
            </a:r>
            <a:r>
              <a:rPr lang="ru-RU" sz="3200" smtClean="0"/>
              <a:t/>
            </a:r>
            <a:br>
              <a:rPr lang="ru-RU" sz="3200" smtClean="0"/>
            </a:br>
            <a:endParaRPr lang="ru-RU" sz="320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323528" y="1268760"/>
            <a:ext cx="8569325" cy="2376264"/>
          </a:xfrm>
        </p:spPr>
        <p:txBody>
          <a:bodyPr>
            <a:normAutofit fontScale="92500" lnSpcReduction="10000"/>
          </a:bodyPr>
          <a:lstStyle/>
          <a:p>
            <a:pPr hangingPunct="0"/>
            <a:r>
              <a:rPr lang="uz-Cyrl-UZ" sz="1800" smtClean="0"/>
              <a:t>Сенаж сўлитилган кўпйиллик ва бирйиллик ўтлардан тайёрланади. Бундай ўтлар соф ҳолда экилган дуккакли ва қўнғирбош ўтлар, шу ўтларнинг экилган аралашмаси, шунингдек, юқори ҳосилли табиий пичанзор ўсимликлари бўлиши мумкин.</a:t>
            </a:r>
            <a:endParaRPr lang="ru-RU" sz="1800" smtClean="0"/>
          </a:p>
          <a:p>
            <a:r>
              <a:rPr lang="uz-Cyrl-UZ" sz="1800" smtClean="0"/>
              <a:t>Сенажни консервалаш (айнимайдиган ҳолда сақлаш) муҳитнинг физиологик қуруқлиги, яъни ўсимлик тўқималарининг сув ушлаш кучи кўпчилик бактерияларнинг сўриш кучидан юқори бўлганлиги сабабли содир бўлади. Фақатгина моғор замбуруғларининг сўриш кучи юқори бўлади, шунинг учун шуларгина сўлиган ўтда кўпайиши мумкин.</a:t>
            </a:r>
            <a:endParaRPr lang="ru-RU" sz="4000" dirty="0" smtClean="0">
              <a:solidFill>
                <a:srgbClr val="0000FF"/>
              </a:solidFill>
              <a:latin typeface="Times New Roman" pitchFamily="18" charset="0"/>
            </a:endParaRPr>
          </a:p>
        </p:txBody>
      </p:sp>
      <p:grpSp>
        <p:nvGrpSpPr>
          <p:cNvPr id="2" name="Группа 7"/>
          <p:cNvGrpSpPr/>
          <p:nvPr/>
        </p:nvGrpSpPr>
        <p:grpSpPr>
          <a:xfrm>
            <a:off x="428596" y="116632"/>
            <a:ext cx="7715304" cy="961384"/>
            <a:chOff x="2231565" y="4365945"/>
            <a:chExt cx="5268904" cy="961384"/>
          </a:xfrm>
        </p:grpSpPr>
        <p:sp>
          <p:nvSpPr>
            <p:cNvPr id="9" name="Скругленный прямоугольник 8"/>
            <p:cNvSpPr/>
            <p:nvPr/>
          </p:nvSpPr>
          <p:spPr>
            <a:xfrm>
              <a:off x="2231565" y="4365945"/>
              <a:ext cx="5268904" cy="961384"/>
            </a:xfrm>
            <a:prstGeom prst="roundRect">
              <a:avLst>
                <a:gd name="adj" fmla="val 16670"/>
              </a:avLst>
            </a:prstGeom>
          </p:spPr>
          <p:style>
            <a:lnRef idx="2">
              <a:schemeClr val="accent4">
                <a:shade val="50000"/>
              </a:schemeClr>
            </a:lnRef>
            <a:fillRef idx="1">
              <a:schemeClr val="accent4"/>
            </a:fillRef>
            <a:effectRef idx="0">
              <a:schemeClr val="accent4"/>
            </a:effectRef>
            <a:fontRef idx="minor">
              <a:schemeClr val="lt1"/>
            </a:fontRef>
          </p:style>
        </p:sp>
        <p:sp>
          <p:nvSpPr>
            <p:cNvPr id="10" name="Скругленный прямоугольник 4"/>
            <p:cNvSpPr/>
            <p:nvPr/>
          </p:nvSpPr>
          <p:spPr>
            <a:xfrm>
              <a:off x="2278504" y="4412884"/>
              <a:ext cx="5175026" cy="8675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99136" rIns="199136" bIns="199136" numCol="1" spcCol="1270" anchor="ctr" anchorCtr="0">
              <a:noAutofit/>
            </a:bodyPr>
            <a:lstStyle/>
            <a:p>
              <a:pPr algn="ctr" defTabSz="1244600">
                <a:lnSpc>
                  <a:spcPct val="90000"/>
                </a:lnSpc>
                <a:spcAft>
                  <a:spcPct val="35000"/>
                </a:spcAft>
              </a:pPr>
              <a:r>
                <a:rPr lang="uz-Cyrl-UZ" sz="2800" b="1" smtClean="0"/>
                <a:t>СЕНАЖ ТАЙЁРЛАШ</a:t>
              </a:r>
              <a:endParaRPr lang="ru-RU" sz="2800" dirty="0">
                <a:solidFill>
                  <a:prstClr val="white"/>
                </a:solidFill>
              </a:endParaRPr>
            </a:p>
          </p:txBody>
        </p:sp>
      </p:grpSp>
      <p:pic>
        <p:nvPicPr>
          <p:cNvPr id="9218" name="Picture 2" descr="C:\ЮНЕСКО\Слайдлар\Ем хашак етиштириш\рАСМЛАР\150227_silos1.jpg"/>
          <p:cNvPicPr>
            <a:picLocks noChangeAspect="1" noChangeArrowheads="1"/>
          </p:cNvPicPr>
          <p:nvPr/>
        </p:nvPicPr>
        <p:blipFill>
          <a:blip r:embed="rId2"/>
          <a:srcRect/>
          <a:stretch>
            <a:fillRect/>
          </a:stretch>
        </p:blipFill>
        <p:spPr bwMode="auto">
          <a:xfrm>
            <a:off x="4500562" y="3857628"/>
            <a:ext cx="4129734" cy="2763827"/>
          </a:xfrm>
          <a:prstGeom prst="rect">
            <a:avLst/>
          </a:prstGeom>
          <a:noFill/>
        </p:spPr>
      </p:pic>
      <p:pic>
        <p:nvPicPr>
          <p:cNvPr id="9219" name="Picture 3" descr="C:\ЮНЕСКО\Слайдлар\Ем хашак етиштириш\рАСМЛАР\images (66).jpg"/>
          <p:cNvPicPr>
            <a:picLocks noChangeAspect="1" noChangeArrowheads="1"/>
          </p:cNvPicPr>
          <p:nvPr/>
        </p:nvPicPr>
        <p:blipFill>
          <a:blip r:embed="rId3"/>
          <a:srcRect/>
          <a:stretch>
            <a:fillRect/>
          </a:stretch>
        </p:blipFill>
        <p:spPr bwMode="auto">
          <a:xfrm>
            <a:off x="214282" y="4214818"/>
            <a:ext cx="4019814" cy="2251096"/>
          </a:xfrm>
          <a:prstGeom prst="rect">
            <a:avLst/>
          </a:prstGeom>
          <a:noFill/>
        </p:spPr>
      </p:pic>
    </p:spTree>
    <p:extLst>
      <p:ext uri="{BB962C8B-B14F-4D97-AF65-F5344CB8AC3E}">
        <p14:creationId xmlns:p14="http://schemas.microsoft.com/office/powerpoint/2010/main" xmlns="" val="294358947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323528" y="1268760"/>
            <a:ext cx="8569325" cy="2376264"/>
          </a:xfrm>
        </p:spPr>
        <p:txBody>
          <a:bodyPr>
            <a:normAutofit fontScale="92500" lnSpcReduction="10000"/>
          </a:bodyPr>
          <a:lstStyle/>
          <a:p>
            <a:pPr hangingPunct="0"/>
            <a:r>
              <a:rPr lang="ru-RU" sz="1800" smtClean="0"/>
              <a:t>Сенажхона ҳаво киришидан тўла ҳимояланган бўлиши керак. Ўзбекистонда сенаж, одатда, траншеяларга босилади. Барча технологик талаблар тўла бажарилганда сифатли сенаж тайёрланади.</a:t>
            </a:r>
          </a:p>
          <a:p>
            <a:pPr hangingPunct="0"/>
            <a:r>
              <a:rPr lang="ru-RU" sz="1800" smtClean="0"/>
              <a:t>Сенаж траншеялари 3 хил бўлади: ер устки, ярим чуқур ва чуқур. Ер устки траншеялар деворлари учун кўп тупроқ тўплаб зичланади. Ярим чуқур ва чуқур траншеяларнинг деворлари темир бетон плиталар билан мустаҳкамланади, ораларида ёриқлар бўлмаслиги керак. Ости бетонланади. Сенаж траншеялари қуришда силос учун мўлжалланган намунавий лойиҳалардан фойдаланиш мумкин.</a:t>
            </a:r>
            <a:endParaRPr lang="ru-RU" sz="1800"/>
          </a:p>
        </p:txBody>
      </p:sp>
      <p:grpSp>
        <p:nvGrpSpPr>
          <p:cNvPr id="2" name="Группа 7"/>
          <p:cNvGrpSpPr/>
          <p:nvPr/>
        </p:nvGrpSpPr>
        <p:grpSpPr>
          <a:xfrm>
            <a:off x="428596" y="116632"/>
            <a:ext cx="7715304" cy="961384"/>
            <a:chOff x="2231565" y="4365945"/>
            <a:chExt cx="5268904" cy="961384"/>
          </a:xfrm>
        </p:grpSpPr>
        <p:sp>
          <p:nvSpPr>
            <p:cNvPr id="9" name="Скругленный прямоугольник 8"/>
            <p:cNvSpPr/>
            <p:nvPr/>
          </p:nvSpPr>
          <p:spPr>
            <a:xfrm>
              <a:off x="2231565" y="4365945"/>
              <a:ext cx="5268904" cy="961384"/>
            </a:xfrm>
            <a:prstGeom prst="roundRect">
              <a:avLst>
                <a:gd name="adj" fmla="val 16670"/>
              </a:avLst>
            </a:prstGeom>
          </p:spPr>
          <p:style>
            <a:lnRef idx="2">
              <a:schemeClr val="accent4">
                <a:shade val="50000"/>
              </a:schemeClr>
            </a:lnRef>
            <a:fillRef idx="1">
              <a:schemeClr val="accent4"/>
            </a:fillRef>
            <a:effectRef idx="0">
              <a:schemeClr val="accent4"/>
            </a:effectRef>
            <a:fontRef idx="minor">
              <a:schemeClr val="lt1"/>
            </a:fontRef>
          </p:style>
        </p:sp>
        <p:sp>
          <p:nvSpPr>
            <p:cNvPr id="10" name="Скругленный прямоугольник 4"/>
            <p:cNvSpPr/>
            <p:nvPr/>
          </p:nvSpPr>
          <p:spPr>
            <a:xfrm>
              <a:off x="2278504" y="4412884"/>
              <a:ext cx="5175026" cy="8675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99136" rIns="199136" bIns="199136" numCol="1" spcCol="1270" anchor="ctr" anchorCtr="0">
              <a:noAutofit/>
            </a:bodyPr>
            <a:lstStyle/>
            <a:p>
              <a:pPr algn="ctr" defTabSz="1244600">
                <a:lnSpc>
                  <a:spcPct val="90000"/>
                </a:lnSpc>
                <a:spcAft>
                  <a:spcPct val="35000"/>
                </a:spcAft>
              </a:pPr>
              <a:r>
                <a:rPr lang="ru-RU" sz="2800" b="1" smtClean="0"/>
                <a:t>Сўлитилган ўтни сенажхонага босиш.</a:t>
              </a:r>
              <a:endParaRPr lang="ru-RU" sz="2800" dirty="0">
                <a:solidFill>
                  <a:prstClr val="white"/>
                </a:solidFill>
              </a:endParaRPr>
            </a:p>
          </p:txBody>
        </p:sp>
      </p:grpSp>
      <p:pic>
        <p:nvPicPr>
          <p:cNvPr id="10242" name="Picture 2" descr="C:\ЮНЕСКО\Слайдлар\Ем хашак етиштириш\рАСМЛАР\e4879c23c71b5fb9296cf55af2084176.jpg"/>
          <p:cNvPicPr>
            <a:picLocks noChangeAspect="1" noChangeArrowheads="1"/>
          </p:cNvPicPr>
          <p:nvPr/>
        </p:nvPicPr>
        <p:blipFill>
          <a:blip r:embed="rId2"/>
          <a:srcRect/>
          <a:stretch>
            <a:fillRect/>
          </a:stretch>
        </p:blipFill>
        <p:spPr bwMode="auto">
          <a:xfrm>
            <a:off x="5643570" y="3429000"/>
            <a:ext cx="3248025" cy="3248025"/>
          </a:xfrm>
          <a:prstGeom prst="rect">
            <a:avLst/>
          </a:prstGeom>
          <a:noFill/>
        </p:spPr>
      </p:pic>
      <p:pic>
        <p:nvPicPr>
          <p:cNvPr id="10243" name="Picture 3" descr="C:\ЮНЕСКО\Слайдлар\Ем хашак етиштириш\рАСМЛАР\images (68).jpg"/>
          <p:cNvPicPr>
            <a:picLocks noChangeAspect="1" noChangeArrowheads="1"/>
          </p:cNvPicPr>
          <p:nvPr/>
        </p:nvPicPr>
        <p:blipFill>
          <a:blip r:embed="rId3"/>
          <a:srcRect/>
          <a:stretch>
            <a:fillRect/>
          </a:stretch>
        </p:blipFill>
        <p:spPr bwMode="auto">
          <a:xfrm>
            <a:off x="428596" y="3786190"/>
            <a:ext cx="4079383" cy="2714644"/>
          </a:xfrm>
          <a:prstGeom prst="rect">
            <a:avLst/>
          </a:prstGeom>
          <a:noFill/>
        </p:spPr>
      </p:pic>
    </p:spTree>
    <p:extLst>
      <p:ext uri="{BB962C8B-B14F-4D97-AF65-F5344CB8AC3E}">
        <p14:creationId xmlns:p14="http://schemas.microsoft.com/office/powerpoint/2010/main" xmlns="" val="294358947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142852"/>
            <a:ext cx="8686800" cy="511156"/>
          </a:xfrm>
        </p:spPr>
        <p:txBody>
          <a:bodyPr>
            <a:noAutofit/>
          </a:bodyPr>
          <a:lstStyle/>
          <a:p>
            <a:r>
              <a:rPr lang="ru-RU" sz="2400" smtClean="0"/>
              <a:t>Сенаж сифатига қўйиладиган талаблар.</a:t>
            </a:r>
            <a:br>
              <a:rPr lang="ru-RU" sz="2400" smtClean="0"/>
            </a:br>
            <a:endParaRPr lang="ru-RU" sz="2400"/>
          </a:p>
        </p:txBody>
      </p:sp>
      <p:graphicFrame>
        <p:nvGraphicFramePr>
          <p:cNvPr id="4" name="Таблица 3"/>
          <p:cNvGraphicFramePr>
            <a:graphicFrameLocks noGrp="1"/>
          </p:cNvGraphicFramePr>
          <p:nvPr/>
        </p:nvGraphicFramePr>
        <p:xfrm>
          <a:off x="214282" y="467257"/>
          <a:ext cx="8715435" cy="6319329"/>
        </p:xfrm>
        <a:graphic>
          <a:graphicData uri="http://schemas.openxmlformats.org/drawingml/2006/table">
            <a:tbl>
              <a:tblPr firstRow="1" firstCol="1" bandRow="1">
                <a:tableStyleId>{3C2FFA5D-87B4-456A-9821-1D502468CF0F}</a:tableStyleId>
              </a:tblPr>
              <a:tblGrid>
                <a:gridCol w="3828527"/>
                <a:gridCol w="1931523"/>
                <a:gridCol w="887315"/>
                <a:gridCol w="2068070"/>
              </a:tblGrid>
              <a:tr h="146738">
                <a:tc rowSpan="2">
                  <a:txBody>
                    <a:bodyPr/>
                    <a:lstStyle/>
                    <a:p>
                      <a:pPr algn="ctr" hangingPunct="0">
                        <a:lnSpc>
                          <a:spcPct val="115000"/>
                        </a:lnSpc>
                        <a:spcAft>
                          <a:spcPts val="0"/>
                        </a:spcAft>
                      </a:pPr>
                      <a:r>
                        <a:rPr lang="ru-RU" sz="1200"/>
                        <a:t>Кўрсаткичлар</a:t>
                      </a:r>
                      <a:endParaRPr lang="ru-RU" sz="1100">
                        <a:latin typeface="Calibri"/>
                        <a:ea typeface="Calibri"/>
                        <a:cs typeface="Times New Roman"/>
                      </a:endParaRPr>
                    </a:p>
                  </a:txBody>
                  <a:tcPr marL="7959" marR="7959" marT="0" marB="0" anchor="ctr"/>
                </a:tc>
                <a:tc gridSpan="3">
                  <a:txBody>
                    <a:bodyPr/>
                    <a:lstStyle/>
                    <a:p>
                      <a:pPr algn="ctr" hangingPunct="0">
                        <a:lnSpc>
                          <a:spcPct val="115000"/>
                        </a:lnSpc>
                        <a:spcAft>
                          <a:spcPts val="0"/>
                        </a:spcAft>
                      </a:pPr>
                      <a:r>
                        <a:rPr lang="ru-RU" sz="1200"/>
                        <a:t>Синф учун меъёрлар ва тавсифи</a:t>
                      </a:r>
                      <a:endParaRPr lang="ru-RU" sz="1100">
                        <a:latin typeface="Calibri"/>
                        <a:ea typeface="Calibri"/>
                        <a:cs typeface="Times New Roman"/>
                      </a:endParaRPr>
                    </a:p>
                  </a:txBody>
                  <a:tcPr marL="7959" marR="7959" marT="0" marB="0"/>
                </a:tc>
                <a:tc hMerge="1">
                  <a:txBody>
                    <a:bodyPr/>
                    <a:lstStyle/>
                    <a:p>
                      <a:endParaRPr lang="ru-RU"/>
                    </a:p>
                  </a:txBody>
                  <a:tcPr/>
                </a:tc>
                <a:tc hMerge="1">
                  <a:txBody>
                    <a:bodyPr/>
                    <a:lstStyle/>
                    <a:p>
                      <a:endParaRPr lang="ru-RU"/>
                    </a:p>
                  </a:txBody>
                  <a:tcPr/>
                </a:tc>
              </a:tr>
              <a:tr h="146738">
                <a:tc vMerge="1">
                  <a:txBody>
                    <a:bodyPr/>
                    <a:lstStyle/>
                    <a:p>
                      <a:endParaRPr lang="ru-RU"/>
                    </a:p>
                  </a:txBody>
                  <a:tcPr/>
                </a:tc>
                <a:tc>
                  <a:txBody>
                    <a:bodyPr/>
                    <a:lstStyle/>
                    <a:p>
                      <a:pPr algn="ctr" hangingPunct="0">
                        <a:lnSpc>
                          <a:spcPct val="115000"/>
                        </a:lnSpc>
                        <a:spcAft>
                          <a:spcPts val="0"/>
                        </a:spcAft>
                      </a:pPr>
                      <a:r>
                        <a:rPr lang="ru-RU" sz="1200"/>
                        <a:t>I</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II</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III</a:t>
                      </a:r>
                      <a:endParaRPr lang="ru-RU" sz="1100">
                        <a:latin typeface="Calibri"/>
                        <a:ea typeface="Calibri"/>
                        <a:cs typeface="Times New Roman"/>
                      </a:endParaRPr>
                    </a:p>
                  </a:txBody>
                  <a:tcPr marL="7959" marR="7959" marT="0" marB="0"/>
                </a:tc>
              </a:tr>
              <a:tr h="1027162">
                <a:tc>
                  <a:txBody>
                    <a:bodyPr/>
                    <a:lstStyle/>
                    <a:p>
                      <a:pPr algn="ctr" hangingPunct="0">
                        <a:lnSpc>
                          <a:spcPct val="115000"/>
                        </a:lnSpc>
                        <a:spcAft>
                          <a:spcPts val="0"/>
                        </a:spcAft>
                      </a:pPr>
                      <a:r>
                        <a:rPr lang="ru-RU" sz="1200"/>
                        <a:t>Ҳиди</a:t>
                      </a:r>
                      <a:endParaRPr lang="ru-RU" sz="1100">
                        <a:latin typeface="Calibri"/>
                        <a:ea typeface="Calibri"/>
                        <a:cs typeface="Times New Roman"/>
                      </a:endParaRPr>
                    </a:p>
                  </a:txBody>
                  <a:tcPr marL="7959" marR="7959" marT="0" marB="0" anchor="ctr"/>
                </a:tc>
                <a:tc>
                  <a:txBody>
                    <a:bodyPr/>
                    <a:lstStyle/>
                    <a:p>
                      <a:pPr algn="ctr" hangingPunct="0">
                        <a:lnSpc>
                          <a:spcPct val="115000"/>
                        </a:lnSpc>
                        <a:spcAft>
                          <a:spcPts val="0"/>
                        </a:spcAft>
                      </a:pPr>
                      <a:r>
                        <a:rPr lang="ru-RU" sz="1200"/>
                        <a:t>Хушбуй</a:t>
                      </a:r>
                      <a:endParaRPr lang="ru-RU" sz="1100">
                        <a:latin typeface="Calibri"/>
                        <a:ea typeface="Calibri"/>
                        <a:cs typeface="Times New Roman"/>
                      </a:endParaRPr>
                    </a:p>
                  </a:txBody>
                  <a:tcPr marL="7959" marR="7959" marT="0" marB="0" anchor="ctr"/>
                </a:tc>
                <a:tc>
                  <a:txBody>
                    <a:bodyPr/>
                    <a:lstStyle/>
                    <a:p>
                      <a:pPr algn="ctr" hangingPunct="0">
                        <a:lnSpc>
                          <a:spcPct val="115000"/>
                        </a:lnSpc>
                        <a:spcAft>
                          <a:spcPts val="0"/>
                        </a:spcAft>
                      </a:pPr>
                      <a:r>
                        <a:rPr lang="ru-RU" sz="1200"/>
                        <a:t>Мева ҳиди.</a:t>
                      </a:r>
                      <a:endParaRPr lang="ru-RU" sz="1100">
                        <a:latin typeface="Calibri"/>
                        <a:ea typeface="Calibri"/>
                        <a:cs typeface="Times New Roman"/>
                      </a:endParaRPr>
                    </a:p>
                  </a:txBody>
                  <a:tcPr marL="7959" marR="7959" marT="0" marB="0" anchor="ctr"/>
                </a:tc>
                <a:tc>
                  <a:txBody>
                    <a:bodyPr/>
                    <a:lstStyle/>
                    <a:p>
                      <a:pPr algn="ctr" hangingPunct="0">
                        <a:lnSpc>
                          <a:spcPct val="115000"/>
                        </a:lnSpc>
                        <a:spcAft>
                          <a:spcPts val="0"/>
                        </a:spcAft>
                      </a:pPr>
                      <a:r>
                        <a:rPr lang="ru-RU" sz="1200"/>
                        <a:t>Хушбуй мева; асал ёки янги пиширилган ноннинг кучсиз ҳидига йўл қўйилади</a:t>
                      </a:r>
                      <a:endParaRPr lang="ru-RU" sz="1100">
                        <a:latin typeface="Calibri"/>
                        <a:ea typeface="Calibri"/>
                        <a:cs typeface="Times New Roman"/>
                      </a:endParaRPr>
                    </a:p>
                  </a:txBody>
                  <a:tcPr marL="7959" marR="7959" marT="0" marB="0"/>
                </a:tc>
              </a:tr>
              <a:tr h="1467374">
                <a:tc>
                  <a:txBody>
                    <a:bodyPr/>
                    <a:lstStyle/>
                    <a:p>
                      <a:pPr algn="ctr" hangingPunct="0">
                        <a:lnSpc>
                          <a:spcPct val="115000"/>
                        </a:lnSpc>
                        <a:spcAft>
                          <a:spcPts val="0"/>
                        </a:spcAft>
                      </a:pPr>
                      <a:r>
                        <a:rPr lang="ru-RU" sz="1200"/>
                        <a:t>Ранги</a:t>
                      </a:r>
                      <a:endParaRPr lang="ru-RU" sz="1100">
                        <a:latin typeface="Calibri"/>
                        <a:ea typeface="Calibri"/>
                        <a:cs typeface="Times New Roman"/>
                      </a:endParaRPr>
                    </a:p>
                  </a:txBody>
                  <a:tcPr marL="7959" marR="7959" marT="0" marB="0" anchor="ctr"/>
                </a:tc>
                <a:tc gridSpan="2">
                  <a:txBody>
                    <a:bodyPr/>
                    <a:lstStyle/>
                    <a:p>
                      <a:pPr algn="ctr" hangingPunct="0">
                        <a:lnSpc>
                          <a:spcPct val="115000"/>
                        </a:lnSpc>
                        <a:spcAft>
                          <a:spcPts val="0"/>
                        </a:spcAft>
                      </a:pPr>
                      <a:r>
                        <a:rPr lang="ru-RU" sz="1200"/>
                        <a:t>Қўнғир-яшил, сарғиш-яшил,</a:t>
                      </a:r>
                      <a:endParaRPr lang="ru-RU" sz="1100"/>
                    </a:p>
                    <a:p>
                      <a:pPr algn="ctr" hangingPunct="0">
                        <a:lnSpc>
                          <a:spcPct val="115000"/>
                        </a:lnSpc>
                        <a:spcAft>
                          <a:spcPts val="0"/>
                        </a:spcAft>
                      </a:pPr>
                      <a:r>
                        <a:rPr lang="ru-RU" sz="1200"/>
                        <a:t>Себарга учун оч-жигарранг</a:t>
                      </a:r>
                      <a:endParaRPr lang="ru-RU" sz="1100"/>
                    </a:p>
                    <a:p>
                      <a:pPr algn="ctr" hangingPunct="0">
                        <a:lnSpc>
                          <a:spcPct val="115000"/>
                        </a:lnSpc>
                        <a:spcAft>
                          <a:spcPts val="0"/>
                        </a:spcAft>
                      </a:pPr>
                      <a:r>
                        <a:rPr lang="ru-RU" sz="1200"/>
                        <a:t>бўлиши мумкин.</a:t>
                      </a:r>
                      <a:endParaRPr lang="ru-RU" sz="1100">
                        <a:latin typeface="Calibri"/>
                        <a:ea typeface="Calibri"/>
                        <a:cs typeface="Times New Roman"/>
                      </a:endParaRPr>
                    </a:p>
                  </a:txBody>
                  <a:tcPr marL="7959" marR="7959" marT="0" marB="0" anchor="ctr"/>
                </a:tc>
                <a:tc hMerge="1">
                  <a:txBody>
                    <a:bodyPr/>
                    <a:lstStyle/>
                    <a:p>
                      <a:endParaRPr lang="ru-RU"/>
                    </a:p>
                  </a:txBody>
                  <a:tcPr/>
                </a:tc>
                <a:tc>
                  <a:txBody>
                    <a:bodyPr/>
                    <a:lstStyle/>
                    <a:p>
                      <a:pPr algn="ctr" hangingPunct="0">
                        <a:lnSpc>
                          <a:spcPct val="115000"/>
                        </a:lnSpc>
                        <a:spcAft>
                          <a:spcPts val="0"/>
                        </a:spcAft>
                      </a:pPr>
                      <a:r>
                        <a:rPr lang="ru-RU" sz="1200"/>
                        <a:t>Қўнғир-яшил, сарғиш-яшил; себарга учун оч-жигарранг,</a:t>
                      </a:r>
                      <a:endParaRPr lang="ru-RU" sz="1100"/>
                    </a:p>
                    <a:p>
                      <a:pPr algn="ctr" hangingPunct="0">
                        <a:lnSpc>
                          <a:spcPct val="115000"/>
                        </a:lnSpc>
                        <a:spcAft>
                          <a:spcPts val="0"/>
                        </a:spcAft>
                      </a:pPr>
                      <a:r>
                        <a:rPr lang="ru-RU" sz="1200"/>
                        <a:t>оч-қўнғир бўлишга</a:t>
                      </a:r>
                      <a:endParaRPr lang="ru-RU" sz="1100"/>
                    </a:p>
                    <a:p>
                      <a:pPr algn="ctr" hangingPunct="0">
                        <a:lnSpc>
                          <a:spcPct val="115000"/>
                        </a:lnSpc>
                        <a:spcAft>
                          <a:spcPts val="0"/>
                        </a:spcAft>
                      </a:pPr>
                      <a:r>
                        <a:rPr lang="ru-RU" sz="1200"/>
                        <a:t>йўл қўйилади.</a:t>
                      </a:r>
                      <a:endParaRPr lang="ru-RU" sz="1100">
                        <a:latin typeface="Calibri"/>
                        <a:ea typeface="Calibri"/>
                        <a:cs typeface="Times New Roman"/>
                      </a:endParaRPr>
                    </a:p>
                  </a:txBody>
                  <a:tcPr marL="7959" marR="7959" marT="0" marB="0"/>
                </a:tc>
              </a:tr>
              <a:tr h="146738">
                <a:tc>
                  <a:txBody>
                    <a:bodyPr/>
                    <a:lstStyle/>
                    <a:p>
                      <a:pPr hangingPunct="0">
                        <a:lnSpc>
                          <a:spcPct val="115000"/>
                        </a:lnSpc>
                        <a:spcAft>
                          <a:spcPts val="0"/>
                        </a:spcAft>
                      </a:pPr>
                      <a:r>
                        <a:rPr lang="ru-RU" sz="1200"/>
                        <a:t>Қуруқ модда салмоғи, %</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endParaRPr lang="ru-RU" sz="1200">
                        <a:latin typeface="Times New Roman"/>
                        <a:ea typeface="Times New Roman"/>
                        <a:cs typeface="Times New Roman"/>
                      </a:endParaRPr>
                    </a:p>
                  </a:txBody>
                  <a:tcPr marL="7959" marR="7959" marT="0" marB="0"/>
                </a:tc>
                <a:tc>
                  <a:txBody>
                    <a:bodyPr/>
                    <a:lstStyle/>
                    <a:p>
                      <a:pPr algn="ctr" hangingPunct="0">
                        <a:lnSpc>
                          <a:spcPct val="115000"/>
                        </a:lnSpc>
                        <a:spcAft>
                          <a:spcPts val="0"/>
                        </a:spcAft>
                      </a:pPr>
                      <a:endParaRPr lang="ru-RU" sz="1200">
                        <a:latin typeface="Times New Roman"/>
                        <a:ea typeface="Times New Roman"/>
                        <a:cs typeface="Times New Roman"/>
                      </a:endParaRPr>
                    </a:p>
                  </a:txBody>
                  <a:tcPr marL="7959" marR="7959" marT="0" marB="0"/>
                </a:tc>
                <a:tc>
                  <a:txBody>
                    <a:bodyPr/>
                    <a:lstStyle/>
                    <a:p>
                      <a:pPr algn="ctr" hangingPunct="0">
                        <a:lnSpc>
                          <a:spcPct val="115000"/>
                        </a:lnSpc>
                        <a:spcAft>
                          <a:spcPts val="0"/>
                        </a:spcAft>
                      </a:pPr>
                      <a:endParaRPr lang="ru-RU" sz="1200">
                        <a:latin typeface="Times New Roman"/>
                        <a:ea typeface="Times New Roman"/>
                        <a:cs typeface="Times New Roman"/>
                      </a:endParaRPr>
                    </a:p>
                  </a:txBody>
                  <a:tcPr marL="7959" marR="7959" marT="0" marB="0"/>
                </a:tc>
              </a:tr>
              <a:tr h="146738">
                <a:tc>
                  <a:txBody>
                    <a:bodyPr/>
                    <a:lstStyle/>
                    <a:p>
                      <a:pPr hangingPunct="0">
                        <a:lnSpc>
                          <a:spcPct val="115000"/>
                        </a:lnSpc>
                        <a:spcAft>
                          <a:spcPts val="0"/>
                        </a:spcAft>
                      </a:pPr>
                      <a:r>
                        <a:rPr lang="ru-RU" sz="1200"/>
                        <a:t>дуккакли</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40-55</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40-55</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40-55</a:t>
                      </a:r>
                      <a:endParaRPr lang="ru-RU" sz="1100">
                        <a:latin typeface="Calibri"/>
                        <a:ea typeface="Calibri"/>
                        <a:cs typeface="Times New Roman"/>
                      </a:endParaRPr>
                    </a:p>
                  </a:txBody>
                  <a:tcPr marL="7959" marR="7959" marT="0" marB="0"/>
                </a:tc>
              </a:tr>
              <a:tr h="146738">
                <a:tc>
                  <a:txBody>
                    <a:bodyPr/>
                    <a:lstStyle/>
                    <a:p>
                      <a:pPr hangingPunct="0">
                        <a:lnSpc>
                          <a:spcPct val="115000"/>
                        </a:lnSpc>
                        <a:spcAft>
                          <a:spcPts val="0"/>
                        </a:spcAft>
                      </a:pPr>
                      <a:r>
                        <a:rPr lang="ru-RU" sz="1200"/>
                        <a:t>қўнғирбош ва дуккакли+қўнғирбош</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40-60</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40-60</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40-60</a:t>
                      </a:r>
                      <a:endParaRPr lang="ru-RU" sz="1100">
                        <a:latin typeface="Calibri"/>
                        <a:ea typeface="Calibri"/>
                        <a:cs typeface="Times New Roman"/>
                      </a:endParaRPr>
                    </a:p>
                  </a:txBody>
                  <a:tcPr marL="7959" marR="7959" marT="0" marB="0"/>
                </a:tc>
              </a:tr>
              <a:tr h="293475">
                <a:tc>
                  <a:txBody>
                    <a:bodyPr/>
                    <a:lstStyle/>
                    <a:p>
                      <a:pPr hangingPunct="0">
                        <a:lnSpc>
                          <a:spcPct val="115000"/>
                        </a:lnSpc>
                        <a:spcAft>
                          <a:spcPts val="0"/>
                        </a:spcAft>
                      </a:pPr>
                      <a:r>
                        <a:rPr lang="ru-RU" sz="1200"/>
                        <a:t>Қуруқ моддада хом протеин салмоғи %, кам эмас;</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endParaRPr lang="ru-RU" sz="1200">
                        <a:latin typeface="Times New Roman"/>
                        <a:ea typeface="Times New Roman"/>
                        <a:cs typeface="Times New Roman"/>
                      </a:endParaRPr>
                    </a:p>
                  </a:txBody>
                  <a:tcPr marL="7959" marR="7959" marT="0" marB="0"/>
                </a:tc>
                <a:tc>
                  <a:txBody>
                    <a:bodyPr/>
                    <a:lstStyle/>
                    <a:p>
                      <a:pPr algn="ctr" hangingPunct="0">
                        <a:lnSpc>
                          <a:spcPct val="115000"/>
                        </a:lnSpc>
                        <a:spcAft>
                          <a:spcPts val="0"/>
                        </a:spcAft>
                      </a:pPr>
                      <a:endParaRPr lang="ru-RU" sz="1200">
                        <a:latin typeface="Times New Roman"/>
                        <a:ea typeface="Times New Roman"/>
                        <a:cs typeface="Times New Roman"/>
                      </a:endParaRPr>
                    </a:p>
                  </a:txBody>
                  <a:tcPr marL="7959" marR="7959" marT="0" marB="0"/>
                </a:tc>
                <a:tc>
                  <a:txBody>
                    <a:bodyPr/>
                    <a:lstStyle/>
                    <a:p>
                      <a:pPr algn="ctr" hangingPunct="0">
                        <a:lnSpc>
                          <a:spcPct val="115000"/>
                        </a:lnSpc>
                        <a:spcAft>
                          <a:spcPts val="0"/>
                        </a:spcAft>
                      </a:pPr>
                      <a:endParaRPr lang="ru-RU" sz="1200">
                        <a:latin typeface="Times New Roman"/>
                        <a:ea typeface="Times New Roman"/>
                        <a:cs typeface="Times New Roman"/>
                      </a:endParaRPr>
                    </a:p>
                  </a:txBody>
                  <a:tcPr marL="7959" marR="7959" marT="0" marB="0"/>
                </a:tc>
              </a:tr>
              <a:tr h="146738">
                <a:tc>
                  <a:txBody>
                    <a:bodyPr/>
                    <a:lstStyle/>
                    <a:p>
                      <a:pPr hangingPunct="0">
                        <a:lnSpc>
                          <a:spcPct val="115000"/>
                        </a:lnSpc>
                        <a:spcAft>
                          <a:spcPts val="0"/>
                        </a:spcAft>
                      </a:pPr>
                      <a:r>
                        <a:rPr lang="ru-RU" sz="1200"/>
                        <a:t>дуккакли</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15</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13</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11</a:t>
                      </a:r>
                      <a:endParaRPr lang="ru-RU" sz="1100">
                        <a:latin typeface="Calibri"/>
                        <a:ea typeface="Calibri"/>
                        <a:cs typeface="Times New Roman"/>
                      </a:endParaRPr>
                    </a:p>
                  </a:txBody>
                  <a:tcPr marL="7959" marR="7959" marT="0" marB="0"/>
                </a:tc>
              </a:tr>
              <a:tr h="146738">
                <a:tc>
                  <a:txBody>
                    <a:bodyPr/>
                    <a:lstStyle/>
                    <a:p>
                      <a:pPr hangingPunct="0">
                        <a:lnSpc>
                          <a:spcPct val="115000"/>
                        </a:lnSpc>
                        <a:spcAft>
                          <a:spcPts val="0"/>
                        </a:spcAft>
                      </a:pPr>
                      <a:r>
                        <a:rPr lang="ru-RU" sz="1200"/>
                        <a:t>дуккакли+қўнғирбош</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13</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11</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9</a:t>
                      </a:r>
                      <a:endParaRPr lang="ru-RU" sz="1100">
                        <a:latin typeface="Calibri"/>
                        <a:ea typeface="Calibri"/>
                        <a:cs typeface="Times New Roman"/>
                      </a:endParaRPr>
                    </a:p>
                  </a:txBody>
                  <a:tcPr marL="7959" marR="7959" marT="0" marB="0"/>
                </a:tc>
              </a:tr>
              <a:tr h="146738">
                <a:tc>
                  <a:txBody>
                    <a:bodyPr/>
                    <a:lstStyle/>
                    <a:p>
                      <a:pPr hangingPunct="0">
                        <a:lnSpc>
                          <a:spcPct val="115000"/>
                        </a:lnSpc>
                        <a:spcAft>
                          <a:spcPts val="0"/>
                        </a:spcAft>
                      </a:pPr>
                      <a:r>
                        <a:rPr lang="ru-RU" sz="1200"/>
                        <a:t>қўнғирбош</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12</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10</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8</a:t>
                      </a:r>
                      <a:endParaRPr lang="ru-RU" sz="1100">
                        <a:latin typeface="Calibri"/>
                        <a:ea typeface="Calibri"/>
                        <a:cs typeface="Times New Roman"/>
                      </a:endParaRPr>
                    </a:p>
                  </a:txBody>
                  <a:tcPr marL="7959" marR="7959" marT="0" marB="0"/>
                </a:tc>
              </a:tr>
              <a:tr h="293475">
                <a:tc>
                  <a:txBody>
                    <a:bodyPr/>
                    <a:lstStyle/>
                    <a:p>
                      <a:pPr hangingPunct="0">
                        <a:lnSpc>
                          <a:spcPct val="115000"/>
                        </a:lnSpc>
                        <a:spcAft>
                          <a:spcPts val="0"/>
                        </a:spcAft>
                      </a:pPr>
                      <a:r>
                        <a:rPr lang="ru-RU" sz="1200"/>
                        <a:t>Қуруқ моддада хом клетчатка салмоғи %, ортиқ эмас</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29</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32</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35</a:t>
                      </a:r>
                      <a:endParaRPr lang="ru-RU" sz="1100">
                        <a:latin typeface="Calibri"/>
                        <a:ea typeface="Calibri"/>
                        <a:cs typeface="Times New Roman"/>
                      </a:endParaRPr>
                    </a:p>
                  </a:txBody>
                  <a:tcPr marL="7959" marR="7959" marT="0" marB="0"/>
                </a:tc>
              </a:tr>
              <a:tr h="293475">
                <a:tc>
                  <a:txBody>
                    <a:bodyPr/>
                    <a:lstStyle/>
                    <a:p>
                      <a:pPr hangingPunct="0">
                        <a:lnSpc>
                          <a:spcPct val="115000"/>
                        </a:lnSpc>
                        <a:spcAft>
                          <a:spcPts val="0"/>
                        </a:spcAft>
                      </a:pPr>
                      <a:r>
                        <a:rPr lang="ru-RU" sz="1200"/>
                        <a:t>Қуруқ моддада хом кул салмоғи, % ортиқ эмас</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12</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14</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15</a:t>
                      </a:r>
                      <a:endParaRPr lang="ru-RU" sz="1100">
                        <a:latin typeface="Calibri"/>
                        <a:ea typeface="Calibri"/>
                        <a:cs typeface="Times New Roman"/>
                      </a:endParaRPr>
                    </a:p>
                  </a:txBody>
                  <a:tcPr marL="7959" marR="7959" marT="0" marB="0"/>
                </a:tc>
              </a:tr>
              <a:tr h="293475">
                <a:tc>
                  <a:txBody>
                    <a:bodyPr/>
                    <a:lstStyle/>
                    <a:p>
                      <a:pPr hangingPunct="0">
                        <a:lnSpc>
                          <a:spcPct val="115000"/>
                        </a:lnSpc>
                        <a:spcAft>
                          <a:spcPts val="0"/>
                        </a:spcAft>
                      </a:pPr>
                      <a:r>
                        <a:rPr lang="ru-RU" sz="1200"/>
                        <a:t>Қуруқ моддада осон эрувчи углеводлар салмоғи %, кам эмас</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2</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a:t>
                      </a:r>
                      <a:endParaRPr lang="ru-RU" sz="1100">
                        <a:latin typeface="Calibri"/>
                        <a:ea typeface="Calibri"/>
                        <a:cs typeface="Times New Roman"/>
                      </a:endParaRPr>
                    </a:p>
                  </a:txBody>
                  <a:tcPr marL="7959" marR="7959" marT="0" marB="0"/>
                </a:tc>
              </a:tr>
              <a:tr h="293475">
                <a:tc>
                  <a:txBody>
                    <a:bodyPr/>
                    <a:lstStyle/>
                    <a:p>
                      <a:pPr hangingPunct="0">
                        <a:lnSpc>
                          <a:spcPct val="115000"/>
                        </a:lnSpc>
                        <a:spcAft>
                          <a:spcPts val="0"/>
                        </a:spcAft>
                      </a:pPr>
                      <a:r>
                        <a:rPr lang="ru-RU" sz="1200"/>
                        <a:t>Қуруқ моддадаги каротин мг/кг, кам эмас</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50</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40</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30</a:t>
                      </a:r>
                      <a:endParaRPr lang="ru-RU" sz="1100">
                        <a:latin typeface="Calibri"/>
                        <a:ea typeface="Calibri"/>
                        <a:cs typeface="Times New Roman"/>
                      </a:endParaRPr>
                    </a:p>
                  </a:txBody>
                  <a:tcPr marL="7959" marR="7959" marT="0" marB="0"/>
                </a:tc>
              </a:tr>
              <a:tr h="293475">
                <a:tc>
                  <a:txBody>
                    <a:bodyPr/>
                    <a:lstStyle/>
                    <a:p>
                      <a:pPr hangingPunct="0">
                        <a:lnSpc>
                          <a:spcPct val="115000"/>
                        </a:lnSpc>
                        <a:spcAft>
                          <a:spcPts val="0"/>
                        </a:spcAft>
                      </a:pPr>
                      <a:r>
                        <a:rPr lang="ru-RU" sz="1200"/>
                        <a:t>Ёғ кислоталари салмоғи, % ортиқ эмас</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Йўл қўйилмайди </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0,1</a:t>
                      </a:r>
                      <a:endParaRPr lang="ru-RU" sz="1100">
                        <a:latin typeface="Calibri"/>
                        <a:ea typeface="Calibri"/>
                        <a:cs typeface="Times New Roman"/>
                      </a:endParaRPr>
                    </a:p>
                  </a:txBody>
                  <a:tcPr marL="7959" marR="7959" marT="0" marB="0"/>
                </a:tc>
                <a:tc>
                  <a:txBody>
                    <a:bodyPr/>
                    <a:lstStyle/>
                    <a:p>
                      <a:pPr algn="ctr" hangingPunct="0">
                        <a:lnSpc>
                          <a:spcPct val="115000"/>
                        </a:lnSpc>
                        <a:spcAft>
                          <a:spcPts val="0"/>
                        </a:spcAft>
                      </a:pPr>
                      <a:r>
                        <a:rPr lang="ru-RU" sz="1200"/>
                        <a:t>0,2</a:t>
                      </a:r>
                      <a:endParaRPr lang="ru-RU" sz="1100">
                        <a:latin typeface="Calibri"/>
                        <a:ea typeface="Calibri"/>
                        <a:cs typeface="Times New Roman"/>
                      </a:endParaRPr>
                    </a:p>
                  </a:txBody>
                  <a:tcPr marL="7959" marR="7959" marT="0" marB="0"/>
                </a:tc>
              </a:tr>
            </a:tbl>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55576" y="188640"/>
            <a:ext cx="6923087" cy="503337"/>
          </a:xfr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ormAutofit fontScale="90000"/>
          </a:bodyPr>
          <a:lstStyle/>
          <a:p>
            <a:pPr algn="ctr"/>
            <a:r>
              <a:rPr lang="ru-RU" sz="2800" smtClean="0"/>
              <a:t>СИЛОС ТАЙЁРЛАШ</a:t>
            </a:r>
            <a:endParaRPr lang="ru-RU" altLang="ru-RU" sz="3200" dirty="0" smtClean="0">
              <a:ln w="19050">
                <a:solidFill>
                  <a:schemeClr val="tx2">
                    <a:tint val="1000"/>
                  </a:schemeClr>
                </a:solidFill>
                <a:prstDash val="solid"/>
              </a:ln>
              <a:solidFill>
                <a:srgbClr val="FFFF00"/>
              </a:solidFill>
              <a:effectLst>
                <a:outerShdw blurRad="50000" dist="50800" dir="7500000" algn="tl">
                  <a:srgbClr val="000000">
                    <a:shade val="5000"/>
                    <a:alpha val="35000"/>
                  </a:srgbClr>
                </a:outerShdw>
              </a:effectLst>
              <a:latin typeface="Times New Roman" panose="02020603050405020304" pitchFamily="18" charset="0"/>
            </a:endParaRPr>
          </a:p>
        </p:txBody>
      </p:sp>
      <p:sp>
        <p:nvSpPr>
          <p:cNvPr id="2" name="Прямоугольник 1"/>
          <p:cNvSpPr/>
          <p:nvPr/>
        </p:nvSpPr>
        <p:spPr>
          <a:xfrm>
            <a:off x="285720" y="857232"/>
            <a:ext cx="3714744" cy="1323439"/>
          </a:xfrm>
          <a:prstGeom prst="rect">
            <a:avLst/>
          </a:prstGeom>
        </p:spPr>
        <p:txBody>
          <a:bodyPr wrap="square">
            <a:spAutoFit/>
          </a:bodyPr>
          <a:lstStyle/>
          <a:p>
            <a:r>
              <a:rPr lang="ru-RU" sz="2000" b="1" smtClean="0"/>
              <a:t>Силос таркиби ва уни тайёрлаш учун фойдаланиладиган ўсимликлар.</a:t>
            </a:r>
            <a:endParaRPr lang="ru-RU" sz="2000" b="1" dirty="0">
              <a:solidFill>
                <a:srgbClr val="0000FF"/>
              </a:solidFill>
            </a:endParaRPr>
          </a:p>
        </p:txBody>
      </p:sp>
      <p:sp>
        <p:nvSpPr>
          <p:cNvPr id="4" name="Прямоугольник 3"/>
          <p:cNvSpPr/>
          <p:nvPr/>
        </p:nvSpPr>
        <p:spPr>
          <a:xfrm>
            <a:off x="3851920" y="1052736"/>
            <a:ext cx="5292080" cy="3785652"/>
          </a:xfrm>
          <a:prstGeom prst="rect">
            <a:avLst/>
          </a:prstGeom>
        </p:spPr>
        <p:txBody>
          <a:bodyPr wrap="square">
            <a:spAutoFit/>
          </a:bodyPr>
          <a:lstStyle/>
          <a:p>
            <a:pPr hangingPunct="0"/>
            <a:r>
              <a:rPr lang="ru-RU" sz="1600" smtClean="0"/>
              <a:t>Озуқаларни силослашда уларни консерваловчи (айнитмасдан сақловчи) омил бўлиб, қанд моддасининг бижғиши натижасида ҳосил бўлувчи сут кислотаси ҳисобланади. Силосда сут кислотасидан ташқари сирка, пропион ва бошқа органик    кислоталар ҳам бўлади, аммо улар силос сифатига салбий таъсир кўрсатади.</a:t>
            </a:r>
          </a:p>
          <a:p>
            <a:pPr hangingPunct="0"/>
            <a:r>
              <a:rPr lang="ru-RU" sz="1600" smtClean="0"/>
              <a:t>Силосланаётган ўсимликда қанд моддаси қанча кўп бўлса, у шунча осон силосланади. Силоснинг кислоталик меъёри рН 4-4,2. Сут ачиш-бижғиш бактериялари, асосан, оддий қанд моддасидан сут кислотаси ҳосил этади. Силос таркибидаги рН ни 4,2 га етказиш учун зарур модда миқдори қанд минимуми деб юритилади.</a:t>
            </a:r>
            <a:endParaRPr lang="ru-RU" sz="1600"/>
          </a:p>
        </p:txBody>
      </p:sp>
      <p:pic>
        <p:nvPicPr>
          <p:cNvPr id="11266" name="Picture 2" descr="C:\ЮНЕСКО\Слайдлар\Ем хашак етиштириш\рАСМЛАР\Силос.jpg"/>
          <p:cNvPicPr>
            <a:picLocks noChangeAspect="1" noChangeArrowheads="1"/>
          </p:cNvPicPr>
          <p:nvPr/>
        </p:nvPicPr>
        <p:blipFill>
          <a:blip r:embed="rId3"/>
          <a:srcRect/>
          <a:stretch>
            <a:fillRect/>
          </a:stretch>
        </p:blipFill>
        <p:spPr bwMode="auto">
          <a:xfrm>
            <a:off x="285720" y="2285992"/>
            <a:ext cx="2867025" cy="2333625"/>
          </a:xfrm>
          <a:prstGeom prst="rect">
            <a:avLst/>
          </a:prstGeom>
          <a:noFill/>
        </p:spPr>
      </p:pic>
      <p:pic>
        <p:nvPicPr>
          <p:cNvPr id="11267" name="Picture 3" descr="C:\ЮНЕСКО\Слайдлар\Ем хашак етиштириш\рАСМЛАР\19260.ol0e7o.300.jpg"/>
          <p:cNvPicPr>
            <a:picLocks noChangeAspect="1" noChangeArrowheads="1"/>
          </p:cNvPicPr>
          <p:nvPr/>
        </p:nvPicPr>
        <p:blipFill>
          <a:blip r:embed="rId4"/>
          <a:srcRect/>
          <a:stretch>
            <a:fillRect/>
          </a:stretch>
        </p:blipFill>
        <p:spPr bwMode="auto">
          <a:xfrm>
            <a:off x="5000628" y="5038725"/>
            <a:ext cx="2857500" cy="1819275"/>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4000496" y="1268760"/>
            <a:ext cx="4892357" cy="5303512"/>
          </a:xfrm>
        </p:spPr>
        <p:txBody>
          <a:bodyPr>
            <a:normAutofit fontScale="92500" lnSpcReduction="20000"/>
          </a:bodyPr>
          <a:lstStyle/>
          <a:p>
            <a:pPr hangingPunct="0"/>
            <a:r>
              <a:rPr lang="ru-RU" sz="1800" smtClean="0"/>
              <a:t>Силосда ўсимликнинг барча таркибий қисмлари- барглар, поялар, гултўпламлари аниқ кўриниб туриши, эзилган шилимшиқ ҳолда бўлмаслиги, чириган сассиқ моғор ва бошқа ҳидлар бўлмаслиги керак.</a:t>
            </a:r>
          </a:p>
          <a:p>
            <a:pPr hangingPunct="0"/>
            <a:r>
              <a:rPr lang="ru-RU" sz="1800" smtClean="0"/>
              <a:t>Силос кимёвий ва кўздан кечириш кўрсаткичларига кўра I, II, III синфларга ва синфсиз (яроқсиз)ларга ажратилади.</a:t>
            </a:r>
          </a:p>
          <a:p>
            <a:pPr hangingPunct="0"/>
            <a:r>
              <a:rPr lang="ru-RU" sz="1800" smtClean="0"/>
              <a:t>Қўнғир ва тўқ жигарранг, асал ёки янги пиширилган ноннинг ўткир ҳидига эга силос синфсиз (яроқсиз) ҳисобланади.</a:t>
            </a:r>
          </a:p>
          <a:p>
            <a:pPr hangingPunct="0"/>
            <a:r>
              <a:rPr lang="ru-RU" sz="1800" smtClean="0"/>
              <a:t>Моғор босган ёки чириган ўсимлик аралашган силосни молларга бериш маън этилади. Сифатсиз силос от, бўғоз ва эмизадиган молларга (қорамол, қўй, эчки, чўчқалар) айниқса зарарли таъсир қилади.</a:t>
            </a:r>
          </a:p>
          <a:p>
            <a:pPr hangingPunct="0"/>
            <a:r>
              <a:rPr lang="ru-RU" sz="1800" smtClean="0"/>
              <a:t>Агар бир сиқим силос қўлда сиқилганда ранги юқса, унда ўсимлик қисмлари кўринмаса бундай силос бузилган ҳисобланади ва молларга бериб бўлмайди.</a:t>
            </a:r>
            <a:endParaRPr lang="ru-RU" sz="1800"/>
          </a:p>
        </p:txBody>
      </p:sp>
      <p:grpSp>
        <p:nvGrpSpPr>
          <p:cNvPr id="2" name="Группа 7"/>
          <p:cNvGrpSpPr/>
          <p:nvPr/>
        </p:nvGrpSpPr>
        <p:grpSpPr>
          <a:xfrm>
            <a:off x="500034" y="214290"/>
            <a:ext cx="7715304" cy="961384"/>
            <a:chOff x="2231565" y="4365945"/>
            <a:chExt cx="5268904" cy="961384"/>
          </a:xfrm>
        </p:grpSpPr>
        <p:sp>
          <p:nvSpPr>
            <p:cNvPr id="9" name="Скругленный прямоугольник 8"/>
            <p:cNvSpPr/>
            <p:nvPr/>
          </p:nvSpPr>
          <p:spPr>
            <a:xfrm>
              <a:off x="2231565" y="4365945"/>
              <a:ext cx="5268904" cy="961384"/>
            </a:xfrm>
            <a:prstGeom prst="roundRect">
              <a:avLst>
                <a:gd name="adj" fmla="val 16670"/>
              </a:avLst>
            </a:prstGeom>
          </p:spPr>
          <p:style>
            <a:lnRef idx="2">
              <a:schemeClr val="accent4">
                <a:shade val="50000"/>
              </a:schemeClr>
            </a:lnRef>
            <a:fillRef idx="1">
              <a:schemeClr val="accent4"/>
            </a:fillRef>
            <a:effectRef idx="0">
              <a:schemeClr val="accent4"/>
            </a:effectRef>
            <a:fontRef idx="minor">
              <a:schemeClr val="lt1"/>
            </a:fontRef>
          </p:style>
        </p:sp>
        <p:sp>
          <p:nvSpPr>
            <p:cNvPr id="10" name="Скругленный прямоугольник 4"/>
            <p:cNvSpPr/>
            <p:nvPr/>
          </p:nvSpPr>
          <p:spPr>
            <a:xfrm>
              <a:off x="2278504" y="4412884"/>
              <a:ext cx="5175026" cy="867506"/>
            </a:xfrm>
            <a:prstGeom prst="rect">
              <a:avLst/>
            </a:prstGeom>
          </p:spPr>
          <p:style>
            <a:lnRef idx="2">
              <a:schemeClr val="accent2"/>
            </a:lnRef>
            <a:fillRef idx="1">
              <a:schemeClr val="lt1"/>
            </a:fillRef>
            <a:effectRef idx="0">
              <a:schemeClr val="accent2"/>
            </a:effectRef>
            <a:fontRef idx="minor">
              <a:schemeClr val="dk1"/>
            </a:fontRef>
          </p:style>
          <p:txBody>
            <a:bodyPr spcFirstLastPara="0" vert="horz" wrap="square" lIns="199136" tIns="199136" rIns="199136" bIns="199136" numCol="1" spcCol="1270" anchor="ctr" anchorCtr="0">
              <a:noAutofit/>
            </a:bodyPr>
            <a:lstStyle/>
            <a:p>
              <a:pPr algn="ctr" defTabSz="1244600">
                <a:lnSpc>
                  <a:spcPct val="90000"/>
                </a:lnSpc>
                <a:spcAft>
                  <a:spcPct val="35000"/>
                </a:spcAft>
              </a:pPr>
              <a:r>
                <a:rPr lang="ru-RU" sz="2800" b="1" smtClean="0"/>
                <a:t>Силоснинг сифати.</a:t>
              </a:r>
              <a:endParaRPr lang="ru-RU" sz="2800" dirty="0">
                <a:solidFill>
                  <a:prstClr val="white"/>
                </a:solidFill>
              </a:endParaRPr>
            </a:p>
          </p:txBody>
        </p:sp>
      </p:grpSp>
      <p:pic>
        <p:nvPicPr>
          <p:cNvPr id="12290" name="Picture 2" descr="C:\ЮНЕСКО\Слайдлар\Ем хашак етиштириш\рАСМЛАР\19260.ol0e7o.300.jpg"/>
          <p:cNvPicPr>
            <a:picLocks noChangeAspect="1" noChangeArrowheads="1"/>
          </p:cNvPicPr>
          <p:nvPr/>
        </p:nvPicPr>
        <p:blipFill>
          <a:blip r:embed="rId2"/>
          <a:srcRect/>
          <a:stretch>
            <a:fillRect/>
          </a:stretch>
        </p:blipFill>
        <p:spPr bwMode="auto">
          <a:xfrm>
            <a:off x="500034" y="1285860"/>
            <a:ext cx="3029570" cy="1928826"/>
          </a:xfrm>
          <a:prstGeom prst="rect">
            <a:avLst/>
          </a:prstGeom>
          <a:noFill/>
        </p:spPr>
      </p:pic>
      <p:pic>
        <p:nvPicPr>
          <p:cNvPr id="12291" name="Picture 3" descr="C:\ЮНЕСКО\Слайдлар\Ем хашак етиштириш\рАСМЛАР\images (69).jpg"/>
          <p:cNvPicPr>
            <a:picLocks noChangeAspect="1" noChangeArrowheads="1"/>
          </p:cNvPicPr>
          <p:nvPr/>
        </p:nvPicPr>
        <p:blipFill>
          <a:blip r:embed="rId3"/>
          <a:srcRect/>
          <a:stretch>
            <a:fillRect/>
          </a:stretch>
        </p:blipFill>
        <p:spPr bwMode="auto">
          <a:xfrm>
            <a:off x="214282" y="3571876"/>
            <a:ext cx="2071702" cy="2395936"/>
          </a:xfrm>
          <a:prstGeom prst="rect">
            <a:avLst/>
          </a:prstGeom>
          <a:noFill/>
        </p:spPr>
      </p:pic>
      <p:pic>
        <p:nvPicPr>
          <p:cNvPr id="12292" name="Picture 4" descr="C:\ЮНЕСКО\Слайдлар\Ем хашак етиштириш\рАСМЛАР\скачанные файлы (24).jpg"/>
          <p:cNvPicPr>
            <a:picLocks noChangeAspect="1" noChangeArrowheads="1"/>
          </p:cNvPicPr>
          <p:nvPr/>
        </p:nvPicPr>
        <p:blipFill>
          <a:blip r:embed="rId4"/>
          <a:srcRect/>
          <a:stretch>
            <a:fillRect/>
          </a:stretch>
        </p:blipFill>
        <p:spPr bwMode="auto">
          <a:xfrm>
            <a:off x="2319338" y="3571876"/>
            <a:ext cx="1966910" cy="2155842"/>
          </a:xfrm>
          <a:prstGeom prst="rect">
            <a:avLst/>
          </a:prstGeom>
          <a:noFill/>
        </p:spPr>
      </p:pic>
    </p:spTree>
    <p:extLst>
      <p:ext uri="{BB962C8B-B14F-4D97-AF65-F5344CB8AC3E}">
        <p14:creationId xmlns:p14="http://schemas.microsoft.com/office/powerpoint/2010/main" xmlns="" val="294358947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14282" y="274638"/>
            <a:ext cx="8472518" cy="1143000"/>
          </a:xfrm>
        </p:spPr>
        <p:txBody>
          <a:bodyPr>
            <a:noAutofit/>
          </a:bodyPr>
          <a:lstStyle/>
          <a:p>
            <a:pPr algn="just"/>
            <a:r>
              <a:rPr lang="uz-Cyrl-UZ" sz="2000" smtClean="0"/>
              <a:t>Кунгабоқар кўк массасидан тайёрланадиган силосни сифатига класслар бўйича меьёрий талаблар</a:t>
            </a:r>
            <a:r>
              <a:rPr lang="ru-RU" sz="2000" smtClean="0"/>
              <a:t/>
            </a:r>
            <a:br>
              <a:rPr lang="ru-RU" sz="2000" smtClean="0"/>
            </a:br>
            <a:endParaRPr lang="ru-RU" sz="2000"/>
          </a:p>
        </p:txBody>
      </p:sp>
      <p:graphicFrame>
        <p:nvGraphicFramePr>
          <p:cNvPr id="4" name="Таблица 3"/>
          <p:cNvGraphicFramePr>
            <a:graphicFrameLocks noGrp="1"/>
          </p:cNvGraphicFramePr>
          <p:nvPr/>
        </p:nvGraphicFramePr>
        <p:xfrm>
          <a:off x="214282" y="1071546"/>
          <a:ext cx="8715437" cy="5715012"/>
        </p:xfrm>
        <a:graphic>
          <a:graphicData uri="http://schemas.openxmlformats.org/drawingml/2006/table">
            <a:tbl>
              <a:tblPr firstRow="1" firstCol="1" bandRow="1" bandCol="1">
                <a:tableStyleId>{775DCB02-9BB8-47FD-8907-85C794F793BA}</a:tableStyleId>
              </a:tblPr>
              <a:tblGrid>
                <a:gridCol w="3584840"/>
                <a:gridCol w="1587533"/>
                <a:gridCol w="1771532"/>
                <a:gridCol w="1771532"/>
              </a:tblGrid>
              <a:tr h="496957">
                <a:tc rowSpan="3">
                  <a:txBody>
                    <a:bodyPr/>
                    <a:lstStyle/>
                    <a:p>
                      <a:pPr algn="ctr" hangingPunct="0">
                        <a:lnSpc>
                          <a:spcPct val="115000"/>
                        </a:lnSpc>
                        <a:spcAft>
                          <a:spcPts val="0"/>
                        </a:spcAft>
                      </a:pPr>
                      <a:r>
                        <a:rPr lang="uz-Cyrl-UZ" sz="1400"/>
                        <a:t>Кўрсаткичлар</a:t>
                      </a:r>
                      <a:endParaRPr lang="ru-RU" sz="1100">
                        <a:latin typeface="Calibri"/>
                        <a:ea typeface="Calibri"/>
                        <a:cs typeface="Times New Roman"/>
                      </a:endParaRPr>
                    </a:p>
                  </a:txBody>
                  <a:tcPr marL="49387" marR="49387" marT="0" marB="0" anchor="ctr"/>
                </a:tc>
                <a:tc gridSpan="3">
                  <a:txBody>
                    <a:bodyPr/>
                    <a:lstStyle/>
                    <a:p>
                      <a:pPr algn="ctr" hangingPunct="0">
                        <a:lnSpc>
                          <a:spcPct val="115000"/>
                        </a:lnSpc>
                        <a:spcAft>
                          <a:spcPts val="0"/>
                        </a:spcAft>
                      </a:pPr>
                      <a:r>
                        <a:rPr lang="uz-Cyrl-UZ" sz="1400"/>
                        <a:t>Силосланувчи массанинг класслар бўйича сифати</a:t>
                      </a:r>
                      <a:endParaRPr lang="ru-RU" sz="1100">
                        <a:latin typeface="Calibri"/>
                        <a:ea typeface="Calibri"/>
                        <a:cs typeface="Times New Roman"/>
                      </a:endParaRPr>
                    </a:p>
                  </a:txBody>
                  <a:tcPr marL="49387" marR="49387" marT="0" marB="0"/>
                </a:tc>
                <a:tc hMerge="1">
                  <a:txBody>
                    <a:bodyPr/>
                    <a:lstStyle/>
                    <a:p>
                      <a:endParaRPr lang="ru-RU"/>
                    </a:p>
                  </a:txBody>
                  <a:tcPr/>
                </a:tc>
                <a:tc hMerge="1">
                  <a:txBody>
                    <a:bodyPr/>
                    <a:lstStyle/>
                    <a:p>
                      <a:endParaRPr lang="ru-RU"/>
                    </a:p>
                  </a:txBody>
                  <a:tcPr/>
                </a:tc>
              </a:tr>
              <a:tr h="248479">
                <a:tc vMerge="1">
                  <a:txBody>
                    <a:bodyPr/>
                    <a:lstStyle/>
                    <a:p>
                      <a:endParaRPr lang="ru-RU"/>
                    </a:p>
                  </a:txBody>
                  <a:tcPr/>
                </a:tc>
                <a:tc>
                  <a:txBody>
                    <a:bodyPr/>
                    <a:lstStyle/>
                    <a:p>
                      <a:pPr algn="ctr" hangingPunct="0">
                        <a:lnSpc>
                          <a:spcPct val="115000"/>
                        </a:lnSpc>
                        <a:spcAft>
                          <a:spcPts val="0"/>
                        </a:spcAft>
                      </a:pPr>
                      <a:r>
                        <a:rPr lang="en-US" sz="1400"/>
                        <a:t>I</a:t>
                      </a:r>
                      <a:endParaRPr lang="ru-RU" sz="1100">
                        <a:latin typeface="Calibri"/>
                        <a:ea typeface="Calibri"/>
                        <a:cs typeface="Times New Roman"/>
                      </a:endParaRPr>
                    </a:p>
                  </a:txBody>
                  <a:tcPr marL="49387" marR="49387" marT="0" marB="0"/>
                </a:tc>
                <a:tc>
                  <a:txBody>
                    <a:bodyPr/>
                    <a:lstStyle/>
                    <a:p>
                      <a:pPr algn="ctr" hangingPunct="0">
                        <a:lnSpc>
                          <a:spcPct val="115000"/>
                        </a:lnSpc>
                        <a:spcAft>
                          <a:spcPts val="0"/>
                        </a:spcAft>
                      </a:pPr>
                      <a:r>
                        <a:rPr lang="en-US" sz="1400"/>
                        <a:t>II</a:t>
                      </a:r>
                      <a:endParaRPr lang="ru-RU" sz="1100">
                        <a:latin typeface="Calibri"/>
                        <a:ea typeface="Calibri"/>
                        <a:cs typeface="Times New Roman"/>
                      </a:endParaRPr>
                    </a:p>
                  </a:txBody>
                  <a:tcPr marL="49387" marR="49387" marT="0" marB="0"/>
                </a:tc>
                <a:tc>
                  <a:txBody>
                    <a:bodyPr/>
                    <a:lstStyle/>
                    <a:p>
                      <a:pPr algn="ctr" hangingPunct="0">
                        <a:lnSpc>
                          <a:spcPct val="115000"/>
                        </a:lnSpc>
                        <a:spcAft>
                          <a:spcPts val="0"/>
                        </a:spcAft>
                      </a:pPr>
                      <a:r>
                        <a:rPr lang="en-US" sz="1400"/>
                        <a:t>III</a:t>
                      </a:r>
                      <a:endParaRPr lang="ru-RU" sz="1100">
                        <a:latin typeface="Calibri"/>
                        <a:ea typeface="Calibri"/>
                        <a:cs typeface="Times New Roman"/>
                      </a:endParaRPr>
                    </a:p>
                  </a:txBody>
                  <a:tcPr marL="49387" marR="49387" marT="0" marB="0"/>
                </a:tc>
              </a:tr>
              <a:tr h="248479">
                <a:tc vMerge="1">
                  <a:txBody>
                    <a:bodyPr/>
                    <a:lstStyle/>
                    <a:p>
                      <a:endParaRPr lang="ru-RU"/>
                    </a:p>
                  </a:txBody>
                  <a:tcPr/>
                </a:tc>
                <a:tc>
                  <a:txBody>
                    <a:bodyPr/>
                    <a:lstStyle/>
                    <a:p>
                      <a:pPr algn="ctr" hangingPunct="0">
                        <a:lnSpc>
                          <a:spcPct val="115000"/>
                        </a:lnSpc>
                        <a:spcAft>
                          <a:spcPts val="0"/>
                        </a:spcAft>
                      </a:pPr>
                      <a:endParaRPr lang="en-US" sz="1400">
                        <a:latin typeface="Times New Roman"/>
                        <a:ea typeface="Times New Roman"/>
                        <a:cs typeface="Times New Roman"/>
                      </a:endParaRPr>
                    </a:p>
                  </a:txBody>
                  <a:tcPr marL="49387" marR="49387" marT="0" marB="0"/>
                </a:tc>
                <a:tc>
                  <a:txBody>
                    <a:bodyPr/>
                    <a:lstStyle/>
                    <a:p>
                      <a:pPr algn="ctr" hangingPunct="0">
                        <a:lnSpc>
                          <a:spcPct val="115000"/>
                        </a:lnSpc>
                        <a:spcAft>
                          <a:spcPts val="0"/>
                        </a:spcAft>
                      </a:pPr>
                      <a:endParaRPr lang="en-US" sz="1400">
                        <a:latin typeface="Times New Roman"/>
                        <a:ea typeface="Times New Roman"/>
                        <a:cs typeface="Times New Roman"/>
                      </a:endParaRPr>
                    </a:p>
                  </a:txBody>
                  <a:tcPr marL="49387" marR="49387" marT="0" marB="0"/>
                </a:tc>
                <a:tc>
                  <a:txBody>
                    <a:bodyPr/>
                    <a:lstStyle/>
                    <a:p>
                      <a:pPr algn="ctr" hangingPunct="0">
                        <a:lnSpc>
                          <a:spcPct val="115000"/>
                        </a:lnSpc>
                        <a:spcAft>
                          <a:spcPts val="0"/>
                        </a:spcAft>
                      </a:pPr>
                      <a:endParaRPr lang="en-US" sz="1400">
                        <a:latin typeface="Times New Roman"/>
                        <a:ea typeface="Times New Roman"/>
                        <a:cs typeface="Times New Roman"/>
                      </a:endParaRPr>
                    </a:p>
                  </a:txBody>
                  <a:tcPr marL="49387" marR="49387" marT="0" marB="0"/>
                </a:tc>
              </a:tr>
              <a:tr h="993916">
                <a:tc>
                  <a:txBody>
                    <a:bodyPr/>
                    <a:lstStyle/>
                    <a:p>
                      <a:pPr hangingPunct="0">
                        <a:lnSpc>
                          <a:spcPct val="115000"/>
                        </a:lnSpc>
                        <a:spcAft>
                          <a:spcPts val="0"/>
                        </a:spcAft>
                      </a:pPr>
                      <a:r>
                        <a:rPr lang="uz-Cyrl-UZ" sz="1400"/>
                        <a:t>Ривожланиш даври</a:t>
                      </a:r>
                      <a:endParaRPr lang="ru-RU" sz="1100">
                        <a:latin typeface="Calibri"/>
                        <a:ea typeface="Calibri"/>
                        <a:cs typeface="Times New Roman"/>
                      </a:endParaRPr>
                    </a:p>
                  </a:txBody>
                  <a:tcPr marL="49387" marR="49387" marT="0" marB="0" anchor="ctr"/>
                </a:tc>
                <a:tc>
                  <a:txBody>
                    <a:bodyPr/>
                    <a:lstStyle/>
                    <a:p>
                      <a:pPr algn="ctr" hangingPunct="0">
                        <a:lnSpc>
                          <a:spcPct val="115000"/>
                        </a:lnSpc>
                        <a:spcAft>
                          <a:spcPts val="0"/>
                        </a:spcAft>
                      </a:pPr>
                      <a:r>
                        <a:rPr lang="uz-Cyrl-UZ" sz="1400"/>
                        <a:t>гуллаганда</a:t>
                      </a:r>
                      <a:endParaRPr lang="ru-RU" sz="1100">
                        <a:latin typeface="Calibri"/>
                        <a:ea typeface="Calibri"/>
                        <a:cs typeface="Times New Roman"/>
                      </a:endParaRPr>
                    </a:p>
                  </a:txBody>
                  <a:tcPr marL="49387" marR="49387" marT="0" marB="0" anchor="ctr"/>
                </a:tc>
                <a:tc>
                  <a:txBody>
                    <a:bodyPr/>
                    <a:lstStyle/>
                    <a:p>
                      <a:pPr algn="ctr" hangingPunct="0">
                        <a:lnSpc>
                          <a:spcPct val="115000"/>
                        </a:lnSpc>
                        <a:spcAft>
                          <a:spcPts val="0"/>
                        </a:spcAft>
                      </a:pPr>
                      <a:r>
                        <a:rPr lang="uz-Cyrl-UZ" sz="1400"/>
                        <a:t>Гуллай бошлаганда</a:t>
                      </a:r>
                      <a:endParaRPr lang="ru-RU" sz="1100">
                        <a:latin typeface="Calibri"/>
                        <a:ea typeface="Calibri"/>
                        <a:cs typeface="Times New Roman"/>
                      </a:endParaRPr>
                    </a:p>
                  </a:txBody>
                  <a:tcPr marL="49387" marR="49387" marT="0" marB="0" anchor="ctr"/>
                </a:tc>
                <a:tc>
                  <a:txBody>
                    <a:bodyPr/>
                    <a:lstStyle/>
                    <a:p>
                      <a:pPr algn="ctr" hangingPunct="0">
                        <a:lnSpc>
                          <a:spcPct val="115000"/>
                        </a:lnSpc>
                        <a:spcAft>
                          <a:spcPts val="0"/>
                        </a:spcAft>
                      </a:pPr>
                      <a:r>
                        <a:rPr lang="uz-Cyrl-UZ" sz="1400"/>
                        <a:t>Ғунчалаш (тўпгул ҳосил бўла бошлаганда)</a:t>
                      </a:r>
                      <a:endParaRPr lang="ru-RU" sz="1100">
                        <a:latin typeface="Calibri"/>
                        <a:ea typeface="Calibri"/>
                        <a:cs typeface="Times New Roman"/>
                      </a:endParaRPr>
                    </a:p>
                  </a:txBody>
                  <a:tcPr marL="49387" marR="49387" marT="0" marB="0"/>
                </a:tc>
              </a:tr>
              <a:tr h="248479">
                <a:tc>
                  <a:txBody>
                    <a:bodyPr/>
                    <a:lstStyle/>
                    <a:p>
                      <a:pPr hangingPunct="0">
                        <a:lnSpc>
                          <a:spcPct val="115000"/>
                        </a:lnSpc>
                        <a:spcAft>
                          <a:spcPts val="0"/>
                        </a:spcAft>
                      </a:pPr>
                      <a:r>
                        <a:rPr lang="uz-Cyrl-UZ" sz="1400"/>
                        <a:t>Намлик</a:t>
                      </a:r>
                      <a:endParaRPr lang="ru-RU" sz="1100">
                        <a:latin typeface="Calibri"/>
                        <a:ea typeface="Calibri"/>
                        <a:cs typeface="Times New Roman"/>
                      </a:endParaRPr>
                    </a:p>
                  </a:txBody>
                  <a:tcPr marL="49387" marR="49387" marT="0" marB="0"/>
                </a:tc>
                <a:tc>
                  <a:txBody>
                    <a:bodyPr/>
                    <a:lstStyle/>
                    <a:p>
                      <a:pPr algn="ctr" hangingPunct="0">
                        <a:lnSpc>
                          <a:spcPct val="115000"/>
                        </a:lnSpc>
                        <a:spcAft>
                          <a:spcPts val="0"/>
                        </a:spcAft>
                      </a:pPr>
                      <a:r>
                        <a:rPr lang="uz-Cyrl-UZ" sz="1400"/>
                        <a:t>80</a:t>
                      </a:r>
                      <a:endParaRPr lang="ru-RU" sz="1100">
                        <a:latin typeface="Calibri"/>
                        <a:ea typeface="Calibri"/>
                        <a:cs typeface="Times New Roman"/>
                      </a:endParaRPr>
                    </a:p>
                  </a:txBody>
                  <a:tcPr marL="49387" marR="49387" marT="0" marB="0"/>
                </a:tc>
                <a:tc>
                  <a:txBody>
                    <a:bodyPr/>
                    <a:lstStyle/>
                    <a:p>
                      <a:pPr algn="ctr" hangingPunct="0">
                        <a:lnSpc>
                          <a:spcPct val="115000"/>
                        </a:lnSpc>
                        <a:spcAft>
                          <a:spcPts val="0"/>
                        </a:spcAft>
                      </a:pPr>
                      <a:r>
                        <a:rPr lang="uz-Cyrl-UZ" sz="1400"/>
                        <a:t>83</a:t>
                      </a:r>
                      <a:endParaRPr lang="ru-RU" sz="1100">
                        <a:latin typeface="Calibri"/>
                        <a:ea typeface="Calibri"/>
                        <a:cs typeface="Times New Roman"/>
                      </a:endParaRPr>
                    </a:p>
                  </a:txBody>
                  <a:tcPr marL="49387" marR="49387" marT="0" marB="0"/>
                </a:tc>
                <a:tc>
                  <a:txBody>
                    <a:bodyPr/>
                    <a:lstStyle/>
                    <a:p>
                      <a:pPr algn="ctr" hangingPunct="0">
                        <a:lnSpc>
                          <a:spcPct val="115000"/>
                        </a:lnSpc>
                        <a:spcAft>
                          <a:spcPts val="0"/>
                        </a:spcAft>
                      </a:pPr>
                      <a:r>
                        <a:rPr lang="uz-Cyrl-UZ" sz="1400"/>
                        <a:t>85</a:t>
                      </a:r>
                      <a:endParaRPr lang="ru-RU" sz="1100">
                        <a:latin typeface="Calibri"/>
                        <a:ea typeface="Calibri"/>
                        <a:cs typeface="Times New Roman"/>
                      </a:endParaRPr>
                    </a:p>
                  </a:txBody>
                  <a:tcPr marL="49387" marR="49387" marT="0" marB="0"/>
                </a:tc>
              </a:tr>
              <a:tr h="496957">
                <a:tc>
                  <a:txBody>
                    <a:bodyPr/>
                    <a:lstStyle/>
                    <a:p>
                      <a:pPr hangingPunct="0">
                        <a:lnSpc>
                          <a:spcPct val="115000"/>
                        </a:lnSpc>
                        <a:spcAft>
                          <a:spcPts val="0"/>
                        </a:spcAft>
                      </a:pPr>
                      <a:r>
                        <a:rPr lang="uz-Cyrl-UZ" sz="1400"/>
                        <a:t>Умумий қуруқ модда, (камида) %</a:t>
                      </a:r>
                      <a:endParaRPr lang="ru-RU" sz="1100">
                        <a:latin typeface="Calibri"/>
                        <a:ea typeface="Calibri"/>
                        <a:cs typeface="Times New Roman"/>
                      </a:endParaRPr>
                    </a:p>
                  </a:txBody>
                  <a:tcPr marL="49387" marR="49387" marT="0" marB="0"/>
                </a:tc>
                <a:tc>
                  <a:txBody>
                    <a:bodyPr/>
                    <a:lstStyle/>
                    <a:p>
                      <a:pPr algn="ctr" hangingPunct="0">
                        <a:lnSpc>
                          <a:spcPct val="115000"/>
                        </a:lnSpc>
                        <a:spcAft>
                          <a:spcPts val="0"/>
                        </a:spcAft>
                      </a:pPr>
                      <a:r>
                        <a:rPr lang="uz-Cyrl-UZ" sz="1400"/>
                        <a:t>20</a:t>
                      </a:r>
                      <a:endParaRPr lang="ru-RU" sz="1100">
                        <a:latin typeface="Calibri"/>
                        <a:ea typeface="Calibri"/>
                        <a:cs typeface="Times New Roman"/>
                      </a:endParaRPr>
                    </a:p>
                  </a:txBody>
                  <a:tcPr marL="49387" marR="49387" marT="0" marB="0"/>
                </a:tc>
                <a:tc>
                  <a:txBody>
                    <a:bodyPr/>
                    <a:lstStyle/>
                    <a:p>
                      <a:pPr algn="ctr" hangingPunct="0">
                        <a:lnSpc>
                          <a:spcPct val="115000"/>
                        </a:lnSpc>
                        <a:spcAft>
                          <a:spcPts val="0"/>
                        </a:spcAft>
                      </a:pPr>
                      <a:r>
                        <a:rPr lang="uz-Cyrl-UZ" sz="1400"/>
                        <a:t>17</a:t>
                      </a:r>
                      <a:endParaRPr lang="ru-RU" sz="1100">
                        <a:latin typeface="Calibri"/>
                        <a:ea typeface="Calibri"/>
                        <a:cs typeface="Times New Roman"/>
                      </a:endParaRPr>
                    </a:p>
                  </a:txBody>
                  <a:tcPr marL="49387" marR="49387" marT="0" marB="0"/>
                </a:tc>
                <a:tc>
                  <a:txBody>
                    <a:bodyPr/>
                    <a:lstStyle/>
                    <a:p>
                      <a:pPr algn="ctr" hangingPunct="0">
                        <a:lnSpc>
                          <a:spcPct val="115000"/>
                        </a:lnSpc>
                        <a:spcAft>
                          <a:spcPts val="0"/>
                        </a:spcAft>
                      </a:pPr>
                      <a:r>
                        <a:rPr lang="uz-Cyrl-UZ" sz="1400"/>
                        <a:t>15</a:t>
                      </a:r>
                      <a:endParaRPr lang="ru-RU" sz="1100">
                        <a:latin typeface="Calibri"/>
                        <a:ea typeface="Calibri"/>
                        <a:cs typeface="Times New Roman"/>
                      </a:endParaRPr>
                    </a:p>
                  </a:txBody>
                  <a:tcPr marL="49387" marR="49387" marT="0" marB="0"/>
                </a:tc>
              </a:tr>
              <a:tr h="496957">
                <a:tc>
                  <a:txBody>
                    <a:bodyPr/>
                    <a:lstStyle/>
                    <a:p>
                      <a:pPr hangingPunct="0">
                        <a:lnSpc>
                          <a:spcPct val="115000"/>
                        </a:lnSpc>
                        <a:spcAft>
                          <a:spcPts val="0"/>
                        </a:spcAft>
                      </a:pPr>
                      <a:r>
                        <a:rPr lang="uz-Cyrl-UZ" sz="1400"/>
                        <a:t>Қуруқ моддадаги протеин миқдори, %</a:t>
                      </a:r>
                      <a:endParaRPr lang="ru-RU" sz="1100">
                        <a:latin typeface="Calibri"/>
                        <a:ea typeface="Calibri"/>
                        <a:cs typeface="Times New Roman"/>
                      </a:endParaRPr>
                    </a:p>
                  </a:txBody>
                  <a:tcPr marL="49387" marR="49387" marT="0" marB="0"/>
                </a:tc>
                <a:tc>
                  <a:txBody>
                    <a:bodyPr/>
                    <a:lstStyle/>
                    <a:p>
                      <a:pPr algn="ctr" hangingPunct="0">
                        <a:lnSpc>
                          <a:spcPct val="115000"/>
                        </a:lnSpc>
                        <a:spcAft>
                          <a:spcPts val="0"/>
                        </a:spcAft>
                      </a:pPr>
                      <a:r>
                        <a:rPr lang="uz-Cyrl-UZ" sz="1400"/>
                        <a:t>10</a:t>
                      </a:r>
                      <a:endParaRPr lang="ru-RU" sz="1100">
                        <a:latin typeface="Calibri"/>
                        <a:ea typeface="Calibri"/>
                        <a:cs typeface="Times New Roman"/>
                      </a:endParaRPr>
                    </a:p>
                  </a:txBody>
                  <a:tcPr marL="49387" marR="49387" marT="0" marB="0"/>
                </a:tc>
                <a:tc>
                  <a:txBody>
                    <a:bodyPr/>
                    <a:lstStyle/>
                    <a:p>
                      <a:pPr algn="ctr" hangingPunct="0">
                        <a:lnSpc>
                          <a:spcPct val="115000"/>
                        </a:lnSpc>
                        <a:spcAft>
                          <a:spcPts val="0"/>
                        </a:spcAft>
                      </a:pPr>
                      <a:r>
                        <a:rPr lang="uz-Cyrl-UZ" sz="1400"/>
                        <a:t>8</a:t>
                      </a:r>
                      <a:endParaRPr lang="ru-RU" sz="1100">
                        <a:latin typeface="Calibri"/>
                        <a:ea typeface="Calibri"/>
                        <a:cs typeface="Times New Roman"/>
                      </a:endParaRPr>
                    </a:p>
                  </a:txBody>
                  <a:tcPr marL="49387" marR="49387" marT="0" marB="0"/>
                </a:tc>
                <a:tc>
                  <a:txBody>
                    <a:bodyPr/>
                    <a:lstStyle/>
                    <a:p>
                      <a:pPr algn="ctr" hangingPunct="0">
                        <a:lnSpc>
                          <a:spcPct val="115000"/>
                        </a:lnSpc>
                        <a:spcAft>
                          <a:spcPts val="0"/>
                        </a:spcAft>
                      </a:pPr>
                      <a:r>
                        <a:rPr lang="uz-Cyrl-UZ" sz="1400"/>
                        <a:t>8</a:t>
                      </a:r>
                      <a:endParaRPr lang="ru-RU" sz="1100">
                        <a:latin typeface="Calibri"/>
                        <a:ea typeface="Calibri"/>
                        <a:cs typeface="Times New Roman"/>
                      </a:endParaRPr>
                    </a:p>
                  </a:txBody>
                  <a:tcPr marL="49387" marR="49387" marT="0" marB="0"/>
                </a:tc>
              </a:tr>
              <a:tr h="496957">
                <a:tc>
                  <a:txBody>
                    <a:bodyPr/>
                    <a:lstStyle/>
                    <a:p>
                      <a:pPr hangingPunct="0">
                        <a:lnSpc>
                          <a:spcPct val="115000"/>
                        </a:lnSpc>
                        <a:spcAft>
                          <a:spcPts val="0"/>
                        </a:spcAft>
                      </a:pPr>
                      <a:r>
                        <a:rPr lang="uz-Cyrl-UZ" sz="1400"/>
                        <a:t>Қуруқ моддадаги каротин миқдори, (камида), мг/кг</a:t>
                      </a:r>
                      <a:endParaRPr lang="ru-RU" sz="1100">
                        <a:latin typeface="Calibri"/>
                        <a:ea typeface="Calibri"/>
                        <a:cs typeface="Times New Roman"/>
                      </a:endParaRPr>
                    </a:p>
                  </a:txBody>
                  <a:tcPr marL="49387" marR="49387" marT="0" marB="0"/>
                </a:tc>
                <a:tc>
                  <a:txBody>
                    <a:bodyPr/>
                    <a:lstStyle/>
                    <a:p>
                      <a:pPr algn="ctr" hangingPunct="0">
                        <a:lnSpc>
                          <a:spcPct val="115000"/>
                        </a:lnSpc>
                        <a:spcAft>
                          <a:spcPts val="0"/>
                        </a:spcAft>
                      </a:pPr>
                      <a:r>
                        <a:rPr lang="uz-Cyrl-UZ" sz="1400"/>
                        <a:t>35</a:t>
                      </a:r>
                      <a:endParaRPr lang="ru-RU" sz="1100">
                        <a:latin typeface="Calibri"/>
                        <a:ea typeface="Calibri"/>
                        <a:cs typeface="Times New Roman"/>
                      </a:endParaRPr>
                    </a:p>
                  </a:txBody>
                  <a:tcPr marL="49387" marR="49387" marT="0" marB="0"/>
                </a:tc>
                <a:tc>
                  <a:txBody>
                    <a:bodyPr/>
                    <a:lstStyle/>
                    <a:p>
                      <a:pPr algn="ctr" hangingPunct="0">
                        <a:lnSpc>
                          <a:spcPct val="115000"/>
                        </a:lnSpc>
                        <a:spcAft>
                          <a:spcPts val="0"/>
                        </a:spcAft>
                      </a:pPr>
                      <a:r>
                        <a:rPr lang="uz-Cyrl-UZ" sz="1400"/>
                        <a:t>35</a:t>
                      </a:r>
                      <a:endParaRPr lang="ru-RU" sz="1100">
                        <a:latin typeface="Calibri"/>
                        <a:ea typeface="Calibri"/>
                        <a:cs typeface="Times New Roman"/>
                      </a:endParaRPr>
                    </a:p>
                  </a:txBody>
                  <a:tcPr marL="49387" marR="49387" marT="0" marB="0"/>
                </a:tc>
                <a:tc>
                  <a:txBody>
                    <a:bodyPr/>
                    <a:lstStyle/>
                    <a:p>
                      <a:pPr algn="ctr" hangingPunct="0">
                        <a:lnSpc>
                          <a:spcPct val="115000"/>
                        </a:lnSpc>
                        <a:spcAft>
                          <a:spcPts val="0"/>
                        </a:spcAft>
                      </a:pPr>
                      <a:r>
                        <a:rPr lang="uz-Cyrl-UZ" sz="1400"/>
                        <a:t>35</a:t>
                      </a:r>
                      <a:endParaRPr lang="ru-RU" sz="1100">
                        <a:latin typeface="Calibri"/>
                        <a:ea typeface="Calibri"/>
                        <a:cs typeface="Times New Roman"/>
                      </a:endParaRPr>
                    </a:p>
                  </a:txBody>
                  <a:tcPr marL="49387" marR="49387" marT="0" marB="0"/>
                </a:tc>
              </a:tr>
              <a:tr h="745437">
                <a:tc>
                  <a:txBody>
                    <a:bodyPr/>
                    <a:lstStyle/>
                    <a:p>
                      <a:pPr hangingPunct="0">
                        <a:lnSpc>
                          <a:spcPct val="115000"/>
                        </a:lnSpc>
                        <a:spcAft>
                          <a:spcPts val="0"/>
                        </a:spcAft>
                      </a:pPr>
                      <a:r>
                        <a:rPr lang="uz-Cyrl-UZ" sz="1400"/>
                        <a:t> Силосхонага бостиришнинг давомийлиги,   деворларининг баландлигига қараб (сутка) </a:t>
                      </a:r>
                      <a:endParaRPr lang="ru-RU" sz="1100">
                        <a:latin typeface="Calibri"/>
                        <a:ea typeface="Calibri"/>
                        <a:cs typeface="Times New Roman"/>
                      </a:endParaRPr>
                    </a:p>
                  </a:txBody>
                  <a:tcPr marL="49387" marR="49387" marT="0" marB="0" anchor="ctr"/>
                </a:tc>
                <a:tc>
                  <a:txBody>
                    <a:bodyPr/>
                    <a:lstStyle/>
                    <a:p>
                      <a:pPr algn="ctr" hangingPunct="0">
                        <a:lnSpc>
                          <a:spcPct val="115000"/>
                        </a:lnSpc>
                        <a:spcAft>
                          <a:spcPts val="0"/>
                        </a:spcAft>
                      </a:pPr>
                      <a:endParaRPr lang="uz-Cyrl-UZ" sz="1400">
                        <a:latin typeface="Times New Roman"/>
                        <a:ea typeface="Times New Roman"/>
                        <a:cs typeface="Times New Roman"/>
                      </a:endParaRPr>
                    </a:p>
                  </a:txBody>
                  <a:tcPr marL="49387" marR="49387" marT="0" marB="0"/>
                </a:tc>
                <a:tc>
                  <a:txBody>
                    <a:bodyPr/>
                    <a:lstStyle/>
                    <a:p>
                      <a:pPr algn="ctr" hangingPunct="0">
                        <a:lnSpc>
                          <a:spcPct val="115000"/>
                        </a:lnSpc>
                        <a:spcAft>
                          <a:spcPts val="0"/>
                        </a:spcAft>
                      </a:pPr>
                      <a:endParaRPr lang="ru-RU" sz="1400">
                        <a:latin typeface="Times New Roman"/>
                        <a:ea typeface="Times New Roman"/>
                        <a:cs typeface="Times New Roman"/>
                      </a:endParaRPr>
                    </a:p>
                  </a:txBody>
                  <a:tcPr marL="49387" marR="49387" marT="0" marB="0"/>
                </a:tc>
                <a:tc>
                  <a:txBody>
                    <a:bodyPr/>
                    <a:lstStyle/>
                    <a:p>
                      <a:pPr algn="ctr" hangingPunct="0">
                        <a:lnSpc>
                          <a:spcPct val="115000"/>
                        </a:lnSpc>
                        <a:spcAft>
                          <a:spcPts val="0"/>
                        </a:spcAft>
                      </a:pPr>
                      <a:endParaRPr lang="ru-RU" sz="1400">
                        <a:latin typeface="Times New Roman"/>
                        <a:ea typeface="Times New Roman"/>
                        <a:cs typeface="Times New Roman"/>
                      </a:endParaRPr>
                    </a:p>
                  </a:txBody>
                  <a:tcPr marL="49387" marR="49387" marT="0" marB="0"/>
                </a:tc>
              </a:tr>
              <a:tr h="248479">
                <a:tc>
                  <a:txBody>
                    <a:bodyPr/>
                    <a:lstStyle/>
                    <a:p>
                      <a:pPr indent="450215" hangingPunct="0">
                        <a:lnSpc>
                          <a:spcPct val="115000"/>
                        </a:lnSpc>
                        <a:spcAft>
                          <a:spcPts val="0"/>
                        </a:spcAft>
                      </a:pPr>
                      <a:r>
                        <a:rPr lang="uz-Cyrl-UZ" sz="1400"/>
                        <a:t>гача, кўпи билан</a:t>
                      </a:r>
                      <a:endParaRPr lang="uz-Cyrl-UZ" sz="1400">
                        <a:latin typeface="Times New Roman"/>
                        <a:ea typeface="Times New Roman"/>
                        <a:cs typeface="Times New Roman"/>
                      </a:endParaRPr>
                    </a:p>
                  </a:txBody>
                  <a:tcPr marL="49387" marR="49387" marT="0" marB="0"/>
                </a:tc>
                <a:tc>
                  <a:txBody>
                    <a:bodyPr/>
                    <a:lstStyle/>
                    <a:p>
                      <a:pPr algn="ctr" hangingPunct="0">
                        <a:lnSpc>
                          <a:spcPct val="115000"/>
                        </a:lnSpc>
                        <a:spcAft>
                          <a:spcPts val="0"/>
                        </a:spcAft>
                      </a:pPr>
                      <a:r>
                        <a:rPr lang="uz-Cyrl-UZ" sz="1400"/>
                        <a:t>3</a:t>
                      </a:r>
                      <a:endParaRPr lang="ru-RU" sz="1100">
                        <a:latin typeface="Calibri"/>
                        <a:ea typeface="Calibri"/>
                        <a:cs typeface="Times New Roman"/>
                      </a:endParaRPr>
                    </a:p>
                  </a:txBody>
                  <a:tcPr marL="49387" marR="49387" marT="0" marB="0"/>
                </a:tc>
                <a:tc>
                  <a:txBody>
                    <a:bodyPr/>
                    <a:lstStyle/>
                    <a:p>
                      <a:pPr algn="ctr" hangingPunct="0">
                        <a:lnSpc>
                          <a:spcPct val="115000"/>
                        </a:lnSpc>
                        <a:spcAft>
                          <a:spcPts val="0"/>
                        </a:spcAft>
                      </a:pPr>
                      <a:r>
                        <a:rPr lang="uz-Cyrl-UZ" sz="1400"/>
                        <a:t>3</a:t>
                      </a:r>
                      <a:endParaRPr lang="ru-RU" sz="1100">
                        <a:latin typeface="Calibri"/>
                        <a:ea typeface="Calibri"/>
                        <a:cs typeface="Times New Roman"/>
                      </a:endParaRPr>
                    </a:p>
                  </a:txBody>
                  <a:tcPr marL="49387" marR="49387" marT="0" marB="0"/>
                </a:tc>
                <a:tc>
                  <a:txBody>
                    <a:bodyPr/>
                    <a:lstStyle/>
                    <a:p>
                      <a:pPr algn="ctr" hangingPunct="0">
                        <a:lnSpc>
                          <a:spcPct val="115000"/>
                        </a:lnSpc>
                        <a:spcAft>
                          <a:spcPts val="0"/>
                        </a:spcAft>
                      </a:pPr>
                      <a:r>
                        <a:rPr lang="uz-Cyrl-UZ" sz="1400"/>
                        <a:t>3</a:t>
                      </a:r>
                      <a:endParaRPr lang="ru-RU" sz="1100">
                        <a:latin typeface="Calibri"/>
                        <a:ea typeface="Calibri"/>
                        <a:cs typeface="Times New Roman"/>
                      </a:endParaRPr>
                    </a:p>
                  </a:txBody>
                  <a:tcPr marL="49387" marR="49387" marT="0" marB="0"/>
                </a:tc>
              </a:tr>
              <a:tr h="248479">
                <a:tc>
                  <a:txBody>
                    <a:bodyPr/>
                    <a:lstStyle/>
                    <a:p>
                      <a:pPr indent="450215" hangingPunct="0">
                        <a:lnSpc>
                          <a:spcPct val="115000"/>
                        </a:lnSpc>
                        <a:spcAft>
                          <a:spcPts val="0"/>
                        </a:spcAft>
                      </a:pPr>
                      <a:r>
                        <a:rPr lang="uz-Cyrl-UZ" sz="1400"/>
                        <a:t>2.5- гача, кўпи билан</a:t>
                      </a:r>
                      <a:endParaRPr lang="ru-RU" sz="1100">
                        <a:latin typeface="Calibri"/>
                        <a:ea typeface="Calibri"/>
                        <a:cs typeface="Times New Roman"/>
                      </a:endParaRPr>
                    </a:p>
                  </a:txBody>
                  <a:tcPr marL="49387" marR="49387" marT="0" marB="0"/>
                </a:tc>
                <a:tc>
                  <a:txBody>
                    <a:bodyPr/>
                    <a:lstStyle/>
                    <a:p>
                      <a:pPr algn="ctr" hangingPunct="0">
                        <a:lnSpc>
                          <a:spcPct val="115000"/>
                        </a:lnSpc>
                        <a:spcAft>
                          <a:spcPts val="0"/>
                        </a:spcAft>
                      </a:pPr>
                      <a:r>
                        <a:rPr lang="uz-Cyrl-UZ" sz="1400"/>
                        <a:t>4</a:t>
                      </a:r>
                      <a:endParaRPr lang="ru-RU" sz="1100">
                        <a:latin typeface="Calibri"/>
                        <a:ea typeface="Calibri"/>
                        <a:cs typeface="Times New Roman"/>
                      </a:endParaRPr>
                    </a:p>
                  </a:txBody>
                  <a:tcPr marL="49387" marR="49387" marT="0" marB="0"/>
                </a:tc>
                <a:tc>
                  <a:txBody>
                    <a:bodyPr/>
                    <a:lstStyle/>
                    <a:p>
                      <a:pPr algn="ctr" hangingPunct="0">
                        <a:lnSpc>
                          <a:spcPct val="115000"/>
                        </a:lnSpc>
                        <a:spcAft>
                          <a:spcPts val="0"/>
                        </a:spcAft>
                      </a:pPr>
                      <a:r>
                        <a:rPr lang="uz-Cyrl-UZ" sz="1400"/>
                        <a:t>4</a:t>
                      </a:r>
                      <a:endParaRPr lang="ru-RU" sz="1100">
                        <a:latin typeface="Calibri"/>
                        <a:ea typeface="Calibri"/>
                        <a:cs typeface="Times New Roman"/>
                      </a:endParaRPr>
                    </a:p>
                  </a:txBody>
                  <a:tcPr marL="49387" marR="49387" marT="0" marB="0"/>
                </a:tc>
                <a:tc>
                  <a:txBody>
                    <a:bodyPr/>
                    <a:lstStyle/>
                    <a:p>
                      <a:pPr algn="ctr" hangingPunct="0">
                        <a:lnSpc>
                          <a:spcPct val="115000"/>
                        </a:lnSpc>
                        <a:spcAft>
                          <a:spcPts val="0"/>
                        </a:spcAft>
                      </a:pPr>
                      <a:r>
                        <a:rPr lang="uz-Cyrl-UZ" sz="1400"/>
                        <a:t>4</a:t>
                      </a:r>
                      <a:endParaRPr lang="ru-RU" sz="1100">
                        <a:latin typeface="Calibri"/>
                        <a:ea typeface="Calibri"/>
                        <a:cs typeface="Times New Roman"/>
                      </a:endParaRPr>
                    </a:p>
                  </a:txBody>
                  <a:tcPr marL="49387" marR="49387" marT="0" marB="0"/>
                </a:tc>
              </a:tr>
              <a:tr h="248479">
                <a:tc>
                  <a:txBody>
                    <a:bodyPr/>
                    <a:lstStyle/>
                    <a:p>
                      <a:pPr indent="450215" hangingPunct="0">
                        <a:lnSpc>
                          <a:spcPct val="115000"/>
                        </a:lnSpc>
                        <a:spcAft>
                          <a:spcPts val="0"/>
                        </a:spcAft>
                      </a:pPr>
                      <a:r>
                        <a:rPr lang="uz-Cyrl-UZ" sz="1400"/>
                        <a:t>дан баланд, кўпи билан</a:t>
                      </a:r>
                      <a:endParaRPr lang="uz-Cyrl-UZ" sz="1400">
                        <a:latin typeface="Times New Roman"/>
                        <a:ea typeface="Times New Roman"/>
                        <a:cs typeface="Times New Roman"/>
                      </a:endParaRPr>
                    </a:p>
                  </a:txBody>
                  <a:tcPr marL="49387" marR="49387" marT="0" marB="0"/>
                </a:tc>
                <a:tc>
                  <a:txBody>
                    <a:bodyPr/>
                    <a:lstStyle/>
                    <a:p>
                      <a:pPr algn="ctr" hangingPunct="0">
                        <a:lnSpc>
                          <a:spcPct val="115000"/>
                        </a:lnSpc>
                        <a:spcAft>
                          <a:spcPts val="0"/>
                        </a:spcAft>
                      </a:pPr>
                      <a:r>
                        <a:rPr lang="uz-Cyrl-UZ" sz="1400"/>
                        <a:t>5</a:t>
                      </a:r>
                      <a:endParaRPr lang="ru-RU" sz="1100">
                        <a:latin typeface="Calibri"/>
                        <a:ea typeface="Calibri"/>
                        <a:cs typeface="Times New Roman"/>
                      </a:endParaRPr>
                    </a:p>
                  </a:txBody>
                  <a:tcPr marL="49387" marR="49387" marT="0" marB="0"/>
                </a:tc>
                <a:tc>
                  <a:txBody>
                    <a:bodyPr/>
                    <a:lstStyle/>
                    <a:p>
                      <a:pPr algn="ctr" hangingPunct="0">
                        <a:lnSpc>
                          <a:spcPct val="115000"/>
                        </a:lnSpc>
                        <a:spcAft>
                          <a:spcPts val="0"/>
                        </a:spcAft>
                      </a:pPr>
                      <a:r>
                        <a:rPr lang="uz-Cyrl-UZ" sz="1400"/>
                        <a:t>5</a:t>
                      </a:r>
                      <a:endParaRPr lang="ru-RU" sz="1100">
                        <a:latin typeface="Calibri"/>
                        <a:ea typeface="Calibri"/>
                        <a:cs typeface="Times New Roman"/>
                      </a:endParaRPr>
                    </a:p>
                  </a:txBody>
                  <a:tcPr marL="49387" marR="49387" marT="0" marB="0"/>
                </a:tc>
                <a:tc>
                  <a:txBody>
                    <a:bodyPr/>
                    <a:lstStyle/>
                    <a:p>
                      <a:pPr algn="ctr" hangingPunct="0">
                        <a:lnSpc>
                          <a:spcPct val="115000"/>
                        </a:lnSpc>
                        <a:spcAft>
                          <a:spcPts val="0"/>
                        </a:spcAft>
                      </a:pPr>
                      <a:r>
                        <a:rPr lang="uz-Cyrl-UZ" sz="1400"/>
                        <a:t>5</a:t>
                      </a:r>
                      <a:endParaRPr lang="ru-RU" sz="1100">
                        <a:latin typeface="Calibri"/>
                        <a:ea typeface="Calibri"/>
                        <a:cs typeface="Times New Roman"/>
                      </a:endParaRPr>
                    </a:p>
                  </a:txBody>
                  <a:tcPr marL="49387" marR="49387" marT="0" marB="0"/>
                </a:tc>
              </a:tr>
              <a:tr h="496957">
                <a:tc>
                  <a:txBody>
                    <a:bodyPr/>
                    <a:lstStyle/>
                    <a:p>
                      <a:pPr hangingPunct="0">
                        <a:lnSpc>
                          <a:spcPct val="115000"/>
                        </a:lnSpc>
                        <a:spcAft>
                          <a:spcPts val="0"/>
                        </a:spcAft>
                      </a:pPr>
                      <a:r>
                        <a:rPr lang="uz-Cyrl-UZ" sz="1400"/>
                        <a:t>Ҳаво ўтмайдиган қилиб беркитиш (сутка), кўпи билан</a:t>
                      </a:r>
                      <a:endParaRPr lang="ru-RU" sz="1100">
                        <a:latin typeface="Calibri"/>
                        <a:ea typeface="Calibri"/>
                        <a:cs typeface="Times New Roman"/>
                      </a:endParaRPr>
                    </a:p>
                  </a:txBody>
                  <a:tcPr marL="49387" marR="49387" marT="0" marB="0"/>
                </a:tc>
                <a:tc>
                  <a:txBody>
                    <a:bodyPr/>
                    <a:lstStyle/>
                    <a:p>
                      <a:pPr algn="ctr" hangingPunct="0">
                        <a:lnSpc>
                          <a:spcPct val="115000"/>
                        </a:lnSpc>
                        <a:spcAft>
                          <a:spcPts val="0"/>
                        </a:spcAft>
                      </a:pPr>
                      <a:r>
                        <a:rPr lang="uz-Cyrl-UZ" sz="1400"/>
                        <a:t>2</a:t>
                      </a:r>
                      <a:endParaRPr lang="ru-RU" sz="1100">
                        <a:latin typeface="Calibri"/>
                        <a:ea typeface="Calibri"/>
                        <a:cs typeface="Times New Roman"/>
                      </a:endParaRPr>
                    </a:p>
                  </a:txBody>
                  <a:tcPr marL="49387" marR="49387" marT="0" marB="0"/>
                </a:tc>
                <a:tc>
                  <a:txBody>
                    <a:bodyPr/>
                    <a:lstStyle/>
                    <a:p>
                      <a:pPr algn="ctr" hangingPunct="0">
                        <a:lnSpc>
                          <a:spcPct val="115000"/>
                        </a:lnSpc>
                        <a:spcAft>
                          <a:spcPts val="0"/>
                        </a:spcAft>
                      </a:pPr>
                      <a:r>
                        <a:rPr lang="uz-Cyrl-UZ" sz="1400"/>
                        <a:t>2</a:t>
                      </a:r>
                      <a:endParaRPr lang="ru-RU" sz="1100">
                        <a:latin typeface="Calibri"/>
                        <a:ea typeface="Calibri"/>
                        <a:cs typeface="Times New Roman"/>
                      </a:endParaRPr>
                    </a:p>
                  </a:txBody>
                  <a:tcPr marL="49387" marR="49387" marT="0" marB="0"/>
                </a:tc>
                <a:tc>
                  <a:txBody>
                    <a:bodyPr/>
                    <a:lstStyle/>
                    <a:p>
                      <a:pPr algn="ctr" hangingPunct="0">
                        <a:lnSpc>
                          <a:spcPct val="115000"/>
                        </a:lnSpc>
                        <a:spcAft>
                          <a:spcPts val="0"/>
                        </a:spcAft>
                      </a:pPr>
                      <a:r>
                        <a:rPr lang="uz-Cyrl-UZ" sz="1400"/>
                        <a:t>2</a:t>
                      </a:r>
                      <a:endParaRPr lang="ru-RU" sz="1100">
                        <a:latin typeface="Calibri"/>
                        <a:ea typeface="Calibri"/>
                        <a:cs typeface="Times New Roman"/>
                      </a:endParaRPr>
                    </a:p>
                  </a:txBody>
                  <a:tcPr marL="49387" marR="49387" marT="0" marB="0"/>
                </a:tc>
              </a:tr>
            </a:tbl>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87d376022f1152152a19e14fc4186207dccdd"/>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8.xml.rels><?xml version="1.0" encoding="UTF-8" standalone="yes"?>
<Relationships xmlns="http://schemas.openxmlformats.org/package/2006/relationships"><Relationship Id="rId1" Type="http://schemas.openxmlformats.org/officeDocument/2006/relationships/image" Target="../media/image6.jpeg"/></Relationships>
</file>

<file path=ppt/theme/_rels/theme9.xml.rels><?xml version="1.0" encoding="UTF-8" standalone="yes"?>
<Relationships xmlns="http://schemas.openxmlformats.org/package/2006/relationships"><Relationship Id="rId1" Type="http://schemas.openxmlformats.org/officeDocument/2006/relationships/image" Target="../media/image7.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6.xml><?xml version="1.0" encoding="utf-8"?>
<a:theme xmlns:a="http://schemas.openxmlformats.org/drawingml/2006/main" name="1_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7.xml><?xml version="1.0" encoding="utf-8"?>
<a:theme xmlns:a="http://schemas.openxmlformats.org/drawingml/2006/main" name="2_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8.xml><?xml version="1.0" encoding="utf-8"?>
<a:theme xmlns:a="http://schemas.openxmlformats.org/drawingml/2006/main" name="1_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9.xml><?xml version="1.0" encoding="utf-8"?>
<a:theme xmlns:a="http://schemas.openxmlformats.org/drawingml/2006/main" name="1_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10.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Balloons</Template>
  <TotalTime>1072</TotalTime>
  <Words>2355</Words>
  <Application>Microsoft Office PowerPoint</Application>
  <PresentationFormat>Экран (4:3)</PresentationFormat>
  <Paragraphs>412</Paragraphs>
  <Slides>27</Slides>
  <Notes>1</Notes>
  <HiddenSlides>0</HiddenSlides>
  <MMClips>0</MMClips>
  <ScaleCrop>false</ScaleCrop>
  <HeadingPairs>
    <vt:vector size="4" baseType="variant">
      <vt:variant>
        <vt:lpstr>Тема</vt:lpstr>
      </vt:variant>
      <vt:variant>
        <vt:i4>9</vt:i4>
      </vt:variant>
      <vt:variant>
        <vt:lpstr>Заголовки слайдов</vt:lpstr>
      </vt:variant>
      <vt:variant>
        <vt:i4>27</vt:i4>
      </vt:variant>
    </vt:vector>
  </HeadingPairs>
  <TitlesOfParts>
    <vt:vector size="36" baseType="lpstr">
      <vt:lpstr>Balloons</vt:lpstr>
      <vt:lpstr>Изящная</vt:lpstr>
      <vt:lpstr>Office Theme</vt:lpstr>
      <vt:lpstr>Трек</vt:lpstr>
      <vt:lpstr>Справедливость</vt:lpstr>
      <vt:lpstr>1_Трек</vt:lpstr>
      <vt:lpstr>2_Трек</vt:lpstr>
      <vt:lpstr>1_Поток</vt:lpstr>
      <vt:lpstr>1_Открытая</vt:lpstr>
      <vt:lpstr>Слайд 1</vt:lpstr>
      <vt:lpstr>Режа</vt:lpstr>
      <vt:lpstr>ПИЧАН ТАЙЁРЛАШ ТЕХНОЛОГИЯСИ</vt:lpstr>
      <vt:lpstr>Слайд 4</vt:lpstr>
      <vt:lpstr>Экилган дуккакли ўтлардан турли муддатларда ўрилганда 1 га майдондан олинган пичан ва хом протеин миқдори, кг </vt:lpstr>
      <vt:lpstr>Ўриш баландлиги.</vt:lpstr>
      <vt:lpstr>Ўриш техникаси.</vt:lpstr>
      <vt:lpstr>Ўтларни тўплаш.</vt:lpstr>
      <vt:lpstr>Ўтларни қуритиш.</vt:lpstr>
      <vt:lpstr>Слайд 10</vt:lpstr>
      <vt:lpstr>ЎТ УНИ ВА ДОНАДОР ОЗУҚАЛАР ТАЙЁРЛАШ</vt:lpstr>
      <vt:lpstr>ПИЧАННИ ҲИСОБГА ОЛИШ ВА СИФАТИНИ БАҲОЛАШ</vt:lpstr>
      <vt:lpstr> 1 м узунликдаги ғарам ҳажми, м3</vt:lpstr>
      <vt:lpstr>Ғарамнинг вазнини аниқлаш..</vt:lpstr>
      <vt:lpstr>1 м3 пичаннинг тахминий вазни, кг </vt:lpstr>
      <vt:lpstr>Пичаннинг сифатини баҳолаш</vt:lpstr>
      <vt:lpstr>Слайд 17</vt:lpstr>
      <vt:lpstr>Слайд 18</vt:lpstr>
      <vt:lpstr>Слайд 19</vt:lpstr>
      <vt:lpstr>1тонна гидролизли ачитқи массани тайёрлаш учун қуйидагилар керак:  </vt:lpstr>
      <vt:lpstr>Слайд 21</vt:lpstr>
      <vt:lpstr>Слайд 22</vt:lpstr>
      <vt:lpstr>Сенаж сифатига қўйиладиган талаблар. </vt:lpstr>
      <vt:lpstr>СИЛОС ТАЙЁРЛАШ</vt:lpstr>
      <vt:lpstr>Слайд 25</vt:lpstr>
      <vt:lpstr>Кунгабоқар кўк массасидан тайёрланадиган силосни сифатига класслар бўйича меьёрий талаблар </vt:lpstr>
      <vt:lpstr>Слайд 27</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User</cp:lastModifiedBy>
  <cp:revision>168</cp:revision>
  <cp:lastPrinted>1601-01-01T00:00:00Z</cp:lastPrinted>
  <dcterms:created xsi:type="dcterms:W3CDTF">2011-08-22T10:27:00Z</dcterms:created>
  <dcterms:modified xsi:type="dcterms:W3CDTF">2017-11-16T12:37:28Z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