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Layouts/slideLayout60.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Default Extension="png" ContentType="image/png"/>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 id="2147483761" r:id="rId2"/>
    <p:sldMasterId id="2147483773" r:id="rId3"/>
    <p:sldMasterId id="2147483785" r:id="rId4"/>
    <p:sldMasterId id="2147483797" r:id="rId5"/>
  </p:sldMasterIdLst>
  <p:sldIdLst>
    <p:sldId id="256" r:id="rId6"/>
    <p:sldId id="302" r:id="rId7"/>
    <p:sldId id="303" r:id="rId8"/>
    <p:sldId id="304" r:id="rId9"/>
    <p:sldId id="305" r:id="rId10"/>
    <p:sldId id="307" r:id="rId11"/>
    <p:sldId id="306" r:id="rId12"/>
    <p:sldId id="308" r:id="rId13"/>
    <p:sldId id="309" r:id="rId14"/>
    <p:sldId id="311" r:id="rId15"/>
    <p:sldId id="320" r:id="rId16"/>
    <p:sldId id="312" r:id="rId17"/>
    <p:sldId id="321" r:id="rId18"/>
    <p:sldId id="313" r:id="rId19"/>
    <p:sldId id="314" r:id="rId20"/>
    <p:sldId id="318" r:id="rId21"/>
    <p:sldId id="319" r:id="rId22"/>
    <p:sldId id="323" r:id="rId23"/>
    <p:sldId id="324" r:id="rId24"/>
    <p:sldId id="322" r:id="rId25"/>
    <p:sldId id="325" r:id="rId26"/>
    <p:sldId id="326" r:id="rId27"/>
    <p:sldId id="277" r:id="rId28"/>
  </p:sldIdLst>
  <p:sldSz cx="9144000" cy="6858000" type="screen4x3"/>
  <p:notesSz cx="6858000" cy="9144000"/>
  <p:custDataLst>
    <p:tags r:id="rId29"/>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1"/>
  <p:clrMru>
    <a:srgbClr val="0B01D1"/>
    <a:srgbClr val="00CC00"/>
    <a:srgbClr val="FF3300"/>
    <a:srgbClr val="0066FF"/>
    <a:srgbClr val="CC0000"/>
    <a:srgbClr val="00FF99"/>
    <a:srgbClr val="CC0099"/>
    <a:srgbClr val="FFFF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3313" autoAdjust="0"/>
  </p:normalViewPr>
  <p:slideViewPr>
    <p:cSldViewPr>
      <p:cViewPr varScale="1">
        <p:scale>
          <a:sx n="70" d="100"/>
          <a:sy n="70" d="100"/>
        </p:scale>
        <p:origin x="-130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r>
            <a:rPr lang="uz-Cyrl-UZ" b="1" i="1"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r>
            <a:rPr lang="ru-RU" smtClean="0"/>
            <a:t>Қизил себарга-Tr</a:t>
          </a:r>
          <a:r>
            <a:rPr lang="en-US" smtClean="0"/>
            <a:t>i</a:t>
          </a:r>
          <a:r>
            <a:rPr lang="ru-RU" smtClean="0"/>
            <a:t>folium pratense L.-ўқ илдизли, 150 см. гача чуқурликка кирадиган, ён илдизлари кўп илдиз системасига эга. Барглари мураккаб уч япроқчали. Гуллари қизил-сафсар рангли, шарсимон бошчага тўпланган. Четдан чангланади. Меваси 1 ёки 2 уруғли дуккак.</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6A686016-B465-41E4-A63D-A3E41C9C11C9}">
      <dgm:prSet/>
      <dgm:spPr/>
      <dgm:t>
        <a:bodyPr/>
        <a:lstStyle/>
        <a:p>
          <a:r>
            <a:rPr lang="ru-RU" smtClean="0"/>
            <a:t>Экиладиган қизил себарга шимолий ва жанубийларга ажратилади.</a:t>
          </a:r>
          <a:endParaRPr lang="ru-RU"/>
        </a:p>
      </dgm:t>
    </dgm:pt>
    <dgm:pt modelId="{504446F9-5C19-4A84-8FBD-A46C55F5B871}" type="parTrans" cxnId="{3D0BB5A5-824B-414D-8BDB-D663AD3B251E}">
      <dgm:prSet/>
      <dgm:spPr/>
      <dgm:t>
        <a:bodyPr/>
        <a:lstStyle/>
        <a:p>
          <a:endParaRPr lang="ru-RU"/>
        </a:p>
      </dgm:t>
    </dgm:pt>
    <dgm:pt modelId="{3CAE2458-087C-43DE-91FD-D6A2C3C3B43B}" type="sibTrans" cxnId="{3D0BB5A5-824B-414D-8BDB-D663AD3B251E}">
      <dgm:prSet/>
      <dgm:spPr/>
      <dgm:t>
        <a:bodyPr/>
        <a:lstStyle/>
        <a:p>
          <a:endParaRPr lang="ru-RU"/>
        </a:p>
      </dgm:t>
    </dgm:pt>
    <dgm:pt modelId="{B8A35635-D01E-43EB-918A-FB20E75CA039}">
      <dgm:prSet/>
      <dgm:spPr/>
      <dgm:t>
        <a:bodyPr/>
        <a:lstStyle/>
        <a:p>
          <a:r>
            <a:rPr lang="ru-RU" smtClean="0"/>
            <a:t>Шимолий себарга бир ўримли, бўйи баланд, яхши тупланади, серҳосил, секин ўсади, шимолий ўлкаларда экилади. Жанубий себарга (икки ўримли) сербарг, эртароқ гуллайди, шимолийга нисбатан сувни кам талаб қилади, иссиқликка чидамли, пичани майин ва ҳайвонлар хуш кўриб истемол қилади, жанубий ўлкаларда экилади.</a:t>
          </a:r>
          <a:endParaRPr lang="ru-RU"/>
        </a:p>
      </dgm:t>
    </dgm:pt>
    <dgm:pt modelId="{72F4A10C-441E-43F7-9AE8-EB9780987CD2}" type="parTrans" cxnId="{E91B8BDE-F64C-4102-AF5E-230BA058137E}">
      <dgm:prSet/>
      <dgm:spPr/>
      <dgm:t>
        <a:bodyPr/>
        <a:lstStyle/>
        <a:p>
          <a:endParaRPr lang="ru-RU"/>
        </a:p>
      </dgm:t>
    </dgm:pt>
    <dgm:pt modelId="{D94C3FCA-0137-4035-94B1-E364A2110A91}" type="sibTrans" cxnId="{E91B8BDE-F64C-4102-AF5E-230BA058137E}">
      <dgm:prSet/>
      <dgm:spPr/>
      <dgm:t>
        <a:bodyPr/>
        <a:lstStyle/>
        <a:p>
          <a:endParaRPr lang="ru-RU"/>
        </a:p>
      </dgm:t>
    </dgm:pt>
    <dgm:pt modelId="{973F56AA-D592-4149-96CF-6459D5C1B054}">
      <dgm:prSet/>
      <dgm:spPr/>
      <dgm:t>
        <a:bodyPr/>
        <a:lstStyle/>
        <a:p>
          <a:r>
            <a:rPr lang="ru-RU" smtClean="0"/>
            <a:t>Бу экин намсевар ҳисобланади. Намлик етишмаганда ҳосили кескин камаяди, аммо тупроқда сувнинг ортиқча бўлиши ўсимликлар нобуд бўлиб, экинни сийраклашиб кетишига сабабчи бўлади. Тупроқ намлиги дала нам сиғимига нисбатан 70-80% бўлганда яхши ўсади.</a:t>
          </a:r>
          <a:endParaRPr lang="ru-RU"/>
        </a:p>
      </dgm:t>
    </dgm:pt>
    <dgm:pt modelId="{7E3E4F21-6ECF-4164-93F5-C0F631E5B468}" type="parTrans" cxnId="{F868D17D-0A92-4CA4-B658-7D81FD499588}">
      <dgm:prSet/>
      <dgm:spPr/>
      <dgm:t>
        <a:bodyPr/>
        <a:lstStyle/>
        <a:p>
          <a:endParaRPr lang="ru-RU"/>
        </a:p>
      </dgm:t>
    </dgm:pt>
    <dgm:pt modelId="{EA1830C7-8ABF-46DB-AD1E-738A40F5760E}" type="sibTrans" cxnId="{F868D17D-0A92-4CA4-B658-7D81FD499588}">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53440537-B1C5-433C-8EF8-938C11876AEF}" type="presOf" srcId="{FFE8B254-F748-4EA9-840F-C629F20050FA}" destId="{494A0A28-AC71-410E-9A09-98494374006B}" srcOrd="0" destOrd="0" presId="urn:microsoft.com/office/officeart/2005/8/layout/vList2"/>
    <dgm:cxn modelId="{674AAC46-EE22-48E2-9191-D7CF94597D6C}" type="presOf" srcId="{8C446D5B-F40C-47A7-AA82-4959E8CB408D}" destId="{E9240949-51E6-49B1-BC58-DA8E36260ED3}" srcOrd="0" destOrd="0" presId="urn:microsoft.com/office/officeart/2005/8/layout/vList2"/>
    <dgm:cxn modelId="{6FC719FC-350A-41E0-91AC-B2DE3F4B275F}" type="presOf" srcId="{B8A35635-D01E-43EB-918A-FB20E75CA039}" destId="{3102073A-0B37-4EE7-9FB6-C679253A425E}" srcOrd="0" destOrd="2" presId="urn:microsoft.com/office/officeart/2005/8/layout/vList2"/>
    <dgm:cxn modelId="{6DE0C06F-014D-456E-8EB7-8BD073776680}" type="presOf" srcId="{973F56AA-D592-4149-96CF-6459D5C1B054}" destId="{3102073A-0B37-4EE7-9FB6-C679253A425E}" srcOrd="0" destOrd="3" presId="urn:microsoft.com/office/officeart/2005/8/layout/vList2"/>
    <dgm:cxn modelId="{C00A1452-0BCE-454D-90F3-ED43F00626AF}" type="presOf" srcId="{312B9663-67DD-4BF0-8671-ACD17F5C18E1}" destId="{3102073A-0B37-4EE7-9FB6-C679253A425E}"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F868D17D-0A92-4CA4-B658-7D81FD499588}" srcId="{FFE8B254-F748-4EA9-840F-C629F20050FA}" destId="{973F56AA-D592-4149-96CF-6459D5C1B054}" srcOrd="3" destOrd="0" parTransId="{7E3E4F21-6ECF-4164-93F5-C0F631E5B468}" sibTransId="{EA1830C7-8ABF-46DB-AD1E-738A40F5760E}"/>
    <dgm:cxn modelId="{3D0BB5A5-824B-414D-8BDB-D663AD3B251E}" srcId="{FFE8B254-F748-4EA9-840F-C629F20050FA}" destId="{6A686016-B465-41E4-A63D-A3E41C9C11C9}" srcOrd="1" destOrd="0" parTransId="{504446F9-5C19-4A84-8FBD-A46C55F5B871}" sibTransId="{3CAE2458-087C-43DE-91FD-D6A2C3C3B43B}"/>
    <dgm:cxn modelId="{E91B8BDE-F64C-4102-AF5E-230BA058137E}" srcId="{FFE8B254-F748-4EA9-840F-C629F20050FA}" destId="{B8A35635-D01E-43EB-918A-FB20E75CA039}" srcOrd="2" destOrd="0" parTransId="{72F4A10C-441E-43F7-9AE8-EB9780987CD2}" sibTransId="{D94C3FCA-0137-4035-94B1-E364A2110A91}"/>
    <dgm:cxn modelId="{EA421FC0-753E-46C8-8149-A9F06D02804C}" srcId="{8C446D5B-F40C-47A7-AA82-4959E8CB408D}" destId="{FFE8B254-F748-4EA9-840F-C629F20050FA}" srcOrd="0" destOrd="0" parTransId="{36B549C7-1BC8-48FF-A4CE-37107E184CE2}" sibTransId="{C1BAE326-4E44-44C4-9F2D-DFDB91BE1E74}"/>
    <dgm:cxn modelId="{B527B200-1E0C-4DB4-B93A-98C370CA7683}" type="presOf" srcId="{6A686016-B465-41E4-A63D-A3E41C9C11C9}" destId="{3102073A-0B37-4EE7-9FB6-C679253A425E}" srcOrd="0" destOrd="1" presId="urn:microsoft.com/office/officeart/2005/8/layout/vList2"/>
    <dgm:cxn modelId="{4183EDA1-4CDF-494D-A3CA-6824B04AF587}" type="presParOf" srcId="{E9240949-51E6-49B1-BC58-DA8E36260ED3}" destId="{494A0A28-AC71-410E-9A09-98494374006B}" srcOrd="0" destOrd="0" presId="urn:microsoft.com/office/officeart/2005/8/layout/vList2"/>
    <dgm:cxn modelId="{3DE452EF-64FE-49F0-9075-7A4B5AD7F949}" type="presParOf" srcId="{E9240949-51E6-49B1-BC58-DA8E36260ED3}" destId="{3102073A-0B37-4EE7-9FB6-C679253A425E}" srcOrd="1"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dgm:t>
        <a:bodyPr/>
        <a:lstStyle/>
        <a:p>
          <a:r>
            <a:rPr lang="uz-Cyrl-UZ" b="1" i="1"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r>
            <a:rPr lang="ru-RU" smtClean="0"/>
            <a:t>Қизил себарга ўтлоқи, ўтлоқи-ботқоқ тупроқларда шоли билан алмашлаб экилади. Алмашлаб экишда 2-3 йил фойдаланилади. Қизил себарга соф ҳолда, кўпинча қопловчи экинлар билан бирга экилади.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C0064D7A-8FDB-453F-B9E5-3FBDB060BACB}">
      <dgm:prSet/>
      <dgm:spPr/>
      <dgm:t>
        <a:bodyPr/>
        <a:lstStyle/>
        <a:p>
          <a:r>
            <a:rPr lang="ru-RU" smtClean="0"/>
            <a:t>Қизил себарга дон экинларига нисбатан ўғитларга талабчан, у 1 т пичан ҳосили учун 5-6 кг фосфор, 16-17 кг калий ва 15-17 кг кальций сарфлайди. Азотга бўлган эҳтиёжини туганак бактериялар фаолияти натижасида қоплайди.</a:t>
          </a:r>
          <a:endParaRPr lang="ru-RU"/>
        </a:p>
      </dgm:t>
    </dgm:pt>
    <dgm:pt modelId="{05112584-3A41-45EB-A40E-AFC4F2070551}" type="parTrans" cxnId="{92AB47AA-C0FE-4C3F-8ED9-24CF644A9327}">
      <dgm:prSet/>
      <dgm:spPr/>
      <dgm:t>
        <a:bodyPr/>
        <a:lstStyle/>
        <a:p>
          <a:endParaRPr lang="ru-RU"/>
        </a:p>
      </dgm:t>
    </dgm:pt>
    <dgm:pt modelId="{2A415E35-63A5-4215-B9E7-7C4CB5D59E00}" type="sibTrans" cxnId="{92AB47AA-C0FE-4C3F-8ED9-24CF644A9327}">
      <dgm:prSet/>
      <dgm:spPr/>
      <dgm:t>
        <a:bodyPr/>
        <a:lstStyle/>
        <a:p>
          <a:endParaRPr lang="ru-RU"/>
        </a:p>
      </dgm:t>
    </dgm:pt>
    <dgm:pt modelId="{1A30A9FD-4AEA-4AA3-859C-15F854D3584A}">
      <dgm:prSet/>
      <dgm:spPr/>
      <dgm:t>
        <a:bodyPr/>
        <a:lstStyle/>
        <a:p>
          <a:r>
            <a:rPr lang="ru-RU" smtClean="0"/>
            <a:t>Ерни ишлаш кузги шудгорлашдан бошланади. Баҳорда бораналанади, текисланади, экишдан олдин, керак бўлса, дискалаш ёки культивация билан бороналанади.</a:t>
          </a:r>
          <a:endParaRPr lang="ru-RU"/>
        </a:p>
      </dgm:t>
    </dgm:pt>
    <dgm:pt modelId="{3B38E940-FB10-4C46-BA2C-D771345C93ED}" type="parTrans" cxnId="{AE3F8EAE-AA2D-476E-8CD2-40540F085222}">
      <dgm:prSet/>
      <dgm:spPr/>
      <dgm:t>
        <a:bodyPr/>
        <a:lstStyle/>
        <a:p>
          <a:endParaRPr lang="ru-RU"/>
        </a:p>
      </dgm:t>
    </dgm:pt>
    <dgm:pt modelId="{15A5AD08-C65C-4931-9178-0678770DF643}" type="sibTrans" cxnId="{AE3F8EAE-AA2D-476E-8CD2-40540F085222}">
      <dgm:prSet/>
      <dgm:spPr/>
      <dgm:t>
        <a:bodyPr/>
        <a:lstStyle/>
        <a:p>
          <a:endParaRPr lang="ru-RU"/>
        </a:p>
      </dgm:t>
    </dgm:pt>
    <dgm:pt modelId="{6EE928CE-6382-457D-AF7B-D7910BE22E43}">
      <dgm:prSet/>
      <dgm:spPr/>
      <dgm:t>
        <a:bodyPr/>
        <a:lstStyle/>
        <a:p>
          <a:r>
            <a:rPr lang="ru-RU" smtClean="0"/>
            <a:t>Кузги шудгордан олдин гектарига 100 кг фосфор ва 50 кг калий соф ҳолда солинади.</a:t>
          </a:r>
          <a:endParaRPr lang="ru-RU"/>
        </a:p>
      </dgm:t>
    </dgm:pt>
    <dgm:pt modelId="{64243B4F-C054-4540-9E2E-3113899DD075}" type="parTrans" cxnId="{7A3D6108-59BA-468E-85DF-C991C2EA43F4}">
      <dgm:prSet/>
      <dgm:spPr/>
      <dgm:t>
        <a:bodyPr/>
        <a:lstStyle/>
        <a:p>
          <a:endParaRPr lang="ru-RU"/>
        </a:p>
      </dgm:t>
    </dgm:pt>
    <dgm:pt modelId="{B24207CF-0C24-44DA-9FE9-6DC911CDD5E4}" type="sibTrans" cxnId="{7A3D6108-59BA-468E-85DF-C991C2EA43F4}">
      <dgm:prSet/>
      <dgm:spPr/>
      <dgm:t>
        <a:bodyPr/>
        <a:lstStyle/>
        <a:p>
          <a:endParaRPr lang="ru-RU"/>
        </a:p>
      </dgm:t>
    </dgm:pt>
    <dgm:pt modelId="{7A3F96B9-26E9-460F-B5A0-50A00F49741D}">
      <dgm:prSet/>
      <dgm:spPr/>
      <dgm:t>
        <a:bodyPr/>
        <a:lstStyle/>
        <a:p>
          <a:r>
            <a:rPr lang="ru-RU" smtClean="0"/>
            <a:t>Себарга эрта баҳорда дон ёки дон-ўт экадиган сеялкаларда экилади. Соф ҳолда озуқа учун 12-16 кг, уруғ учун кенг қаторлаб экилганда 6-8 кг уруғ сарфланади. Аралаш ҳолда (бошқа ўтлар ёки донли экинлар) билан экилганда уруғ сарфи 8-10 кг гача камайтирилади. Уруғларни экиш чуқурлиги 2-3 см.</a:t>
          </a:r>
          <a:endParaRPr lang="ru-RU"/>
        </a:p>
      </dgm:t>
    </dgm:pt>
    <dgm:pt modelId="{EE7C5E61-85D8-417C-9621-828ACC0EF2D1}" type="parTrans" cxnId="{946341CD-A505-4374-B843-3507F995A9F6}">
      <dgm:prSet/>
      <dgm:spPr/>
      <dgm:t>
        <a:bodyPr/>
        <a:lstStyle/>
        <a:p>
          <a:endParaRPr lang="ru-RU"/>
        </a:p>
      </dgm:t>
    </dgm:pt>
    <dgm:pt modelId="{7144C572-1429-42FA-B5BA-C7D58D05BC57}" type="sibTrans" cxnId="{946341CD-A505-4374-B843-3507F995A9F6}">
      <dgm:prSet/>
      <dgm:spPr/>
      <dgm:t>
        <a:bodyPr/>
        <a:lstStyle/>
        <a:p>
          <a:endParaRPr lang="ru-RU"/>
        </a:p>
      </dgm:t>
    </dgm:pt>
    <dgm:pt modelId="{60BEA825-4E55-4FFE-8873-2565A1A32CFB}">
      <dgm:prSet/>
      <dgm:spPr/>
      <dgm:t>
        <a:bodyPr/>
        <a:lstStyle/>
        <a:p>
          <a:r>
            <a:rPr lang="ru-RU" smtClean="0"/>
            <a:t>Уруғлар униб чиқишидан олдин ва униб чиққандан сўнг бороналаш мумкин. Суғориш беданики каби ўтказилади.</a:t>
          </a:r>
          <a:endParaRPr lang="ru-RU"/>
        </a:p>
      </dgm:t>
    </dgm:pt>
    <dgm:pt modelId="{88FD7BF7-12D5-46BE-B857-F177209495F7}" type="parTrans" cxnId="{F667F12E-6D60-46B5-8ACE-1FBB7114C17B}">
      <dgm:prSet/>
      <dgm:spPr/>
      <dgm:t>
        <a:bodyPr/>
        <a:lstStyle/>
        <a:p>
          <a:endParaRPr lang="ru-RU"/>
        </a:p>
      </dgm:t>
    </dgm:pt>
    <dgm:pt modelId="{96036029-3E7E-4C63-81CB-3131F3F4B3C1}" type="sibTrans" cxnId="{F667F12E-6D60-46B5-8ACE-1FBB7114C17B}">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AE3F8EAE-AA2D-476E-8CD2-40540F085222}" srcId="{FFE8B254-F748-4EA9-840F-C629F20050FA}" destId="{1A30A9FD-4AEA-4AA3-859C-15F854D3584A}" srcOrd="2" destOrd="0" parTransId="{3B38E940-FB10-4C46-BA2C-D771345C93ED}" sibTransId="{15A5AD08-C65C-4931-9178-0678770DF643}"/>
    <dgm:cxn modelId="{7A3D6108-59BA-468E-85DF-C991C2EA43F4}" srcId="{FFE8B254-F748-4EA9-840F-C629F20050FA}" destId="{6EE928CE-6382-457D-AF7B-D7910BE22E43}" srcOrd="3" destOrd="0" parTransId="{64243B4F-C054-4540-9E2E-3113899DD075}" sibTransId="{B24207CF-0C24-44DA-9FE9-6DC911CDD5E4}"/>
    <dgm:cxn modelId="{FACDB8AA-4D33-4E48-81F0-D9894D930B5E}" type="presOf" srcId="{7A3F96B9-26E9-460F-B5A0-50A00F49741D}" destId="{3102073A-0B37-4EE7-9FB6-C679253A425E}" srcOrd="0" destOrd="4" presId="urn:microsoft.com/office/officeart/2005/8/layout/vList2"/>
    <dgm:cxn modelId="{CDBF7DC3-C08D-4F1C-A6FF-8CCAC8054FBC}" type="presOf" srcId="{60BEA825-4E55-4FFE-8873-2565A1A32CFB}" destId="{3102073A-0B37-4EE7-9FB6-C679253A425E}" srcOrd="0" destOrd="5" presId="urn:microsoft.com/office/officeart/2005/8/layout/vList2"/>
    <dgm:cxn modelId="{063AB658-6914-41E2-A76B-5568B41C4D3F}" type="presOf" srcId="{C0064D7A-8FDB-453F-B9E5-3FBDB060BACB}" destId="{3102073A-0B37-4EE7-9FB6-C679253A425E}" srcOrd="0" destOrd="1" presId="urn:microsoft.com/office/officeart/2005/8/layout/vList2"/>
    <dgm:cxn modelId="{BF582BBA-E6AE-45EE-B972-A42E223F8042}" type="presOf" srcId="{8C446D5B-F40C-47A7-AA82-4959E8CB408D}" destId="{E9240949-51E6-49B1-BC58-DA8E36260ED3}" srcOrd="0" destOrd="0" presId="urn:microsoft.com/office/officeart/2005/8/layout/vList2"/>
    <dgm:cxn modelId="{8BB7DA79-D5A0-4FBE-B5E9-C05E9FA3FC7D}" type="presOf" srcId="{1A30A9FD-4AEA-4AA3-859C-15F854D3584A}" destId="{3102073A-0B37-4EE7-9FB6-C679253A425E}" srcOrd="0" destOrd="2"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F667F12E-6D60-46B5-8ACE-1FBB7114C17B}" srcId="{FFE8B254-F748-4EA9-840F-C629F20050FA}" destId="{60BEA825-4E55-4FFE-8873-2565A1A32CFB}" srcOrd="5" destOrd="0" parTransId="{88FD7BF7-12D5-46BE-B857-F177209495F7}" sibTransId="{96036029-3E7E-4C63-81CB-3131F3F4B3C1}"/>
    <dgm:cxn modelId="{35B964E6-210C-437F-80E1-8284F9D3C2F1}" type="presOf" srcId="{6EE928CE-6382-457D-AF7B-D7910BE22E43}" destId="{3102073A-0B37-4EE7-9FB6-C679253A425E}" srcOrd="0" destOrd="3" presId="urn:microsoft.com/office/officeart/2005/8/layout/vList2"/>
    <dgm:cxn modelId="{E75D7AD5-FBE1-4358-870B-AC6B836B7369}" type="presOf" srcId="{FFE8B254-F748-4EA9-840F-C629F20050FA}" destId="{494A0A28-AC71-410E-9A09-98494374006B}" srcOrd="0" destOrd="0" presId="urn:microsoft.com/office/officeart/2005/8/layout/vList2"/>
    <dgm:cxn modelId="{5B4EAF98-2181-4AF0-9750-061D68538A49}" type="presOf" srcId="{312B9663-67DD-4BF0-8671-ACD17F5C18E1}" destId="{3102073A-0B37-4EE7-9FB6-C679253A425E}" srcOrd="0" destOrd="0" presId="urn:microsoft.com/office/officeart/2005/8/layout/vList2"/>
    <dgm:cxn modelId="{946341CD-A505-4374-B843-3507F995A9F6}" srcId="{FFE8B254-F748-4EA9-840F-C629F20050FA}" destId="{7A3F96B9-26E9-460F-B5A0-50A00F49741D}" srcOrd="4" destOrd="0" parTransId="{EE7C5E61-85D8-417C-9621-828ACC0EF2D1}" sibTransId="{7144C572-1429-42FA-B5BA-C7D58D05BC57}"/>
    <dgm:cxn modelId="{EA421FC0-753E-46C8-8149-A9F06D02804C}" srcId="{8C446D5B-F40C-47A7-AA82-4959E8CB408D}" destId="{FFE8B254-F748-4EA9-840F-C629F20050FA}" srcOrd="0" destOrd="0" parTransId="{36B549C7-1BC8-48FF-A4CE-37107E184CE2}" sibTransId="{C1BAE326-4E44-44C4-9F2D-DFDB91BE1E74}"/>
    <dgm:cxn modelId="{92AB47AA-C0FE-4C3F-8ED9-24CF644A9327}" srcId="{FFE8B254-F748-4EA9-840F-C629F20050FA}" destId="{C0064D7A-8FDB-453F-B9E5-3FBDB060BACB}" srcOrd="1" destOrd="0" parTransId="{05112584-3A41-45EB-A40E-AFC4F2070551}" sibTransId="{2A415E35-63A5-4215-B9E7-7C4CB5D59E00}"/>
    <dgm:cxn modelId="{4199D965-31B3-4B4F-BF61-BEF173F34725}" type="presParOf" srcId="{E9240949-51E6-49B1-BC58-DA8E36260ED3}" destId="{494A0A28-AC71-410E-9A09-98494374006B}" srcOrd="0" destOrd="0" presId="urn:microsoft.com/office/officeart/2005/8/layout/vList2"/>
    <dgm:cxn modelId="{DFFCF7DF-5397-443F-BCBD-C1C9E2BBEFF0}" type="presParOf" srcId="{E9240949-51E6-49B1-BC58-DA8E36260ED3}" destId="{3102073A-0B37-4EE7-9FB6-C679253A425E}" srcOrd="1"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pPr>
                <a:defRPr/>
              </a:pPr>
              <a:t>‹#›</a:t>
            </a:fld>
            <a:endParaRPr lang="ru-RU" altLang="ru-RU"/>
          </a:p>
        </p:txBody>
      </p:sp>
    </p:spTree>
    <p:extLst>
      <p:ext uri="{BB962C8B-B14F-4D97-AF65-F5344CB8AC3E}">
        <p14:creationId xmlns:p14="http://schemas.microsoft.com/office/powerpoint/2010/main" xmlns="" val="10883090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pPr>
                <a:defRPr/>
              </a:pPr>
              <a:t>‹#›</a:t>
            </a:fld>
            <a:endParaRPr lang="ru-RU" altLang="ru-RU"/>
          </a:p>
        </p:txBody>
      </p:sp>
    </p:spTree>
    <p:extLst>
      <p:ext uri="{BB962C8B-B14F-4D97-AF65-F5344CB8AC3E}">
        <p14:creationId xmlns:p14="http://schemas.microsoft.com/office/powerpoint/2010/main" xmlns="" val="1482198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pPr>
                <a:defRPr/>
              </a:pPr>
              <a:t>‹#›</a:t>
            </a:fld>
            <a:endParaRPr lang="ru-RU" altLang="ru-RU"/>
          </a:p>
        </p:txBody>
      </p:sp>
    </p:spTree>
    <p:extLst>
      <p:ext uri="{BB962C8B-B14F-4D97-AF65-F5344CB8AC3E}">
        <p14:creationId xmlns:p14="http://schemas.microsoft.com/office/powerpoint/2010/main" xmlns="" val="2402092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pPr>
                <a:defRPr/>
              </a:pPr>
              <a:t>‹#›</a:t>
            </a:fld>
            <a:endParaRPr lang="ru-RU" altLang="ru-RU"/>
          </a:p>
        </p:txBody>
      </p:sp>
    </p:spTree>
    <p:extLst>
      <p:ext uri="{BB962C8B-B14F-4D97-AF65-F5344CB8AC3E}">
        <p14:creationId xmlns:p14="http://schemas.microsoft.com/office/powerpoint/2010/main" xmlns="" val="52943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pPr>
                <a:defRPr/>
              </a:pPr>
              <a:t>‹#›</a:t>
            </a:fld>
            <a:endParaRPr lang="ru-RU" altLang="ru-RU"/>
          </a:p>
        </p:txBody>
      </p:sp>
    </p:spTree>
    <p:extLst>
      <p:ext uri="{BB962C8B-B14F-4D97-AF65-F5344CB8AC3E}">
        <p14:creationId xmlns:p14="http://schemas.microsoft.com/office/powerpoint/2010/main" xmlns="" val="2206200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pPr>
                <a:defRPr/>
              </a:pPr>
              <a:t>‹#›</a:t>
            </a:fld>
            <a:endParaRPr lang="ru-RU" altLang="ru-RU"/>
          </a:p>
        </p:txBody>
      </p:sp>
    </p:spTree>
    <p:extLst>
      <p:ext uri="{BB962C8B-B14F-4D97-AF65-F5344CB8AC3E}">
        <p14:creationId xmlns:p14="http://schemas.microsoft.com/office/powerpoint/2010/main" xmlns="" val="379048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pPr>
                <a:defRPr/>
              </a:pPr>
              <a:t>‹#›</a:t>
            </a:fld>
            <a:endParaRPr lang="ru-RU" altLang="ru-RU"/>
          </a:p>
        </p:txBody>
      </p:sp>
    </p:spTree>
    <p:extLst>
      <p:ext uri="{BB962C8B-B14F-4D97-AF65-F5344CB8AC3E}">
        <p14:creationId xmlns:p14="http://schemas.microsoft.com/office/powerpoint/2010/main" xmlns="" val="7581273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pPr>
                <a:defRPr/>
              </a:pPr>
              <a:t>‹#›</a:t>
            </a:fld>
            <a:endParaRPr lang="ru-RU" altLang="ru-RU"/>
          </a:p>
        </p:txBody>
      </p:sp>
    </p:spTree>
    <p:extLst>
      <p:ext uri="{BB962C8B-B14F-4D97-AF65-F5344CB8AC3E}">
        <p14:creationId xmlns:p14="http://schemas.microsoft.com/office/powerpoint/2010/main" xmlns="" val="7111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pPr>
                <a:defRPr/>
              </a:pPr>
              <a:t>‹#›</a:t>
            </a:fld>
            <a:endParaRPr lang="ru-RU" altLang="ru-RU"/>
          </a:p>
        </p:txBody>
      </p:sp>
    </p:spTree>
    <p:extLst>
      <p:ext uri="{BB962C8B-B14F-4D97-AF65-F5344CB8AC3E}">
        <p14:creationId xmlns:p14="http://schemas.microsoft.com/office/powerpoint/2010/main" xmlns="" val="4176609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pPr>
                <a:defRPr/>
              </a:pPr>
              <a:t>‹#›</a:t>
            </a:fld>
            <a:endParaRPr lang="ru-RU" altLang="ru-RU"/>
          </a:p>
        </p:txBody>
      </p:sp>
    </p:spTree>
    <p:extLst>
      <p:ext uri="{BB962C8B-B14F-4D97-AF65-F5344CB8AC3E}">
        <p14:creationId xmlns:p14="http://schemas.microsoft.com/office/powerpoint/2010/main" xmlns="" val="23938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pPr>
                <a:defRPr/>
              </a:pPr>
              <a:t>‹#›</a:t>
            </a:fld>
            <a:endParaRPr lang="ru-RU" altLang="ru-RU"/>
          </a:p>
        </p:txBody>
      </p:sp>
    </p:spTree>
    <p:extLst>
      <p:ext uri="{BB962C8B-B14F-4D97-AF65-F5344CB8AC3E}">
        <p14:creationId xmlns:p14="http://schemas.microsoft.com/office/powerpoint/2010/main" xmlns="" val="652918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pPr>
                <a:defRPr/>
              </a:pPr>
              <a:t>‹#›</a:t>
            </a:fld>
            <a:endParaRPr lang="ru-RU" altLang="ru-RU"/>
          </a:p>
        </p:txBody>
      </p:sp>
    </p:spTree>
    <p:extLst>
      <p:ext uri="{BB962C8B-B14F-4D97-AF65-F5344CB8AC3E}">
        <p14:creationId xmlns:p14="http://schemas.microsoft.com/office/powerpoint/2010/main" xmlns="" val="93229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pPr>
                <a:defRPr/>
              </a:pPr>
              <a:t>‹#›</a:t>
            </a:fld>
            <a:endParaRPr lang="ru-RU" altLang="ru-RU"/>
          </a:p>
        </p:txBody>
      </p:sp>
    </p:spTree>
    <p:extLst>
      <p:ext uri="{BB962C8B-B14F-4D97-AF65-F5344CB8AC3E}">
        <p14:creationId xmlns:p14="http://schemas.microsoft.com/office/powerpoint/2010/main" xmlns="" val="138469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pPr>
                <a:defRPr/>
              </a:pPr>
              <a:t>‹#›</a:t>
            </a:fld>
            <a:endParaRPr lang="ru-RU" altLang="ru-RU"/>
          </a:p>
        </p:txBody>
      </p:sp>
    </p:spTree>
    <p:extLst>
      <p:ext uri="{BB962C8B-B14F-4D97-AF65-F5344CB8AC3E}">
        <p14:creationId xmlns:p14="http://schemas.microsoft.com/office/powerpoint/2010/main" xmlns="" val="428856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pPr>
                <a:defRPr/>
              </a:pPr>
              <a:t>‹#›</a:t>
            </a:fld>
            <a:endParaRPr lang="ru-RU" altLang="ru-RU"/>
          </a:p>
        </p:txBody>
      </p:sp>
    </p:spTree>
    <p:extLst>
      <p:ext uri="{BB962C8B-B14F-4D97-AF65-F5344CB8AC3E}">
        <p14:creationId xmlns:p14="http://schemas.microsoft.com/office/powerpoint/2010/main" xmlns="" val="347889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pPr>
                <a:defRPr/>
              </a:pPr>
              <a:t>‹#›</a:t>
            </a:fld>
            <a:endParaRPr lang="ru-RU" altLang="ru-RU"/>
          </a:p>
        </p:txBody>
      </p:sp>
    </p:spTree>
    <p:extLst>
      <p:ext uri="{BB962C8B-B14F-4D97-AF65-F5344CB8AC3E}">
        <p14:creationId xmlns:p14="http://schemas.microsoft.com/office/powerpoint/2010/main" xmlns="" val="865751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image" Target="../media/image3.jpeg"/><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58"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9" r:id="rId11"/>
    <p:sldLayoutId id="2147483754" r:id="rId12"/>
    <p:sldLayoutId id="2147483760" r:id="rId13"/>
    <p:sldLayoutId id="2147483755" r:id="rId14"/>
    <p:sldLayoutId id="2147483756" r:id="rId15"/>
    <p:sldLayoutId id="2147483757"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8.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diagramLayout" Target="../diagrams/layout1.xml"/><Relationship Id="rId7" Type="http://schemas.openxmlformats.org/officeDocument/2006/relationships/image" Target="../media/image35.jpeg"/><Relationship Id="rId2" Type="http://schemas.openxmlformats.org/officeDocument/2006/relationships/diagramData" Target="../diagrams/data1.xml"/><Relationship Id="rId1" Type="http://schemas.openxmlformats.org/officeDocument/2006/relationships/slideLayout" Target="../slideLayouts/slideLayout40.xml"/><Relationship Id="rId6" Type="http://schemas.openxmlformats.org/officeDocument/2006/relationships/image" Target="../media/image34.gif"/><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8.jpeg"/><Relationship Id="rId2" Type="http://schemas.openxmlformats.org/officeDocument/2006/relationships/diagramData" Target="../diagrams/data2.xml"/><Relationship Id="rId1" Type="http://schemas.openxmlformats.org/officeDocument/2006/relationships/slideLayout" Target="../slideLayouts/slideLayout40.xml"/><Relationship Id="rId6" Type="http://schemas.openxmlformats.org/officeDocument/2006/relationships/image" Target="../media/image37.jpeg"/><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51.xml"/><Relationship Id="rId4" Type="http://schemas.openxmlformats.org/officeDocument/2006/relationships/image" Target="../media/image41.jpeg"/></Relationships>
</file>

<file path=ppt/slides/_rels/slide22.xml.rels><?xml version="1.0" encoding="UTF-8" standalone="yes"?>
<Relationships xmlns="http://schemas.openxmlformats.org/package/2006/relationships"><Relationship Id="rId3" Type="http://schemas.openxmlformats.org/officeDocument/2006/relationships/hyperlink" Target="https://upload.wikimedia.org/wikipedia/commons/2/23/Melilotus_officinalis_%E2%80%94_Flora_Batava_%E2%80%94_Volume_v4.jpg" TargetMode="External"/><Relationship Id="rId2" Type="http://schemas.openxmlformats.org/officeDocument/2006/relationships/image" Target="../media/image42.jpeg"/><Relationship Id="rId1" Type="http://schemas.openxmlformats.org/officeDocument/2006/relationships/slideLayout" Target="../slideLayouts/slideLayout5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9178" y="548680"/>
            <a:ext cx="9134822" cy="1512887"/>
          </a:xfrm>
          <a:effectLst>
            <a:glow rad="139700">
              <a:schemeClr val="accent4">
                <a:satMod val="175000"/>
                <a:alpha val="40000"/>
              </a:schemeClr>
            </a:glow>
            <a:outerShdw blurRad="50800" dist="38100" dir="54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lstStyle/>
          <a:p>
            <a:pPr algn="ctr" eaLnBrk="1" hangingPunct="1">
              <a:defRPr/>
            </a:pPr>
            <a:r>
              <a:rPr lang="uz-Cyrl-UZ" altLang="ru-RU" sz="4000" b="1" dirty="0" smtClean="0">
                <a:solidFill>
                  <a:schemeClr val="bg1"/>
                </a:solidFill>
                <a:latin typeface="Times New Roman" panose="02020603050405020304" pitchFamily="18" charset="0"/>
              </a:rPr>
              <a:t>10</a:t>
            </a:r>
            <a:r>
              <a:rPr lang="en-US" altLang="ru-RU" sz="4000" b="1" dirty="0" smtClean="0">
                <a:solidFill>
                  <a:schemeClr val="bg1"/>
                </a:solidFill>
                <a:latin typeface="Times New Roman" panose="02020603050405020304" pitchFamily="18" charset="0"/>
              </a:rPr>
              <a:t>-</a:t>
            </a:r>
            <a:r>
              <a:rPr lang="uz-Cyrl-UZ" altLang="ru-RU" sz="4000" b="1" dirty="0" smtClean="0">
                <a:solidFill>
                  <a:schemeClr val="bg1"/>
                </a:solidFill>
                <a:latin typeface="Times New Roman" panose="02020603050405020304" pitchFamily="18" charset="0"/>
              </a:rPr>
              <a:t>мавзу:  </a:t>
            </a:r>
            <a:r>
              <a:rPr lang="uz-Cyrl-UZ" altLang="ru-RU" sz="3600" b="1" dirty="0" smtClean="0">
                <a:solidFill>
                  <a:schemeClr val="bg1"/>
                </a:solidFill>
                <a:latin typeface="Times New Roman" panose="02020603050405020304" pitchFamily="18" charset="0"/>
              </a:rPr>
              <a:t>ОЗУҚАБОП ЎТЛАР. КЎПЙИЛЛИК ДУККАКЛИ ЎТЛАР.</a:t>
            </a:r>
            <a:endParaRPr lang="ru-RU" altLang="ru-RU" sz="3600" dirty="0" smtClean="0">
              <a:solidFill>
                <a:schemeClr val="bg1"/>
              </a:solidFill>
              <a:latin typeface="Times New Roman" panose="02020603050405020304" pitchFamily="18" charset="0"/>
            </a:endParaRPr>
          </a:p>
        </p:txBody>
      </p:sp>
      <p:pic>
        <p:nvPicPr>
          <p:cNvPr id="3" name="Рисунок 2" descr="Melilotus officinalis, Oudenaarde, Speibos, June 2009, W. Van Heddegem"/>
          <p:cNvPicPr/>
          <p:nvPr/>
        </p:nvPicPr>
        <p:blipFill>
          <a:blip r:embed="rId2"/>
          <a:srcRect/>
          <a:stretch>
            <a:fillRect/>
          </a:stretch>
        </p:blipFill>
        <p:spPr bwMode="auto">
          <a:xfrm>
            <a:off x="142844" y="2500306"/>
            <a:ext cx="4071966" cy="37862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7" descr="скачанные файлы1"/>
          <p:cNvPicPr>
            <a:picLocks noChangeAspect="1" noChangeArrowheads="1"/>
          </p:cNvPicPr>
          <p:nvPr/>
        </p:nvPicPr>
        <p:blipFill>
          <a:blip r:embed="rId3"/>
          <a:srcRect/>
          <a:stretch>
            <a:fillRect/>
          </a:stretch>
        </p:blipFill>
        <p:spPr bwMode="auto">
          <a:xfrm>
            <a:off x="4429124" y="2571744"/>
            <a:ext cx="4540280" cy="34290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00034" y="1428736"/>
            <a:ext cx="7500990" cy="353943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endParaRPr lang="uz-Cyrl-UZ" altLang="ru-RU" sz="3200" b="1" i="1" dirty="0">
              <a:solidFill>
                <a:schemeClr val="accent2">
                  <a:lumMod val="50000"/>
                </a:schemeClr>
              </a:solidFill>
              <a:latin typeface="Times New Roman" panose="02020603050405020304" pitchFamily="18" charset="0"/>
              <a:cs typeface="Times New Roman" panose="02020603050405020304" pitchFamily="18" charset="0"/>
            </a:endParaRPr>
          </a:p>
          <a:p>
            <a:pPr marL="457200" lvl="0" indent="-457200"/>
            <a:r>
              <a:rPr lang="uz-Cyrl-UZ" sz="4800" b="1" dirty="0" smtClean="0">
                <a:solidFill>
                  <a:srgbClr val="0B01D1"/>
                </a:solidFill>
              </a:rPr>
              <a:t>1. Беда</a:t>
            </a:r>
          </a:p>
          <a:p>
            <a:pPr marL="457200" lvl="0" indent="-457200"/>
            <a:r>
              <a:rPr lang="uz-Cyrl-UZ" sz="4800" b="1" dirty="0" smtClean="0">
                <a:solidFill>
                  <a:srgbClr val="0B01D1"/>
                </a:solidFill>
              </a:rPr>
              <a:t>2. Қизил себарга</a:t>
            </a:r>
          </a:p>
          <a:p>
            <a:pPr marL="457200" lvl="0" indent="-457200"/>
            <a:r>
              <a:rPr lang="uz-Cyrl-UZ" sz="4800" b="1" dirty="0" smtClean="0">
                <a:solidFill>
                  <a:srgbClr val="0B01D1"/>
                </a:solidFill>
              </a:rPr>
              <a:t>3.Эспарцет (Баргак)</a:t>
            </a:r>
          </a:p>
          <a:p>
            <a:pPr marL="457200" lvl="0" indent="-457200"/>
            <a:r>
              <a:rPr lang="uz-Cyrl-UZ" sz="4800" b="1" dirty="0" smtClean="0">
                <a:solidFill>
                  <a:srgbClr val="0B01D1"/>
                </a:solidFill>
              </a:rPr>
              <a:t>4.Қашқарбеда</a:t>
            </a:r>
            <a:r>
              <a:rPr lang="uz-Cyrl-UZ" sz="3200" b="1" dirty="0" smtClean="0">
                <a:solidFill>
                  <a:srgbClr val="0B01D1"/>
                </a:solidFill>
              </a:rPr>
              <a:t>	</a:t>
            </a:r>
            <a:endParaRPr lang="ru-RU" sz="3200" dirty="0">
              <a:solidFill>
                <a:srgbClr val="0B01D1"/>
              </a:solidFill>
            </a:endParaRPr>
          </a:p>
        </p:txBody>
      </p:sp>
      <p:sp>
        <p:nvSpPr>
          <p:cNvPr id="4" name="Заголовок 3"/>
          <p:cNvSpPr>
            <a:spLocks noGrp="1"/>
          </p:cNvSpPr>
          <p:nvPr>
            <p:ph type="ctrTitle"/>
          </p:nvPr>
        </p:nvSpPr>
        <p:spPr>
          <a:xfrm>
            <a:off x="1357290" y="428604"/>
            <a:ext cx="5826719" cy="1646302"/>
          </a:xfrm>
        </p:spPr>
        <p:txBody>
          <a:bodyPr/>
          <a:lstStyle/>
          <a:p>
            <a:pPr algn="ctr"/>
            <a:r>
              <a:rPr lang="uz-Cyrl-UZ" altLang="ru-RU" b="1" i="1" dirty="0" smtClean="0">
                <a:solidFill>
                  <a:schemeClr val="accent2">
                    <a:lumMod val="50000"/>
                  </a:schemeClr>
                </a:solidFill>
                <a:latin typeface="Times New Roman" panose="02020603050405020304" pitchFamily="18" charset="0"/>
                <a:cs typeface="Times New Roman" panose="02020603050405020304" pitchFamily="18" charset="0"/>
              </a:rPr>
              <a:t>РЕЖА:</a:t>
            </a:r>
            <a:r>
              <a:rPr lang="en-US" altLang="ru-RU" b="1" i="1" dirty="0" smtClean="0">
                <a:solidFill>
                  <a:schemeClr val="accent2">
                    <a:lumMod val="50000"/>
                  </a:schemeClr>
                </a:solidFill>
                <a:latin typeface="Times New Roman" panose="02020603050405020304" pitchFamily="18" charset="0"/>
                <a:cs typeface="Times New Roman" panose="02020603050405020304" pitchFamily="18" charset="0"/>
              </a:rPr>
              <a:t/>
            </a:r>
            <a:br>
              <a:rPr lang="en-US" altLang="ru-RU" b="1" i="1" dirty="0" smtClean="0">
                <a:solidFill>
                  <a:schemeClr val="accent2">
                    <a:lumMod val="50000"/>
                  </a:schemeClr>
                </a:solidFill>
                <a:latin typeface="Times New Roman" panose="02020603050405020304" pitchFamily="18" charset="0"/>
                <a:cs typeface="Times New Roman" panose="02020603050405020304" pitchFamily="18" charset="0"/>
              </a:rPr>
            </a:b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uz-Cyrl-UZ" altLang="ru-RU" sz="2800" smtClean="0">
                <a:latin typeface="Times New Roman" pitchFamily="18" charset="0"/>
                <a:cs typeface="Times New Roman" pitchFamily="18" charset="0"/>
              </a:rPr>
              <a:t> </a:t>
            </a:r>
            <a:r>
              <a:rPr lang="uz-Cyrl-UZ" altLang="ru-RU" sz="2800" b="1" smtClean="0">
                <a:solidFill>
                  <a:srgbClr val="0066FF"/>
                </a:solidFill>
                <a:latin typeface="Times New Roman" pitchFamily="18" charset="0"/>
                <a:cs typeface="Times New Roman" pitchFamily="18" charset="0"/>
              </a:rPr>
              <a:t>БЕДА</a:t>
            </a:r>
            <a:endParaRPr lang="ru-RU" altLang="ru-RU" sz="2800" smtClean="0">
              <a:latin typeface="Times New Roman" pitchFamily="18" charset="0"/>
              <a:cs typeface="Times New Roman"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rmAutofit fontScale="92500" lnSpcReduction="20000"/>
          </a:bodyPr>
          <a:lstStyle/>
          <a:p>
            <a:pPr marL="0" indent="0" algn="just" eaLnBrk="1" fontAlgn="auto" hangingPunct="1">
              <a:spcAft>
                <a:spcPts val="0"/>
              </a:spcAft>
              <a:buNone/>
              <a:defRPr/>
            </a:pPr>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sz="2400" smtClean="0"/>
              <a:t>Беда барча турдаги ҳайвонлар учун тўйимли, минерал моддаларга ва витаминларга бой озуқа. Беда кўк ўти ва пичанининг тўйимлилиги ўсимликдаги поя, барг, гул ва дуккакларнинг ўзаро нисбатига, шунингдек, ўриш муддатига боғлиқ. Булардан ташқари, қуритиш ва қайта ишлаш усулларига ҳам боғлиқ. 100 кг беда пичанида 49 озуқа бирлиги бўлади, 1 озуқа бирлигида 116 гр ҳазм бўладиган протеин 17,7 г Са, 2,2 г фосфор ва 45 г каротин бўлади. </a:t>
            </a:r>
            <a:r>
              <a:rPr lang="ru-RU" sz="2400" smtClean="0"/>
              <a:t>100 кг беданинг кўк ўти 17 озуқа бирлиги ва 1 озуқа бирлигида 200-220 г ҳазмланадиган протеин, 6,4 г Са, 0,6 г фосфор ва 50 г каротин бўлади. Беда таркибида В, В</a:t>
            </a:r>
            <a:r>
              <a:rPr lang="ru-RU" sz="2400" baseline="-25000" smtClean="0"/>
              <a:t>1</a:t>
            </a:r>
            <a:r>
              <a:rPr lang="ru-RU" sz="2400" smtClean="0"/>
              <a:t>, Д, F, К, С, Р витаминлари бор.</a:t>
            </a:r>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8436" name="Рисунок 1"/>
          <p:cNvPicPr>
            <a:picLocks noChangeAspect="1"/>
          </p:cNvPicPr>
          <p:nvPr/>
        </p:nvPicPr>
        <p:blipFill>
          <a:blip r:embed="rId2"/>
          <a:srcRect/>
          <a:stretch>
            <a:fillRect/>
          </a:stretch>
        </p:blipFill>
        <p:spPr bwMode="auto">
          <a:xfrm>
            <a:off x="142844" y="0"/>
            <a:ext cx="3422650" cy="3600450"/>
          </a:xfrm>
          <a:prstGeom prst="rect">
            <a:avLst/>
          </a:prstGeom>
          <a:noFill/>
          <a:ln w="9525">
            <a:noFill/>
            <a:miter lim="800000"/>
            <a:headEnd/>
            <a:tailEnd/>
          </a:ln>
        </p:spPr>
      </p:pic>
      <p:pic>
        <p:nvPicPr>
          <p:cNvPr id="1026"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images (7).jpg"/>
          <p:cNvPicPr>
            <a:picLocks noChangeAspect="1" noChangeArrowheads="1"/>
          </p:cNvPicPr>
          <p:nvPr/>
        </p:nvPicPr>
        <p:blipFill>
          <a:blip r:embed="rId3"/>
          <a:srcRect/>
          <a:stretch>
            <a:fillRect/>
          </a:stretch>
        </p:blipFill>
        <p:spPr bwMode="auto">
          <a:xfrm>
            <a:off x="237850" y="3786190"/>
            <a:ext cx="3242696" cy="242889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6725" y="549275"/>
            <a:ext cx="8066088" cy="658813"/>
          </a:xfrm>
        </p:spPr>
        <p:txBody>
          <a:bodyPr/>
          <a:lstStyle/>
          <a:p>
            <a:pPr algn="ctr" eaLnBrk="1" hangingPunct="1"/>
            <a:r>
              <a:rPr lang="uz-Cyrl-UZ" altLang="ru-RU" sz="2800" b="1" smtClean="0">
                <a:solidFill>
                  <a:srgbClr val="0066FF"/>
                </a:solidFill>
                <a:latin typeface="Times New Roman" pitchFamily="18" charset="0"/>
                <a:cs typeface="Times New Roman" pitchFamily="18" charset="0"/>
              </a:rPr>
              <a:t>КЕЛИБ ЧИҚИШИ ВА ТАРҚАЛИШИ.</a:t>
            </a:r>
            <a:endParaRPr lang="ru-RU" altLang="ru-RU" sz="2800" b="1" smtClean="0">
              <a:solidFill>
                <a:srgbClr val="0066FF"/>
              </a:solidFill>
              <a:latin typeface="Times New Roman" pitchFamily="18" charset="0"/>
              <a:cs typeface="Times New Roman" pitchFamily="18" charset="0"/>
            </a:endParaRPr>
          </a:p>
        </p:txBody>
      </p:sp>
      <p:sp>
        <p:nvSpPr>
          <p:cNvPr id="29699" name="Rectangle 3"/>
          <p:cNvSpPr>
            <a:spLocks noGrp="1" noChangeArrowheads="1"/>
          </p:cNvSpPr>
          <p:nvPr>
            <p:ph idx="1"/>
          </p:nvPr>
        </p:nvSpPr>
        <p:spPr>
          <a:xfrm>
            <a:off x="609600" y="1412875"/>
            <a:ext cx="7780338" cy="3455988"/>
          </a:xfrm>
        </p:spPr>
        <p:txBody>
          <a:bodyPr rtlCol="0">
            <a:noAutofit/>
          </a:bodyPr>
          <a:lstStyle/>
          <a:p>
            <a:pPr marL="0" indent="0" algn="just" eaLnBrk="1" fontAlgn="auto" hangingPunct="1">
              <a:lnSpc>
                <a:spcPct val="90000"/>
              </a:lnSpc>
              <a:spcAft>
                <a:spcPts val="0"/>
              </a:spcAft>
              <a:buFont typeface="Wingdings 3" pitchFamily="18" charset="2"/>
              <a:buNone/>
              <a:defRPr/>
            </a:pP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Беда </a:t>
            </a: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қадимдан экиб келинган ва кенг тарқалган ўсимликлар туркимига киради. Илк бор беда эрамиздан 5 минг йил илгари Ўрта Осиёда ва Кавказда экилган.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Бу</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минтақалардан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2-2,5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минг</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ил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илгари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Хитой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Ҳиндистон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Эрон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Греция, Италия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Шимолий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Африкага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тарқалган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Кейинроқ</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бу</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ўсимлик</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Европанинг</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бошқа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зоналарига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Шимолий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Жанубий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Америка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Австралияга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тарқалган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Беданинг</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ватани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Осиё</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минтақаси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ҳисобланиб</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ҳозирги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вақтда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ер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юзида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кенг</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тарқалган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ҳолда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ўртача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30 млн. гектар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ерга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экилади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Ўзбекистонда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1995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йил</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беданинг</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экин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майдони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200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минг</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га ни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ташкил</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қилди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428728" y="0"/>
            <a:ext cx="6348413" cy="600075"/>
          </a:xfrm>
        </p:spPr>
        <p:txBody>
          <a:bodyPr/>
          <a:lstStyle/>
          <a:p>
            <a:pPr algn="ctr" eaLnBrk="1" hangingPunct="1"/>
            <a:r>
              <a:rPr lang="ru-RU" altLang="ru-RU" sz="3200" b="1" smtClean="0">
                <a:solidFill>
                  <a:srgbClr val="0066FF"/>
                </a:solidFill>
                <a:latin typeface="Times New Roman" pitchFamily="18" charset="0"/>
                <a:cs typeface="Times New Roman" pitchFamily="18" charset="0"/>
              </a:rPr>
              <a:t>БОТАНИК ТАРИФИ.</a:t>
            </a:r>
          </a:p>
        </p:txBody>
      </p:sp>
      <p:sp>
        <p:nvSpPr>
          <p:cNvPr id="30723" name="Rectangle 3"/>
          <p:cNvSpPr>
            <a:spLocks noGrp="1" noChangeArrowheads="1"/>
          </p:cNvSpPr>
          <p:nvPr>
            <p:ph idx="1"/>
          </p:nvPr>
        </p:nvSpPr>
        <p:spPr>
          <a:xfrm>
            <a:off x="428596" y="857233"/>
            <a:ext cx="5572164" cy="3857652"/>
          </a:xfrm>
          <a:pattFill prst="dotGrid">
            <a:fgClr>
              <a:schemeClr val="accent1"/>
            </a:fgClr>
            <a:bgClr>
              <a:schemeClr val="bg1"/>
            </a:bgClr>
          </a:pattFill>
          <a:ln>
            <a:solidFill>
              <a:schemeClr val="accent2">
                <a:lumMod val="75000"/>
              </a:schemeClr>
            </a:solidFill>
          </a:ln>
        </p:spPr>
        <p:txBody>
          <a:bodyPr rtlCol="0">
            <a:normAutofit fontScale="77500" lnSpcReduction="20000"/>
          </a:bodyPr>
          <a:lstStyle/>
          <a:p>
            <a:r>
              <a:rPr lang="ru-RU" sz="2400" smtClean="0"/>
              <a:t>Беда Fabaceae оиласига, Medicado авлодига мансуб. Бу авлоднинг 50 та тури учрайди: 20 таси кўпйиллик, 16 таси бир-икки йиллик. 5 та тури экилади: 1. Кўк беда-М. sativa, 2. Сариқ беда-M. falcata, 3. Дурагай беда-M. media. 4. Зангори беда-M. coerulae. 5. Хмелсимон беда- M. lupulina.</a:t>
            </a:r>
          </a:p>
          <a:p>
            <a:r>
              <a:rPr lang="ru-RU" sz="2400" smtClean="0"/>
              <a:t>Энг кўп кўк беда экилади. У кўпйиллик ўтсимон ўсимлик, етилганда тупининг шакли ҳар хил. Бош пояси фақат майсалик даврида билинади. Беда ўриб олингандан кейин илдиз бўғзидан янги поялар ўсиб чиқади. Беданинг ёши, кўчат қалинлиги ва ўсиш шароитига қараб бир туп ўсимлик 3-5 дан 20-30 тагача поя чиқаради.</a:t>
            </a:r>
          </a:p>
          <a:p>
            <a:pPr marL="0" indent="442913" algn="just" eaLnBrk="1" fontAlgn="auto" hangingPunct="1">
              <a:lnSpc>
                <a:spcPct val="80000"/>
              </a:lnSpc>
              <a:spcAft>
                <a:spcPts val="0"/>
              </a:spcAft>
              <a:buFont typeface="Wingdings 3" pitchFamily="18" charset="2"/>
              <a:buNone/>
              <a:defRPr/>
            </a:pPr>
            <a:endParaRPr lang="en-US"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357158" y="4758687"/>
            <a:ext cx="5072098" cy="2099313"/>
          </a:xfrm>
          <a:prstGeom prst="rect">
            <a:avLst/>
          </a:prstGeom>
          <a:ln>
            <a:noFill/>
          </a:ln>
          <a:effectLst>
            <a:softEdge rad="112500"/>
          </a:effectLst>
        </p:spPr>
      </p:pic>
      <p:pic>
        <p:nvPicPr>
          <p:cNvPr id="5" name="Picture 2" descr="http://luirig.altervista.org/cpm/albums/sturm2/medicago-besseriana-coerulea-0695.jpg"/>
          <p:cNvPicPr>
            <a:picLocks noChangeAspect="1" noChangeArrowheads="1"/>
          </p:cNvPicPr>
          <p:nvPr/>
        </p:nvPicPr>
        <p:blipFill>
          <a:blip r:embed="rId3"/>
          <a:srcRect l="4903" t="5455" r="5882" b="8636"/>
          <a:stretch>
            <a:fillRect/>
          </a:stretch>
        </p:blipFill>
        <p:spPr bwMode="auto">
          <a:xfrm>
            <a:off x="6000761" y="714356"/>
            <a:ext cx="3143240" cy="521497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idx="1"/>
          </p:nvPr>
        </p:nvSpPr>
        <p:spPr>
          <a:xfrm>
            <a:off x="466725" y="404813"/>
            <a:ext cx="8210550" cy="4103687"/>
          </a:xfrm>
        </p:spPr>
        <p:style>
          <a:lnRef idx="2">
            <a:schemeClr val="accent1"/>
          </a:lnRef>
          <a:fillRef idx="1">
            <a:schemeClr val="lt1"/>
          </a:fillRef>
          <a:effectRef idx="0">
            <a:schemeClr val="accent1"/>
          </a:effectRef>
          <a:fontRef idx="minor">
            <a:schemeClr val="dk1"/>
          </a:fontRef>
        </p:style>
        <p:txBody>
          <a:bodyPr/>
          <a:lstStyle/>
          <a:p>
            <a:pPr marL="0" indent="0" algn="ctr" eaLnBrk="1" hangingPunct="1">
              <a:lnSpc>
                <a:spcPct val="80000"/>
              </a:lnSpc>
              <a:buFont typeface="Wingdings 3" pitchFamily="18" charset="2"/>
              <a:buNone/>
            </a:pPr>
            <a:endParaRPr lang="ru-RU" altLang="ru-RU" sz="2600" b="1" i="1" smtClean="0">
              <a:solidFill>
                <a:srgbClr val="0066FF"/>
              </a:solidFill>
              <a:latin typeface="Times New Roman" pitchFamily="18" charset="0"/>
              <a:cs typeface="Times New Roman" pitchFamily="18" charset="0"/>
            </a:endParaRPr>
          </a:p>
          <a:p>
            <a:pPr marL="0" indent="0" algn="ctr" eaLnBrk="1" hangingPunct="1">
              <a:lnSpc>
                <a:spcPct val="80000"/>
              </a:lnSpc>
              <a:buNone/>
            </a:pPr>
            <a:r>
              <a:rPr lang="ru-RU" altLang="ru-RU" sz="2600" b="1" i="1" smtClean="0">
                <a:solidFill>
                  <a:srgbClr val="0066FF"/>
                </a:solidFill>
                <a:latin typeface="Times New Roman" pitchFamily="18" charset="0"/>
                <a:cs typeface="Times New Roman" pitchFamily="18" charset="0"/>
              </a:rPr>
              <a:t>Сувга талаби.</a:t>
            </a:r>
          </a:p>
          <a:p>
            <a:pPr marL="0" indent="0" algn="just" eaLnBrk="1" hangingPunct="1">
              <a:lnSpc>
                <a:spcPct val="80000"/>
              </a:lnSpc>
              <a:buNone/>
            </a:pPr>
            <a:r>
              <a:rPr lang="en-US" altLang="ru-RU" sz="2200" b="1" i="1" smtClean="0">
                <a:latin typeface="Times New Roman" pitchFamily="18" charset="0"/>
                <a:cs typeface="Times New Roman" pitchFamily="18" charset="0"/>
              </a:rPr>
              <a:t>		</a:t>
            </a:r>
            <a:r>
              <a:rPr lang="ru-RU" altLang="ru-RU" sz="2200" i="1" smtClean="0">
                <a:latin typeface="Times New Roman" pitchFamily="18" charset="0"/>
                <a:cs typeface="Times New Roman" pitchFamily="18" charset="0"/>
              </a:rPr>
              <a:t>Беда қурғоқчиликка чидамли, аммо сувни кўп талаб этадиган ўсимлик. Уни қурғоқчиликка чидамлилиги бақувват ва чуқурга кирувчи илдиз системаси билан боғлиқ. Беданинг поя ва барглари яхши ўсиши учун сув билан етарли таъминланиши керак.</a:t>
            </a:r>
          </a:p>
          <a:p>
            <a:pPr marL="0" indent="0" algn="just" eaLnBrk="1" hangingPunct="1">
              <a:lnSpc>
                <a:spcPct val="80000"/>
              </a:lnSpc>
              <a:buNone/>
            </a:pPr>
            <a:r>
              <a:rPr lang="ru-RU" altLang="ru-RU" sz="2200" i="1" smtClean="0">
                <a:latin typeface="Times New Roman" pitchFamily="18" charset="0"/>
                <a:cs typeface="Times New Roman" pitchFamily="18" charset="0"/>
              </a:rPr>
              <a:t>Умумий сув истеъмол қилиш коэффициенти 700 - 900 бирлик ҳисобланади, уруғи ўз оғирлигига баравар сув шимиганда уна бошлайди. Беда тупроқ намлигига жуда талабчан, ҳаво қурғоқчилигига чидамли. Беда пичан ва кўк ўт учун ўстирилганда 1 м тупроқ қатламларидаги намлик дала нам сиғимига нисбатан 80 % кам бўлмаслиги керак.</a:t>
            </a:r>
            <a:endParaRPr lang="uz-Cyrl-UZ" altLang="ru-RU" sz="2200" i="1" smtClean="0">
              <a:latin typeface="Times New Roman" pitchFamily="18" charset="0"/>
              <a:cs typeface="Times New Roman" pitchFamily="18" charset="0"/>
            </a:endParaRPr>
          </a:p>
        </p:txBody>
      </p:sp>
      <p:pic>
        <p:nvPicPr>
          <p:cNvPr id="22531" name="Рисунок 1"/>
          <p:cNvPicPr>
            <a:picLocks noChangeAspect="1"/>
          </p:cNvPicPr>
          <p:nvPr/>
        </p:nvPicPr>
        <p:blipFill>
          <a:blip r:embed="rId2"/>
          <a:srcRect/>
          <a:stretch>
            <a:fillRect/>
          </a:stretch>
        </p:blipFill>
        <p:spPr bwMode="auto">
          <a:xfrm>
            <a:off x="4857752" y="4429132"/>
            <a:ext cx="3673475" cy="2286016"/>
          </a:xfrm>
          <a:prstGeom prst="rect">
            <a:avLst/>
          </a:prstGeom>
          <a:noFill/>
          <a:ln w="9525">
            <a:noFill/>
            <a:miter lim="800000"/>
            <a:headEnd/>
            <a:tailEnd/>
          </a:ln>
        </p:spPr>
      </p:pic>
      <p:sp>
        <p:nvSpPr>
          <p:cNvPr id="4" name="Rectangle 2"/>
          <p:cNvSpPr>
            <a:spLocks noGrp="1" noChangeArrowheads="1"/>
          </p:cNvSpPr>
          <p:nvPr>
            <p:ph type="title"/>
          </p:nvPr>
        </p:nvSpPr>
        <p:spPr>
          <a:xfrm>
            <a:off x="500034" y="1"/>
            <a:ext cx="7993063" cy="642918"/>
          </a:xfrm>
        </p:spPr>
        <p:txBody>
          <a:bodyPr/>
          <a:lstStyle/>
          <a:p>
            <a:pPr algn="ctr" eaLnBrk="1" hangingPunct="1"/>
            <a:r>
              <a:rPr lang="ru-RU" sz="2800" b="1" smtClean="0"/>
              <a:t>Биологик хусусиятлари.</a:t>
            </a:r>
            <a:endParaRPr lang="ru-RU" altLang="ru-RU" smtClean="0"/>
          </a:p>
        </p:txBody>
      </p:sp>
      <p:pic>
        <p:nvPicPr>
          <p:cNvPr id="5" name="Picture 5" descr="http://www.agroatlas.ru/content/related/Medicago_sativa/Medicago_sativa.jpg"/>
          <p:cNvPicPr>
            <a:picLocks noChangeAspect="1" noChangeArrowheads="1"/>
          </p:cNvPicPr>
          <p:nvPr/>
        </p:nvPicPr>
        <p:blipFill>
          <a:blip r:embed="rId3"/>
          <a:srcRect/>
          <a:stretch>
            <a:fillRect/>
          </a:stretch>
        </p:blipFill>
        <p:spPr bwMode="auto">
          <a:xfrm>
            <a:off x="714348" y="4286256"/>
            <a:ext cx="3143272" cy="23812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428596" y="428604"/>
            <a:ext cx="8286808" cy="2736850"/>
          </a:xfrm>
        </p:spPr>
        <p:style>
          <a:lnRef idx="2">
            <a:schemeClr val="accent2"/>
          </a:lnRef>
          <a:fillRef idx="1">
            <a:schemeClr val="lt1"/>
          </a:fillRef>
          <a:effectRef idx="0">
            <a:schemeClr val="accent2"/>
          </a:effectRef>
          <a:fontRef idx="minor">
            <a:schemeClr val="dk1"/>
          </a:fontRef>
        </p:style>
        <p:txBody>
          <a:bodyPr>
            <a:normAutofit fontScale="70000" lnSpcReduction="20000"/>
          </a:bodyPr>
          <a:lstStyle/>
          <a:p>
            <a:pPr marL="0" indent="0" algn="just" eaLnBrk="1" hangingPunct="1">
              <a:lnSpc>
                <a:spcPct val="90000"/>
              </a:lnSpc>
              <a:buNone/>
              <a:defRPr/>
            </a:pPr>
            <a:r>
              <a:rPr lang="en-US" altLang="ru-RU" sz="2400" dirty="0" smtClean="0">
                <a:latin typeface="Times New Roman" panose="02020603050405020304" pitchFamily="18" charset="0"/>
                <a:cs typeface="Times New Roman" panose="02020603050405020304" pitchFamily="18" charset="0"/>
              </a:rPr>
              <a:t>	</a:t>
            </a:r>
            <a:r>
              <a:rPr lang="ru-RU" altLang="ru-RU" sz="2400" b="1" i="1" dirty="0" smtClean="0">
                <a:solidFill>
                  <a:srgbClr val="0066FF"/>
                </a:solidFill>
                <a:latin typeface="Times New Roman" panose="02020603050405020304" pitchFamily="18" charset="0"/>
                <a:cs typeface="Times New Roman" panose="02020603050405020304" pitchFamily="18" charset="0"/>
              </a:rPr>
              <a:t> </a:t>
            </a:r>
            <a:r>
              <a:rPr lang="ru-RU" altLang="ru-RU" sz="2400" b="1" i="1" dirty="0" err="1" smtClean="0">
                <a:solidFill>
                  <a:schemeClr val="tx1">
                    <a:lumMod val="85000"/>
                    <a:lumOff val="15000"/>
                  </a:schemeClr>
                </a:solidFill>
                <a:latin typeface="Times New Roman" panose="02020603050405020304" pitchFamily="18" charset="0"/>
                <a:cs typeface="Times New Roman" panose="02020603050405020304" pitchFamily="18" charset="0"/>
              </a:rPr>
              <a:t>Иссиқликка</a:t>
            </a:r>
            <a:r>
              <a:rPr lang="ru-RU" altLang="ru-RU" sz="2400" b="1" i="1" dirty="0" smtClean="0">
                <a:solidFill>
                  <a:schemeClr val="tx1">
                    <a:lumMod val="85000"/>
                    <a:lumOff val="15000"/>
                  </a:schemeClr>
                </a:solidFill>
                <a:latin typeface="Times New Roman" panose="02020603050405020304" pitchFamily="18" charset="0"/>
                <a:cs typeface="Times New Roman" panose="02020603050405020304" pitchFamily="18" charset="0"/>
              </a:rPr>
              <a:t> </a:t>
            </a:r>
            <a:r>
              <a:rPr lang="ru-RU" altLang="ru-RU" sz="2400" b="1" i="1" dirty="0" err="1" smtClean="0">
                <a:solidFill>
                  <a:schemeClr val="tx1">
                    <a:lumMod val="85000"/>
                    <a:lumOff val="15000"/>
                  </a:schemeClr>
                </a:solidFill>
                <a:latin typeface="Times New Roman" panose="02020603050405020304" pitchFamily="18" charset="0"/>
                <a:cs typeface="Times New Roman" panose="02020603050405020304" pitchFamily="18" charset="0"/>
              </a:rPr>
              <a:t>талаби</a:t>
            </a:r>
            <a:r>
              <a:rPr lang="ru-RU" altLang="ru-RU" sz="2400" b="1" i="1" smtClean="0">
                <a:solidFill>
                  <a:schemeClr val="tx1">
                    <a:lumMod val="85000"/>
                    <a:lumOff val="15000"/>
                  </a:schemeClr>
                </a:solidFill>
                <a:latin typeface="Times New Roman" panose="02020603050405020304" pitchFamily="18" charset="0"/>
                <a:cs typeface="Times New Roman" panose="02020603050405020304" pitchFamily="18" charset="0"/>
              </a:rPr>
              <a:t>.</a:t>
            </a:r>
            <a:r>
              <a:rPr lang="ru-RU" altLang="ru-RU" sz="2400" smtClean="0">
                <a:solidFill>
                  <a:schemeClr val="tx1">
                    <a:lumMod val="85000"/>
                    <a:lumOff val="15000"/>
                  </a:schemeClr>
                </a:solidFill>
                <a:latin typeface="Times New Roman" panose="02020603050405020304" pitchFamily="18" charset="0"/>
                <a:cs typeface="Times New Roman" panose="02020603050405020304" pitchFamily="18" charset="0"/>
              </a:rPr>
              <a:t> </a:t>
            </a:r>
            <a:r>
              <a:rPr lang="ru-RU" altLang="ru-RU" sz="2400" smtClean="0">
                <a:latin typeface="Times New Roman" panose="02020603050405020304" pitchFamily="18" charset="0"/>
                <a:cs typeface="Times New Roman" panose="02020603050405020304" pitchFamily="18" charset="0"/>
              </a:rPr>
              <a:t>Уруғи экилган чуқурликда ҳарорат 1 </a:t>
            </a:r>
            <a:r>
              <a:rPr lang="ru-RU" altLang="ru-RU" sz="2400" baseline="30000" smtClean="0">
                <a:latin typeface="Times New Roman" panose="02020603050405020304" pitchFamily="18" charset="0"/>
                <a:cs typeface="Times New Roman" panose="02020603050405020304" pitchFamily="18" charset="0"/>
              </a:rPr>
              <a:t>0</a:t>
            </a:r>
            <a:r>
              <a:rPr lang="ru-RU" altLang="ru-RU" sz="2400" smtClean="0">
                <a:latin typeface="Times New Roman" panose="02020603050405020304" pitchFamily="18" charset="0"/>
                <a:cs typeface="Times New Roman" panose="02020603050405020304" pitchFamily="18" charset="0"/>
              </a:rPr>
              <a:t>С бўлганда уна бошлайди. Униб чиқиши учун 18-20С қулай ҳарорат ҳисобланади. Ёш майсалари 6С совуққа чидайди. Қиш даврида қалин қор қатлами остида 40</a:t>
            </a:r>
            <a:r>
              <a:rPr lang="ru-RU" altLang="ru-RU" sz="2400" baseline="30000" smtClean="0">
                <a:latin typeface="Times New Roman" panose="02020603050405020304" pitchFamily="18" charset="0"/>
                <a:cs typeface="Times New Roman" panose="02020603050405020304" pitchFamily="18" charset="0"/>
              </a:rPr>
              <a:t></a:t>
            </a:r>
            <a:r>
              <a:rPr lang="ru-RU" altLang="ru-RU" sz="2400" smtClean="0">
                <a:latin typeface="Times New Roman" panose="02020603050405020304" pitchFamily="18" charset="0"/>
                <a:cs typeface="Times New Roman" panose="02020603050405020304" pitchFamily="18" charset="0"/>
              </a:rPr>
              <a:t>С совуққа чидай олади.</a:t>
            </a:r>
          </a:p>
          <a:p>
            <a:pPr marL="0" indent="0" algn="just" eaLnBrk="1" hangingPunct="1">
              <a:lnSpc>
                <a:spcPct val="90000"/>
              </a:lnSpc>
              <a:buNone/>
              <a:defRPr/>
            </a:pPr>
            <a:r>
              <a:rPr lang="ru-RU" altLang="ru-RU" sz="2400" smtClean="0">
                <a:latin typeface="Times New Roman" panose="02020603050405020304" pitchFamily="18" charset="0"/>
                <a:cs typeface="Times New Roman" panose="02020603050405020304" pitchFamily="18" charset="0"/>
              </a:rPr>
              <a:t>Беданинг қишга чидамлилиги қишга кириш олдидан охирги ўриш муддатига боғлиқ бўлади. Охирги ўримни қишки совуқ тушишидан 30-45 кун олдин ўтказиш лозим, бу вақт орасида беда ўсиб, илдиз қатламида етарли миқдорда заҳира озуқа моддалар тўплаб олади.</a:t>
            </a:r>
          </a:p>
          <a:p>
            <a:pPr marL="0" indent="0" algn="just" eaLnBrk="1" hangingPunct="1">
              <a:lnSpc>
                <a:spcPct val="90000"/>
              </a:lnSpc>
              <a:buNone/>
              <a:defRPr/>
            </a:pPr>
            <a:r>
              <a:rPr lang="ru-RU" altLang="ru-RU" sz="2400" smtClean="0">
                <a:latin typeface="Times New Roman" panose="02020603050405020304" pitchFamily="18" charset="0"/>
                <a:cs typeface="Times New Roman" panose="02020603050405020304" pitchFamily="18" charset="0"/>
              </a:rPr>
              <a:t>Баҳорги ўсиш ўртача суткалик ҳарорат 7-9 С бўлганда бошланади. Ўртача суткалик ҳарорат 22-23 С бўлганда 42 кунда ўримга келади, ундан юқори бўлса, олдинроқ ўримга кириши мумкин. Ўсиш бошлангандан то гуллагунча беда учун 800 С атрофида ҳарорат йиғиндиси зарур бўлади.</a:t>
            </a:r>
            <a:endParaRPr lang="ru-RU" altLang="ru-RU" sz="2400" dirty="0" smtClean="0">
              <a:latin typeface="Times New Roman" panose="02020603050405020304" pitchFamily="18" charset="0"/>
              <a:cs typeface="Times New Roman" panose="02020603050405020304" pitchFamily="18" charset="0"/>
            </a:endParaRPr>
          </a:p>
        </p:txBody>
      </p:sp>
      <p:pic>
        <p:nvPicPr>
          <p:cNvPr id="21508" name="Рисунок 1"/>
          <p:cNvPicPr>
            <a:picLocks noChangeAspect="1"/>
          </p:cNvPicPr>
          <p:nvPr/>
        </p:nvPicPr>
        <p:blipFill>
          <a:blip r:embed="rId2"/>
          <a:srcRect/>
          <a:stretch>
            <a:fillRect/>
          </a:stretch>
        </p:blipFill>
        <p:spPr bwMode="auto">
          <a:xfrm>
            <a:off x="357158" y="3643314"/>
            <a:ext cx="2143140" cy="2133600"/>
          </a:xfrm>
          <a:prstGeom prst="rect">
            <a:avLst/>
          </a:prstGeom>
          <a:noFill/>
          <a:ln w="9525">
            <a:noFill/>
            <a:miter lim="800000"/>
            <a:headEnd/>
            <a:tailEnd/>
          </a:ln>
        </p:spPr>
      </p:pic>
      <p:pic>
        <p:nvPicPr>
          <p:cNvPr id="6" name="Picture 7" descr="скачанные файлы1"/>
          <p:cNvPicPr>
            <a:picLocks noChangeAspect="1" noChangeArrowheads="1"/>
          </p:cNvPicPr>
          <p:nvPr/>
        </p:nvPicPr>
        <p:blipFill>
          <a:blip r:embed="rId3"/>
          <a:srcRect/>
          <a:stretch>
            <a:fillRect/>
          </a:stretch>
        </p:blipFill>
        <p:spPr bwMode="auto">
          <a:xfrm>
            <a:off x="5643570" y="3429000"/>
            <a:ext cx="3357585" cy="2571768"/>
          </a:xfrm>
          <a:prstGeom prst="rect">
            <a:avLst/>
          </a:prstGeom>
          <a:noFill/>
        </p:spPr>
      </p:pic>
      <p:pic>
        <p:nvPicPr>
          <p:cNvPr id="7" name="Picture 5" descr="http://bonnier.flora-electronica.com/photos/Medicago%20media%201.jpg"/>
          <p:cNvPicPr>
            <a:picLocks noChangeAspect="1" noChangeArrowheads="1"/>
          </p:cNvPicPr>
          <p:nvPr/>
        </p:nvPicPr>
        <p:blipFill>
          <a:blip r:embed="rId4"/>
          <a:srcRect/>
          <a:stretch>
            <a:fillRect/>
          </a:stretch>
        </p:blipFill>
        <p:spPr bwMode="auto">
          <a:xfrm>
            <a:off x="2857488" y="3429000"/>
            <a:ext cx="2643206" cy="2920678"/>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4348" y="928670"/>
            <a:ext cx="7515225" cy="2308324"/>
          </a:xfrm>
          <a:prstGeom prst="rect">
            <a:avLst/>
          </a:prstGeom>
        </p:spPr>
        <p:txBody>
          <a:bodyPr>
            <a:spAutoFit/>
          </a:bodyPr>
          <a:lstStyle/>
          <a:p>
            <a:r>
              <a:rPr lang="ru-RU" sz="2400" smtClean="0"/>
              <a:t>Беда узун кун ўсимлиги, ёруғ кун қанчалик узун бўлса, ер усти массаси ҳосили шунча юқори бўлади. Беда ёруғсевар ўсимлик, шунинг учун унга баланд ўсадиган донли экинлар қопловчи қилиб экилганда кўпинча сийрак бўлиб қолади.</a:t>
            </a:r>
            <a:endParaRPr lang="ru-RU" sz="2400"/>
          </a:p>
        </p:txBody>
      </p:sp>
      <p:pic>
        <p:nvPicPr>
          <p:cNvPr id="23555" name="Рисунок 2"/>
          <p:cNvPicPr>
            <a:picLocks noChangeAspect="1"/>
          </p:cNvPicPr>
          <p:nvPr/>
        </p:nvPicPr>
        <p:blipFill>
          <a:blip r:embed="rId2"/>
          <a:srcRect l="9585" r="7348" b="13339"/>
          <a:stretch>
            <a:fillRect/>
          </a:stretch>
        </p:blipFill>
        <p:spPr bwMode="auto">
          <a:xfrm>
            <a:off x="428596" y="0"/>
            <a:ext cx="1214446" cy="1016169"/>
          </a:xfrm>
          <a:prstGeom prst="rect">
            <a:avLst/>
          </a:prstGeom>
          <a:noFill/>
          <a:ln w="9525">
            <a:noFill/>
            <a:miter lim="800000"/>
            <a:headEnd/>
            <a:tailEnd/>
          </a:ln>
        </p:spPr>
      </p:pic>
      <p:sp>
        <p:nvSpPr>
          <p:cNvPr id="23556" name="Прямоугольник 3"/>
          <p:cNvSpPr>
            <a:spLocks noChangeArrowheads="1"/>
          </p:cNvSpPr>
          <p:nvPr/>
        </p:nvSpPr>
        <p:spPr bwMode="auto">
          <a:xfrm>
            <a:off x="857224" y="500042"/>
            <a:ext cx="7416800" cy="492125"/>
          </a:xfrm>
          <a:prstGeom prst="rect">
            <a:avLst/>
          </a:prstGeom>
          <a:noFill/>
          <a:ln w="9525">
            <a:noFill/>
            <a:miter lim="800000"/>
            <a:headEnd/>
            <a:tailEnd/>
          </a:ln>
        </p:spPr>
        <p:txBody>
          <a:bodyPr>
            <a:spAutoFit/>
          </a:bodyPr>
          <a:lstStyle/>
          <a:p>
            <a:pPr algn="ctr"/>
            <a:r>
              <a:rPr lang="uz-Cyrl-UZ" altLang="ru-RU" sz="2600" b="1" i="1">
                <a:solidFill>
                  <a:srgbClr val="0066FF"/>
                </a:solidFill>
                <a:latin typeface="Times New Roman" pitchFamily="18" charset="0"/>
                <a:cs typeface="Times New Roman" pitchFamily="18" charset="0"/>
              </a:rPr>
              <a:t>Ёруғликка талаби. </a:t>
            </a:r>
            <a:endParaRPr lang="ru-RU" sz="2600" i="1">
              <a:solidFill>
                <a:srgbClr val="0066FF"/>
              </a:solidFill>
              <a:latin typeface="Times New Roman" pitchFamily="18" charset="0"/>
              <a:cs typeface="Times New Roman" pitchFamily="18" charset="0"/>
            </a:endParaRPr>
          </a:p>
        </p:txBody>
      </p:sp>
      <p:pic>
        <p:nvPicPr>
          <p:cNvPr id="5" name="Picture 8" descr="images (4)"/>
          <p:cNvPicPr>
            <a:picLocks noChangeAspect="1" noChangeArrowheads="1"/>
          </p:cNvPicPr>
          <p:nvPr/>
        </p:nvPicPr>
        <p:blipFill>
          <a:blip r:embed="rId3"/>
          <a:srcRect/>
          <a:stretch>
            <a:fillRect/>
          </a:stretch>
        </p:blipFill>
        <p:spPr bwMode="auto">
          <a:xfrm>
            <a:off x="1500166" y="3500438"/>
            <a:ext cx="5072098" cy="2686073"/>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596" y="714356"/>
            <a:ext cx="8001056" cy="2862322"/>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r>
              <a:rPr lang="ru-RU" sz="1500" smtClean="0"/>
              <a:t>        Ўсимлик унумдор, юмшоқ тупроқларда яхши ўсади. Ер ости сувлари юза жойлашган, тошли, шағалли тупроқларда яхши ўсмайди. Беда тупроқнинг кислотали бўлишига чидамайди. Тупроқ рН</a:t>
            </a:r>
            <a:r>
              <a:rPr lang="ru-RU" sz="1500" smtClean="0">
                <a:sym typeface="Symbol"/>
              </a:rPr>
              <a:t></a:t>
            </a:r>
            <a:r>
              <a:rPr lang="ru-RU" sz="1500" smtClean="0"/>
              <a:t>5 бўлганда илдизида азот тўпловчи бактериялар жуда оз бўлади ва улар азот тўпламайди.</a:t>
            </a:r>
          </a:p>
          <a:p>
            <a:r>
              <a:rPr lang="ru-RU" sz="1500" smtClean="0"/>
              <a:t>Беда тупроқ шўрига чидамли. Аммо хлорли тузлар сульфатли тузларга нисбатан беда учун кўпроқ зарарлидир. Ёш ўсимликлар тупроқ шўрига чидамсиз.</a:t>
            </a:r>
          </a:p>
          <a:p>
            <a:r>
              <a:rPr lang="ru-RU" sz="1500" smtClean="0"/>
              <a:t>Кучли шўрланган ерларга беда экишдан олдин шўр ювилиши керак. Экин тупроқдан кўп миқдорда озуқа моддаларни олиб чиқиб кетади. Беданинг озуқа моддаларга талаби юқорилиги унинг кўп ер усти массаси ҳосил қилиши ва таркибида оқсил кўп бўлиши билан тушунтирилади.</a:t>
            </a:r>
          </a:p>
          <a:p>
            <a:r>
              <a:rPr lang="ru-RU" sz="1500" smtClean="0"/>
              <a:t>1 т пичан ҳосили учун 6 кг Р</a:t>
            </a:r>
            <a:r>
              <a:rPr lang="ru-RU" sz="1500" baseline="-25000" smtClean="0"/>
              <a:t>2</a:t>
            </a:r>
            <a:r>
              <a:rPr lang="ru-RU" sz="1500" smtClean="0"/>
              <a:t>О</a:t>
            </a:r>
            <a:r>
              <a:rPr lang="ru-RU" sz="1500" baseline="-25000" smtClean="0"/>
              <a:t>5</a:t>
            </a:r>
            <a:r>
              <a:rPr lang="ru-RU" sz="1500" smtClean="0"/>
              <a:t>, 17-20 кг К</a:t>
            </a:r>
            <a:r>
              <a:rPr lang="ru-RU" sz="1500" baseline="-25000" smtClean="0"/>
              <a:t>2</a:t>
            </a:r>
            <a:r>
              <a:rPr lang="ru-RU" sz="1500" smtClean="0"/>
              <a:t>О ва кўп миқдорда </a:t>
            </a:r>
            <a:r>
              <a:rPr lang="uz-Cyrl-UZ" sz="1500" smtClean="0"/>
              <a:t>(5 кг) </a:t>
            </a:r>
            <a:r>
              <a:rPr lang="ru-RU" sz="1500" smtClean="0"/>
              <a:t>кальций ва </a:t>
            </a:r>
            <a:r>
              <a:rPr lang="uz-Cyrl-UZ" sz="1500" smtClean="0"/>
              <a:t>(8 кг) </a:t>
            </a:r>
            <a:r>
              <a:rPr lang="ru-RU" sz="1500" smtClean="0"/>
              <a:t>магний истеъмол қилади.</a:t>
            </a:r>
            <a:endParaRPr lang="ru-RU" sz="1500"/>
          </a:p>
        </p:txBody>
      </p:sp>
      <p:pic>
        <p:nvPicPr>
          <p:cNvPr id="24579" name="Рисунок 2"/>
          <p:cNvPicPr>
            <a:picLocks noChangeAspect="1"/>
          </p:cNvPicPr>
          <p:nvPr/>
        </p:nvPicPr>
        <p:blipFill>
          <a:blip r:embed="rId2"/>
          <a:srcRect b="11764"/>
          <a:stretch>
            <a:fillRect/>
          </a:stretch>
        </p:blipFill>
        <p:spPr bwMode="auto">
          <a:xfrm>
            <a:off x="0" y="3857628"/>
            <a:ext cx="4681537" cy="2714644"/>
          </a:xfrm>
          <a:prstGeom prst="rect">
            <a:avLst/>
          </a:prstGeom>
          <a:noFill/>
          <a:ln w="9525">
            <a:noFill/>
            <a:miter lim="800000"/>
            <a:headEnd/>
            <a:tailEnd/>
          </a:ln>
        </p:spPr>
      </p:pic>
      <p:sp>
        <p:nvSpPr>
          <p:cNvPr id="24580" name="Прямоугольник 3"/>
          <p:cNvSpPr>
            <a:spLocks noChangeArrowheads="1"/>
          </p:cNvSpPr>
          <p:nvPr/>
        </p:nvSpPr>
        <p:spPr bwMode="auto">
          <a:xfrm>
            <a:off x="1357290" y="214290"/>
            <a:ext cx="6184900" cy="492443"/>
          </a:xfrm>
          <a:prstGeom prst="rect">
            <a:avLst/>
          </a:prstGeom>
          <a:noFill/>
          <a:ln w="9525">
            <a:noFill/>
            <a:miter lim="800000"/>
            <a:headEnd/>
            <a:tailEnd/>
          </a:ln>
        </p:spPr>
        <p:txBody>
          <a:bodyPr>
            <a:spAutoFit/>
          </a:bodyPr>
          <a:lstStyle/>
          <a:p>
            <a:pPr algn="ctr"/>
            <a:r>
              <a:rPr lang="ru-RU" altLang="ru-RU" sz="2600" b="1" i="1" smtClean="0">
                <a:solidFill>
                  <a:srgbClr val="0066FF"/>
                </a:solidFill>
                <a:latin typeface="Times New Roman" pitchFamily="18" charset="0"/>
                <a:cs typeface="Times New Roman" pitchFamily="18" charset="0"/>
              </a:rPr>
              <a:t>Тупроқ ва озуқа моддаларга талаби.</a:t>
            </a:r>
            <a:r>
              <a:rPr lang="uz-Cyrl-UZ" altLang="ru-RU" sz="2600" b="1" i="1" smtClean="0">
                <a:solidFill>
                  <a:srgbClr val="0066FF"/>
                </a:solidFill>
                <a:latin typeface="Times New Roman" pitchFamily="18" charset="0"/>
                <a:cs typeface="Times New Roman" pitchFamily="18" charset="0"/>
              </a:rPr>
              <a:t>.</a:t>
            </a:r>
            <a:r>
              <a:rPr lang="uz-Cyrl-UZ" altLang="ru-RU" sz="2600" b="1" smtClean="0">
                <a:solidFill>
                  <a:srgbClr val="0066FF"/>
                </a:solidFill>
                <a:latin typeface="Times New Roman" pitchFamily="18" charset="0"/>
                <a:cs typeface="Times New Roman" pitchFamily="18" charset="0"/>
              </a:rPr>
              <a:t> </a:t>
            </a:r>
            <a:endParaRPr lang="ru-RU" sz="2600">
              <a:solidFill>
                <a:srgbClr val="0066FF"/>
              </a:solidFill>
              <a:latin typeface="Times New Roman" pitchFamily="18" charset="0"/>
              <a:cs typeface="Times New Roman" pitchFamily="18" charset="0"/>
            </a:endParaRPr>
          </a:p>
        </p:txBody>
      </p:sp>
      <p:pic>
        <p:nvPicPr>
          <p:cNvPr id="2050"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images (8).jpg"/>
          <p:cNvPicPr>
            <a:picLocks noChangeAspect="1" noChangeArrowheads="1"/>
          </p:cNvPicPr>
          <p:nvPr/>
        </p:nvPicPr>
        <p:blipFill>
          <a:blip r:embed="rId3"/>
          <a:srcRect/>
          <a:stretch>
            <a:fillRect/>
          </a:stretch>
        </p:blipFill>
        <p:spPr bwMode="auto">
          <a:xfrm>
            <a:off x="5072066" y="4071942"/>
            <a:ext cx="3324231" cy="2489965"/>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14678" y="285728"/>
            <a:ext cx="1782860" cy="523220"/>
          </a:xfrm>
          <a:prstGeom prst="rect">
            <a:avLst/>
          </a:prstGeom>
        </p:spPr>
        <p:style>
          <a:lnRef idx="3">
            <a:schemeClr val="lt1"/>
          </a:lnRef>
          <a:fillRef idx="1">
            <a:schemeClr val="accent2"/>
          </a:fillRef>
          <a:effectRef idx="1">
            <a:schemeClr val="accent2"/>
          </a:effectRef>
          <a:fontRef idx="minor">
            <a:schemeClr val="lt1"/>
          </a:fontRef>
        </p:style>
        <p:txBody>
          <a:bodyPr wrap="none">
            <a:spAutoFit/>
          </a:bodyPr>
          <a:lstStyle/>
          <a:p>
            <a:r>
              <a:rPr lang="ru-RU" sz="2800" b="1" smtClean="0"/>
              <a:t>Навлари.</a:t>
            </a:r>
            <a:endParaRPr lang="ru-RU" sz="2800"/>
          </a:p>
        </p:txBody>
      </p:sp>
      <p:sp>
        <p:nvSpPr>
          <p:cNvPr id="3073" name="Rectangle 1"/>
          <p:cNvSpPr>
            <a:spLocks noChangeArrowheads="1"/>
          </p:cNvSpPr>
          <p:nvPr/>
        </p:nvSpPr>
        <p:spPr bwMode="auto">
          <a:xfrm>
            <a:off x="214282" y="1142984"/>
            <a:ext cx="8358246" cy="1938992"/>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indent="288925" algn="just" eaLnBrk="1" hangingPunct="1"/>
            <a:r>
              <a:rPr kumimoji="0" lang="ru-RU"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Қуйидаги навлар республикамизда </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Давлат реестрига киритилган: </a:t>
            </a:r>
            <a:r>
              <a:rPr kumimoji="0" lang="ru-RU"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Аредная</a:t>
            </a:r>
            <a:r>
              <a:rPr kumimoji="0" lang="ru-RU"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 </a:t>
            </a:r>
            <a:r>
              <a:rPr kumimoji="0" lang="ru-RU"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Бойгул</a:t>
            </a:r>
            <a:r>
              <a:rPr kumimoji="0" lang="ru-RU"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 </a:t>
            </a:r>
            <a:r>
              <a:rPr kumimoji="0" lang="ru-RU"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Каракалпа</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15</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 </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Ташкентская 1</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 </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Ташкентская 1728</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 </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Ташкентская 2009</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 </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Ташкентская 3192</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 </a:t>
            </a:r>
            <a:r>
              <a:rPr lang="ru-RU"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lang="uz-Cyrl-UZ"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Хивинская Месная</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кская</a:t>
            </a:r>
            <a:r>
              <a:rPr kumimoji="0" lang="ru-RU"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 </a:t>
            </a:r>
            <a:r>
              <a:rPr kumimoji="0" lang="ru-RU"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Харезмская 2</a:t>
            </a:r>
            <a:r>
              <a:rPr kumimoji="0" lang="ru-RU"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r>
              <a:rPr kumimoji="0" lang="uz-Cyrl-UZ" sz="24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a typeface="Times New Roman" pitchFamily="18" charset="0"/>
                <a:cs typeface="Times New Roman" pitchFamily="18" charset="0"/>
              </a:rPr>
              <a:t>.</a:t>
            </a:r>
            <a:endParaRPr kumimoji="0" lang="uz-Cyrl-UZ" sz="3200" b="1" i="0" u="none" strike="noStrike" spc="50" normalizeH="0" baseline="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pitchFamily="34" charset="0"/>
            </a:endParaRPr>
          </a:p>
        </p:txBody>
      </p:sp>
      <p:pic>
        <p:nvPicPr>
          <p:cNvPr id="3074"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lyutserna poleznyye svoystva-i-protivopokazaniya-2.jpg"/>
          <p:cNvPicPr>
            <a:picLocks noChangeAspect="1" noChangeArrowheads="1"/>
          </p:cNvPicPr>
          <p:nvPr/>
        </p:nvPicPr>
        <p:blipFill>
          <a:blip r:embed="rId2"/>
          <a:srcRect/>
          <a:stretch>
            <a:fillRect/>
          </a:stretch>
        </p:blipFill>
        <p:spPr bwMode="auto">
          <a:xfrm>
            <a:off x="1785918" y="3286124"/>
            <a:ext cx="5238750" cy="33337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28596" y="639746"/>
            <a:ext cx="8243888" cy="503238"/>
          </a:xfrm>
        </p:spPr>
        <p:style>
          <a:lnRef idx="2">
            <a:schemeClr val="dk1">
              <a:shade val="50000"/>
            </a:schemeClr>
          </a:lnRef>
          <a:fillRef idx="1">
            <a:schemeClr val="dk1"/>
          </a:fillRef>
          <a:effectRef idx="0">
            <a:schemeClr val="dk1"/>
          </a:effectRef>
          <a:fontRef idx="minor">
            <a:schemeClr val="lt1"/>
          </a:fontRef>
        </p:style>
        <p:txBody>
          <a:bodyPr/>
          <a:lstStyle/>
          <a:p>
            <a:pPr eaLnBrk="1" hangingPunct="1">
              <a:defRPr/>
            </a:pPr>
            <a:r>
              <a:rPr lang="ru-RU" sz="3600" i="1" smtClean="0">
                <a:solidFill>
                  <a:schemeClr val="bg1"/>
                </a:solidFill>
              </a:rPr>
              <a:t>Алмашлаб экишдаги ўрни</a:t>
            </a:r>
            <a:r>
              <a:rPr lang="ru-RU" sz="3600" smtClean="0">
                <a:solidFill>
                  <a:schemeClr val="bg1"/>
                </a:solidFill>
              </a:rPr>
              <a:t>.</a:t>
            </a:r>
          </a:p>
        </p:txBody>
      </p:sp>
      <p:sp>
        <p:nvSpPr>
          <p:cNvPr id="26627" name="Rectangle 3"/>
          <p:cNvSpPr>
            <a:spLocks noGrp="1" noChangeArrowheads="1"/>
          </p:cNvSpPr>
          <p:nvPr>
            <p:ph type="body" idx="1"/>
          </p:nvPr>
        </p:nvSpPr>
        <p:spPr>
          <a:xfrm>
            <a:off x="179388" y="1241449"/>
            <a:ext cx="8713787" cy="2330427"/>
          </a:xfrm>
        </p:spPr>
        <p:txBody>
          <a:bodyPr>
            <a:normAutofit fontScale="92500" lnSpcReduction="20000"/>
          </a:bodyPr>
          <a:lstStyle/>
          <a:p>
            <a:pPr marL="6350" indent="373063" algn="just" eaLnBrk="1" hangingPunct="1"/>
            <a:r>
              <a:rPr lang="uz-Cyrl-UZ" sz="2000" smtClean="0">
                <a:solidFill>
                  <a:srgbClr val="0000FF"/>
                </a:solidFill>
              </a:rPr>
              <a:t>Алмашлаб экишдаги ўрни. </a:t>
            </a:r>
            <a:r>
              <a:rPr lang="en-US" sz="2000" smtClean="0">
                <a:solidFill>
                  <a:srgbClr val="0000FF"/>
                </a:solidFill>
              </a:rPr>
              <a:t>C</a:t>
            </a:r>
            <a:r>
              <a:rPr lang="uz-Cyrl-UZ" sz="2000" smtClean="0">
                <a:solidFill>
                  <a:srgbClr val="0000FF"/>
                </a:solidFill>
              </a:rPr>
              <a:t>уғориладиган ерларда бедани ҳар қандай экиндан кейин экиш мумкин. Лалмикор ерларда эса қанд лавлагидан кейин экиш тавсия қилинмайди, чунки бу экин тупроқни чуқур қатламларида ҳам нам қолдирмайди.</a:t>
            </a:r>
          </a:p>
          <a:p>
            <a:pPr marL="6350" indent="373063" algn="just" eaLnBrk="1" hangingPunct="1"/>
            <a:r>
              <a:rPr lang="uz-Cyrl-UZ" sz="2000" smtClean="0">
                <a:solidFill>
                  <a:srgbClr val="0000FF"/>
                </a:solidFill>
              </a:rPr>
              <a:t>Беда эрта баҳорда экилганда унга бошоқли дон экинлари (арпа, буғдой) қопловчи қилиб экилади. Август ойида экилганда бедани соф ҳолда экиш лозим. Пахтачилик хўжаликларида ўсиб турган ғўза орасига ҳам соф ҳолда ёки судан ўти, жўхори ва маккажўхори билан бирга ўстирилади</a:t>
            </a:r>
          </a:p>
        </p:txBody>
      </p:sp>
      <p:sp>
        <p:nvSpPr>
          <p:cNvPr id="4" name="Rectangle 2"/>
          <p:cNvSpPr txBox="1">
            <a:spLocks noChangeArrowheads="1"/>
          </p:cNvSpPr>
          <p:nvPr/>
        </p:nvSpPr>
        <p:spPr bwMode="auto">
          <a:xfrm>
            <a:off x="500034" y="71414"/>
            <a:ext cx="8243888" cy="5032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lgn="ctr">
              <a:lnSpc>
                <a:spcPct val="90000"/>
              </a:lnSpc>
              <a:defRPr/>
            </a:pPr>
            <a:r>
              <a:rPr lang="uz-Cyrl-UZ" sz="4000" b="1" smtClean="0">
                <a:solidFill>
                  <a:srgbClr val="0000FF"/>
                </a:solidFill>
              </a:rPr>
              <a:t>АГРОТЕХНИКАСИ</a:t>
            </a:r>
            <a:endParaRPr kumimoji="0" lang="ru-RU" sz="4000" b="0" i="0" u="none" strike="noStrike" kern="0" cap="none" spc="0" normalizeH="0" baseline="0" noProof="0" smtClean="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30722" name="Picture 2" descr="C:\КАФЕДРА\Укув услубий мажмуалар\Усимликшунослик ва Пахтачилик фанидан мажмуалар\Усим-пахтачилик_мавзулар презинтацияси\Рапс ва сурепица\images (1).jpg"/>
          <p:cNvPicPr>
            <a:picLocks noChangeAspect="1" noChangeArrowheads="1"/>
          </p:cNvPicPr>
          <p:nvPr/>
        </p:nvPicPr>
        <p:blipFill>
          <a:blip r:embed="rId2"/>
          <a:srcRect/>
          <a:stretch>
            <a:fillRect/>
          </a:stretch>
        </p:blipFill>
        <p:spPr bwMode="auto">
          <a:xfrm>
            <a:off x="4643438" y="3643314"/>
            <a:ext cx="4005244" cy="3000396"/>
          </a:xfrm>
          <a:prstGeom prst="rect">
            <a:avLst/>
          </a:prstGeom>
          <a:noFill/>
        </p:spPr>
      </p:pic>
      <p:pic>
        <p:nvPicPr>
          <p:cNvPr id="6" name="Picture 7" descr="скачанные файлы1"/>
          <p:cNvPicPr>
            <a:picLocks noChangeAspect="1" noChangeArrowheads="1"/>
          </p:cNvPicPr>
          <p:nvPr/>
        </p:nvPicPr>
        <p:blipFill>
          <a:blip r:embed="rId3"/>
          <a:srcRect/>
          <a:stretch>
            <a:fillRect/>
          </a:stretch>
        </p:blipFill>
        <p:spPr bwMode="auto">
          <a:xfrm>
            <a:off x="571472" y="3857628"/>
            <a:ext cx="3929089" cy="257176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b="1" smtClean="0"/>
              <a:t>Тупроқни ишлаш.</a:t>
            </a:r>
            <a:endParaRPr lang="ru-RU" sz="3200" smtClean="0"/>
          </a:p>
        </p:txBody>
      </p:sp>
      <p:sp>
        <p:nvSpPr>
          <p:cNvPr id="28675" name="Rectangle 3"/>
          <p:cNvSpPr>
            <a:spLocks noGrp="1" noChangeArrowheads="1"/>
          </p:cNvSpPr>
          <p:nvPr>
            <p:ph type="body" idx="1"/>
          </p:nvPr>
        </p:nvSpPr>
        <p:spPr>
          <a:xfrm>
            <a:off x="214282" y="500042"/>
            <a:ext cx="8483631" cy="4143404"/>
          </a:xfrm>
        </p:spPr>
        <p:txBody>
          <a:bodyPr>
            <a:normAutofit fontScale="85000" lnSpcReduction="20000"/>
          </a:bodyPr>
          <a:lstStyle/>
          <a:p>
            <a:r>
              <a:rPr lang="ru-RU" sz="2400" smtClean="0"/>
              <a:t>Суғориладиган шароитда беда экиш учун тупроқ икки ярусли плугларда (ПЯ-3-35) 32-35 см чуқурликда кузги шудгор қилинади. Агар тупроқ соз структурасиз бўлса, қиш даврида жуда зичлашиб кетади, бундай жойларни баҳорда чизел билан чуқур юмшатиш зарур, чизеллаш бороналаш билан бирга ўтказилади.</a:t>
            </a:r>
          </a:p>
          <a:p>
            <a:r>
              <a:rPr lang="ru-RU" sz="2400" smtClean="0"/>
              <a:t>Экиш олдидан тупроқ яхши текисланади, бу тадбирни сифатли бажариш орқали далада ўсимликларнинг сув билан бир текисда таъминланишига эришилади, натижада беда пичани ва уруғ ҳосили кескин ортади.</a:t>
            </a:r>
          </a:p>
          <a:p>
            <a:r>
              <a:rPr lang="ru-RU" sz="2400" smtClean="0"/>
              <a:t>Кўпйиллик илдизпояли ва илдиз бачкили бегона ўтлар кўп тарқалган далаларда уларни осма борона ёки культиватор ёрдамида тараб олиниб, тўпланиб дала четига чиқариб ташлаш лозим.</a:t>
            </a:r>
          </a:p>
          <a:p>
            <a:pPr algn="just" eaLnBrk="1" hangingPunct="1"/>
            <a:r>
              <a:rPr lang="uz-Cyrl-UZ" sz="2400" b="1" smtClean="0">
                <a:solidFill>
                  <a:srgbClr val="0000FF"/>
                </a:solidFill>
                <a:latin typeface="Times New Roman" pitchFamily="18" charset="0"/>
              </a:rPr>
              <a:t>.</a:t>
            </a:r>
            <a:endParaRPr lang="ru-RU" sz="2400" b="1" smtClean="0">
              <a:solidFill>
                <a:srgbClr val="0000FF"/>
              </a:solidFill>
              <a:latin typeface="Times New Roman" pitchFamily="18" charset="0"/>
            </a:endParaRPr>
          </a:p>
        </p:txBody>
      </p:sp>
      <p:pic>
        <p:nvPicPr>
          <p:cNvPr id="28676" name="Picture 4" descr="C:\КАФЕДРА\Укув услубий мажмуалар\Усимликшунослик ва Пахтачилик фанидан мажмуалар\Усимликшунослик расмлар\3.Сули\Етиштириш\zyablevaya obrabotka.jpg"/>
          <p:cNvPicPr>
            <a:picLocks noChangeAspect="1" noChangeArrowheads="1"/>
          </p:cNvPicPr>
          <p:nvPr/>
        </p:nvPicPr>
        <p:blipFill>
          <a:blip r:embed="rId2"/>
          <a:srcRect/>
          <a:stretch>
            <a:fillRect/>
          </a:stretch>
        </p:blipFill>
        <p:spPr bwMode="auto">
          <a:xfrm>
            <a:off x="71406" y="4572008"/>
            <a:ext cx="3227406" cy="2149453"/>
          </a:xfrm>
          <a:prstGeom prst="rect">
            <a:avLst/>
          </a:prstGeom>
          <a:noFill/>
        </p:spPr>
      </p:pic>
      <p:pic>
        <p:nvPicPr>
          <p:cNvPr id="28677" name="Picture 5" descr="C:\КАФЕДРА\Укув услубий мажмуалар\Усимликшунослик ва Пахтачилик фанидан мажмуалар\Усимликшунослик расмлар\3.Сули\Етиштириш\images (7).jpg"/>
          <p:cNvPicPr>
            <a:picLocks noChangeAspect="1" noChangeArrowheads="1"/>
          </p:cNvPicPr>
          <p:nvPr/>
        </p:nvPicPr>
        <p:blipFill>
          <a:blip r:embed="rId3"/>
          <a:srcRect/>
          <a:stretch>
            <a:fillRect/>
          </a:stretch>
        </p:blipFill>
        <p:spPr bwMode="auto">
          <a:xfrm>
            <a:off x="6286512" y="4857760"/>
            <a:ext cx="2762251" cy="1928802"/>
          </a:xfrm>
          <a:prstGeom prst="rect">
            <a:avLst/>
          </a:prstGeom>
          <a:noFill/>
        </p:spPr>
      </p:pic>
      <p:pic>
        <p:nvPicPr>
          <p:cNvPr id="28678" name="Picture 6" descr="C:\КАФЕДРА\Укув услубий мажмуалар\Усимликшунослик ва Пахтачилик фанидан мажмуалар\Усимликшунослик расмлар\3.Сули\Етиштириш\images (8).jpg"/>
          <p:cNvPicPr>
            <a:picLocks noChangeAspect="1" noChangeArrowheads="1"/>
          </p:cNvPicPr>
          <p:nvPr/>
        </p:nvPicPr>
        <p:blipFill>
          <a:blip r:embed="rId4"/>
          <a:srcRect/>
          <a:stretch>
            <a:fillRect/>
          </a:stretch>
        </p:blipFill>
        <p:spPr bwMode="auto">
          <a:xfrm>
            <a:off x="3533785" y="4867298"/>
            <a:ext cx="2466975" cy="184785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0825" y="765175"/>
            <a:ext cx="8569325" cy="2020883"/>
          </a:xfrm>
        </p:spPr>
        <p:txBody>
          <a:bodyPr>
            <a:noAutofit/>
          </a:bodyPr>
          <a:lstStyle/>
          <a:p>
            <a:pPr marL="0" indent="715963" algn="just" eaLnBrk="1" hangingPunct="1">
              <a:lnSpc>
                <a:spcPct val="80000"/>
              </a:lnSpc>
              <a:tabLst>
                <a:tab pos="88900" algn="l"/>
              </a:tabLst>
            </a:pPr>
            <a:r>
              <a:rPr lang="ru-RU" sz="2400" smtClean="0">
                <a:solidFill>
                  <a:srgbClr val="0B01D1"/>
                </a:solidFill>
                <a:latin typeface="Times New Roman"/>
                <a:ea typeface="Times New Roman"/>
              </a:rPr>
              <a:t>Беда юқори пичан ва кўк масса ҳосили бера олиши учун кўп озуқа элементлари (фосфор, калий, кальций ва бошқалар) талаб этади. Гектаридан 50 ц пичан ҳосили билан 110 кг калий, 36 кг фосфор,120 кг азот ва 145 кг кальций моддаларини олиб чиқиб кетади. Шунингдек, яхши ривожланган илдиз тизимини шакллантириш учун ҳам кўплаб озуқа элементларини сарфлайди. Яна беда ҳаётининг биринчи йили қопловчи дон экинлари (кўп озуқа исътемол қилувчи экинлар) остида ўсишини ҳам эътибордан четда қолдирмаслик лозим.</a:t>
            </a:r>
            <a:endParaRPr lang="ru-RU" sz="2400" smtClean="0">
              <a:solidFill>
                <a:srgbClr val="0B01D1"/>
              </a:solidFill>
              <a:latin typeface="Times New Roman" pitchFamily="18" charset="0"/>
            </a:endParaRPr>
          </a:p>
        </p:txBody>
      </p:sp>
      <p:sp>
        <p:nvSpPr>
          <p:cNvPr id="118786" name="Rectangle 2"/>
          <p:cNvSpPr>
            <a:spLocks noGrp="1" noChangeArrowheads="1"/>
          </p:cNvSpPr>
          <p:nvPr>
            <p:ph type="title"/>
          </p:nvPr>
        </p:nvSpPr>
        <p:spPr>
          <a:xfrm>
            <a:off x="442913" y="188913"/>
            <a:ext cx="2557451" cy="503237"/>
          </a:xfrm>
        </p:spPr>
        <p:style>
          <a:lnRef idx="2">
            <a:schemeClr val="accent1"/>
          </a:lnRef>
          <a:fillRef idx="1">
            <a:schemeClr val="lt1"/>
          </a:fillRef>
          <a:effectRef idx="0">
            <a:schemeClr val="accent1"/>
          </a:effectRef>
          <a:fontRef idx="minor">
            <a:schemeClr val="dk1"/>
          </a:fontRef>
        </p:style>
        <p:txBody>
          <a:bodyPr>
            <a:noAutofit/>
          </a:bodyPr>
          <a:lstStyle/>
          <a:p>
            <a:pPr eaLnBrk="1" hangingPunct="1">
              <a:defRPr/>
            </a:pPr>
            <a:r>
              <a:rPr lang="ru-RU" sz="2800" i="1" smtClean="0">
                <a:solidFill>
                  <a:srgbClr val="0000FF"/>
                </a:solidFill>
              </a:rPr>
              <a:t>Ўғитлаш.</a:t>
            </a:r>
          </a:p>
        </p:txBody>
      </p:sp>
      <p:pic>
        <p:nvPicPr>
          <p:cNvPr id="27652" name="Picture 4" descr="C:\КАФЕДРА\Укув услубий мажмуалар\Усимликшунослик ва Пахтачилик фанидан мажмуалар\Усимликшунослик расмлар\3.Сули\Етиштириш\images (6).jpg"/>
          <p:cNvPicPr>
            <a:picLocks noChangeAspect="1" noChangeArrowheads="1"/>
          </p:cNvPicPr>
          <p:nvPr/>
        </p:nvPicPr>
        <p:blipFill>
          <a:blip r:embed="rId2"/>
          <a:srcRect b="4601"/>
          <a:stretch>
            <a:fillRect/>
          </a:stretch>
        </p:blipFill>
        <p:spPr bwMode="auto">
          <a:xfrm>
            <a:off x="5214942" y="3571876"/>
            <a:ext cx="3643338" cy="2928958"/>
          </a:xfrm>
          <a:prstGeom prst="rect">
            <a:avLst/>
          </a:prstGeom>
          <a:noFill/>
        </p:spPr>
      </p:pic>
      <p:pic>
        <p:nvPicPr>
          <p:cNvPr id="31746"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скачанные файлы (1).jpg"/>
          <p:cNvPicPr>
            <a:picLocks noChangeAspect="1" noChangeArrowheads="1"/>
          </p:cNvPicPr>
          <p:nvPr/>
        </p:nvPicPr>
        <p:blipFill>
          <a:blip r:embed="rId3"/>
          <a:srcRect/>
          <a:stretch>
            <a:fillRect/>
          </a:stretch>
        </p:blipFill>
        <p:spPr bwMode="auto">
          <a:xfrm>
            <a:off x="571472" y="3500438"/>
            <a:ext cx="4143404" cy="286969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142844" y="642918"/>
            <a:ext cx="8872510" cy="4071966"/>
          </a:xfrm>
        </p:spPr>
        <p:txBody>
          <a:bodyPr/>
          <a:lstStyle/>
          <a:p>
            <a:pPr marL="0" indent="0" algn="just" eaLnBrk="1" hangingPunct="1">
              <a:buNone/>
            </a:pPr>
            <a:r>
              <a:rPr lang="ru-RU" sz="2400" b="1" smtClean="0">
                <a:solidFill>
                  <a:srgbClr val="0000FF"/>
                </a:solidFill>
                <a:latin typeface="Times New Roman" pitchFamily="18" charset="0"/>
              </a:rPr>
              <a:t>Беда уруғини бир текис ундириб олиш ва кўчат қалинлиги тўла бўлишига эришиш шартларидан бири тупроқни экишга сифатли тайёрлаш ҳисобланади. Беда экиладиган далани кузда шудгорлашга тайёрлаш усули ўша далада экилган экиннинг характерига боғлиқ ва юмшатиш, ўғит солиш ҳамда чуқур ҳайдашни (35-40 см) ўз ичига олади.</a:t>
            </a:r>
          </a:p>
          <a:p>
            <a:pPr marL="0" indent="0" algn="just" eaLnBrk="1" hangingPunct="1">
              <a:buNone/>
            </a:pPr>
            <a:r>
              <a:rPr lang="ru-RU" sz="2400" b="1" smtClean="0">
                <a:solidFill>
                  <a:srgbClr val="0000FF"/>
                </a:solidFill>
                <a:latin typeface="Times New Roman" pitchFamily="18" charset="0"/>
              </a:rPr>
              <a:t>Беда уруғини экиш олдидан далани текислаш, бегона ўт илдизларидан тозалаш зарур тадбирдир. Шўр тупроқлар ювилади. Шўри ювилган дала экиш олдидан 10-12 см юмшатилади ва енгил мола босилади</a:t>
            </a:r>
            <a:endParaRPr lang="ru-RU" b="1" smtClean="0">
              <a:solidFill>
                <a:srgbClr val="0000FF"/>
              </a:solidFill>
            </a:endParaRPr>
          </a:p>
        </p:txBody>
      </p:sp>
      <p:sp>
        <p:nvSpPr>
          <p:cNvPr id="5" name="Rectangle 2"/>
          <p:cNvSpPr txBox="1">
            <a:spLocks noChangeArrowheads="1"/>
          </p:cNvSpPr>
          <p:nvPr/>
        </p:nvSpPr>
        <p:spPr bwMode="auto">
          <a:xfrm>
            <a:off x="642910" y="71414"/>
            <a:ext cx="7072362" cy="500066"/>
          </a:xfrm>
          <a:prstGeom prst="rect">
            <a:avLst/>
          </a:prstGeom>
          <a:ln w="9525">
            <a:noFill/>
            <a:miter lim="800000"/>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b" anchorCtr="0" compatLnSpc="1">
            <a:prstTxWarp prst="textNoShape">
              <a:avLst/>
            </a:prstTxWarp>
          </a:bodyPr>
          <a:lstStyle/>
          <a:p>
            <a:pPr marL="0" marR="0" lvl="0" indent="0" algn="ctr" defTabSz="914400" rtl="0" eaLnBrk="1" fontAlgn="base" latinLnBrk="0" hangingPunct="1">
              <a:lnSpc>
                <a:spcPct val="90000"/>
              </a:lnSpc>
              <a:spcBef>
                <a:spcPct val="0"/>
              </a:spcBef>
              <a:spcAft>
                <a:spcPct val="0"/>
              </a:spcAft>
              <a:buClrTx/>
              <a:buSzTx/>
              <a:buFontTx/>
              <a:buNone/>
              <a:tabLst/>
              <a:defRPr/>
            </a:pPr>
            <a:r>
              <a:rPr kumimoji="0" lang="uz-Cyrl-UZ" sz="3200" b="1" i="1" u="none" strike="noStrike" kern="0" cap="none" spc="0" normalizeH="0" baseline="0" noProof="0" smtClean="0">
                <a:ln>
                  <a:noFill/>
                </a:ln>
                <a:solidFill>
                  <a:schemeClr val="lt1"/>
                </a:solidFill>
                <a:effectLst>
                  <a:outerShdw blurRad="38100" dist="38100" dir="2700000" algn="tl">
                    <a:srgbClr val="C0C0C0"/>
                  </a:outerShdw>
                </a:effectLst>
                <a:uLnTx/>
                <a:uFillTx/>
                <a:latin typeface="+mn-lt"/>
                <a:ea typeface="+mn-ea"/>
                <a:cs typeface="+mn-cs"/>
              </a:rPr>
              <a:t>Ерни экишга тайёрлаш.</a:t>
            </a:r>
            <a:r>
              <a:rPr kumimoji="0" lang="uz-Cyrl-UZ" sz="3200" b="0" i="0" u="none" strike="noStrike" kern="0" cap="none" spc="0" normalizeH="0" baseline="0" noProof="0" smtClean="0">
                <a:ln>
                  <a:noFill/>
                </a:ln>
                <a:solidFill>
                  <a:schemeClr val="lt1"/>
                </a:solidFill>
                <a:effectLst>
                  <a:outerShdw blurRad="38100" dist="38100" dir="2700000" algn="tl">
                    <a:srgbClr val="C0C0C0"/>
                  </a:outerShdw>
                </a:effectLst>
                <a:uLnTx/>
                <a:uFillTx/>
                <a:latin typeface="+mn-lt"/>
                <a:ea typeface="+mn-ea"/>
                <a:cs typeface="+mn-cs"/>
              </a:rPr>
              <a:t> </a:t>
            </a:r>
            <a:endParaRPr kumimoji="0" lang="ru-RU" sz="3200" b="0" i="0" u="none" strike="noStrike" kern="0" cap="none" spc="0" normalizeH="0" baseline="0" noProof="0" smtClean="0">
              <a:ln>
                <a:noFill/>
              </a:ln>
              <a:solidFill>
                <a:schemeClr val="lt1"/>
              </a:solidFill>
              <a:effectLst>
                <a:outerShdw blurRad="38100" dist="38100" dir="2700000" algn="tl">
                  <a:srgbClr val="C0C0C0"/>
                </a:outerShdw>
              </a:effectLst>
              <a:uLnTx/>
              <a:uFillTx/>
              <a:latin typeface="+mn-lt"/>
              <a:ea typeface="+mn-ea"/>
              <a:cs typeface="+mn-cs"/>
            </a:endParaRPr>
          </a:p>
        </p:txBody>
      </p:sp>
      <p:pic>
        <p:nvPicPr>
          <p:cNvPr id="29701" name="Picture 5" descr="C:\КАФЕДРА\Укув услубий мажмуалар\Усимликшунослик ва Пахтачилик фанидан мажмуалар\Усимликшунослик расмлар\3.Сули\Етиштириш\voting.jpg"/>
          <p:cNvPicPr>
            <a:picLocks noChangeAspect="1" noChangeArrowheads="1"/>
          </p:cNvPicPr>
          <p:nvPr/>
        </p:nvPicPr>
        <p:blipFill>
          <a:blip r:embed="rId2"/>
          <a:srcRect/>
          <a:stretch>
            <a:fillRect/>
          </a:stretch>
        </p:blipFill>
        <p:spPr bwMode="auto">
          <a:xfrm>
            <a:off x="5500694" y="4454567"/>
            <a:ext cx="3495532" cy="2332019"/>
          </a:xfrm>
          <a:prstGeom prst="rect">
            <a:avLst/>
          </a:prstGeom>
          <a:noFill/>
        </p:spPr>
      </p:pic>
      <p:pic>
        <p:nvPicPr>
          <p:cNvPr id="29702" name="Picture 6" descr="C:\КАФЕДРА\Укув услубий мажмуалар\Усимликшунослик ва Пахтачилик фанидан мажмуалар\Усимликшунослик расмлар\3.Сули\Етиштириш\img_007.jpg"/>
          <p:cNvPicPr>
            <a:picLocks noChangeAspect="1" noChangeArrowheads="1"/>
          </p:cNvPicPr>
          <p:nvPr/>
        </p:nvPicPr>
        <p:blipFill>
          <a:blip r:embed="rId3"/>
          <a:srcRect/>
          <a:stretch>
            <a:fillRect/>
          </a:stretch>
        </p:blipFill>
        <p:spPr bwMode="auto">
          <a:xfrm>
            <a:off x="2071670" y="4500570"/>
            <a:ext cx="3361751" cy="2286016"/>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42913" y="103188"/>
            <a:ext cx="8243887" cy="588962"/>
          </a:xfrm>
        </p:spPr>
        <p:txBody>
          <a:bodyPr>
            <a:normAutofit fontScale="90000"/>
          </a:bodyPr>
          <a:lstStyle/>
          <a:p>
            <a:pPr algn="r">
              <a:defRPr/>
            </a:pPr>
            <a:r>
              <a:rPr lang="ru-RU" sz="3600" b="1" smtClean="0"/>
              <a:t>Уруғни экишга тайёрлаш</a:t>
            </a:r>
            <a:r>
              <a:rPr lang="uz-Cyrl-UZ" sz="4000" i="1" smtClean="0"/>
              <a:t>.</a:t>
            </a:r>
            <a:endParaRPr lang="ru-RU" sz="4000" i="1" smtClean="0"/>
          </a:p>
        </p:txBody>
      </p:sp>
      <p:sp>
        <p:nvSpPr>
          <p:cNvPr id="31747" name="Rectangle 3"/>
          <p:cNvSpPr>
            <a:spLocks noGrp="1" noChangeArrowheads="1"/>
          </p:cNvSpPr>
          <p:nvPr>
            <p:ph idx="1"/>
          </p:nvPr>
        </p:nvSpPr>
        <p:spPr>
          <a:xfrm>
            <a:off x="3214678" y="836613"/>
            <a:ext cx="5678497" cy="5832475"/>
          </a:xfrm>
        </p:spPr>
        <p:txBody>
          <a:bodyPr>
            <a:normAutofit fontScale="85000" lnSpcReduction="20000"/>
          </a:bodyPr>
          <a:lstStyle/>
          <a:p>
            <a:pPr marL="98425" indent="282575" algn="just">
              <a:lnSpc>
                <a:spcPct val="80000"/>
              </a:lnSpc>
            </a:pPr>
            <a:r>
              <a:rPr lang="uz-Cyrl-UZ" sz="2800" b="1" smtClean="0">
                <a:solidFill>
                  <a:srgbClr val="0000FF"/>
                </a:solidFill>
                <a:latin typeface="Times New Roman" pitchFamily="18" charset="0"/>
                <a:cs typeface="Times New Roman" pitchFamily="18" charset="0"/>
              </a:rPr>
              <a:t>Беда уруғи ёввойи ўт уруғидан ҳамда зарпечакдан тоза бўлиши керак. Уруғ «Клейтон», «Триумф», ВС-8М, С-1,0, ОСМ-3У, СП-0,5 саралагич машиналаридан ўтказилгач, зарпечакдан «Кускут </a:t>
            </a:r>
            <a:r>
              <a:rPr lang="en-US" sz="2800" b="1" smtClean="0">
                <a:solidFill>
                  <a:srgbClr val="0000FF"/>
                </a:solidFill>
                <a:latin typeface="Times New Roman" pitchFamily="18" charset="0"/>
                <a:cs typeface="Times New Roman" pitchFamily="18" charset="0"/>
              </a:rPr>
              <a:t>N 3» </a:t>
            </a:r>
            <a:r>
              <a:rPr lang="uz-Cyrl-UZ" sz="2800" b="1" smtClean="0">
                <a:solidFill>
                  <a:srgbClr val="0000FF"/>
                </a:solidFill>
                <a:latin typeface="Times New Roman" pitchFamily="18" charset="0"/>
                <a:cs typeface="Times New Roman" pitchFamily="18" charset="0"/>
              </a:rPr>
              <a:t>ва ЭМС-1да тозаланади.</a:t>
            </a:r>
          </a:p>
          <a:p>
            <a:pPr marL="98425" indent="282575" algn="just">
              <a:lnSpc>
                <a:spcPct val="80000"/>
              </a:lnSpc>
            </a:pPr>
            <a:r>
              <a:rPr lang="uz-Cyrl-UZ" sz="2800" b="1" smtClean="0">
                <a:solidFill>
                  <a:srgbClr val="0000FF"/>
                </a:solidFill>
                <a:latin typeface="Times New Roman" pitchFamily="18" charset="0"/>
                <a:cs typeface="Times New Roman" pitchFamily="18" charset="0"/>
              </a:rPr>
              <a:t>Экиладиган уруғ тозалиги 92%, унувчанлиги 85% дан кам бўлмаслиги керак. Беда уруғхўри билан зарарланган уруғлар ош тузи эритмасига (1 л. сувга 300 г. туз) солинади. Шунда зарарланган пуч уруғлар сув бетига қалқиб чиқади.</a:t>
            </a:r>
          </a:p>
          <a:p>
            <a:pPr marL="98425" indent="282575" algn="just">
              <a:lnSpc>
                <a:spcPct val="80000"/>
              </a:lnSpc>
            </a:pPr>
            <a:r>
              <a:rPr lang="uz-Cyrl-UZ" sz="2800" b="1" smtClean="0">
                <a:solidFill>
                  <a:srgbClr val="0000FF"/>
                </a:solidFill>
                <a:latin typeface="Times New Roman" pitchFamily="18" charset="0"/>
                <a:cs typeface="Times New Roman" pitchFamily="18" charset="0"/>
              </a:rPr>
              <a:t>Беда икки хил муддатда экилади: 1) ёз охирида - куз бошида соф ҳолда; 2) эрта баҳорда дон экинларини қопловчи қилиб экилади. Ундан ташқари маккажўхори ва оқжўхори билан бирга экиш ҳам мумкин. СУТ-47, СЗТН-47, СЗТ-3,6 каби экиш машиналарида қаторлар ораси 13-15 см қилиб экилади, экиш нормаси гектарига 14-16 кг.</a:t>
            </a:r>
          </a:p>
          <a:p>
            <a:pPr marL="98425" indent="282575" algn="just">
              <a:lnSpc>
                <a:spcPct val="80000"/>
              </a:lnSpc>
            </a:pPr>
            <a:endParaRPr lang="uz-Cyrl-UZ" sz="2800" b="1" smtClean="0">
              <a:solidFill>
                <a:srgbClr val="0000FF"/>
              </a:solidFill>
              <a:latin typeface="Times New Roman" pitchFamily="18" charset="0"/>
              <a:cs typeface="Times New Roman" pitchFamily="18" charset="0"/>
            </a:endParaRPr>
          </a:p>
        </p:txBody>
      </p:sp>
      <p:pic>
        <p:nvPicPr>
          <p:cNvPr id="32770"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1306513_0.jpeg"/>
          <p:cNvPicPr>
            <a:picLocks noChangeAspect="1" noChangeArrowheads="1"/>
          </p:cNvPicPr>
          <p:nvPr/>
        </p:nvPicPr>
        <p:blipFill>
          <a:blip r:embed="rId2"/>
          <a:srcRect/>
          <a:stretch>
            <a:fillRect/>
          </a:stretch>
        </p:blipFill>
        <p:spPr bwMode="auto">
          <a:xfrm>
            <a:off x="214282" y="4000504"/>
            <a:ext cx="3143239" cy="2357429"/>
          </a:xfrm>
          <a:prstGeom prst="rect">
            <a:avLst/>
          </a:prstGeom>
          <a:noFill/>
        </p:spPr>
      </p:pic>
      <p:pic>
        <p:nvPicPr>
          <p:cNvPr id="32772" name="Picture 4"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553615302_1_261x203_nasnnya-lyutserni-ochischene-magnchene-sort-nadezhda-60-grn-kg.jpg"/>
          <p:cNvPicPr>
            <a:picLocks noChangeAspect="1" noChangeArrowheads="1"/>
          </p:cNvPicPr>
          <p:nvPr/>
        </p:nvPicPr>
        <p:blipFill>
          <a:blip r:embed="rId3"/>
          <a:srcRect/>
          <a:stretch>
            <a:fillRect/>
          </a:stretch>
        </p:blipFill>
        <p:spPr bwMode="auto">
          <a:xfrm>
            <a:off x="357158" y="785794"/>
            <a:ext cx="2786082" cy="326927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214282" y="214290"/>
            <a:ext cx="8743921" cy="503238"/>
          </a:xfrm>
          <a:prstGeom prst="flowChartPredefinedProcess">
            <a:avLst/>
          </a:prstGeom>
        </p:spPr>
        <p:style>
          <a:lnRef idx="1">
            <a:schemeClr val="dk1"/>
          </a:lnRef>
          <a:fillRef idx="3">
            <a:schemeClr val="dk1"/>
          </a:fillRef>
          <a:effectRef idx="2">
            <a:schemeClr val="dk1"/>
          </a:effectRef>
          <a:fontRef idx="minor">
            <a:schemeClr val="lt1"/>
          </a:fontRef>
        </p:style>
        <p:txBody>
          <a:bodyPr>
            <a:normAutofit fontScale="90000"/>
          </a:bodyPr>
          <a:lstStyle/>
          <a:p>
            <a:pPr eaLnBrk="1" hangingPunct="1">
              <a:defRPr/>
            </a:pPr>
            <a:r>
              <a:rPr lang="uz-Cyrl-UZ" sz="3200" b="1" i="1" smtClean="0">
                <a:solidFill>
                  <a:srgbClr val="FFFF00"/>
                </a:solidFill>
                <a:latin typeface="Times New Roman" pitchFamily="18" charset="0"/>
              </a:rPr>
              <a:t>Парвариш қилиш.</a:t>
            </a:r>
            <a:endParaRPr lang="ru-RU" sz="3200" b="1" i="1" smtClean="0">
              <a:solidFill>
                <a:srgbClr val="FFFF00"/>
              </a:solidFill>
              <a:latin typeface="Times New Roman" pitchFamily="18" charset="0"/>
            </a:endParaRPr>
          </a:p>
        </p:txBody>
      </p:sp>
      <p:sp>
        <p:nvSpPr>
          <p:cNvPr id="36867" name="Rectangle 3"/>
          <p:cNvSpPr>
            <a:spLocks noGrp="1" noChangeArrowheads="1"/>
          </p:cNvSpPr>
          <p:nvPr>
            <p:ph type="body" idx="1"/>
          </p:nvPr>
        </p:nvSpPr>
        <p:spPr>
          <a:xfrm>
            <a:off x="0" y="785794"/>
            <a:ext cx="5748316" cy="6072206"/>
          </a:xfrm>
        </p:spPr>
        <p:txBody>
          <a:bodyPr/>
          <a:lstStyle/>
          <a:p>
            <a:pPr marL="6350" indent="619125" algn="just" eaLnBrk="1" hangingPunct="1">
              <a:lnSpc>
                <a:spcPct val="80000"/>
              </a:lnSpc>
            </a:pPr>
            <a:r>
              <a:rPr lang="ru-RU" sz="2000" smtClean="0"/>
              <a:t>Пичан учун экилган беда парвариши суғориш, бороналаш, дискалаш, бегона ўтларни йўқотиш, зараркунанда ва касалликларга қарши курашдан иборат.</a:t>
            </a:r>
          </a:p>
          <a:p>
            <a:pPr marL="6350" indent="619125" algn="just" eaLnBrk="1" hangingPunct="1">
              <a:lnSpc>
                <a:spcPct val="80000"/>
              </a:lnSpc>
            </a:pPr>
            <a:r>
              <a:rPr lang="ru-RU" sz="2000" smtClean="0"/>
              <a:t>Бедани суғориш режими унинг ёшига, ривожланиш фазасига, тупроқ ва табиий иқлим шароитига боғлиқ. Баҳорда экилган (соф ҳолда ва қопловчи қилиб) беда биринчи ўримгача 2-3 марта суғорилади. 1-сув майсалар 10-12 см га етганда берилиши керак. 1-ўримдан сўнг биринчи йилги беда ҳам 2-3 йиллик беда каби суғорилади. Кўпйиллик бедани неча марта ва қандай нормада суғориш жойнинг тупроқ-иқлим ва бошқа шароитларига боғлиқ. Бедани неча марта суғориш неча марта ўриб олинишига ва ўриш муддатига боғлиқ. 3-6 мартадан 1-2 мартагача суғорилади. Суғориш нормаси 500-700 ва 1000-1200 м</a:t>
            </a:r>
            <a:r>
              <a:rPr lang="ru-RU" sz="2000" baseline="30000" smtClean="0"/>
              <a:t>3</a:t>
            </a:r>
            <a:endParaRPr lang="ru-RU" sz="2000" b="1" smtClean="0"/>
          </a:p>
        </p:txBody>
      </p:sp>
      <p:pic>
        <p:nvPicPr>
          <p:cNvPr id="33794"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main.jpg"/>
          <p:cNvPicPr>
            <a:picLocks noChangeAspect="1" noChangeArrowheads="1"/>
          </p:cNvPicPr>
          <p:nvPr/>
        </p:nvPicPr>
        <p:blipFill>
          <a:blip r:embed="rId2" cstate="print"/>
          <a:srcRect/>
          <a:stretch>
            <a:fillRect/>
          </a:stretch>
        </p:blipFill>
        <p:spPr bwMode="auto">
          <a:xfrm>
            <a:off x="5715008" y="1571612"/>
            <a:ext cx="3357554" cy="3643338"/>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786182" y="142852"/>
            <a:ext cx="5143536" cy="652463"/>
          </a:xfrm>
        </p:spPr>
        <p:style>
          <a:lnRef idx="1">
            <a:schemeClr val="dk1"/>
          </a:lnRef>
          <a:fillRef idx="2">
            <a:schemeClr val="dk1"/>
          </a:fillRef>
          <a:effectRef idx="1">
            <a:schemeClr val="dk1"/>
          </a:effectRef>
          <a:fontRef idx="minor">
            <a:schemeClr val="dk1"/>
          </a:fontRef>
        </p:style>
        <p:txBody>
          <a:bodyPr/>
          <a:lstStyle/>
          <a:p>
            <a:pPr eaLnBrk="1" hangingPunct="1">
              <a:defRPr/>
            </a:pPr>
            <a:r>
              <a:rPr lang="ru-RU" sz="3200" b="1" smtClean="0"/>
              <a:t>Пичан учун ўриш.</a:t>
            </a:r>
            <a:endParaRPr lang="ru-RU" sz="3200" i="1" smtClean="0">
              <a:solidFill>
                <a:srgbClr val="0000FF"/>
              </a:solidFill>
              <a:latin typeface="Times New Roman" pitchFamily="18" charset="0"/>
              <a:cs typeface="Times New Roman" pitchFamily="18" charset="0"/>
            </a:endParaRP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lstStyle/>
          <a:p>
            <a:pPr algn="just"/>
            <a:r>
              <a:rPr lang="ru-RU" sz="2000" smtClean="0"/>
              <a:t>Беда пичан учун шоналашнинг охири ва гуллашнинг бошланиш даврида ўрилади. Кеч ўрилганда, ўсимликнинг кимёвий таркиби ёмонлашади, пичан сифати паст бўлади.</a:t>
            </a:r>
          </a:p>
          <a:p>
            <a:pPr algn="just"/>
            <a:r>
              <a:rPr lang="ru-RU" sz="2000" smtClean="0"/>
              <a:t>Ҳосилни йиғиштириш оддий ўт ўрадиган машиналар-КС-(2.1); КПФ-1.8; КПВ-3.0, Е - 281 кабиларда ўрилади. ГВК - 6.0; ГБУ - 6.0 каби хаскашларда узун қилиб тўпланади. Намлиги 25% бўлиб қуриганда ПСБ-1.6; ППВ - 1.6 машиналари билан тойланади. Тойланган беда пичани автомашина ёки трактор прицепларига юкланиб, доимий сақлаш жойига келтирилади</a:t>
            </a:r>
          </a:p>
        </p:txBody>
      </p:sp>
      <p:pic>
        <p:nvPicPr>
          <p:cNvPr id="34818"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4225.oh0imo.300.jpg"/>
          <p:cNvPicPr>
            <a:picLocks noChangeAspect="1" noChangeArrowheads="1"/>
          </p:cNvPicPr>
          <p:nvPr/>
        </p:nvPicPr>
        <p:blipFill>
          <a:blip r:embed="rId2"/>
          <a:srcRect/>
          <a:stretch>
            <a:fillRect/>
          </a:stretch>
        </p:blipFill>
        <p:spPr bwMode="auto">
          <a:xfrm>
            <a:off x="285720" y="785794"/>
            <a:ext cx="2857501" cy="2143125"/>
          </a:xfrm>
          <a:prstGeom prst="rect">
            <a:avLst/>
          </a:prstGeom>
          <a:noFill/>
        </p:spPr>
      </p:pic>
      <p:pic>
        <p:nvPicPr>
          <p:cNvPr id="34819" name="Picture 3"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maxresdefault.jpg"/>
          <p:cNvPicPr>
            <a:picLocks noChangeAspect="1" noChangeArrowheads="1"/>
          </p:cNvPicPr>
          <p:nvPr/>
        </p:nvPicPr>
        <p:blipFill>
          <a:blip r:embed="rId3"/>
          <a:srcRect/>
          <a:stretch>
            <a:fillRect/>
          </a:stretch>
        </p:blipFill>
        <p:spPr bwMode="auto">
          <a:xfrm>
            <a:off x="71438" y="3286124"/>
            <a:ext cx="3143240" cy="285752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1414"/>
            <a:ext cx="8686800" cy="571504"/>
          </a:xfrm>
        </p:spPr>
        <p:style>
          <a:lnRef idx="2">
            <a:schemeClr val="accent2"/>
          </a:lnRef>
          <a:fillRef idx="1">
            <a:schemeClr val="lt1"/>
          </a:fillRef>
          <a:effectRef idx="0">
            <a:schemeClr val="accent2"/>
          </a:effectRef>
          <a:fontRef idx="minor">
            <a:schemeClr val="dk1"/>
          </a:fontRef>
        </p:style>
        <p:txBody>
          <a:bodyPr>
            <a:normAutofit/>
          </a:bodyPr>
          <a:lstStyle/>
          <a:p>
            <a:pPr algn="ctr"/>
            <a:r>
              <a:rPr lang="ru-RU" sz="3200" b="1" smtClean="0"/>
              <a:t>ҚИЗИЛ СЕБАРГА</a:t>
            </a:r>
            <a:endParaRPr lang="ru-RU" sz="4000" dirty="0"/>
          </a:p>
        </p:txBody>
      </p:sp>
      <p:sp>
        <p:nvSpPr>
          <p:cNvPr id="4" name="Прямоугольник 3"/>
          <p:cNvSpPr/>
          <p:nvPr/>
        </p:nvSpPr>
        <p:spPr>
          <a:xfrm>
            <a:off x="428596" y="714356"/>
            <a:ext cx="8358246" cy="378565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ru-RU" sz="2400" smtClean="0"/>
              <a:t>Қизил себарга пичан, силос, ўт уни, кўк ўт учун экилади. Унинг пичани тўйимлилиги жиҳатидан беданикидан сал камроқ бўлади. Пичани таркибида ўртача 10% протеин (эрта ўрилганда 16%) гача бўлади. 100 кг пичанда ўсган шароитга қараб 40-50 озуқа бирлиги бор. Себарга пичанида қўнғирбош-ларга нисбатан оқсил 1,5 марта кўпдир. Кўк ўтнинг 100 килограммида (М. Ф. Томме) 21 озуқа бирлиги, 2,7 кг ҳазмланадиган протеин, 1 озуқа бирлиги таркибида 129 г протеин ва 380 г. кальций, 0,7 кг фосфор бор.</a:t>
            </a:r>
            <a:endParaRPr lang="ru-RU" sz="2400"/>
          </a:p>
        </p:txBody>
      </p:sp>
      <p:pic>
        <p:nvPicPr>
          <p:cNvPr id="8" name="Рисунок 188"/>
          <p:cNvPicPr>
            <a:picLocks noChangeAspect="1" noChangeArrowheads="1"/>
          </p:cNvPicPr>
          <p:nvPr/>
        </p:nvPicPr>
        <p:blipFill>
          <a:blip r:embed="rId2"/>
          <a:srcRect/>
          <a:stretch>
            <a:fillRect/>
          </a:stretch>
        </p:blipFill>
        <p:spPr bwMode="auto">
          <a:xfrm>
            <a:off x="4071934" y="4540201"/>
            <a:ext cx="3429024" cy="2317799"/>
          </a:xfrm>
          <a:prstGeom prst="ellipse">
            <a:avLst/>
          </a:prstGeom>
          <a:ln>
            <a:noFill/>
          </a:ln>
          <a:effectLst>
            <a:softEdge rad="112500"/>
          </a:effectLst>
        </p:spPr>
      </p:pic>
      <p:pic>
        <p:nvPicPr>
          <p:cNvPr id="9" name="lightbox-img" descr="Клевер луговой, красный (Trifolium pratense L.) - Семена"/>
          <p:cNvPicPr/>
          <p:nvPr/>
        </p:nvPicPr>
        <p:blipFill>
          <a:blip r:embed="rId3"/>
          <a:srcRect/>
          <a:stretch>
            <a:fillRect/>
          </a:stretch>
        </p:blipFill>
        <p:spPr bwMode="auto">
          <a:xfrm>
            <a:off x="785786" y="4643446"/>
            <a:ext cx="2571768" cy="1928826"/>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style>
          <a:lnRef idx="2">
            <a:schemeClr val="accent2"/>
          </a:lnRef>
          <a:fillRef idx="1">
            <a:schemeClr val="lt1"/>
          </a:fillRef>
          <a:effectRef idx="0">
            <a:schemeClr val="accent2"/>
          </a:effectRef>
          <a:fontRef idx="minor">
            <a:schemeClr val="dk1"/>
          </a:fontRef>
        </p:style>
        <p:txBody>
          <a:bodyPr>
            <a:noAutofit/>
          </a:bodyPr>
          <a:lstStyle/>
          <a:p>
            <a:r>
              <a:rPr lang="uz-Cyrl-UZ" sz="3600" b="1" smtClean="0">
                <a:solidFill>
                  <a:schemeClr val="accent5">
                    <a:lumMod val="75000"/>
                  </a:schemeClr>
                </a:solidFill>
              </a:rPr>
              <a:t>Ботаник ва биологик хусусиятлари</a:t>
            </a:r>
            <a:r>
              <a:rPr lang="uz-Cyrl-UZ" sz="4000" smtClean="0"/>
              <a:t>.</a:t>
            </a:r>
            <a:endParaRPr lang="ru-RU" sz="4000" dirty="0">
              <a:solidFill>
                <a:srgbClr val="00B050"/>
              </a:solidFill>
            </a:endParaRPr>
          </a:p>
        </p:txBody>
      </p:sp>
      <p:graphicFrame>
        <p:nvGraphicFramePr>
          <p:cNvPr id="12" name="Схема 11"/>
          <p:cNvGraphicFramePr/>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Рисунок 5" descr="Клевер луговой, Цветки клевера, клевер красный, Flores trifolii, Trifolium pratense L., Fabaceae"/>
          <p:cNvPicPr/>
          <p:nvPr/>
        </p:nvPicPr>
        <p:blipFill>
          <a:blip r:embed="rId6"/>
          <a:srcRect/>
          <a:stretch>
            <a:fillRect/>
          </a:stretch>
        </p:blipFill>
        <p:spPr bwMode="auto">
          <a:xfrm>
            <a:off x="6429388" y="4500570"/>
            <a:ext cx="2175642" cy="1928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Рисунок 6" descr="Leaf"/>
          <p:cNvPicPr/>
          <p:nvPr/>
        </p:nvPicPr>
        <p:blipFill>
          <a:blip r:embed="rId7"/>
          <a:srcRect/>
          <a:stretch>
            <a:fillRect/>
          </a:stretch>
        </p:blipFill>
        <p:spPr bwMode="auto">
          <a:xfrm>
            <a:off x="3143240" y="4572008"/>
            <a:ext cx="3000396" cy="1857364"/>
          </a:xfrm>
          <a:prstGeom prst="ellipse">
            <a:avLst/>
          </a:prstGeom>
          <a:ln>
            <a:noFill/>
          </a:ln>
          <a:effectLst>
            <a:softEdge rad="112500"/>
          </a:effectLst>
        </p:spPr>
      </p:pic>
      <p:pic>
        <p:nvPicPr>
          <p:cNvPr id="8" name="Содержимое 3" descr="Trifolium pratense Red Clover"/>
          <p:cNvPicPr>
            <a:picLocks noGrp="1"/>
          </p:cNvPicPr>
          <p:nvPr>
            <p:ph idx="1"/>
          </p:nvPr>
        </p:nvPicPr>
        <p:blipFill>
          <a:blip r:embed="rId8"/>
          <a:srcRect/>
          <a:stretch>
            <a:fillRect/>
          </a:stretch>
        </p:blipFill>
        <p:spPr>
          <a:xfrm>
            <a:off x="357158" y="4429132"/>
            <a:ext cx="3071834" cy="2214578"/>
          </a:xfrm>
          <a:prstGeom prst="ellipse">
            <a:avLst/>
          </a:prstGeom>
          <a:effectLst>
            <a:softEdge rad="11250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style>
          <a:lnRef idx="2">
            <a:schemeClr val="accent2"/>
          </a:lnRef>
          <a:fillRef idx="1">
            <a:schemeClr val="lt1"/>
          </a:fillRef>
          <a:effectRef idx="0">
            <a:schemeClr val="accent2"/>
          </a:effectRef>
          <a:fontRef idx="minor">
            <a:schemeClr val="dk1"/>
          </a:fontRef>
        </p:style>
        <p:txBody>
          <a:bodyPr/>
          <a:lstStyle/>
          <a:p>
            <a:r>
              <a:rPr lang="uz-Cyrl-UZ" dirty="0"/>
              <a:t> </a:t>
            </a:r>
            <a:r>
              <a:rPr lang="uz-Cyrl-UZ" b="1" dirty="0" smtClean="0">
                <a:solidFill>
                  <a:srgbClr val="00B050"/>
                </a:solidFill>
              </a:rPr>
              <a:t>АГРОТЕХНИКАСИ</a:t>
            </a:r>
            <a:endParaRPr lang="ru-RU" dirty="0">
              <a:solidFill>
                <a:srgbClr val="00B050"/>
              </a:solidFill>
            </a:endParaRPr>
          </a:p>
        </p:txBody>
      </p:sp>
      <p:graphicFrame>
        <p:nvGraphicFramePr>
          <p:cNvPr id="12" name="Схема 11"/>
          <p:cNvGraphicFramePr/>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Рисунок 5" descr="Изображение 144.jpg"/>
          <p:cNvPicPr>
            <a:picLocks noChangeAspect="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28596" y="4643446"/>
            <a:ext cx="3786214" cy="17145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Picture 2" descr="Bigdog"/>
          <p:cNvPicPr>
            <a:picLocks noChangeAspect="1" noChangeArrowheads="1"/>
          </p:cNvPicPr>
          <p:nvPr/>
        </p:nvPicPr>
        <p:blipFill>
          <a:blip r:embed="rId7"/>
          <a:srcRect/>
          <a:stretch>
            <a:fillRect/>
          </a:stretch>
        </p:blipFill>
        <p:spPr bwMode="auto">
          <a:xfrm>
            <a:off x="4857752" y="4643446"/>
            <a:ext cx="3857652" cy="1714512"/>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b="0" i="1" cap="none" smtClean="0">
                <a:ln w="18415" cmpd="sng">
                  <a:solidFill>
                    <a:srgbClr val="FFFFFF"/>
                  </a:solidFill>
                  <a:prstDash val="solid"/>
                </a:ln>
                <a:solidFill>
                  <a:srgbClr val="FFFFFF"/>
                </a:solidFill>
                <a:effectLst>
                  <a:outerShdw blurRad="63500" dir="3600000" algn="tl" rotWithShape="0">
                    <a:srgbClr val="000000">
                      <a:alpha val="70000"/>
                    </a:srgbClr>
                  </a:outerShdw>
                </a:effectLst>
              </a:rPr>
              <a:t>ЭСПАРЦЕТ (БАРГАК)</a:t>
            </a:r>
            <a:endParaRPr lang="ru-RU" sz="3200" b="0" cap="none">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142876" y="857232"/>
            <a:ext cx="8929718" cy="371477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1600" smtClean="0">
                <a:solidFill>
                  <a:srgbClr val="0000FF"/>
                </a:solidFill>
              </a:rPr>
              <a:t>Озуқабоп ўтлар орасида эспарцет тўйимлилиги жиҳатидан алоҳида ўрин эгаллайди. Унинг 100 кг пичанида 53,5 озуқа бирлиги, 15% протеин, 7,8 % ҳазмланадиган оқсил бор. Пичан ва кўк ўтини ҳайвонлар хуш кўриб ейди. Кўк ўти билан ҳайвонлар боқилганда тимпанит билан касалланмайди. Гулидан гектаридан 120-170 кг асал олиш мумкин.</a:t>
            </a:r>
          </a:p>
          <a:p>
            <a:pPr algn="just">
              <a:lnSpc>
                <a:spcPct val="90000"/>
              </a:lnSpc>
            </a:pPr>
            <a:r>
              <a:rPr lang="ru-RU" sz="1600" smtClean="0">
                <a:solidFill>
                  <a:srgbClr val="0000FF"/>
                </a:solidFill>
              </a:rPr>
              <a:t>Лалми ерларда 2,0-7,5 т, суғориладиган шароитда 15 т. гача пичан ҳосили беради, уруғ ҳосили 0,6-1,8 т</a:t>
            </a:r>
          </a:p>
          <a:p>
            <a:pPr algn="just">
              <a:lnSpc>
                <a:spcPct val="90000"/>
              </a:lnSpc>
            </a:pPr>
            <a:r>
              <a:rPr lang="ru-RU" sz="1600" smtClean="0">
                <a:solidFill>
                  <a:srgbClr val="0000FF"/>
                </a:solidFill>
              </a:rPr>
              <a:t>Баргак бошқа кўпйиллик дуккакли ўтлар каби қопловчи ўсимликлар билан аралаштириб экилади. Кузги экинлар орасида эрта баҳорда дискали сеялкалар билан, баҳорда эса баҳори экинлар билан барча дон ўт экувчи сеялкаларда экилади. Гектарига 70-100 кг уруғ сарфлаб, 3-5 см чуқурликка экилади. Эрта муддатларда экиш текис ва тўла униб чиқишини таъминлайди. 1-йилда секин ўсади.</a:t>
            </a:r>
          </a:p>
          <a:p>
            <a:pPr algn="just">
              <a:lnSpc>
                <a:spcPct val="90000"/>
              </a:lnSpc>
            </a:pPr>
            <a:r>
              <a:rPr lang="ru-RU" sz="1600" smtClean="0">
                <a:solidFill>
                  <a:srgbClr val="0000FF"/>
                </a:solidFill>
              </a:rPr>
              <a:t>Бу экин тупроқдаги қийин ўзлаштириладиган фосфорни ўзлаштириш хусусиятига эга, аммо экиш билан бирга гектарига 50 кг донадор суперфосфат солиш ҳосилни кескин оширади.</a:t>
            </a:r>
          </a:p>
          <a:p>
            <a:pPr algn="just">
              <a:lnSpc>
                <a:spcPct val="90000"/>
              </a:lnSpc>
            </a:pPr>
            <a:r>
              <a:rPr lang="ru-RU" sz="1600" smtClean="0">
                <a:solidFill>
                  <a:srgbClr val="0000FF"/>
                </a:solidFill>
              </a:rPr>
              <a:t>Пичан учун шоналаш, гуллаш фазасида ўрилади.</a:t>
            </a:r>
          </a:p>
        </p:txBody>
      </p:sp>
      <p:pic>
        <p:nvPicPr>
          <p:cNvPr id="7" name="Рисунок 224"/>
          <p:cNvPicPr>
            <a:picLocks noChangeAspect="1" noChangeArrowheads="1"/>
          </p:cNvPicPr>
          <p:nvPr/>
        </p:nvPicPr>
        <p:blipFill>
          <a:blip r:embed="rId2"/>
          <a:srcRect/>
          <a:stretch>
            <a:fillRect/>
          </a:stretch>
        </p:blipFill>
        <p:spPr bwMode="auto">
          <a:xfrm>
            <a:off x="7072298" y="3975633"/>
            <a:ext cx="2071702" cy="28823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5842"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images (10).jpg"/>
          <p:cNvPicPr>
            <a:picLocks noChangeAspect="1" noChangeArrowheads="1"/>
          </p:cNvPicPr>
          <p:nvPr/>
        </p:nvPicPr>
        <p:blipFill>
          <a:blip r:embed="rId3"/>
          <a:srcRect/>
          <a:stretch>
            <a:fillRect/>
          </a:stretch>
        </p:blipFill>
        <p:spPr bwMode="auto">
          <a:xfrm>
            <a:off x="74220" y="4714884"/>
            <a:ext cx="2730862" cy="1857388"/>
          </a:xfrm>
          <a:prstGeom prst="rect">
            <a:avLst/>
          </a:prstGeom>
          <a:noFill/>
        </p:spPr>
      </p:pic>
      <p:pic>
        <p:nvPicPr>
          <p:cNvPr id="35843" name="Picture 3"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stelprdb1045132.jpg"/>
          <p:cNvPicPr>
            <a:picLocks noChangeAspect="1" noChangeArrowheads="1"/>
          </p:cNvPicPr>
          <p:nvPr/>
        </p:nvPicPr>
        <p:blipFill>
          <a:blip r:embed="rId4"/>
          <a:srcRect/>
          <a:stretch>
            <a:fillRect/>
          </a:stretch>
        </p:blipFill>
        <p:spPr bwMode="auto">
          <a:xfrm>
            <a:off x="3428992" y="4640297"/>
            <a:ext cx="2904791" cy="2074851"/>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3">
            <a:schemeClr val="lt1"/>
          </a:lnRef>
          <a:fillRef idx="1">
            <a:schemeClr val="accent3"/>
          </a:fillRef>
          <a:effectRef idx="1">
            <a:schemeClr val="accent3"/>
          </a:effectRef>
          <a:fontRef idx="minor">
            <a:schemeClr val="lt1"/>
          </a:fontRef>
        </p:style>
        <p:txBody>
          <a:bodyPr/>
          <a:lstStyle/>
          <a:p>
            <a:pPr algn="ctr">
              <a:defRPr/>
            </a:pPr>
            <a:r>
              <a:rPr lang="ru-RU" sz="3200" smtClean="0"/>
              <a:t>ҚАШҚАРБЕДА</a:t>
            </a:r>
            <a:endParaRPr lang="ru-RU" sz="3200" b="0" cap="none">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142876" y="857232"/>
            <a:ext cx="8929718" cy="3714776"/>
          </a:xfrm>
        </p:spPr>
        <p:style>
          <a:lnRef idx="2">
            <a:schemeClr val="accent4">
              <a:shade val="50000"/>
            </a:schemeClr>
          </a:lnRef>
          <a:fillRef idx="1">
            <a:schemeClr val="accent4"/>
          </a:fillRef>
          <a:effectRef idx="0">
            <a:schemeClr val="accent4"/>
          </a:effectRef>
          <a:fontRef idx="minor">
            <a:schemeClr val="lt1"/>
          </a:fontRef>
        </p:style>
        <p:txBody>
          <a:bodyPr>
            <a:normAutofit lnSpcReduction="10000"/>
          </a:bodyPr>
          <a:lstStyle/>
          <a:p>
            <a:pPr algn="just">
              <a:lnSpc>
                <a:spcPct val="90000"/>
              </a:lnSpc>
            </a:pPr>
            <a:r>
              <a:rPr lang="ru-RU" sz="1600" smtClean="0">
                <a:solidFill>
                  <a:srgbClr val="0000FF"/>
                </a:solidFill>
              </a:rPr>
              <a:t>Қашқарбеда кўк массасини ҳайвонлар хуш кўриб истемол қилади, кўк массасидан пичан, сенаж ва силос тайёрланади. Кўк ўтининг 1 кг да 19 озуқа бирлиги, 31 г ҳазмланадиган протеин, 3,3 г кальций, 0,8 фосфор, 45 мг каротин бўлиб, 1 озуқа бирлиги таркибида 163 г протеин бўлади. Пичанининг 1 кг да 0,46 озуқа бирлиги, 110 г ҳазмланувчи протеин, 13,7 г кальций, 2,2 г фосфор, 35 мг каротин бор, 1 озуқа бирлигида 239 г протеин мавжуд.</a:t>
            </a:r>
          </a:p>
          <a:p>
            <a:pPr algn="just">
              <a:lnSpc>
                <a:spcPct val="90000"/>
              </a:lnSpc>
            </a:pPr>
            <a:r>
              <a:rPr lang="ru-RU" sz="1600" smtClean="0">
                <a:solidFill>
                  <a:srgbClr val="0000FF"/>
                </a:solidFill>
              </a:rPr>
              <a:t>. Қашқарбеданинг 16 та тури мавжуд, шулардан 2 таси: оқ қашқарбеда ва сариқ қашқарбеда экилади.</a:t>
            </a:r>
          </a:p>
          <a:p>
            <a:pPr algn="just">
              <a:lnSpc>
                <a:spcPct val="90000"/>
              </a:lnSpc>
            </a:pPr>
            <a:r>
              <a:rPr lang="ru-RU" sz="1600" smtClean="0">
                <a:solidFill>
                  <a:srgbClr val="0000FF"/>
                </a:solidFill>
              </a:rPr>
              <a:t>Қашқарбедани турли экинлардан кейин экиш мумкин, у ўтмишдош танламайди. Аммо қатор оралари ишланадиган экинлар яхшироқ ўтмишдошдир. 1 т пичан ҳосили учун тупроқдан 3-3,5 кг Р2О, 20-24 кг К2О ва 15-16 кг СаО ўзлаштиради. Гектарига 0,3-0,4 т суперфосфат ва 0,15-0,2 т калий тузи солиш тавсия этилади.</a:t>
            </a:r>
          </a:p>
          <a:p>
            <a:pPr algn="just">
              <a:lnSpc>
                <a:spcPct val="90000"/>
              </a:lnSpc>
            </a:pPr>
            <a:r>
              <a:rPr lang="ru-RU" sz="1600" smtClean="0">
                <a:solidFill>
                  <a:srgbClr val="0000FF"/>
                </a:solidFill>
              </a:rPr>
              <a:t>Бу экин эрта баҳор дон ва дон-ўт экадиган сеялкаларда    2-3 см чуқурликка гектарига 20-25 кг уруғ экилади. Кўпинча қопловчи экинлар билан экилади.</a:t>
            </a:r>
          </a:p>
          <a:p>
            <a:pPr algn="just">
              <a:lnSpc>
                <a:spcPct val="90000"/>
              </a:lnSpc>
            </a:pPr>
            <a:r>
              <a:rPr lang="ru-RU" sz="1600" smtClean="0">
                <a:solidFill>
                  <a:srgbClr val="0000FF"/>
                </a:solidFill>
              </a:rPr>
              <a:t>Бошқа агротехник тадбирлар бедага ўхшаш ўтказилади. Пичан учун шоналаш-гуллаш фазасида 15-18 см баландликда ўрилади, паст ўрилганда кейинги ўсишлар ёмонлашади, ҳосил камаяди.</a:t>
            </a:r>
          </a:p>
          <a:p>
            <a:pPr algn="just">
              <a:lnSpc>
                <a:spcPct val="90000"/>
              </a:lnSpc>
            </a:pPr>
            <a:endParaRPr lang="ru-RU" sz="1600" smtClean="0">
              <a:solidFill>
                <a:srgbClr val="0000FF"/>
              </a:solidFill>
            </a:endParaRPr>
          </a:p>
        </p:txBody>
      </p:sp>
      <p:pic>
        <p:nvPicPr>
          <p:cNvPr id="8" name="Содержимое 3" descr="http://wnmu.edu/academic/nspages/gilaflora/m_albus.jpg"/>
          <p:cNvPicPr>
            <a:picLocks/>
          </p:cNvPicPr>
          <p:nvPr/>
        </p:nvPicPr>
        <p:blipFill>
          <a:blip r:embed="rId2" cstate="print"/>
          <a:srcRect/>
          <a:stretch>
            <a:fillRect/>
          </a:stretch>
        </p:blipFill>
        <p:spPr>
          <a:xfrm>
            <a:off x="0" y="4572008"/>
            <a:ext cx="2398315" cy="2071702"/>
          </a:xfrm>
          <a:prstGeom prst="rect">
            <a:avLst/>
          </a:prstGeom>
          <a:ln w="190500" cap="sq">
            <a:solidFill>
              <a:srgbClr val="C8C6BD"/>
            </a:solidFill>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Рисунок 8" descr="File:Melilotus officinalis — Flora Batava — Volume v4.jpg">
            <a:hlinkClick r:id="rId3"/>
          </p:cNvPr>
          <p:cNvPicPr/>
          <p:nvPr/>
        </p:nvPicPr>
        <p:blipFill>
          <a:blip r:embed="rId4"/>
          <a:srcRect/>
          <a:stretch>
            <a:fillRect/>
          </a:stretch>
        </p:blipFill>
        <p:spPr bwMode="auto">
          <a:xfrm>
            <a:off x="6072198" y="4357694"/>
            <a:ext cx="2731443" cy="23574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Рисунок 9" descr="http://etienne.aspord.free.fr/Melilotusofficinalis-3$.jpg"/>
          <p:cNvPicPr/>
          <p:nvPr/>
        </p:nvPicPr>
        <p:blipFill>
          <a:blip r:embed="rId5" cstate="print"/>
          <a:srcRect/>
          <a:stretch>
            <a:fillRect/>
          </a:stretch>
        </p:blipFill>
        <p:spPr bwMode="auto">
          <a:xfrm>
            <a:off x="2571736" y="4786322"/>
            <a:ext cx="1714512" cy="19288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descr="Melilotus officinalis, Oudenaarde, Speibos, June 2009, W. Van Heddegem"/>
          <p:cNvPicPr/>
          <p:nvPr/>
        </p:nvPicPr>
        <p:blipFill>
          <a:blip r:embed="rId6" cstate="print"/>
          <a:srcRect/>
          <a:stretch>
            <a:fillRect/>
          </a:stretch>
        </p:blipFill>
        <p:spPr bwMode="auto">
          <a:xfrm>
            <a:off x="4286248" y="4714884"/>
            <a:ext cx="1643074" cy="1928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Содержимое 2"/>
          <p:cNvSpPr>
            <a:spLocks noGrp="1"/>
          </p:cNvSpPr>
          <p:nvPr>
            <p:ph idx="4294967295"/>
          </p:nvPr>
        </p:nvSpPr>
        <p:spPr>
          <a:xfrm>
            <a:off x="1042988" y="1844675"/>
            <a:ext cx="6400800" cy="2305050"/>
          </a:xfrm>
        </p:spPr>
        <p:txBody>
          <a:bodyPr rtlCol="0">
            <a:normAutofit/>
          </a:bodyPr>
          <a:lstStyle/>
          <a:p>
            <a:pPr marL="0" indent="0" algn="ctr" eaLnBrk="1" fontAlgn="auto" hangingPunct="1">
              <a:spcAft>
                <a:spcPts val="0"/>
              </a:spcAft>
              <a:buFont typeface="Wingdings 3" panose="05040102010807070707" pitchFamily="18" charset="2"/>
              <a:buNone/>
              <a:defRPr/>
            </a:pPr>
            <a:r>
              <a:rPr lang="uz-Cyrl-UZ" altLang="ru-RU" sz="6100" b="1" dirty="0" smtClean="0">
                <a:solidFill>
                  <a:srgbClr val="FF3300"/>
                </a:solidFill>
                <a:effectLst>
                  <a:outerShdw blurRad="38100" dist="38100" dir="2700000" algn="tl">
                    <a:srgbClr val="000000"/>
                  </a:outerShdw>
                </a:effectLst>
              </a:rPr>
              <a:t>Эътиборингиз </a:t>
            </a:r>
            <a:r>
              <a:rPr lang="uz-Cyrl-UZ" altLang="ru-RU" sz="6100" b="1" dirty="0">
                <a:solidFill>
                  <a:srgbClr val="FF3300"/>
                </a:solidFill>
                <a:effectLst>
                  <a:outerShdw blurRad="38100" dist="38100" dir="2700000" algn="tl">
                    <a:srgbClr val="000000"/>
                  </a:outerShdw>
                </a:effectLst>
              </a:rPr>
              <a:t>учун рахмат</a:t>
            </a:r>
            <a:endParaRPr lang="ru-RU" altLang="ru-RU" sz="6100" b="1" dirty="0">
              <a:solidFill>
                <a:srgbClr val="FF3300"/>
              </a:solidFill>
              <a:effectLst>
                <a:outerShdw blurRad="38100" dist="38100" dir="2700000" algn="tl">
                  <a:srgbClr val="000000"/>
                </a:outerShdw>
              </a:effectLst>
            </a:endParaRPr>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5d4547b2a4dcd1e4c2f325330e2ef5e5bef931c"/>
</p:tagLst>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2.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966</TotalTime>
  <Words>1903</Words>
  <Application>Microsoft Office PowerPoint</Application>
  <PresentationFormat>Экран (4:3)</PresentationFormat>
  <Paragraphs>84</Paragraphs>
  <Slides>23</Slides>
  <Notes>0</Notes>
  <HiddenSlides>0</HiddenSlides>
  <MMClips>0</MMClips>
  <ScaleCrop>false</ScaleCrop>
  <HeadingPairs>
    <vt:vector size="4" baseType="variant">
      <vt:variant>
        <vt:lpstr>Тема</vt:lpstr>
      </vt:variant>
      <vt:variant>
        <vt:i4>5</vt:i4>
      </vt:variant>
      <vt:variant>
        <vt:lpstr>Заголовки слайдов</vt:lpstr>
      </vt:variant>
      <vt:variant>
        <vt:i4>23</vt:i4>
      </vt:variant>
    </vt:vector>
  </HeadingPairs>
  <TitlesOfParts>
    <vt:vector size="28" baseType="lpstr">
      <vt:lpstr>Грань</vt:lpstr>
      <vt:lpstr>Balloons</vt:lpstr>
      <vt:lpstr>Солнцестояние</vt:lpstr>
      <vt:lpstr>1_Поток</vt:lpstr>
      <vt:lpstr>Изящная</vt:lpstr>
      <vt:lpstr>10-мавзу:  ОЗУҚАБОП ЎТЛАР. КЎПЙИЛЛИК ДУККАКЛИ ЎТЛАР.</vt:lpstr>
      <vt:lpstr>РЕЖА: </vt:lpstr>
      <vt:lpstr> БЕДА</vt:lpstr>
      <vt:lpstr>КЕЛИБ ЧИҚИШИ ВА ТАРҚАЛИШИ.</vt:lpstr>
      <vt:lpstr>БОТАНИК ТАРИФИ.</vt:lpstr>
      <vt:lpstr>Биологик хусусиятлари.</vt:lpstr>
      <vt:lpstr>Слайд 7</vt:lpstr>
      <vt:lpstr>Слайд 8</vt:lpstr>
      <vt:lpstr>Слайд 9</vt:lpstr>
      <vt:lpstr>Слайд 10</vt:lpstr>
      <vt:lpstr>Алмашлаб экишдаги ўрни.</vt:lpstr>
      <vt:lpstr>Тупроқни ишлаш.</vt:lpstr>
      <vt:lpstr>Ўғитлаш.</vt:lpstr>
      <vt:lpstr>Слайд 14</vt:lpstr>
      <vt:lpstr>Уруғни экишга тайёрлаш.</vt:lpstr>
      <vt:lpstr>Парвариш қилиш.</vt:lpstr>
      <vt:lpstr>Пичан учун ўриш.</vt:lpstr>
      <vt:lpstr>ҚИЗИЛ СЕБАРГА</vt:lpstr>
      <vt:lpstr>Ботаник ва биологик хусусиятлари.</vt:lpstr>
      <vt:lpstr> АГРОТЕХНИКАСИ</vt:lpstr>
      <vt:lpstr>ЭСПАРЦЕТ (БАРГАК)</vt:lpstr>
      <vt:lpstr>ҚАШҚАРБЕДА</vt:lpstr>
      <vt:lpstr>Слайд 23</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Ем-хашак ўтлар  умумий тавсифи. Кўк беда аҳамияти ва  етиштириш технологияси</dc:title>
  <dc:creator>UserXP</dc:creator>
  <cp:lastModifiedBy>User</cp:lastModifiedBy>
  <cp:revision>68</cp:revision>
  <dcterms:created xsi:type="dcterms:W3CDTF">2011-05-03T08:53:25Z</dcterms:created>
  <dcterms:modified xsi:type="dcterms:W3CDTF">2017-11-15T09:56:31Z</dcterms:modified>
</cp:coreProperties>
</file>