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diagrams/layout1.xml" ContentType="application/vnd.openxmlformats-officedocument.drawingml.diagramLayou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7.xml" ContentType="application/vnd.openxmlformats-officedocument.presentationml.slideMaster+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83" r:id="rId5"/>
    <p:sldMasterId id="2147483795" r:id="rId6"/>
    <p:sldMasterId id="2147483807" r:id="rId7"/>
  </p:sldMasterIdLst>
  <p:notesMasterIdLst>
    <p:notesMasterId r:id="rId44"/>
  </p:notesMasterIdLst>
  <p:sldIdLst>
    <p:sldId id="256" r:id="rId8"/>
    <p:sldId id="325" r:id="rId9"/>
    <p:sldId id="326" r:id="rId10"/>
    <p:sldId id="296" r:id="rId11"/>
    <p:sldId id="327" r:id="rId12"/>
    <p:sldId id="328" r:id="rId13"/>
    <p:sldId id="329" r:id="rId14"/>
    <p:sldId id="330" r:id="rId15"/>
    <p:sldId id="333" r:id="rId16"/>
    <p:sldId id="334" r:id="rId17"/>
    <p:sldId id="335" r:id="rId18"/>
    <p:sldId id="336" r:id="rId19"/>
    <p:sldId id="337" r:id="rId20"/>
    <p:sldId id="338" r:id="rId21"/>
    <p:sldId id="339" r:id="rId22"/>
    <p:sldId id="340" r:id="rId23"/>
    <p:sldId id="341" r:id="rId24"/>
    <p:sldId id="342" r:id="rId25"/>
    <p:sldId id="343" r:id="rId26"/>
    <p:sldId id="344" r:id="rId27"/>
    <p:sldId id="345" r:id="rId28"/>
    <p:sldId id="297" r:id="rId29"/>
    <p:sldId id="299" r:id="rId30"/>
    <p:sldId id="300" r:id="rId31"/>
    <p:sldId id="314" r:id="rId32"/>
    <p:sldId id="301" r:id="rId33"/>
    <p:sldId id="316" r:id="rId34"/>
    <p:sldId id="346" r:id="rId35"/>
    <p:sldId id="317" r:id="rId36"/>
    <p:sldId id="267" r:id="rId37"/>
    <p:sldId id="347" r:id="rId38"/>
    <p:sldId id="285" r:id="rId39"/>
    <p:sldId id="286" r:id="rId40"/>
    <p:sldId id="279" r:id="rId41"/>
    <p:sldId id="288" r:id="rId42"/>
    <p:sldId id="266" r:id="rId43"/>
  </p:sldIdLst>
  <p:sldSz cx="9144000" cy="6858000" type="screen4x3"/>
  <p:notesSz cx="6858000" cy="9144000"/>
  <p:custDataLst>
    <p:tags r:id="rId45"/>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1"/>
  <p:clrMru>
    <a:srgbClr val="0000FF"/>
    <a:srgbClr val="008080"/>
    <a:srgbClr val="006600"/>
    <a:srgbClr val="9933FF"/>
  </p:clrMru>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7292A2E-F333-43FB-9621-5CBBE7FDCDCB}" styleName="Светлый стиль 2 - акцент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6" d="100"/>
          <a:sy n="66" d="100"/>
        </p:scale>
        <p:origin x="-1038" y="12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theme" Target="theme/theme1.xml"/><Relationship Id="rId8"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i="1" dirty="0" smtClean="0"/>
            <a:t>ЎҒИТЛАШ.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Ўғитлар меъёрини</a:t>
          </a:r>
          <a:r>
            <a:rPr lang="ru-RU" dirty="0" smtClean="0"/>
            <a:t> </a:t>
          </a:r>
          <a:r>
            <a:rPr lang="ru-RU" dirty="0" err="1" smtClean="0"/>
            <a:t>белгилашда</a:t>
          </a:r>
          <a:r>
            <a:rPr lang="ru-RU" dirty="0" smtClean="0"/>
            <a:t> </a:t>
          </a:r>
          <a:r>
            <a:rPr lang="ru-RU" dirty="0" err="1" smtClean="0"/>
            <a:t>режалаштирилаётган</a:t>
          </a:r>
          <a:r>
            <a:rPr lang="ru-RU" dirty="0" smtClean="0"/>
            <a:t> </a:t>
          </a:r>
          <a:r>
            <a:rPr lang="ru-RU" dirty="0" err="1" smtClean="0"/>
            <a:t>ҳосил, тупроқдаги ўсимлик</a:t>
          </a:r>
          <a:r>
            <a:rPr lang="ru-RU" dirty="0" smtClean="0"/>
            <a:t> </a:t>
          </a:r>
          <a:r>
            <a:rPr lang="ru-RU" dirty="0" err="1" smtClean="0"/>
            <a:t>ўзлаштира</a:t>
          </a:r>
          <a:r>
            <a:rPr lang="ru-RU" dirty="0" smtClean="0"/>
            <a:t> </a:t>
          </a:r>
          <a:r>
            <a:rPr lang="ru-RU" dirty="0" err="1" smtClean="0"/>
            <a:t>оладиган</a:t>
          </a:r>
          <a:r>
            <a:rPr lang="ru-RU" dirty="0" smtClean="0"/>
            <a:t> </a:t>
          </a:r>
          <a:r>
            <a:rPr lang="ru-RU" dirty="0" err="1" smtClean="0"/>
            <a:t>озуқа моддалар</a:t>
          </a:r>
          <a:r>
            <a:rPr lang="ru-RU" dirty="0" smtClean="0"/>
            <a:t> </a:t>
          </a:r>
          <a:r>
            <a:rPr lang="ru-RU" dirty="0" err="1" smtClean="0"/>
            <a:t>миқдори, солинган</a:t>
          </a:r>
          <a:r>
            <a:rPr lang="ru-RU" dirty="0" smtClean="0"/>
            <a:t> </a:t>
          </a:r>
          <a:r>
            <a:rPr lang="ru-RU" dirty="0" err="1" smtClean="0"/>
            <a:t>ўғитлар ва</a:t>
          </a:r>
          <a:r>
            <a:rPr lang="ru-RU" dirty="0" smtClean="0"/>
            <a:t> </a:t>
          </a:r>
          <a:r>
            <a:rPr lang="ru-RU" dirty="0" err="1" smtClean="0"/>
            <a:t>тупроқдаги озуқа моддалардан</a:t>
          </a:r>
          <a:r>
            <a:rPr lang="ru-RU" dirty="0" smtClean="0"/>
            <a:t> </a:t>
          </a:r>
          <a:r>
            <a:rPr lang="ru-RU" dirty="0" err="1" smtClean="0"/>
            <a:t>ўсимликнинг</a:t>
          </a:r>
          <a:r>
            <a:rPr lang="ru-RU" dirty="0" smtClean="0"/>
            <a:t> </a:t>
          </a:r>
          <a:r>
            <a:rPr lang="ru-RU" dirty="0" err="1" smtClean="0"/>
            <a:t>фойдаланиш</a:t>
          </a:r>
          <a:r>
            <a:rPr lang="ru-RU" dirty="0" smtClean="0"/>
            <a:t> </a:t>
          </a:r>
          <a:r>
            <a:rPr lang="ru-RU" dirty="0" err="1" smtClean="0"/>
            <a:t>коэффициентларини</a:t>
          </a:r>
          <a:r>
            <a:rPr lang="ru-RU" dirty="0" smtClean="0"/>
            <a:t> </a:t>
          </a:r>
          <a:r>
            <a:rPr lang="ru-RU" dirty="0" err="1" smtClean="0"/>
            <a:t>эътиборга</a:t>
          </a:r>
          <a:r>
            <a:rPr lang="ru-RU" dirty="0" smtClean="0"/>
            <a:t> </a:t>
          </a:r>
          <a:r>
            <a:rPr lang="ru-RU" dirty="0" err="1" smtClean="0"/>
            <a:t>олмоқ керак</a:t>
          </a:r>
          <a:r>
            <a:rPr lang="ru-RU" dirty="0" smtClean="0"/>
            <a:t>. 1 га </a:t>
          </a:r>
          <a:r>
            <a:rPr lang="ru-RU" dirty="0" err="1" smtClean="0"/>
            <a:t>майдонга</a:t>
          </a:r>
          <a:r>
            <a:rPr lang="ru-RU" dirty="0" smtClean="0"/>
            <a:t> 20-40 т органик </a:t>
          </a:r>
          <a:r>
            <a:rPr lang="ru-RU" dirty="0" err="1" smtClean="0"/>
            <a:t>ўғит солиш</a:t>
          </a:r>
          <a:r>
            <a:rPr lang="ru-RU" dirty="0" smtClean="0"/>
            <a:t> </a:t>
          </a:r>
          <a:r>
            <a:rPr lang="ru-RU" dirty="0" err="1" smtClean="0"/>
            <a:t>ва</a:t>
          </a:r>
          <a:r>
            <a:rPr lang="ru-RU" dirty="0" smtClean="0"/>
            <a:t> </a:t>
          </a:r>
          <a:r>
            <a:rPr lang="ru-RU" dirty="0" err="1" smtClean="0"/>
            <a:t>экиш</a:t>
          </a:r>
          <a:r>
            <a:rPr lang="ru-RU" dirty="0" smtClean="0"/>
            <a:t> </a:t>
          </a:r>
          <a:r>
            <a:rPr lang="ru-RU" dirty="0" err="1" smtClean="0"/>
            <a:t>олдидан</a:t>
          </a:r>
          <a:r>
            <a:rPr lang="ru-RU" dirty="0" smtClean="0"/>
            <a:t> </a:t>
          </a:r>
          <a:r>
            <a:rPr lang="ru-RU" dirty="0" err="1" smtClean="0"/>
            <a:t>ёки</a:t>
          </a:r>
          <a:r>
            <a:rPr lang="ru-RU" dirty="0" smtClean="0"/>
            <a:t> </a:t>
          </a:r>
          <a:r>
            <a:rPr lang="ru-RU" dirty="0" err="1" smtClean="0"/>
            <a:t>экиш</a:t>
          </a:r>
          <a:r>
            <a:rPr lang="ru-RU" dirty="0" smtClean="0"/>
            <a:t> </a:t>
          </a:r>
          <a:r>
            <a:rPr lang="ru-RU" dirty="0" err="1" smtClean="0"/>
            <a:t>билан</a:t>
          </a:r>
          <a:r>
            <a:rPr lang="ru-RU" dirty="0" smtClean="0"/>
            <a:t> 30-60 кг азот </a:t>
          </a:r>
          <a:r>
            <a:rPr lang="ru-RU" dirty="0" err="1" smtClean="0"/>
            <a:t>солиш</a:t>
          </a:r>
          <a:r>
            <a:rPr lang="ru-RU" dirty="0" smtClean="0"/>
            <a:t> </a:t>
          </a:r>
          <a:r>
            <a:rPr lang="ru-RU" dirty="0" err="1" smtClean="0"/>
            <a:t>яхши</a:t>
          </a:r>
          <a:r>
            <a:rPr lang="ru-RU" dirty="0" smtClean="0"/>
            <a:t> </a:t>
          </a:r>
          <a:r>
            <a:rPr lang="ru-RU" dirty="0" err="1" smtClean="0"/>
            <a:t>самара</a:t>
          </a:r>
          <a:r>
            <a:rPr lang="ru-RU" dirty="0" smtClean="0"/>
            <a:t> </a:t>
          </a:r>
          <a:r>
            <a:rPr lang="ru-RU" dirty="0" err="1" smtClean="0"/>
            <a:t>бериши</a:t>
          </a:r>
          <a:r>
            <a:rPr lang="ru-RU" dirty="0" smtClean="0"/>
            <a:t> </a:t>
          </a:r>
          <a:r>
            <a:rPr lang="ru-RU" dirty="0" err="1" smtClean="0"/>
            <a:t>исботланган</a:t>
          </a:r>
          <a:r>
            <a:rPr lang="ru-RU" dirty="0" smtClean="0"/>
            <a:t>.</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2FE325AB-2EB9-41BE-BC31-D4ABF780DD87}" type="presOf" srcId="{312B9663-67DD-4BF0-8671-ACD17F5C18E1}" destId="{3102073A-0B37-4EE7-9FB6-C679253A425E}" srcOrd="0" destOrd="0" presId="urn:microsoft.com/office/officeart/2005/8/layout/vList2"/>
    <dgm:cxn modelId="{48B927DE-B490-4370-BEE7-0A8BA074CB2A}" type="presOf" srcId="{FFE8B254-F748-4EA9-840F-C629F20050FA}" destId="{494A0A28-AC71-410E-9A09-98494374006B}"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703CB11C-1BD5-454B-BE05-2563E6543339}"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5066681B-A72E-40E4-B20D-206554CBCF05}" type="presParOf" srcId="{E9240949-51E6-49B1-BC58-DA8E36260ED3}" destId="{494A0A28-AC71-410E-9A09-98494374006B}" srcOrd="0" destOrd="0" presId="urn:microsoft.com/office/officeart/2005/8/layout/vList2"/>
    <dgm:cxn modelId="{02E05F53-20B3-4898-9A06-0FA4338AD883}" type="presParOf" srcId="{E9240949-51E6-49B1-BC58-DA8E36260ED3}" destId="{3102073A-0B37-4EE7-9FB6-C679253A425E}" srcOrd="1"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BD8220-E8AE-467D-BE0E-36D5AD3FF304}" type="datetimeFigureOut">
              <a:rPr lang="ru-RU" smtClean="0"/>
              <a:pPr/>
              <a:t>15.11.2017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6941E5-3A4E-49B3-BCCD-65A53C8990CC}"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Образ слайда 1"/>
          <p:cNvSpPr>
            <a:spLocks noGrp="1" noRot="1" noChangeAspect="1" noTextEdit="1"/>
          </p:cNvSpPr>
          <p:nvPr>
            <p:ph type="sldImg"/>
          </p:nvPr>
        </p:nvSpPr>
        <p:spPr bwMode="auto">
          <a:noFill/>
          <a:ln>
            <a:solidFill>
              <a:srgbClr val="000000"/>
            </a:solidFill>
            <a:miter lim="800000"/>
            <a:headEnd/>
            <a:tailEnd/>
          </a:ln>
        </p:spPr>
      </p:sp>
      <p:sp>
        <p:nvSpPr>
          <p:cNvPr id="5120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5120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B0F4B54-A8AE-4F95-82AA-F1DB62980B33}" type="slidenum">
              <a:rPr lang="ru-RU" smtClean="0"/>
              <a:pPr/>
              <a:t>2</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12"/>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ru-RU" smtClean="0"/>
              <a:t>Образец заголовка</a:t>
            </a:r>
            <a:endParaRPr lang="en-US" dirty="0"/>
          </a:p>
        </p:txBody>
      </p:sp>
      <p:sp>
        <p:nvSpPr>
          <p:cNvPr id="8" name="Date Placeholder 3"/>
          <p:cNvSpPr>
            <a:spLocks noGrp="1"/>
          </p:cNvSpPr>
          <p:nvPr>
            <p:ph type="dt" sz="half" idx="10"/>
          </p:nvPr>
        </p:nvSpPr>
        <p:spPr/>
        <p:txBody>
          <a:bodyPr/>
          <a:lstStyle>
            <a:lvl1pPr>
              <a:defRPr/>
            </a:lvl1pPr>
          </a:lstStyle>
          <a:p>
            <a:pPr>
              <a:defRPr/>
            </a:pPr>
            <a:endParaRPr lang="ru-RU"/>
          </a:p>
        </p:txBody>
      </p:sp>
      <p:sp>
        <p:nvSpPr>
          <p:cNvPr id="9" name="Footer Placeholder 4"/>
          <p:cNvSpPr>
            <a:spLocks noGrp="1"/>
          </p:cNvSpPr>
          <p:nvPr>
            <p:ph type="ftr" sz="quarter" idx="11"/>
          </p:nvPr>
        </p:nvSpPr>
        <p:spPr/>
        <p:txBody>
          <a:bodyPr/>
          <a:lstStyle>
            <a:lvl1pPr>
              <a:defRPr/>
            </a:lvl1pPr>
          </a:lstStyle>
          <a:p>
            <a:pPr>
              <a:defRPr/>
            </a:pPr>
            <a:endParaRPr lang="ru-RU"/>
          </a:p>
        </p:txBody>
      </p:sp>
      <p:sp>
        <p:nvSpPr>
          <p:cNvPr id="10" name="Slide Number Placeholder 5"/>
          <p:cNvSpPr>
            <a:spLocks noGrp="1"/>
          </p:cNvSpPr>
          <p:nvPr>
            <p:ph type="sldNum" sz="quarter" idx="12"/>
          </p:nvPr>
        </p:nvSpPr>
        <p:spPr/>
        <p:txBody>
          <a:bodyPr/>
          <a:lstStyle>
            <a:lvl1pPr>
              <a:defRPr/>
            </a:lvl1pPr>
          </a:lstStyle>
          <a:p>
            <a:pPr>
              <a:defRPr/>
            </a:pPr>
            <a:fld id="{4BECE9F6-A91B-40F2-BD4E-7CE65F1C5CBB}" type="slidenum">
              <a:rPr lang="ru-RU"/>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4"/>
          </p:nvPr>
        </p:nvSpPr>
        <p:spPr/>
        <p:txBody>
          <a:bodyPr/>
          <a:lstStyle>
            <a:lvl1pPr>
              <a:defRPr/>
            </a:lvl1pPr>
          </a:lstStyle>
          <a:p>
            <a:pPr>
              <a:defRPr/>
            </a:pPr>
            <a:endParaRPr lang="ru-RU"/>
          </a:p>
        </p:txBody>
      </p:sp>
      <p:sp>
        <p:nvSpPr>
          <p:cNvPr id="5" name="Footer Placeholder 4"/>
          <p:cNvSpPr>
            <a:spLocks noGrp="1"/>
          </p:cNvSpPr>
          <p:nvPr>
            <p:ph type="ftr" sz="quarter" idx="15"/>
          </p:nvPr>
        </p:nvSpPr>
        <p:spPr/>
        <p:txBody>
          <a:bodyPr/>
          <a:lstStyle>
            <a:lvl1pPr>
              <a:defRPr/>
            </a:lvl1pPr>
          </a:lstStyle>
          <a:p>
            <a:pPr>
              <a:defRPr/>
            </a:pPr>
            <a:endParaRPr lang="ru-RU"/>
          </a:p>
        </p:txBody>
      </p:sp>
      <p:sp>
        <p:nvSpPr>
          <p:cNvPr id="6" name="Slide Number Placeholder 5"/>
          <p:cNvSpPr>
            <a:spLocks noGrp="1"/>
          </p:cNvSpPr>
          <p:nvPr>
            <p:ph type="sldNum" sz="quarter" idx="16"/>
          </p:nvPr>
        </p:nvSpPr>
        <p:spPr/>
        <p:txBody>
          <a:bodyPr/>
          <a:lstStyle>
            <a:lvl1pPr>
              <a:defRPr/>
            </a:lvl1pPr>
          </a:lstStyle>
          <a:p>
            <a:pPr>
              <a:defRPr/>
            </a:pPr>
            <a:fld id="{D6BA4971-051E-44C8-8E64-47C593B63D8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8"/>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8" name="Date Placeholder 3"/>
          <p:cNvSpPr>
            <a:spLocks noGrp="1"/>
          </p:cNvSpPr>
          <p:nvPr>
            <p:ph type="dt" sz="half" idx="10"/>
          </p:nvPr>
        </p:nvSpPr>
        <p:spPr/>
        <p:txBody>
          <a:bodyPr/>
          <a:lstStyle>
            <a:lvl1pPr>
              <a:defRPr/>
            </a:lvl1pPr>
          </a:lstStyle>
          <a:p>
            <a:pPr>
              <a:defRPr/>
            </a:pPr>
            <a:endParaRPr lang="ru-RU"/>
          </a:p>
        </p:txBody>
      </p:sp>
      <p:sp>
        <p:nvSpPr>
          <p:cNvPr id="9" name="Footer Placeholder 4"/>
          <p:cNvSpPr>
            <a:spLocks noGrp="1"/>
          </p:cNvSpPr>
          <p:nvPr>
            <p:ph type="ftr" sz="quarter" idx="11"/>
          </p:nvPr>
        </p:nvSpPr>
        <p:spPr/>
        <p:txBody>
          <a:bodyPr/>
          <a:lstStyle>
            <a:lvl1pPr>
              <a:defRPr/>
            </a:lvl1pPr>
          </a:lstStyle>
          <a:p>
            <a:pPr>
              <a:defRPr/>
            </a:pPr>
            <a:endParaRPr lang="ru-RU"/>
          </a:p>
        </p:txBody>
      </p:sp>
      <p:sp>
        <p:nvSpPr>
          <p:cNvPr id="10" name="Slide Number Placeholder 5"/>
          <p:cNvSpPr>
            <a:spLocks noGrp="1"/>
          </p:cNvSpPr>
          <p:nvPr>
            <p:ph type="sldNum" sz="quarter" idx="12"/>
          </p:nvPr>
        </p:nvSpPr>
        <p:spPr/>
        <p:txBody>
          <a:bodyPr/>
          <a:lstStyle>
            <a:lvl1pPr>
              <a:defRPr/>
            </a:lvl1pPr>
          </a:lstStyle>
          <a:p>
            <a:pPr>
              <a:defRPr/>
            </a:pPr>
            <a:fld id="{C323059E-EAB7-4828-BF6C-8276F8BC1A69}" type="slidenum">
              <a:rPr lang="ru-RU"/>
              <a:pPr>
                <a:defRPr/>
              </a:pPr>
              <a:t>‹#›</a:t>
            </a:fld>
            <a:endParaRPr lang="ru-RU"/>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Date Placeholder 3"/>
          <p:cNvSpPr>
            <a:spLocks noGrp="1"/>
          </p:cNvSpPr>
          <p:nvPr>
            <p:ph type="dt" sz="half" idx="15"/>
          </p:nvPr>
        </p:nvSpPr>
        <p:spPr/>
        <p:txBody>
          <a:bodyPr/>
          <a:lstStyle>
            <a:lvl1pPr>
              <a:defRPr/>
            </a:lvl1pPr>
          </a:lstStyle>
          <a:p>
            <a:pPr>
              <a:defRPr/>
            </a:pPr>
            <a:endParaRPr lang="ru-RU"/>
          </a:p>
        </p:txBody>
      </p:sp>
      <p:sp>
        <p:nvSpPr>
          <p:cNvPr id="6" name="Footer Placeholder 4"/>
          <p:cNvSpPr>
            <a:spLocks noGrp="1"/>
          </p:cNvSpPr>
          <p:nvPr>
            <p:ph type="ftr" sz="quarter" idx="16"/>
          </p:nvPr>
        </p:nvSpPr>
        <p:spPr/>
        <p:txBody>
          <a:bodyPr/>
          <a:lstStyle>
            <a:lvl1pPr>
              <a:defRPr/>
            </a:lvl1pPr>
          </a:lstStyle>
          <a:p>
            <a:pPr>
              <a:defRPr/>
            </a:pPr>
            <a:endParaRPr lang="ru-RU"/>
          </a:p>
        </p:txBody>
      </p:sp>
      <p:sp>
        <p:nvSpPr>
          <p:cNvPr id="7" name="Slide Number Placeholder 5"/>
          <p:cNvSpPr>
            <a:spLocks noGrp="1"/>
          </p:cNvSpPr>
          <p:nvPr>
            <p:ph type="sldNum" sz="quarter" idx="17"/>
          </p:nvPr>
        </p:nvSpPr>
        <p:spPr/>
        <p:txBody>
          <a:bodyPr/>
          <a:lstStyle>
            <a:lvl1pPr>
              <a:defRPr/>
            </a:lvl1pPr>
          </a:lstStyle>
          <a:p>
            <a:pPr>
              <a:defRPr/>
            </a:pPr>
            <a:fld id="{583A3923-14E5-41EC-83EE-87F42576DE90}" type="slidenum">
              <a:rPr lang="ru-RU"/>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0" name="Title 9"/>
          <p:cNvSpPr>
            <a:spLocks noGrp="1"/>
          </p:cNvSpPr>
          <p:nvPr>
            <p:ph type="title"/>
          </p:nvPr>
        </p:nvSpPr>
        <p:spPr/>
        <p:txBody>
          <a:bodyPr/>
          <a:lstStyle/>
          <a:p>
            <a:r>
              <a:rPr lang="ru-RU" smtClean="0"/>
              <a:t>Образец заголовка</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6720614B-D6BA-4ADD-A67A-DF5F47539DA5}" type="slidenum">
              <a:rPr lang="ru-RU"/>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24FFC74E-B779-4AA9-96C5-C3FB88504BF4}" type="slidenum">
              <a:rPr lang="ru-RU"/>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CF3CDB77-56E2-497B-9014-9FE46330217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7CEF52C0-53C1-4144-808D-3ABB0A4ED659}" type="slidenum">
              <a:rPr lang="ru-RU"/>
              <a:pPr>
                <a:defRPr/>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9"/>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ru-RU" smtClean="0"/>
              <a:t>Образец заголовка</a:t>
            </a:r>
            <a:endParaRPr lang="en-US" dirty="0"/>
          </a:p>
        </p:txBody>
      </p:sp>
      <p:sp>
        <p:nvSpPr>
          <p:cNvPr id="9" name="Date Placeholder 4"/>
          <p:cNvSpPr>
            <a:spLocks noGrp="1"/>
          </p:cNvSpPr>
          <p:nvPr>
            <p:ph type="dt" sz="half" idx="10"/>
          </p:nvPr>
        </p:nvSpPr>
        <p:spPr/>
        <p:txBody>
          <a:bodyPr/>
          <a:lstStyle>
            <a:lvl1pPr>
              <a:defRPr/>
            </a:lvl1pPr>
          </a:lstStyle>
          <a:p>
            <a:pPr>
              <a:defRPr/>
            </a:pPr>
            <a:endParaRPr lang="ru-RU"/>
          </a:p>
        </p:txBody>
      </p:sp>
      <p:sp>
        <p:nvSpPr>
          <p:cNvPr id="10" name="Footer Placeholder 5"/>
          <p:cNvSpPr>
            <a:spLocks noGrp="1"/>
          </p:cNvSpPr>
          <p:nvPr>
            <p:ph type="ftr" sz="quarter" idx="11"/>
          </p:nvPr>
        </p:nvSpPr>
        <p:spPr/>
        <p:txBody>
          <a:bodyPr/>
          <a:lstStyle>
            <a:lvl1pPr>
              <a:defRPr/>
            </a:lvl1pPr>
          </a:lstStyle>
          <a:p>
            <a:pPr>
              <a:defRPr/>
            </a:pPr>
            <a:endParaRPr lang="ru-RU"/>
          </a:p>
        </p:txBody>
      </p:sp>
      <p:sp>
        <p:nvSpPr>
          <p:cNvPr id="11" name="Slide Number Placeholder 6"/>
          <p:cNvSpPr>
            <a:spLocks noGrp="1"/>
          </p:cNvSpPr>
          <p:nvPr>
            <p:ph type="sldNum" sz="quarter" idx="12"/>
          </p:nvPr>
        </p:nvSpPr>
        <p:spPr/>
        <p:txBody>
          <a:bodyPr/>
          <a:lstStyle>
            <a:lvl1pPr>
              <a:defRPr/>
            </a:lvl1pPr>
          </a:lstStyle>
          <a:p>
            <a:pPr>
              <a:defRPr/>
            </a:pPr>
            <a:fld id="{B7962556-ECF2-4323-A79D-C376E56911AB}" type="slidenum">
              <a:rPr lang="ru-RU"/>
              <a:pPr>
                <a:defRPr/>
              </a:pPr>
              <a:t>‹#›</a:t>
            </a:fld>
            <a:endParaRPr 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37CA972B-8536-4620-98DF-EC6AC8EA969B}" type="slidenum">
              <a:rPr lang="ru-RU"/>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0CDFF6C3-E956-4BFF-B7A4-E5BAFD70B014}" type="slidenum">
              <a:rPr lang="ru-RU"/>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1037" name="Text Placeholder 2"/>
          <p:cNvSpPr>
            <a:spLocks noGrp="1"/>
          </p:cNvSpPr>
          <p:nvPr>
            <p:ph type="body" idx="1"/>
          </p:nvPr>
        </p:nvSpPr>
        <p:spPr bwMode="auto">
          <a:xfrm>
            <a:off x="1143000" y="731838"/>
            <a:ext cx="6400800" cy="34750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endParaRPr lang="ru-RU"/>
          </a:p>
        </p:txBody>
      </p:sp>
      <p:sp>
        <p:nvSpPr>
          <p:cNvPr id="5" name="Footer Placeholder 4"/>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9416E088-2A3B-474E-ADC2-9483E93B59C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marL="319088" indent="-319088" algn="r" rtl="0" eaLnBrk="0" fontAlgn="base" hangingPunct="0">
        <a:spcBef>
          <a:spcPct val="0"/>
        </a:spcBef>
        <a:spcAft>
          <a:spcPct val="0"/>
        </a:spcAft>
        <a:buClr>
          <a:srgbClr val="C3260C"/>
        </a:buClr>
        <a:buSzPct val="128000"/>
        <a:buFont typeface="Georgia"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2pPr>
      <a:lvl3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3pPr>
      <a:lvl4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4pPr>
      <a:lvl5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itchFamily="18" charset="0"/>
        <a:buChar char="*"/>
        <a:defRPr sz="2400"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5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4.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68.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7.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5400" dirty="0" smtClean="0">
                <a:solidFill>
                  <a:srgbClr val="9933FF"/>
                </a:solidFill>
                <a:latin typeface="Times New Roman" pitchFamily="18" charset="0"/>
              </a:rPr>
              <a:t>9-Мавзу</a:t>
            </a:r>
            <a:r>
              <a:rPr lang="ru-RU" sz="5400" dirty="0" smtClean="0">
                <a:solidFill>
                  <a:srgbClr val="9933FF"/>
                </a:solidFill>
                <a:latin typeface="Times New Roman" pitchFamily="18" charset="0"/>
              </a:rPr>
              <a:t>:</a:t>
            </a:r>
            <a:r>
              <a:rPr lang="uz-Cyrl-UZ" sz="5400" dirty="0" smtClean="0">
                <a:solidFill>
                  <a:srgbClr val="9933FF"/>
                </a:solidFill>
                <a:latin typeface="Times New Roman" pitchFamily="18" charset="0"/>
              </a:rPr>
              <a:t> </a:t>
            </a:r>
            <a:endParaRPr lang="ru-RU" sz="5400" dirty="0" smtClean="0">
              <a:solidFill>
                <a:srgbClr val="9933FF"/>
              </a:solidFill>
              <a:latin typeface="Times New Roman" pitchFamily="18" charset="0"/>
            </a:endParaRPr>
          </a:p>
          <a:p>
            <a:pPr marL="609600" indent="-609600" eaLnBrk="1" hangingPunct="1">
              <a:defRPr/>
            </a:pPr>
            <a:r>
              <a:rPr lang="ru-RU" sz="4400" dirty="0" smtClean="0"/>
              <a:t>СИЛОСБОП ЭКИНЛАР</a:t>
            </a:r>
            <a:endParaRPr lang="ru-RU" dirty="0" smtClean="0"/>
          </a:p>
          <a:p>
            <a:pPr marL="609600" indent="-609600" eaLnBrk="1" hangingPunct="1">
              <a:defRPr/>
            </a:pPr>
            <a:r>
              <a:rPr lang="uz-Cyrl-UZ" sz="2800" dirty="0" smtClean="0"/>
              <a:t>Режа:</a:t>
            </a:r>
            <a:endParaRPr lang="ru-RU" sz="2800" dirty="0" smtClean="0"/>
          </a:p>
          <a:p>
            <a:pPr marL="536575" algn="just"/>
            <a:r>
              <a:rPr lang="uz-Cyrl-UZ" dirty="0" smtClean="0"/>
              <a:t>1. Маккажўхори</a:t>
            </a:r>
            <a:endParaRPr lang="ru-RU" dirty="0" smtClean="0"/>
          </a:p>
          <a:p>
            <a:pPr marL="536575" algn="just"/>
            <a:r>
              <a:rPr lang="uz-Cyrl-UZ" dirty="0" smtClean="0"/>
              <a:t>2. Кунгабоқар</a:t>
            </a:r>
            <a:endParaRPr lang="ru-RU" dirty="0" smtClean="0"/>
          </a:p>
          <a:p>
            <a:pPr marL="536575" algn="just"/>
            <a:r>
              <a:rPr lang="uz-Cyrl-UZ" dirty="0" smtClean="0"/>
              <a:t>3. </a:t>
            </a:r>
            <a:r>
              <a:rPr lang="ru-RU" dirty="0" smtClean="0"/>
              <a:t>Рапс </a:t>
            </a:r>
            <a:r>
              <a:rPr lang="ru-RU" dirty="0" err="1" smtClean="0"/>
              <a:t>ва</a:t>
            </a:r>
            <a:r>
              <a:rPr lang="ru-RU" dirty="0" smtClean="0"/>
              <a:t> сурепица</a:t>
            </a:r>
          </a:p>
          <a:p>
            <a:pPr marL="536575" algn="just"/>
            <a:r>
              <a:rPr lang="ru-RU" dirty="0" smtClean="0"/>
              <a:t>4.Хашаки карам.</a:t>
            </a:r>
            <a:r>
              <a:rPr lang="uz-Cyrl-UZ" dirty="0" smtClean="0"/>
              <a:t>	</a:t>
            </a:r>
            <a:endParaRPr lang="ru-RU" dirty="0"/>
          </a:p>
        </p:txBody>
      </p:sp>
      <p:pic>
        <p:nvPicPr>
          <p:cNvPr id="3" name="Picture 7" descr="C:\КАФЕДРА\Укув услубий мажмуалар\Усимликшунослик ва Пахтачилик фанидан мажмуалар\Усим-пахтачилик_мавзулар презинтацияси\04 Макажухори\Маккажухори2.jpg"/>
          <p:cNvPicPr>
            <a:picLocks noChangeAspect="1" noChangeArrowheads="1"/>
          </p:cNvPicPr>
          <p:nvPr/>
        </p:nvPicPr>
        <p:blipFill>
          <a:blip r:embed="rId2"/>
          <a:srcRect/>
          <a:stretch>
            <a:fillRect/>
          </a:stretch>
        </p:blipFill>
        <p:spPr bwMode="auto">
          <a:xfrm>
            <a:off x="6072198" y="2214554"/>
            <a:ext cx="2466975" cy="1847850"/>
          </a:xfrm>
          <a:prstGeom prst="rect">
            <a:avLst/>
          </a:prstGeom>
          <a:noFill/>
        </p:spPr>
      </p:pic>
      <p:pic>
        <p:nvPicPr>
          <p:cNvPr id="1026" name="Picture 2" descr="C:\КАФЕДРА\Укув услубий мажмуалар\Усимликшунослик ва Пахтачилик фанидан мажмуалар\Усим-пахтачилик_мавзулар презинтацияси\11 Мойли экинларнинг  аҳамияти Кунгабокар\бузулук.jpg"/>
          <p:cNvPicPr>
            <a:picLocks noChangeAspect="1" noChangeArrowheads="1"/>
          </p:cNvPicPr>
          <p:nvPr/>
        </p:nvPicPr>
        <p:blipFill>
          <a:blip r:embed="rId3"/>
          <a:srcRect/>
          <a:stretch>
            <a:fillRect/>
          </a:stretch>
        </p:blipFill>
        <p:spPr bwMode="auto">
          <a:xfrm>
            <a:off x="6215074" y="4500570"/>
            <a:ext cx="2466975" cy="1847850"/>
          </a:xfrm>
          <a:prstGeom prst="rect">
            <a:avLst/>
          </a:prstGeom>
          <a:noFill/>
        </p:spPr>
      </p:pic>
      <p:pic>
        <p:nvPicPr>
          <p:cNvPr id="1027" name="Picture 3" descr="C:\КАФЕДРА\Укув услубий мажмуалар\Усимликшунослик ва Пахтачилик фанидан мажмуалар\Усим-пахтачилик_мавзулар презинтацияси\11 Мойли экинларнинг  аҳамияти Кунгабокар\скачанные файлы (3).jpg"/>
          <p:cNvPicPr>
            <a:picLocks noChangeAspect="1" noChangeArrowheads="1"/>
          </p:cNvPicPr>
          <p:nvPr/>
        </p:nvPicPr>
        <p:blipFill>
          <a:blip r:embed="rId4"/>
          <a:srcRect/>
          <a:stretch>
            <a:fillRect/>
          </a:stretch>
        </p:blipFill>
        <p:spPr bwMode="auto">
          <a:xfrm>
            <a:off x="3428992" y="5000636"/>
            <a:ext cx="2600325" cy="1752600"/>
          </a:xfrm>
          <a:prstGeom prst="rect">
            <a:avLst/>
          </a:prstGeom>
          <a:noFill/>
        </p:spPr>
      </p:pic>
      <p:pic>
        <p:nvPicPr>
          <p:cNvPr id="1028" name="Picture 4" descr="C:\КАФЕДРА\Укув услубий мажмуалар\Усимликшунослик ва Пахтачилик фанидан мажмуалар\Усим-пахтачилик_мавзулар презинтацияси\11 Мойли экинларнинг  аҳамияти Кунгабокар\3.jpg"/>
          <p:cNvPicPr>
            <a:picLocks noChangeAspect="1" noChangeArrowheads="1"/>
          </p:cNvPicPr>
          <p:nvPr/>
        </p:nvPicPr>
        <p:blipFill>
          <a:blip r:embed="rId5"/>
          <a:srcRect/>
          <a:stretch>
            <a:fillRect/>
          </a:stretch>
        </p:blipFill>
        <p:spPr bwMode="auto">
          <a:xfrm>
            <a:off x="379348" y="5072074"/>
            <a:ext cx="2621016" cy="171676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6"/>
          <p:cNvSpPr>
            <a:spLocks noGrp="1" noChangeArrowheads="1"/>
          </p:cNvSpPr>
          <p:nvPr>
            <p:ph sz="quarter" idx="4294967295"/>
          </p:nvPr>
        </p:nvSpPr>
        <p:spPr>
          <a:xfrm>
            <a:off x="142875" y="-71438"/>
            <a:ext cx="8858250" cy="6572251"/>
          </a:xfrm>
          <a:prstGeom prst="rect">
            <a:avLst/>
          </a:prstGeom>
        </p:spPr>
        <p:txBody>
          <a:bodyPr/>
          <a:lstStyle/>
          <a:p>
            <a:pPr marL="85725" indent="14288" algn="ctr" eaLnBrk="1" hangingPunct="1">
              <a:lnSpc>
                <a:spcPct val="70000"/>
              </a:lnSpc>
              <a:buFont typeface="Wingdings" pitchFamily="2" charset="2"/>
              <a:buNone/>
              <a:tabLst>
                <a:tab pos="185738" algn="l"/>
              </a:tabLst>
            </a:pPr>
            <a:endParaRPr lang="en-US" sz="900" b="1" dirty="0" smtClean="0">
              <a:solidFill>
                <a:srgbClr val="FF6600"/>
              </a:solidFill>
              <a:latin typeface="Times New Roman" pitchFamily="18" charset="0"/>
            </a:endParaRPr>
          </a:p>
          <a:p>
            <a:pPr marL="85725" indent="14288" algn="ctr" eaLnBrk="1" hangingPunct="1">
              <a:lnSpc>
                <a:spcPct val="90000"/>
              </a:lnSpc>
              <a:buFont typeface="Wingdings" pitchFamily="2" charset="2"/>
              <a:buNone/>
              <a:tabLst>
                <a:tab pos="185738" algn="l"/>
              </a:tabLst>
            </a:pPr>
            <a:r>
              <a:rPr lang="ru-RU" sz="3600" b="1" dirty="0" err="1" smtClean="0">
                <a:solidFill>
                  <a:srgbClr val="FF0000"/>
                </a:solidFill>
                <a:latin typeface="Times New Roman" pitchFamily="18" charset="0"/>
              </a:rPr>
              <a:t>Маккаж</a:t>
            </a:r>
            <a:r>
              <a:rPr lang="uz-Cyrl-UZ" sz="3600" b="1" dirty="0" smtClean="0">
                <a:solidFill>
                  <a:srgbClr val="FF0000"/>
                </a:solidFill>
                <a:latin typeface="Times New Roman" pitchFamily="18" charset="0"/>
              </a:rPr>
              <a:t>ў</a:t>
            </a:r>
            <a:r>
              <a:rPr lang="ru-RU" sz="3600" b="1" dirty="0" smtClean="0">
                <a:solidFill>
                  <a:srgbClr val="FF0000"/>
                </a:solidFill>
                <a:latin typeface="Times New Roman" pitchFamily="18" charset="0"/>
              </a:rPr>
              <a:t>хори</a:t>
            </a:r>
            <a:endParaRPr lang="en-US" sz="3600" b="1" dirty="0" smtClean="0">
              <a:solidFill>
                <a:srgbClr val="FF0000"/>
              </a:solidFill>
              <a:latin typeface="Times New Roman" pitchFamily="18" charset="0"/>
            </a:endParaRPr>
          </a:p>
          <a:p>
            <a:pPr marL="85725" indent="14288" algn="just" eaLnBrk="1" hangingPunct="1">
              <a:buFont typeface="Wingdings 2" pitchFamily="18" charset="2"/>
              <a:buNone/>
              <a:tabLst>
                <a:tab pos="185738" algn="l"/>
              </a:tabLst>
            </a:pPr>
            <a:r>
              <a:rPr lang="uz-Cyrl-UZ" dirty="0" smtClean="0">
                <a:latin typeface="Times New Roman" pitchFamily="18" charset="0"/>
              </a:rPr>
              <a:t>		</a:t>
            </a:r>
            <a:r>
              <a:rPr lang="uz-Cyrl-UZ" dirty="0" smtClean="0"/>
              <a:t> </a:t>
            </a:r>
            <a:r>
              <a:rPr lang="uz-Cyrl-UZ" sz="2800" dirty="0" smtClean="0"/>
              <a:t>Маккажўхорининг силосбоп экин сифатида озуқалик аҳамияти жуда катта. Ундан тайёрланган силос юмшоқ, майин бўлади, ҳайвонлар иштаҳа билан ейди. Бундай силос билан сигирларни қиш даврида боқиш, улардан сут соғиб олишни анча кўпайтиради</a:t>
            </a:r>
            <a:r>
              <a:rPr lang="uz-Cyrl-UZ" dirty="0" smtClean="0"/>
              <a:t>.</a:t>
            </a:r>
            <a:endParaRPr lang="ru-RU" sz="2800" b="1" dirty="0" smtClean="0">
              <a:solidFill>
                <a:srgbClr val="0033CC"/>
              </a:solidFill>
              <a:latin typeface="Times New Roman" pitchFamily="18" charset="0"/>
            </a:endParaRPr>
          </a:p>
          <a:p>
            <a:pPr marL="0" lvl="1" indent="465138" algn="just" eaLnBrk="1" hangingPunct="1">
              <a:buFont typeface="Georgia" pitchFamily="18" charset="0"/>
              <a:buNone/>
              <a:tabLst>
                <a:tab pos="185738" algn="l"/>
              </a:tabLst>
            </a:pPr>
            <a:r>
              <a:rPr lang="ru-RU" sz="2600" b="1" dirty="0" smtClean="0">
                <a:solidFill>
                  <a:srgbClr val="0033CC"/>
                </a:solidFill>
                <a:latin typeface="Times New Roman" pitchFamily="18" charset="0"/>
              </a:rPr>
              <a:t>	</a:t>
            </a:r>
          </a:p>
        </p:txBody>
      </p:sp>
      <p:pic>
        <p:nvPicPr>
          <p:cNvPr id="7171" name="Picture 3" descr="C:\КАФЕДРА\Укув услубий мажмуалар\Усимликшунослик ва Пахтачилик фанидан мажмуалар\Усим-пахтачилик_мавзулар презинтацияси\04 Макажухори\images (2).jpg"/>
          <p:cNvPicPr>
            <a:picLocks noChangeAspect="1" noChangeArrowheads="1"/>
          </p:cNvPicPr>
          <p:nvPr/>
        </p:nvPicPr>
        <p:blipFill>
          <a:blip r:embed="rId3"/>
          <a:srcRect/>
          <a:stretch>
            <a:fillRect/>
          </a:stretch>
        </p:blipFill>
        <p:spPr bwMode="auto">
          <a:xfrm>
            <a:off x="357167" y="-71462"/>
            <a:ext cx="1285875" cy="914400"/>
          </a:xfrm>
          <a:prstGeom prst="rect">
            <a:avLst/>
          </a:prstGeom>
          <a:noFill/>
          <a:ln w="9525">
            <a:noFill/>
            <a:miter lim="800000"/>
            <a:headEnd/>
            <a:tailEnd/>
          </a:ln>
        </p:spPr>
      </p:pic>
      <p:pic>
        <p:nvPicPr>
          <p:cNvPr id="7173" name="Picture 5" descr="C:\КАФЕДРА\Укув услубий мажмуалар\Усимликшунослик ва Пахтачилик фанидан мажмуалар\Усим-пахтачилик_мавзулар презинтацияси\04 Макажухори\Маккажухори11.jpg"/>
          <p:cNvPicPr>
            <a:picLocks noChangeAspect="1" noChangeArrowheads="1"/>
          </p:cNvPicPr>
          <p:nvPr/>
        </p:nvPicPr>
        <p:blipFill>
          <a:blip r:embed="rId4"/>
          <a:srcRect/>
          <a:stretch>
            <a:fillRect/>
          </a:stretch>
        </p:blipFill>
        <p:spPr bwMode="auto">
          <a:xfrm>
            <a:off x="4929190" y="3929063"/>
            <a:ext cx="3973511" cy="2590286"/>
          </a:xfrm>
          <a:prstGeom prst="rect">
            <a:avLst/>
          </a:prstGeom>
          <a:noFill/>
          <a:ln w="9525">
            <a:noFill/>
            <a:miter lim="800000"/>
            <a:headEnd/>
            <a:tailEnd/>
          </a:ln>
        </p:spPr>
      </p:pic>
      <p:pic>
        <p:nvPicPr>
          <p:cNvPr id="6" name="Picture 5" descr="C:\КАФЕДРА\Укув услубий мажмуалар\Усимликшунослик ва Пахтачилик фанидан мажмуалар\Усим-пахтачилик_мавзулар презинтацияси\04 Макажухори\08d139bd7062b7e66f89d3491746e8cd7_770_auto_5_80 (1).jpg"/>
          <p:cNvPicPr>
            <a:picLocks noChangeAspect="1" noChangeArrowheads="1"/>
          </p:cNvPicPr>
          <p:nvPr/>
        </p:nvPicPr>
        <p:blipFill>
          <a:blip r:embed="rId5"/>
          <a:srcRect/>
          <a:stretch>
            <a:fillRect/>
          </a:stretch>
        </p:blipFill>
        <p:spPr bwMode="auto">
          <a:xfrm>
            <a:off x="500034" y="3929066"/>
            <a:ext cx="3929090" cy="2622795"/>
          </a:xfrm>
          <a:prstGeom prst="rect">
            <a:avLst/>
          </a:prstGeom>
          <a:noFill/>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sz="quarter" idx="13"/>
          </p:nvPr>
        </p:nvSpPr>
        <p:spPr>
          <a:xfrm>
            <a:off x="214313" y="260350"/>
            <a:ext cx="8643937" cy="6240463"/>
          </a:xfrm>
        </p:spPr>
        <p:txBody>
          <a:bodyPr/>
          <a:lstStyle/>
          <a:p>
            <a:pPr algn="just"/>
            <a:r>
              <a:rPr lang="uz-Cyrl-UZ" sz="2000" dirty="0" smtClean="0"/>
              <a:t>Маккажўхорининг сут-мум пишиқлигида сўталардан тайёрланган силоснинг 100 килограммида ўртача 40 озуқа бирлиги бўлиб, ундан ем сифатида фойдаланиш мумкин. Поябаргидан сўталарсиз тайёрланган силоснинг 100 килограммида 15,7 озуқа бирлиги мавжуд.</a:t>
            </a:r>
            <a:endParaRPr lang="ru-RU" sz="2000" dirty="0" smtClean="0"/>
          </a:p>
          <a:p>
            <a:pPr algn="just"/>
            <a:r>
              <a:rPr lang="uz-Cyrl-UZ" sz="2000" dirty="0" smtClean="0"/>
              <a:t>Бу экиндан озуқа сифатида турли усулларда фойдаланиш имконияти уни фақат асосий экин сифатида эмас, балки такрорий экин сифатида бошқа озуқабоп ўсимликлар билан аралаш ҳолда ўстириб фойдаланиш мумкинлигини кўрсатади.</a:t>
            </a:r>
            <a:endParaRPr lang="ru-RU" sz="2800" b="1" dirty="0" smtClean="0"/>
          </a:p>
        </p:txBody>
      </p:sp>
      <p:pic>
        <p:nvPicPr>
          <p:cNvPr id="22531" name="Picture 3" descr="C:\КАФЕДРА\Укув услубий мажмуалар\Усимликшунослик ва Пахтачилик фанидан мажмуалар\Усим-пахтачилик_мавзулар презинтацияси\04 Макажухори\653ab6253cb5ad5309c83c1cc0d4359e.jpg"/>
          <p:cNvPicPr>
            <a:picLocks noChangeAspect="1" noChangeArrowheads="1"/>
          </p:cNvPicPr>
          <p:nvPr/>
        </p:nvPicPr>
        <p:blipFill>
          <a:blip r:embed="rId2"/>
          <a:srcRect/>
          <a:stretch>
            <a:fillRect/>
          </a:stretch>
        </p:blipFill>
        <p:spPr bwMode="auto">
          <a:xfrm>
            <a:off x="642910" y="3500438"/>
            <a:ext cx="4143404" cy="2963456"/>
          </a:xfrm>
          <a:prstGeom prst="rect">
            <a:avLst/>
          </a:prstGeom>
          <a:noFill/>
        </p:spPr>
      </p:pic>
      <p:pic>
        <p:nvPicPr>
          <p:cNvPr id="22532" name="Picture 4" descr="C:\КАФЕДРА\Укув услубий мажмуалар\Усимликшунослик ва Пахтачилик фанидан мажмуалар\Усим-пахтачилик_мавзулар презинтацияси\04 Макажухори\Мужской-цветок-кукурузы.jpg"/>
          <p:cNvPicPr>
            <a:picLocks noChangeAspect="1" noChangeArrowheads="1"/>
          </p:cNvPicPr>
          <p:nvPr/>
        </p:nvPicPr>
        <p:blipFill>
          <a:blip r:embed="rId3"/>
          <a:srcRect/>
          <a:stretch>
            <a:fillRect/>
          </a:stretch>
        </p:blipFill>
        <p:spPr bwMode="auto">
          <a:xfrm>
            <a:off x="5572132" y="3143248"/>
            <a:ext cx="3000396" cy="3576616"/>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395288" y="214290"/>
            <a:ext cx="8569325" cy="500066"/>
          </a:xfrm>
        </p:spPr>
        <p:style>
          <a:lnRef idx="2">
            <a:schemeClr val="dk1">
              <a:shade val="50000"/>
            </a:schemeClr>
          </a:lnRef>
          <a:fillRef idx="1">
            <a:schemeClr val="dk1"/>
          </a:fillRef>
          <a:effectRef idx="0">
            <a:schemeClr val="dk1"/>
          </a:effectRef>
          <a:fontRef idx="minor">
            <a:schemeClr val="lt1"/>
          </a:fontRef>
        </p:style>
        <p:txBody>
          <a:bodyPr/>
          <a:lstStyle/>
          <a:p>
            <a:pPr marL="838200" indent="-838200">
              <a:tabLst>
                <a:tab pos="85725" algn="l"/>
              </a:tabLst>
              <a:defRPr/>
            </a:pPr>
            <a:r>
              <a:rPr lang="ru-RU" sz="1600" b="1" dirty="0" err="1" smtClean="0">
                <a:latin typeface="Times New Roman" pitchFamily="18" charset="0"/>
              </a:rPr>
              <a:t>Турли</a:t>
            </a:r>
            <a:r>
              <a:rPr lang="ru-RU" sz="1600" b="1" dirty="0" smtClean="0">
                <a:latin typeface="Times New Roman" pitchFamily="18" charset="0"/>
              </a:rPr>
              <a:t> </a:t>
            </a:r>
            <a:r>
              <a:rPr lang="ru-RU" sz="1600" b="1" dirty="0" err="1" smtClean="0">
                <a:latin typeface="Times New Roman" pitchFamily="18" charset="0"/>
              </a:rPr>
              <a:t>фазаларда</a:t>
            </a:r>
            <a:r>
              <a:rPr lang="ru-RU" sz="1600" b="1" dirty="0" smtClean="0">
                <a:latin typeface="Times New Roman" pitchFamily="18" charset="0"/>
              </a:rPr>
              <a:t> </a:t>
            </a:r>
            <a:r>
              <a:rPr lang="ru-RU" sz="1600" b="1" dirty="0" err="1" smtClean="0">
                <a:latin typeface="Times New Roman" pitchFamily="18" charset="0"/>
              </a:rPr>
              <a:t>йиғиштирилган маккажўхорининг</a:t>
            </a:r>
            <a:r>
              <a:rPr lang="ru-RU" sz="1600" b="1" dirty="0" smtClean="0">
                <a:latin typeface="Times New Roman" pitchFamily="18" charset="0"/>
              </a:rPr>
              <a:t>  (</a:t>
            </a:r>
            <a:r>
              <a:rPr lang="ru-RU" sz="1600" b="1" dirty="0" err="1" smtClean="0">
                <a:latin typeface="Times New Roman" pitchFamily="18" charset="0"/>
              </a:rPr>
              <a:t>бутун</a:t>
            </a:r>
            <a:r>
              <a:rPr lang="ru-RU" sz="1600" b="1" dirty="0" smtClean="0">
                <a:latin typeface="Times New Roman" pitchFamily="18" charset="0"/>
              </a:rPr>
              <a:t> </a:t>
            </a:r>
            <a:r>
              <a:rPr lang="ru-RU" sz="1600" b="1" dirty="0" err="1" smtClean="0">
                <a:latin typeface="Times New Roman" pitchFamily="18" charset="0"/>
              </a:rPr>
              <a:t>ўсимлик</a:t>
            </a:r>
            <a:r>
              <a:rPr lang="ru-RU" sz="1600" b="1" dirty="0" smtClean="0">
                <a:latin typeface="Times New Roman" pitchFamily="18" charset="0"/>
              </a:rPr>
              <a:t>) </a:t>
            </a:r>
            <a:r>
              <a:rPr lang="ru-RU" sz="1600" b="1" dirty="0" err="1" smtClean="0">
                <a:latin typeface="Times New Roman" pitchFamily="18" charset="0"/>
              </a:rPr>
              <a:t>кимёвий</a:t>
            </a:r>
            <a:r>
              <a:rPr lang="ru-RU" sz="1600" b="1" dirty="0" smtClean="0">
                <a:latin typeface="Times New Roman" pitchFamily="18" charset="0"/>
              </a:rPr>
              <a:t> </a:t>
            </a:r>
            <a:r>
              <a:rPr lang="ru-RU" sz="1600" b="1" dirty="0" err="1" smtClean="0">
                <a:latin typeface="Times New Roman" pitchFamily="18" charset="0"/>
              </a:rPr>
              <a:t>таркиби</a:t>
            </a:r>
            <a:r>
              <a:rPr lang="ru-RU" sz="1600" b="1" dirty="0" smtClean="0">
                <a:latin typeface="Times New Roman" pitchFamily="18" charset="0"/>
              </a:rPr>
              <a:t> (%)</a:t>
            </a:r>
          </a:p>
        </p:txBody>
      </p:sp>
      <p:graphicFrame>
        <p:nvGraphicFramePr>
          <p:cNvPr id="6" name="Таблица 5"/>
          <p:cNvGraphicFramePr>
            <a:graphicFrameLocks noGrp="1"/>
          </p:cNvGraphicFramePr>
          <p:nvPr/>
        </p:nvGraphicFramePr>
        <p:xfrm>
          <a:off x="142875" y="928670"/>
          <a:ext cx="8929719" cy="5573263"/>
        </p:xfrm>
        <a:graphic>
          <a:graphicData uri="http://schemas.openxmlformats.org/drawingml/2006/table">
            <a:tbl>
              <a:tblPr firstRow="1" firstCol="1" bandRow="1" bandCol="1">
                <a:tableStyleId>{1E171933-4619-4E11-9A3F-F7608DF75F80}</a:tableStyleId>
              </a:tblPr>
              <a:tblGrid>
                <a:gridCol w="2565738"/>
                <a:gridCol w="1361617"/>
                <a:gridCol w="1744372"/>
                <a:gridCol w="1744372"/>
                <a:gridCol w="1513620"/>
              </a:tblGrid>
              <a:tr h="525775">
                <a:tc rowSpan="2">
                  <a:txBody>
                    <a:bodyPr/>
                    <a:lstStyle/>
                    <a:p>
                      <a:pPr algn="ctr" hangingPunct="0">
                        <a:lnSpc>
                          <a:spcPct val="115000"/>
                        </a:lnSpc>
                        <a:spcAft>
                          <a:spcPts val="0"/>
                        </a:spcAft>
                      </a:pPr>
                      <a:r>
                        <a:rPr lang="ru-RU" sz="2400"/>
                        <a:t>Таркибий қисмлар</a:t>
                      </a:r>
                      <a:endParaRPr lang="ru-RU" sz="1800">
                        <a:latin typeface="Calibri"/>
                        <a:ea typeface="Calibri"/>
                        <a:cs typeface="Times New Roman"/>
                      </a:endParaRPr>
                    </a:p>
                  </a:txBody>
                  <a:tcPr marL="17503" marR="17503" marT="0" marB="0" anchor="ctr"/>
                </a:tc>
                <a:tc gridSpan="4">
                  <a:txBody>
                    <a:bodyPr/>
                    <a:lstStyle/>
                    <a:p>
                      <a:pPr algn="ctr" hangingPunct="0">
                        <a:lnSpc>
                          <a:spcPct val="115000"/>
                        </a:lnSpc>
                        <a:spcAft>
                          <a:spcPts val="0"/>
                        </a:spcAft>
                      </a:pPr>
                      <a:r>
                        <a:rPr lang="ru-RU" sz="2400"/>
                        <a:t>маккажўхори фазалари</a:t>
                      </a:r>
                      <a:endParaRPr lang="ru-RU" sz="1800">
                        <a:latin typeface="Calibri"/>
                        <a:ea typeface="Calibri"/>
                        <a:cs typeface="Times New Roman"/>
                      </a:endParaRPr>
                    </a:p>
                  </a:txBody>
                  <a:tcPr marL="17503" marR="17503" marT="0" marB="0"/>
                </a:tc>
                <a:tc hMerge="1">
                  <a:txBody>
                    <a:bodyPr/>
                    <a:lstStyle/>
                    <a:p>
                      <a:endParaRPr lang="ru-RU"/>
                    </a:p>
                  </a:txBody>
                  <a:tcPr/>
                </a:tc>
                <a:tc hMerge="1">
                  <a:txBody>
                    <a:bodyPr/>
                    <a:lstStyle/>
                    <a:p>
                      <a:endParaRPr lang="ru-RU"/>
                    </a:p>
                  </a:txBody>
                  <a:tcPr/>
                </a:tc>
                <a:tc hMerge="1">
                  <a:txBody>
                    <a:bodyPr/>
                    <a:lstStyle/>
                    <a:p>
                      <a:endParaRPr lang="ru-RU"/>
                    </a:p>
                  </a:txBody>
                  <a:tcPr/>
                </a:tc>
              </a:tr>
              <a:tr h="826270">
                <a:tc vMerge="1">
                  <a:txBody>
                    <a:bodyPr/>
                    <a:lstStyle/>
                    <a:p>
                      <a:endParaRPr lang="ru-RU"/>
                    </a:p>
                  </a:txBody>
                  <a:tcPr/>
                </a:tc>
                <a:tc>
                  <a:txBody>
                    <a:bodyPr/>
                    <a:lstStyle/>
                    <a:p>
                      <a:pPr algn="ctr" hangingPunct="0">
                        <a:lnSpc>
                          <a:spcPct val="115000"/>
                        </a:lnSpc>
                        <a:spcAft>
                          <a:spcPts val="0"/>
                        </a:spcAft>
                      </a:pPr>
                      <a:r>
                        <a:rPr lang="ru-RU" sz="2400"/>
                        <a:t>гуллаш</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сут пишиш</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сут-мум пишиш</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мум пишиш</a:t>
                      </a:r>
                      <a:endParaRPr lang="ru-RU" sz="1800">
                        <a:latin typeface="Calibri"/>
                        <a:ea typeface="Calibri"/>
                        <a:cs typeface="Times New Roman"/>
                      </a:endParaRPr>
                    </a:p>
                  </a:txBody>
                  <a:tcPr marL="17503" marR="17503" marT="0" marB="0"/>
                </a:tc>
              </a:tr>
              <a:tr h="826270">
                <a:tc>
                  <a:txBody>
                    <a:bodyPr/>
                    <a:lstStyle/>
                    <a:p>
                      <a:pPr hangingPunct="0">
                        <a:lnSpc>
                          <a:spcPct val="115000"/>
                        </a:lnSpc>
                        <a:spcAft>
                          <a:spcPts val="0"/>
                        </a:spcAft>
                      </a:pPr>
                      <a:r>
                        <a:rPr lang="ru-RU" sz="2400"/>
                        <a:t>Сув</a:t>
                      </a:r>
                      <a:endParaRPr lang="ru-RU" sz="1800">
                        <a:latin typeface="Calibri"/>
                        <a:ea typeface="Calibri"/>
                        <a:cs typeface="Times New Roman"/>
                      </a:endParaRPr>
                    </a:p>
                  </a:txBody>
                  <a:tcPr marL="17503" marR="17503" marT="0" marB="0" anchor="ctr"/>
                </a:tc>
                <a:tc>
                  <a:txBody>
                    <a:bodyPr/>
                    <a:lstStyle/>
                    <a:p>
                      <a:pPr algn="ctr" hangingPunct="0">
                        <a:lnSpc>
                          <a:spcPct val="115000"/>
                        </a:lnSpc>
                        <a:spcAft>
                          <a:spcPts val="0"/>
                        </a:spcAft>
                      </a:pPr>
                      <a:r>
                        <a:rPr lang="ru-RU" sz="2400"/>
                        <a:t>83,5-84,5</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79,2-81,4</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77,7-81,1</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74,4-75,0</a:t>
                      </a:r>
                      <a:endParaRPr lang="ru-RU" sz="1800">
                        <a:latin typeface="Calibri"/>
                        <a:ea typeface="Calibri"/>
                        <a:cs typeface="Times New Roman"/>
                      </a:endParaRPr>
                    </a:p>
                  </a:txBody>
                  <a:tcPr marL="17503" marR="17503" marT="0" marB="0"/>
                </a:tc>
              </a:tr>
              <a:tr h="399608">
                <a:tc>
                  <a:txBody>
                    <a:bodyPr/>
                    <a:lstStyle/>
                    <a:p>
                      <a:pPr hangingPunct="0">
                        <a:lnSpc>
                          <a:spcPct val="115000"/>
                        </a:lnSpc>
                        <a:spcAft>
                          <a:spcPts val="0"/>
                        </a:spcAft>
                      </a:pPr>
                      <a:r>
                        <a:rPr lang="ru-RU" sz="2400"/>
                        <a:t>Протеин</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1,8-2,2</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1,6-1,8</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1,8-2,0</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2,0-2,3</a:t>
                      </a:r>
                      <a:endParaRPr lang="ru-RU" sz="1800">
                        <a:latin typeface="Calibri"/>
                        <a:ea typeface="Calibri"/>
                        <a:cs typeface="Times New Roman"/>
                      </a:endParaRPr>
                    </a:p>
                  </a:txBody>
                  <a:tcPr marL="17503" marR="17503" marT="0" marB="0"/>
                </a:tc>
              </a:tr>
              <a:tr h="399608">
                <a:tc>
                  <a:txBody>
                    <a:bodyPr/>
                    <a:lstStyle/>
                    <a:p>
                      <a:pPr hangingPunct="0">
                        <a:lnSpc>
                          <a:spcPct val="115000"/>
                        </a:lnSpc>
                        <a:spcAft>
                          <a:spcPts val="0"/>
                        </a:spcAft>
                      </a:pPr>
                      <a:r>
                        <a:rPr lang="ru-RU" sz="2400"/>
                        <a:t>Оқсил</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1,2-1,6</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1,3-1,5</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1,2-1,4</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1,5-1,6</a:t>
                      </a:r>
                      <a:endParaRPr lang="ru-RU" sz="1800">
                        <a:latin typeface="Calibri"/>
                        <a:ea typeface="Calibri"/>
                        <a:cs typeface="Times New Roman"/>
                      </a:endParaRPr>
                    </a:p>
                  </a:txBody>
                  <a:tcPr marL="17503" marR="17503" marT="0" marB="0"/>
                </a:tc>
              </a:tr>
              <a:tr h="399608">
                <a:tc>
                  <a:txBody>
                    <a:bodyPr/>
                    <a:lstStyle/>
                    <a:p>
                      <a:pPr hangingPunct="0">
                        <a:lnSpc>
                          <a:spcPct val="115000"/>
                        </a:lnSpc>
                        <a:spcAft>
                          <a:spcPts val="0"/>
                        </a:spcAft>
                      </a:pPr>
                      <a:r>
                        <a:rPr lang="ru-RU" sz="2400"/>
                        <a:t>Ёғ</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0,4-0,5</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0,4-0,7</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0,4-0,5</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0,6-0,7</a:t>
                      </a:r>
                      <a:endParaRPr lang="ru-RU" sz="1800">
                        <a:latin typeface="Calibri"/>
                        <a:ea typeface="Calibri"/>
                        <a:cs typeface="Times New Roman"/>
                      </a:endParaRPr>
                    </a:p>
                  </a:txBody>
                  <a:tcPr marL="17503" marR="17503" marT="0" marB="0"/>
                </a:tc>
              </a:tr>
              <a:tr h="399608">
                <a:tc>
                  <a:txBody>
                    <a:bodyPr/>
                    <a:lstStyle/>
                    <a:p>
                      <a:pPr hangingPunct="0">
                        <a:lnSpc>
                          <a:spcPct val="115000"/>
                        </a:lnSpc>
                        <a:spcAft>
                          <a:spcPts val="0"/>
                        </a:spcAft>
                      </a:pPr>
                      <a:r>
                        <a:rPr lang="ru-RU" sz="2400"/>
                        <a:t>Клетчатка</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3,6-4,2</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4,5-5,6</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4,4-5,5</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5,4-6,3</a:t>
                      </a:r>
                      <a:endParaRPr lang="ru-RU" sz="1800">
                        <a:latin typeface="Calibri"/>
                        <a:ea typeface="Calibri"/>
                        <a:cs typeface="Times New Roman"/>
                      </a:endParaRPr>
                    </a:p>
                  </a:txBody>
                  <a:tcPr marL="17503" marR="17503" marT="0" marB="0"/>
                </a:tc>
              </a:tr>
              <a:tr h="1252931">
                <a:tc>
                  <a:txBody>
                    <a:bodyPr/>
                    <a:lstStyle/>
                    <a:p>
                      <a:pPr hangingPunct="0">
                        <a:lnSpc>
                          <a:spcPct val="115000"/>
                        </a:lnSpc>
                        <a:spcAft>
                          <a:spcPts val="0"/>
                        </a:spcAft>
                      </a:pPr>
                      <a:r>
                        <a:rPr lang="ru-RU" sz="2400"/>
                        <a:t>Азотсиз экстрактив моддалар</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7,8-8,5</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11,1-11,5</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11,2-12,8</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14,7-15,1</a:t>
                      </a:r>
                      <a:endParaRPr lang="ru-RU" sz="1800">
                        <a:latin typeface="Calibri"/>
                        <a:ea typeface="Calibri"/>
                        <a:cs typeface="Times New Roman"/>
                      </a:endParaRPr>
                    </a:p>
                  </a:txBody>
                  <a:tcPr marL="17503" marR="17503" marT="0" marB="0"/>
                </a:tc>
              </a:tr>
              <a:tr h="399608">
                <a:tc>
                  <a:txBody>
                    <a:bodyPr/>
                    <a:lstStyle/>
                    <a:p>
                      <a:pPr hangingPunct="0">
                        <a:lnSpc>
                          <a:spcPct val="115000"/>
                        </a:lnSpc>
                        <a:spcAft>
                          <a:spcPts val="0"/>
                        </a:spcAft>
                      </a:pPr>
                      <a:r>
                        <a:rPr lang="ru-RU" sz="2400"/>
                        <a:t>Кул</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1,1-1,2</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1,0-1,3</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a:t>0,9-1,5</a:t>
                      </a:r>
                      <a:endParaRPr lang="ru-RU" sz="1800">
                        <a:latin typeface="Calibri"/>
                        <a:ea typeface="Calibri"/>
                        <a:cs typeface="Times New Roman"/>
                      </a:endParaRPr>
                    </a:p>
                  </a:txBody>
                  <a:tcPr marL="17503" marR="17503" marT="0" marB="0"/>
                </a:tc>
                <a:tc>
                  <a:txBody>
                    <a:bodyPr/>
                    <a:lstStyle/>
                    <a:p>
                      <a:pPr algn="ctr" hangingPunct="0">
                        <a:lnSpc>
                          <a:spcPct val="115000"/>
                        </a:lnSpc>
                        <a:spcAft>
                          <a:spcPts val="0"/>
                        </a:spcAft>
                      </a:pPr>
                      <a:r>
                        <a:rPr lang="ru-RU" sz="2400" dirty="0"/>
                        <a:t>1,6-1,9</a:t>
                      </a:r>
                      <a:endParaRPr lang="ru-RU" sz="1800" dirty="0">
                        <a:latin typeface="Calibri"/>
                        <a:ea typeface="Calibri"/>
                        <a:cs typeface="Times New Roman"/>
                      </a:endParaRPr>
                    </a:p>
                  </a:txBody>
                  <a:tcPr marL="17503" marR="17503" marT="0" marB="0"/>
                </a:tc>
              </a:tr>
            </a:tbl>
          </a:graphicData>
        </a:graphic>
      </p:graphicFrame>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1794" name="AutoShape 2"/>
          <p:cNvSpPr>
            <a:spLocks noGrp="1" noChangeArrowheads="1"/>
          </p:cNvSpPr>
          <p:nvPr>
            <p:ph type="title"/>
          </p:nvPr>
        </p:nvSpPr>
        <p:spPr>
          <a:xfrm>
            <a:off x="642938" y="142875"/>
            <a:ext cx="8281987" cy="582613"/>
          </a:xfrm>
        </p:spPr>
        <p:txBody>
          <a:bodyPr>
            <a:normAutofit fontScale="90000"/>
          </a:bodyPr>
          <a:lstStyle/>
          <a:p>
            <a:pPr marL="0" indent="0" algn="ctr" eaLnBrk="1" fontAlgn="auto" hangingPunct="1">
              <a:spcAft>
                <a:spcPts val="0"/>
              </a:spcAft>
              <a:buClr>
                <a:schemeClr val="accent6">
                  <a:lumMod val="75000"/>
                </a:schemeClr>
              </a:buClr>
              <a:buFont typeface="Georgia" pitchFamily="18" charset="0"/>
              <a:buNone/>
              <a:defRPr/>
            </a:pPr>
            <a:r>
              <a:rPr lang="ru-RU" sz="3200" dirty="0" smtClean="0">
                <a:solidFill>
                  <a:schemeClr val="tx1"/>
                </a:solidFill>
                <a:latin typeface="Times New Roman" pitchFamily="18" charset="0"/>
              </a:rPr>
              <a:t>МАККАЖЎХОРИ </a:t>
            </a:r>
            <a:r>
              <a:rPr lang="ru-RU" sz="3200" dirty="0">
                <a:solidFill>
                  <a:schemeClr val="tx1"/>
                </a:solidFill>
                <a:latin typeface="Times New Roman" pitchFamily="18" charset="0"/>
              </a:rPr>
              <a:t>АГРОТЕХНИКАСИ</a:t>
            </a:r>
            <a:r>
              <a:rPr lang="ru-RU" sz="3200" dirty="0" smtClean="0">
                <a:solidFill>
                  <a:schemeClr val="tx1"/>
                </a:solidFill>
                <a:latin typeface="Times New Roman" pitchFamily="18" charset="0"/>
              </a:rPr>
              <a:t/>
            </a:r>
            <a:br>
              <a:rPr lang="ru-RU" sz="3200" dirty="0" smtClean="0">
                <a:solidFill>
                  <a:schemeClr val="tx1"/>
                </a:solidFill>
                <a:latin typeface="Times New Roman" pitchFamily="18" charset="0"/>
              </a:rPr>
            </a:br>
            <a:r>
              <a:rPr lang="ru-RU" sz="3200" dirty="0" smtClean="0">
                <a:solidFill>
                  <a:schemeClr val="tx1"/>
                </a:solidFill>
                <a:latin typeface="Times New Roman" pitchFamily="18" charset="0"/>
              </a:rPr>
              <a:t/>
            </a:r>
            <a:br>
              <a:rPr lang="ru-RU" sz="3200" dirty="0" smtClean="0">
                <a:solidFill>
                  <a:schemeClr val="tx1"/>
                </a:solidFill>
                <a:latin typeface="Times New Roman" pitchFamily="18" charset="0"/>
              </a:rPr>
            </a:br>
            <a:r>
              <a:rPr lang="ru-RU" sz="3200" dirty="0" smtClean="0">
                <a:solidFill>
                  <a:schemeClr val="tx1"/>
                </a:solidFill>
                <a:latin typeface="Times New Roman" pitchFamily="18" charset="0"/>
              </a:rPr>
              <a:t/>
            </a:r>
            <a:br>
              <a:rPr lang="ru-RU" sz="3200" dirty="0" smtClean="0">
                <a:solidFill>
                  <a:schemeClr val="tx1"/>
                </a:solidFill>
                <a:latin typeface="Times New Roman" pitchFamily="18" charset="0"/>
              </a:rPr>
            </a:br>
            <a:r>
              <a:rPr lang="ru-RU" sz="3200" dirty="0" smtClean="0">
                <a:solidFill>
                  <a:schemeClr val="tx1"/>
                </a:solidFill>
                <a:latin typeface="Times New Roman" pitchFamily="18" charset="0"/>
              </a:rPr>
              <a:t/>
            </a:r>
            <a:br>
              <a:rPr lang="ru-RU" sz="3200" dirty="0" smtClean="0">
                <a:solidFill>
                  <a:schemeClr val="tx1"/>
                </a:solidFill>
                <a:latin typeface="Times New Roman" pitchFamily="18" charset="0"/>
              </a:rPr>
            </a:br>
            <a:r>
              <a:rPr lang="ru-RU" sz="3200" dirty="0" smtClean="0">
                <a:solidFill>
                  <a:schemeClr val="tx1"/>
                </a:solidFill>
                <a:latin typeface="Times New Roman" pitchFamily="18" charset="0"/>
              </a:rPr>
              <a:t/>
            </a:r>
            <a:br>
              <a:rPr lang="ru-RU" sz="3200" dirty="0" smtClean="0">
                <a:solidFill>
                  <a:schemeClr val="tx1"/>
                </a:solidFill>
                <a:latin typeface="Times New Roman" pitchFamily="18" charset="0"/>
              </a:rPr>
            </a:br>
            <a:r>
              <a:rPr lang="ru-RU" sz="3200" dirty="0" smtClean="0">
                <a:solidFill>
                  <a:schemeClr val="tx1"/>
                </a:solidFill>
                <a:latin typeface="Times New Roman" pitchFamily="18" charset="0"/>
              </a:rPr>
              <a:t/>
            </a:r>
            <a:br>
              <a:rPr lang="ru-RU" sz="3200" dirty="0" smtClean="0">
                <a:solidFill>
                  <a:schemeClr val="tx1"/>
                </a:solidFill>
                <a:latin typeface="Times New Roman" pitchFamily="18" charset="0"/>
              </a:rPr>
            </a:br>
            <a:r>
              <a:rPr lang="uz-Cyrl-UZ" dirty="0">
                <a:solidFill>
                  <a:schemeClr val="tx1"/>
                </a:solidFill>
              </a:rPr>
              <a:t/>
            </a:r>
            <a:br>
              <a:rPr lang="uz-Cyrl-UZ" dirty="0">
                <a:solidFill>
                  <a:schemeClr val="tx1"/>
                </a:solidFill>
              </a:rPr>
            </a:br>
            <a:r>
              <a:rPr lang="ru-RU" sz="3000" i="1" dirty="0" smtClean="0">
                <a:solidFill>
                  <a:srgbClr val="CC6600"/>
                </a:solidFill>
                <a:effectLst>
                  <a:outerShdw blurRad="38100" dist="38100" dir="2700000" algn="tl">
                    <a:srgbClr val="C0C0C0"/>
                  </a:outerShdw>
                </a:effectLst>
              </a:rPr>
              <a:t>. </a:t>
            </a:r>
            <a:endParaRPr lang="ru-RU" sz="3000" i="1" dirty="0">
              <a:solidFill>
                <a:srgbClr val="CC6600"/>
              </a:solidFill>
              <a:effectLst>
                <a:outerShdw blurRad="38100" dist="38100" dir="2700000" algn="tl">
                  <a:srgbClr val="C0C0C0"/>
                </a:outerShdw>
              </a:effectLst>
            </a:endParaRPr>
          </a:p>
        </p:txBody>
      </p:sp>
      <p:sp>
        <p:nvSpPr>
          <p:cNvPr id="161795" name="Rectangle 3"/>
          <p:cNvSpPr>
            <a:spLocks noGrp="1" noChangeArrowheads="1"/>
          </p:cNvSpPr>
          <p:nvPr>
            <p:ph sz="quarter" idx="13"/>
          </p:nvPr>
        </p:nvSpPr>
        <p:spPr>
          <a:xfrm>
            <a:off x="107950" y="692150"/>
            <a:ext cx="8856663" cy="5905500"/>
          </a:xfrm>
        </p:spPr>
        <p:txBody>
          <a:bodyPr rtlCol="0">
            <a:normAutofit/>
          </a:bodyPr>
          <a:lstStyle/>
          <a:p>
            <a:pPr marL="0" indent="0" algn="just" eaLnBrk="1" fontAlgn="auto" hangingPunct="1">
              <a:lnSpc>
                <a:spcPct val="110000"/>
              </a:lnSpc>
              <a:spcBef>
                <a:spcPct val="0"/>
              </a:spcBef>
              <a:buClr>
                <a:schemeClr val="accent6">
                  <a:lumMod val="75000"/>
                </a:schemeClr>
              </a:buClr>
              <a:buFont typeface="Wingdings 2" pitchFamily="18" charset="2"/>
              <a:buNone/>
              <a:defRPr/>
            </a:pPr>
            <a:r>
              <a:rPr lang="ru-RU" sz="2800" dirty="0" smtClean="0">
                <a:solidFill>
                  <a:srgbClr val="CC66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Алмашлаб</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экишдаги</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ўрни</a:t>
            </a:r>
            <a:r>
              <a:rPr lang="ru-RU" sz="2800" b="1" dirty="0" smtClean="0">
                <a:solidFill>
                  <a:srgbClr val="FF0000"/>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Макажўхори</a:t>
            </a:r>
            <a:r>
              <a:rPr lang="ru-RU" sz="2800" b="1" dirty="0" smtClean="0">
                <a:solidFill>
                  <a:schemeClr val="tx1">
                    <a:lumMod val="75000"/>
                    <a:lumOff val="25000"/>
                  </a:schemeClr>
                </a:solidFill>
                <a:latin typeface="Times New Roman" pitchFamily="18" charset="0"/>
                <a:cs typeface="Times New Roman" pitchFamily="18" charset="0"/>
              </a:rPr>
              <a:t> ер </a:t>
            </a:r>
            <a:r>
              <a:rPr lang="ru-RU" sz="2800" b="1" dirty="0" err="1" smtClean="0">
                <a:solidFill>
                  <a:schemeClr val="tx1">
                    <a:lumMod val="75000"/>
                    <a:lumOff val="25000"/>
                  </a:schemeClr>
                </a:solidFill>
                <a:latin typeface="Times New Roman" pitchFamily="18" charset="0"/>
                <a:cs typeface="Times New Roman" pitchFamily="18" charset="0"/>
              </a:rPr>
              <a:t>танламайди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Уни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ҳар</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қандай</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экиндан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бўшаган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ерга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экиш</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мумкин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Макажўхорига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ғўза</a:t>
            </a:r>
            <a:r>
              <a:rPr lang="ru-RU" sz="2800" b="1" dirty="0" smtClean="0">
                <a:solidFill>
                  <a:schemeClr val="tx1">
                    <a:lumMod val="75000"/>
                    <a:lumOff val="25000"/>
                  </a:schemeClr>
                </a:solidFill>
                <a:latin typeface="Times New Roman" pitchFamily="18" charset="0"/>
                <a:cs typeface="Times New Roman" pitchFamily="18" charset="0"/>
              </a:rPr>
              <a:t>, дон </a:t>
            </a:r>
            <a:r>
              <a:rPr lang="ru-RU" sz="2800" b="1" dirty="0" err="1" smtClean="0">
                <a:solidFill>
                  <a:schemeClr val="tx1">
                    <a:lumMod val="75000"/>
                    <a:lumOff val="25000"/>
                  </a:schemeClr>
                </a:solidFill>
                <a:latin typeface="Times New Roman" pitchFamily="18" charset="0"/>
                <a:cs typeface="Times New Roman" pitchFamily="18" charset="0"/>
              </a:rPr>
              <a:t>ва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айниқса</a:t>
            </a:r>
            <a:r>
              <a:rPr lang="ru-RU" sz="2800" b="1" dirty="0" smtClean="0">
                <a:solidFill>
                  <a:schemeClr val="tx1">
                    <a:lumMod val="75000"/>
                    <a:lumOff val="25000"/>
                  </a:schemeClr>
                </a:solidFill>
                <a:latin typeface="Times New Roman" pitchFamily="18" charset="0"/>
                <a:cs typeface="Times New Roman" pitchFamily="18" charset="0"/>
              </a:rPr>
              <a:t>, дон-</a:t>
            </a:r>
            <a:r>
              <a:rPr lang="ru-RU" sz="2800" b="1" dirty="0" err="1" smtClean="0">
                <a:solidFill>
                  <a:schemeClr val="tx1">
                    <a:lumMod val="75000"/>
                    <a:lumOff val="25000"/>
                  </a:schemeClr>
                </a:solidFill>
                <a:latin typeface="Times New Roman" pitchFamily="18" charset="0"/>
                <a:cs typeface="Times New Roman" pitchFamily="18" charset="0"/>
              </a:rPr>
              <a:t>дуккакли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экинлар</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яхши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ўтмишдош</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экин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ҳисобланади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Маккажўхорини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маккажўхоридан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кейин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ва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уни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такрорий</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экин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сифатида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экилганда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ҳам</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яхши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натижа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беради</a:t>
            </a:r>
            <a:r>
              <a:rPr lang="ru-RU" sz="2800" b="1" dirty="0" smtClean="0">
                <a:solidFill>
                  <a:schemeClr val="tx1">
                    <a:lumMod val="75000"/>
                    <a:lumOff val="25000"/>
                  </a:schemeClr>
                </a:solidFill>
                <a:latin typeface="Times New Roman" pitchFamily="18" charset="0"/>
                <a:cs typeface="Times New Roman" pitchFamily="18" charset="0"/>
              </a:rPr>
              <a:t>.</a:t>
            </a:r>
          </a:p>
          <a:p>
            <a:pPr marL="0" indent="0" algn="just" eaLnBrk="1" fontAlgn="auto" hangingPunct="1">
              <a:lnSpc>
                <a:spcPct val="110000"/>
              </a:lnSpc>
              <a:spcBef>
                <a:spcPct val="0"/>
              </a:spcBef>
              <a:buClr>
                <a:schemeClr val="accent6">
                  <a:lumMod val="75000"/>
                </a:schemeClr>
              </a:buClr>
              <a:buFont typeface="Georgia" pitchFamily="18" charset="0"/>
              <a:buNone/>
              <a:defRPr/>
            </a:pPr>
            <a:r>
              <a:rPr lang="ru-RU" sz="2800" b="1">
                <a:solidFill>
                  <a:schemeClr val="tx1">
                    <a:lumMod val="75000"/>
                    <a:lumOff val="25000"/>
                  </a:schemeClr>
                </a:solidFill>
                <a:latin typeface="Times New Roman" pitchFamily="18" charset="0"/>
              </a:rPr>
              <a:t>	</a:t>
            </a:r>
            <a:endParaRPr lang="ru-RU" sz="2800" b="1" dirty="0" smtClean="0">
              <a:solidFill>
                <a:srgbClr val="FF0000"/>
              </a:solidFill>
              <a:latin typeface="Times New Roman" pitchFamily="18" charset="0"/>
            </a:endParaRPr>
          </a:p>
          <a:p>
            <a:pPr marL="0" indent="0" algn="just" eaLnBrk="1" fontAlgn="auto" hangingPunct="1">
              <a:buClr>
                <a:schemeClr val="accent6">
                  <a:lumMod val="75000"/>
                </a:schemeClr>
              </a:buClr>
              <a:buFont typeface="Wingdings 2" pitchFamily="18" charset="2"/>
              <a:buNone/>
              <a:defRPr/>
            </a:pPr>
            <a:endParaRPr lang="ru-RU" sz="2500" dirty="0" smtClean="0">
              <a:solidFill>
                <a:schemeClr val="tx1">
                  <a:lumMod val="75000"/>
                  <a:lumOff val="25000"/>
                </a:schemeClr>
              </a:solidFill>
              <a:latin typeface="Times New Roman" pitchFamily="18" charset="0"/>
              <a:cs typeface="Times New Roman" pitchFamily="18" charset="0"/>
            </a:endParaRPr>
          </a:p>
        </p:txBody>
      </p:sp>
      <p:pic>
        <p:nvPicPr>
          <p:cNvPr id="26628" name="Picture 4" descr="C:\КАФЕДРА\Укув услубий мажмуалар\Усимликшунослик ва Пахтачилик фанидан мажмуалар\Усим-пахтачилик_мавзулар презинтацияси\04 Макажухори\kukuruza.jpg"/>
          <p:cNvPicPr>
            <a:picLocks noChangeAspect="1" noChangeArrowheads="1"/>
          </p:cNvPicPr>
          <p:nvPr/>
        </p:nvPicPr>
        <p:blipFill>
          <a:blip r:embed="rId2"/>
          <a:srcRect/>
          <a:stretch>
            <a:fillRect/>
          </a:stretch>
        </p:blipFill>
        <p:spPr bwMode="auto">
          <a:xfrm>
            <a:off x="2000232" y="4000504"/>
            <a:ext cx="5841143" cy="2714644"/>
          </a:xfrm>
          <a:prstGeom prst="rect">
            <a:avLst/>
          </a:prstGeom>
          <a:noFill/>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2819" name="Rectangle 3"/>
          <p:cNvSpPr>
            <a:spLocks noGrp="1" noChangeArrowheads="1"/>
          </p:cNvSpPr>
          <p:nvPr>
            <p:ph sz="quarter" idx="13"/>
          </p:nvPr>
        </p:nvSpPr>
        <p:spPr>
          <a:xfrm>
            <a:off x="142875" y="142875"/>
            <a:ext cx="8858250" cy="5500703"/>
          </a:xfrm>
        </p:spPr>
        <p:txBody>
          <a:bodyPr rtlCol="0">
            <a:normAutofit fontScale="92500" lnSpcReduction="20000"/>
          </a:bodyPr>
          <a:lstStyle/>
          <a:p>
            <a:pPr marL="0" indent="0" algn="just" eaLnBrk="1" fontAlgn="auto" hangingPunct="1">
              <a:lnSpc>
                <a:spcPct val="110000"/>
              </a:lnSpc>
              <a:spcBef>
                <a:spcPct val="0"/>
              </a:spcBef>
              <a:buClr>
                <a:schemeClr val="accent6">
                  <a:lumMod val="75000"/>
                </a:schemeClr>
              </a:buClr>
              <a:buFont typeface="Wingdings 2" pitchFamily="18" charset="2"/>
              <a:buNone/>
              <a:defRPr/>
            </a:pPr>
            <a:r>
              <a:rPr lang="ru-RU" sz="28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Кузги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шудгордан</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олдин</a:t>
            </a:r>
            <a:r>
              <a:rPr lang="ru-RU" sz="3000" b="1" dirty="0" smtClean="0">
                <a:solidFill>
                  <a:schemeClr val="tx1">
                    <a:lumMod val="75000"/>
                    <a:lumOff val="25000"/>
                  </a:schemeClr>
                </a:solidFill>
                <a:latin typeface="Times New Roman" pitchFamily="18" charset="0"/>
              </a:rPr>
              <a:t> органик </a:t>
            </a:r>
            <a:r>
              <a:rPr lang="ru-RU" sz="3000" b="1" dirty="0" err="1" smtClean="0">
                <a:solidFill>
                  <a:schemeClr val="tx1">
                    <a:lumMod val="75000"/>
                    <a:lumOff val="25000"/>
                  </a:schemeClr>
                </a:solidFill>
                <a:latin typeface="Times New Roman" pitchFamily="18" charset="0"/>
              </a:rPr>
              <a:t>ва</a:t>
            </a:r>
            <a:r>
              <a:rPr lang="ru-RU" sz="3000" b="1" dirty="0" smtClean="0">
                <a:solidFill>
                  <a:schemeClr val="tx1">
                    <a:lumMod val="75000"/>
                    <a:lumOff val="25000"/>
                  </a:schemeClr>
                </a:solidFill>
                <a:latin typeface="Times New Roman" pitchFamily="18" charset="0"/>
              </a:rPr>
              <a:t> минерал </a:t>
            </a:r>
            <a:r>
              <a:rPr lang="ru-RU" sz="3000" b="1" dirty="0" err="1" smtClean="0">
                <a:solidFill>
                  <a:schemeClr val="tx1">
                    <a:lumMod val="75000"/>
                    <a:lumOff val="25000"/>
                  </a:schemeClr>
                </a:solidFill>
                <a:latin typeface="Times New Roman" pitchFamily="18" charset="0"/>
              </a:rPr>
              <a:t>ўғитлар</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берилади</a:t>
            </a:r>
            <a:r>
              <a:rPr lang="ru-RU" sz="3000" b="1" dirty="0" smtClean="0">
                <a:solidFill>
                  <a:schemeClr val="tx1">
                    <a:lumMod val="75000"/>
                    <a:lumOff val="25000"/>
                  </a:schemeClr>
                </a:solidFill>
                <a:latin typeface="Times New Roman" pitchFamily="18" charset="0"/>
              </a:rPr>
              <a:t>. Органик </a:t>
            </a:r>
            <a:r>
              <a:rPr lang="ru-RU" sz="3000" b="1" dirty="0" err="1" smtClean="0">
                <a:solidFill>
                  <a:schemeClr val="tx1">
                    <a:lumMod val="75000"/>
                    <a:lumOff val="25000"/>
                  </a:schemeClr>
                </a:solidFill>
                <a:latin typeface="Times New Roman" pitchFamily="18" charset="0"/>
              </a:rPr>
              <a:t>ўғит</a:t>
            </a:r>
            <a:r>
              <a:rPr lang="ru-RU" sz="3000" b="1" dirty="0" smtClean="0">
                <a:solidFill>
                  <a:schemeClr val="tx1">
                    <a:lumMod val="75000"/>
                    <a:lumOff val="25000"/>
                  </a:schemeClr>
                </a:solidFill>
                <a:latin typeface="Times New Roman" pitchFamily="18" charset="0"/>
              </a:rPr>
              <a:t> - </a:t>
            </a:r>
            <a:r>
              <a:rPr lang="ru-RU" sz="3000" b="1" dirty="0" err="1" smtClean="0">
                <a:solidFill>
                  <a:schemeClr val="tx1">
                    <a:lumMod val="75000"/>
                    <a:lumOff val="25000"/>
                  </a:schemeClr>
                </a:solidFill>
                <a:latin typeface="Times New Roman" pitchFamily="18" charset="0"/>
              </a:rPr>
              <a:t>гўнг</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кузда</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гектарига</a:t>
            </a:r>
            <a:r>
              <a:rPr lang="ru-RU" sz="3000" b="1" dirty="0" smtClean="0">
                <a:solidFill>
                  <a:schemeClr val="tx1">
                    <a:lumMod val="75000"/>
                    <a:lumOff val="25000"/>
                  </a:schemeClr>
                </a:solidFill>
                <a:latin typeface="Times New Roman" pitchFamily="18" charset="0"/>
              </a:rPr>
              <a:t> 10-20 </a:t>
            </a:r>
            <a:r>
              <a:rPr lang="ru-RU" sz="3000" b="1" dirty="0" err="1" smtClean="0">
                <a:solidFill>
                  <a:schemeClr val="tx1">
                    <a:lumMod val="75000"/>
                    <a:lumOff val="25000"/>
                  </a:schemeClr>
                </a:solidFill>
                <a:latin typeface="Times New Roman" pitchFamily="18" charset="0"/>
              </a:rPr>
              <a:t>тоннадан</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солинади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Бундан</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ташқари</a:t>
            </a:r>
            <a:r>
              <a:rPr lang="ru-RU" sz="3000" b="1" dirty="0" smtClean="0">
                <a:solidFill>
                  <a:schemeClr val="tx1">
                    <a:lumMod val="75000"/>
                    <a:lumOff val="25000"/>
                  </a:schemeClr>
                </a:solidFill>
                <a:latin typeface="Times New Roman" pitchFamily="18" charset="0"/>
              </a:rPr>
              <a:t>, </a:t>
            </a:r>
            <a:r>
              <a:rPr lang="ru-RU" sz="3000" b="1" dirty="0" err="1" smtClean="0">
                <a:solidFill>
                  <a:srgbClr val="FF0000"/>
                </a:solidFill>
                <a:latin typeface="Times New Roman" pitchFamily="18" charset="0"/>
              </a:rPr>
              <a:t>кузда</a:t>
            </a:r>
            <a:r>
              <a:rPr lang="ru-RU" sz="3000" b="1" dirty="0" smtClean="0">
                <a:solidFill>
                  <a:srgbClr val="FF0000"/>
                </a:solidFill>
                <a:latin typeface="Times New Roman" pitchFamily="18" charset="0"/>
              </a:rPr>
              <a:t> </a:t>
            </a:r>
            <a:r>
              <a:rPr lang="ru-RU" sz="3000" b="1" dirty="0" err="1" smtClean="0">
                <a:solidFill>
                  <a:srgbClr val="FF0000"/>
                </a:solidFill>
                <a:latin typeface="Times New Roman" pitchFamily="18" charset="0"/>
              </a:rPr>
              <a:t>ҳар</a:t>
            </a:r>
            <a:r>
              <a:rPr lang="ru-RU" sz="3000" b="1" dirty="0" smtClean="0">
                <a:solidFill>
                  <a:srgbClr val="FF0000"/>
                </a:solidFill>
                <a:latin typeface="Times New Roman" pitchFamily="18" charset="0"/>
              </a:rPr>
              <a:t> гектар </a:t>
            </a:r>
            <a:r>
              <a:rPr lang="ru-RU" sz="3000" b="1" dirty="0" err="1" smtClean="0">
                <a:solidFill>
                  <a:srgbClr val="FF0000"/>
                </a:solidFill>
                <a:latin typeface="Times New Roman" pitchFamily="18" charset="0"/>
              </a:rPr>
              <a:t>экин</a:t>
            </a:r>
            <a:r>
              <a:rPr lang="ru-RU" sz="3000" b="1" dirty="0" smtClean="0">
                <a:solidFill>
                  <a:srgbClr val="FF0000"/>
                </a:solidFill>
                <a:latin typeface="Times New Roman" pitchFamily="18" charset="0"/>
              </a:rPr>
              <a:t> </a:t>
            </a:r>
            <a:r>
              <a:rPr lang="ru-RU" sz="3000" b="1" dirty="0" err="1" smtClean="0">
                <a:solidFill>
                  <a:srgbClr val="FF0000"/>
                </a:solidFill>
                <a:latin typeface="Times New Roman" pitchFamily="18" charset="0"/>
              </a:rPr>
              <a:t>майдонига</a:t>
            </a:r>
            <a:r>
              <a:rPr lang="ru-RU" sz="3000" b="1" dirty="0" smtClean="0">
                <a:solidFill>
                  <a:srgbClr val="FF0000"/>
                </a:solidFill>
                <a:latin typeface="Times New Roman" pitchFamily="18" charset="0"/>
              </a:rPr>
              <a:t> 50-80 кг фосфор </a:t>
            </a:r>
            <a:r>
              <a:rPr lang="ru-RU" sz="3000" b="1" dirty="0" err="1" smtClean="0">
                <a:solidFill>
                  <a:srgbClr val="FF0000"/>
                </a:solidFill>
                <a:latin typeface="Times New Roman" pitchFamily="18" charset="0"/>
              </a:rPr>
              <a:t>ва</a:t>
            </a:r>
            <a:r>
              <a:rPr lang="ru-RU" sz="3000" b="1" dirty="0" smtClean="0">
                <a:solidFill>
                  <a:srgbClr val="FF0000"/>
                </a:solidFill>
                <a:latin typeface="Times New Roman" pitchFamily="18" charset="0"/>
              </a:rPr>
              <a:t> 30-50 кг калий </a:t>
            </a:r>
            <a:r>
              <a:rPr lang="ru-RU" sz="3000" b="1" dirty="0" err="1" smtClean="0">
                <a:solidFill>
                  <a:srgbClr val="FF0000"/>
                </a:solidFill>
                <a:latin typeface="Times New Roman" pitchFamily="18" charset="0"/>
              </a:rPr>
              <a:t>ўғитлари</a:t>
            </a:r>
            <a:r>
              <a:rPr lang="ru-RU" sz="3000" b="1" dirty="0" smtClean="0">
                <a:solidFill>
                  <a:srgbClr val="FF0000"/>
                </a:solidFill>
                <a:latin typeface="Times New Roman" pitchFamily="18" charset="0"/>
              </a:rPr>
              <a:t> </a:t>
            </a:r>
            <a:r>
              <a:rPr lang="ru-RU" sz="3000" b="1" dirty="0" err="1" smtClean="0">
                <a:solidFill>
                  <a:srgbClr val="FF0000"/>
                </a:solidFill>
                <a:latin typeface="Times New Roman" pitchFamily="18" charset="0"/>
              </a:rPr>
              <a:t>солинади</a:t>
            </a:r>
            <a:r>
              <a:rPr lang="ru-RU" sz="3000" b="1" dirty="0" smtClean="0">
                <a:solidFill>
                  <a:srgbClr val="FF0000"/>
                </a:solidFill>
                <a:latin typeface="Times New Roman" pitchFamily="18" charset="0"/>
              </a:rPr>
              <a:t>. </a:t>
            </a:r>
          </a:p>
          <a:p>
            <a:pPr marL="0" indent="0" algn="just" eaLnBrk="1" fontAlgn="auto" hangingPunct="1">
              <a:lnSpc>
                <a:spcPct val="110000"/>
              </a:lnSpc>
              <a:spcBef>
                <a:spcPct val="0"/>
              </a:spcBef>
              <a:buClr>
                <a:schemeClr val="accent6">
                  <a:lumMod val="75000"/>
                </a:schemeClr>
              </a:buClr>
              <a:buFont typeface="Wingdings 2" pitchFamily="18" charset="2"/>
              <a:buNone/>
              <a:defRPr/>
            </a:pP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Экиш</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вақтида</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гектарига</a:t>
            </a:r>
            <a:r>
              <a:rPr lang="ru-RU" sz="3000" b="1" dirty="0" smtClean="0">
                <a:solidFill>
                  <a:schemeClr val="tx1">
                    <a:lumMod val="75000"/>
                    <a:lumOff val="25000"/>
                  </a:schemeClr>
                </a:solidFill>
                <a:latin typeface="Times New Roman" pitchFamily="18" charset="0"/>
              </a:rPr>
              <a:t> 10 кг фосфор </a:t>
            </a:r>
            <a:r>
              <a:rPr lang="ru-RU" sz="3000" b="1" dirty="0" err="1" smtClean="0">
                <a:solidFill>
                  <a:schemeClr val="tx1">
                    <a:lumMod val="75000"/>
                    <a:lumOff val="25000"/>
                  </a:schemeClr>
                </a:solidFill>
                <a:latin typeface="Times New Roman" pitchFamily="18" charset="0"/>
              </a:rPr>
              <a:t>ва</a:t>
            </a:r>
            <a:r>
              <a:rPr lang="ru-RU" sz="3000" b="1" dirty="0" smtClean="0">
                <a:solidFill>
                  <a:schemeClr val="tx1">
                    <a:lumMod val="75000"/>
                    <a:lumOff val="25000"/>
                  </a:schemeClr>
                </a:solidFill>
                <a:latin typeface="Times New Roman" pitchFamily="18" charset="0"/>
              </a:rPr>
              <a:t> 10 кг калий </a:t>
            </a:r>
            <a:r>
              <a:rPr lang="ru-RU" sz="3000" b="1" dirty="0" err="1" smtClean="0">
                <a:solidFill>
                  <a:schemeClr val="tx1">
                    <a:lumMod val="75000"/>
                    <a:lumOff val="25000"/>
                  </a:schemeClr>
                </a:solidFill>
                <a:latin typeface="Times New Roman" pitchFamily="18" charset="0"/>
              </a:rPr>
              <a:t>солинади</a:t>
            </a:r>
            <a:r>
              <a:rPr lang="ru-RU" sz="3000" b="1" dirty="0" smtClean="0">
                <a:solidFill>
                  <a:schemeClr val="tx1">
                    <a:lumMod val="75000"/>
                    <a:lumOff val="25000"/>
                  </a:schemeClr>
                </a:solidFill>
                <a:latin typeface="Times New Roman" pitchFamily="18" charset="0"/>
              </a:rPr>
              <a:t>. </a:t>
            </a:r>
            <a:r>
              <a:rPr lang="uz-Cyrl-UZ" sz="3000" b="1" dirty="0" smtClean="0">
                <a:solidFill>
                  <a:schemeClr val="tx1">
                    <a:lumMod val="75000"/>
                    <a:lumOff val="25000"/>
                  </a:schemeClr>
                </a:solidFill>
                <a:latin typeface="Times New Roman" pitchFamily="18" charset="0"/>
              </a:rPr>
              <a:t>Ў</a:t>
            </a:r>
            <a:r>
              <a:rPr lang="ru-RU" sz="3000" b="1" dirty="0" err="1" smtClean="0">
                <a:solidFill>
                  <a:schemeClr val="tx1">
                    <a:lumMod val="75000"/>
                    <a:lumOff val="25000"/>
                  </a:schemeClr>
                </a:solidFill>
                <a:latin typeface="Times New Roman" pitchFamily="18" charset="0"/>
              </a:rPr>
              <a:t>сиш</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даврида</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маккажўхори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иккинчи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оталик</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тўпгули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ҳосил</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бўлишига</a:t>
            </a:r>
            <a:r>
              <a:rPr lang="ru-RU" sz="3000" b="1" dirty="0" smtClean="0">
                <a:solidFill>
                  <a:schemeClr val="tx1">
                    <a:lumMod val="75000"/>
                    <a:lumOff val="25000"/>
                  </a:schemeClr>
                </a:solidFill>
                <a:latin typeface="Times New Roman" pitchFamily="18" charset="0"/>
              </a:rPr>
              <a:t> 8-10 кун </a:t>
            </a:r>
            <a:r>
              <a:rPr lang="ru-RU" sz="3000" b="1" dirty="0" err="1" smtClean="0">
                <a:solidFill>
                  <a:schemeClr val="tx1">
                    <a:lumMod val="75000"/>
                    <a:lumOff val="25000"/>
                  </a:schemeClr>
                </a:solidFill>
                <a:latin typeface="Times New Roman" pitchFamily="18" charset="0"/>
              </a:rPr>
              <a:t>қолганда</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озиқлантирилади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Биринчи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озиқлантиришда</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гектарига</a:t>
            </a:r>
            <a:r>
              <a:rPr lang="ru-RU" sz="3000" b="1" dirty="0" smtClean="0">
                <a:solidFill>
                  <a:schemeClr val="tx1">
                    <a:lumMod val="75000"/>
                    <a:lumOff val="25000"/>
                  </a:schemeClr>
                </a:solidFill>
                <a:latin typeface="Times New Roman" pitchFamily="18" charset="0"/>
              </a:rPr>
              <a:t> 60-80 кг </a:t>
            </a:r>
            <a:r>
              <a:rPr lang="ru-RU" sz="3000" b="1" dirty="0" err="1" smtClean="0">
                <a:solidFill>
                  <a:schemeClr val="tx1">
                    <a:lumMod val="75000"/>
                    <a:lumOff val="25000"/>
                  </a:schemeClr>
                </a:solidFill>
                <a:latin typeface="Times New Roman" pitchFamily="18" charset="0"/>
              </a:rPr>
              <a:t>азотли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ўғитлар</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берилади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Ўғит</a:t>
            </a:r>
            <a:r>
              <a:rPr lang="ru-RU" sz="3000" b="1" dirty="0" smtClean="0">
                <a:solidFill>
                  <a:schemeClr val="tx1">
                    <a:lumMod val="75000"/>
                    <a:lumOff val="25000"/>
                  </a:schemeClr>
                </a:solidFill>
                <a:latin typeface="Times New Roman" pitchFamily="18" charset="0"/>
              </a:rPr>
              <a:t> СУЗ, НКУ, ОУК-4,6 </a:t>
            </a:r>
            <a:r>
              <a:rPr lang="ru-RU" sz="3000" b="1" dirty="0" err="1" smtClean="0">
                <a:solidFill>
                  <a:schemeClr val="tx1">
                    <a:lumMod val="75000"/>
                    <a:lumOff val="25000"/>
                  </a:schemeClr>
                </a:solidFill>
                <a:latin typeface="Times New Roman" pitchFamily="18" charset="0"/>
              </a:rPr>
              <a:t>русумли</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махсус</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машиналарда</a:t>
            </a:r>
            <a:r>
              <a:rPr lang="ru-RU" sz="3000" b="1" dirty="0" smtClean="0">
                <a:solidFill>
                  <a:schemeClr val="tx1">
                    <a:lumMod val="75000"/>
                    <a:lumOff val="25000"/>
                  </a:schemeClr>
                </a:solidFill>
                <a:latin typeface="Times New Roman" pitchFamily="18" charset="0"/>
              </a:rPr>
              <a:t> </a:t>
            </a:r>
            <a:r>
              <a:rPr lang="ru-RU" sz="3000" b="1" dirty="0" err="1" smtClean="0">
                <a:solidFill>
                  <a:schemeClr val="tx1">
                    <a:lumMod val="75000"/>
                    <a:lumOff val="25000"/>
                  </a:schemeClr>
                </a:solidFill>
                <a:latin typeface="Times New Roman" pitchFamily="18" charset="0"/>
              </a:rPr>
              <a:t>солинади</a:t>
            </a:r>
            <a:r>
              <a:rPr lang="ru-RU" sz="3000" b="1" dirty="0" smtClean="0">
                <a:solidFill>
                  <a:schemeClr val="tx1">
                    <a:lumMod val="75000"/>
                    <a:lumOff val="25000"/>
                  </a:schemeClr>
                </a:solidFill>
                <a:latin typeface="Times New Roman" pitchFamily="18" charset="0"/>
              </a:rPr>
              <a:t>.</a:t>
            </a:r>
          </a:p>
          <a:p>
            <a:pPr marL="0" indent="0" algn="just" eaLnBrk="1" fontAlgn="auto" hangingPunct="1">
              <a:lnSpc>
                <a:spcPct val="110000"/>
              </a:lnSpc>
              <a:spcBef>
                <a:spcPct val="0"/>
              </a:spcBef>
              <a:buClr>
                <a:schemeClr val="accent6">
                  <a:lumMod val="75000"/>
                </a:schemeClr>
              </a:buClr>
              <a:buFont typeface="Wingdings 2" pitchFamily="18" charset="2"/>
              <a:buNone/>
              <a:defRPr/>
            </a:pPr>
            <a:r>
              <a:rPr lang="ru-RU" sz="2800" dirty="0" smtClean="0">
                <a:solidFill>
                  <a:schemeClr val="tx1">
                    <a:lumMod val="75000"/>
                    <a:lumOff val="25000"/>
                  </a:schemeClr>
                </a:solidFill>
                <a:latin typeface="Times New Roman" pitchFamily="18" charset="0"/>
                <a:cs typeface="Times New Roman" pitchFamily="18" charset="0"/>
              </a:rPr>
              <a:t>	</a:t>
            </a:r>
          </a:p>
        </p:txBody>
      </p:sp>
      <p:pic>
        <p:nvPicPr>
          <p:cNvPr id="27651" name="Picture 3" descr="C:\КАФЕДРА\Укув услубий мажмуалар\Усимликшунослик ва Пахтачилик фанидан мажмуалар\Усим-пахтачилик_мавзулар презинтацияси\04 Макажухори\02A14UYR-1.jpg"/>
          <p:cNvPicPr>
            <a:picLocks noChangeAspect="1" noChangeArrowheads="1"/>
          </p:cNvPicPr>
          <p:nvPr/>
        </p:nvPicPr>
        <p:blipFill>
          <a:blip r:embed="rId2"/>
          <a:srcRect/>
          <a:stretch>
            <a:fillRect/>
          </a:stretch>
        </p:blipFill>
        <p:spPr bwMode="auto">
          <a:xfrm>
            <a:off x="5857884" y="4643454"/>
            <a:ext cx="2214546" cy="2214546"/>
          </a:xfrm>
          <a:prstGeom prst="rect">
            <a:avLst/>
          </a:prstGeom>
          <a:noFill/>
        </p:spPr>
      </p:pic>
      <p:pic>
        <p:nvPicPr>
          <p:cNvPr id="27652" name="Picture 4" descr="C:\КАФЕДРА\Укув услубий мажмуалар\Усимликшунослик ва Пахтачилик фанидан мажмуалар\Усим-пахтачилик_мавзулар презинтацияси\04 Макажухори\1126_41222.jpg"/>
          <p:cNvPicPr>
            <a:picLocks noChangeAspect="1" noChangeArrowheads="1"/>
          </p:cNvPicPr>
          <p:nvPr/>
        </p:nvPicPr>
        <p:blipFill>
          <a:blip r:embed="rId3"/>
          <a:srcRect/>
          <a:stretch>
            <a:fillRect/>
          </a:stretch>
        </p:blipFill>
        <p:spPr bwMode="auto">
          <a:xfrm>
            <a:off x="1576371" y="4857783"/>
            <a:ext cx="2781315" cy="1928803"/>
          </a:xfrm>
          <a:prstGeom prst="rect">
            <a:avLst/>
          </a:prstGeom>
          <a:noFill/>
        </p:spPr>
      </p:pic>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43" name="Rectangle 3"/>
          <p:cNvSpPr>
            <a:spLocks noGrp="1" noChangeArrowheads="1"/>
          </p:cNvSpPr>
          <p:nvPr>
            <p:ph sz="quarter" idx="13"/>
          </p:nvPr>
        </p:nvSpPr>
        <p:spPr>
          <a:xfrm>
            <a:off x="142875" y="142875"/>
            <a:ext cx="8786813" cy="3714753"/>
          </a:xfrm>
        </p:spPr>
        <p:txBody>
          <a:bodyPr rtlCol="0">
            <a:normAutofit/>
          </a:bodyPr>
          <a:lstStyle/>
          <a:p>
            <a:pPr marL="0" indent="0" algn="just" eaLnBrk="1" fontAlgn="auto" hangingPunct="1">
              <a:lnSpc>
                <a:spcPct val="110000"/>
              </a:lnSpc>
              <a:spcBef>
                <a:spcPct val="0"/>
              </a:spcBef>
              <a:buClr>
                <a:schemeClr val="accent6">
                  <a:lumMod val="75000"/>
                </a:schemeClr>
              </a:buClr>
              <a:buFont typeface="Wingdings 2" pitchFamily="18" charset="2"/>
              <a:buNone/>
              <a:defRPr/>
            </a:pPr>
            <a:r>
              <a:rPr lang="ru-RU" sz="2800"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Маккажўхори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экиш</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учун</a:t>
            </a:r>
            <a:r>
              <a:rPr lang="ru-RU" sz="2800" b="1" dirty="0" smtClean="0">
                <a:solidFill>
                  <a:srgbClr val="0033CC"/>
                </a:solidFill>
                <a:latin typeface="Times New Roman" pitchFamily="18" charset="0"/>
                <a:cs typeface="Times New Roman" pitchFamily="18" charset="0"/>
              </a:rPr>
              <a:t> ер </a:t>
            </a:r>
            <a:r>
              <a:rPr lang="ru-RU" sz="2800" b="1" dirty="0" err="1" smtClean="0">
                <a:solidFill>
                  <a:srgbClr val="0033CC"/>
                </a:solidFill>
                <a:latin typeface="Times New Roman" pitchFamily="18" charset="0"/>
                <a:cs typeface="Times New Roman" pitchFamily="18" charset="0"/>
              </a:rPr>
              <a:t>кузда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шудгор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қилинади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Тупроқнинг</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хусусиятига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қараб</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шудгорлаш</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чуқурлиги</a:t>
            </a:r>
            <a:r>
              <a:rPr lang="ru-RU" sz="2800" b="1" dirty="0" smtClean="0">
                <a:solidFill>
                  <a:srgbClr val="0033CC"/>
                </a:solidFill>
                <a:latin typeface="Times New Roman" pitchFamily="18" charset="0"/>
                <a:cs typeface="Times New Roman" pitchFamily="18" charset="0"/>
              </a:rPr>
              <a:t> 28-30 см </a:t>
            </a:r>
            <a:r>
              <a:rPr lang="ru-RU" sz="2800" b="1" dirty="0" err="1" smtClean="0">
                <a:solidFill>
                  <a:srgbClr val="0033CC"/>
                </a:solidFill>
                <a:latin typeface="Times New Roman" pitchFamily="18" charset="0"/>
                <a:cs typeface="Times New Roman" pitchFamily="18" charset="0"/>
              </a:rPr>
              <a:t>ва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ундан</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ҳам</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чуқур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бўлиши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мумкин</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Кўп</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йиллик</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бегона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ўтлар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босган</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далаларга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кузги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шудгорлашдан</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сўнг</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ричагли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пружинали</a:t>
            </a:r>
            <a:r>
              <a:rPr lang="ru-RU" sz="2800" b="1" dirty="0" smtClean="0">
                <a:solidFill>
                  <a:srgbClr val="0033CC"/>
                </a:solidFill>
                <a:latin typeface="Times New Roman" pitchFamily="18" charset="0"/>
                <a:cs typeface="Times New Roman" pitchFamily="18" charset="0"/>
              </a:rPr>
              <a:t> борона -культиватор </a:t>
            </a:r>
            <a:r>
              <a:rPr lang="ru-RU" sz="2800" b="1" dirty="0" err="1" smtClean="0">
                <a:solidFill>
                  <a:srgbClr val="0033CC"/>
                </a:solidFill>
                <a:latin typeface="Times New Roman" pitchFamily="18" charset="0"/>
                <a:cs typeface="Times New Roman" pitchFamily="18" charset="0"/>
              </a:rPr>
              <a:t>ёки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чизел</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ёрдамида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илдиз</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қолдиқлари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йиғиб</a:t>
            </a:r>
            <a:r>
              <a:rPr lang="ru-RU" sz="2800" b="1" dirty="0" smtClean="0">
                <a:solidFill>
                  <a:srgbClr val="0033CC"/>
                </a:solidFill>
                <a:latin typeface="Times New Roman" pitchFamily="18" charset="0"/>
                <a:cs typeface="Times New Roman" pitchFamily="18" charset="0"/>
              </a:rPr>
              <a:t> </a:t>
            </a:r>
            <a:r>
              <a:rPr lang="ru-RU" sz="2800" b="1" err="1" smtClean="0">
                <a:solidFill>
                  <a:srgbClr val="0033CC"/>
                </a:solidFill>
                <a:latin typeface="Times New Roman" pitchFamily="18" charset="0"/>
                <a:cs typeface="Times New Roman" pitchFamily="18" charset="0"/>
              </a:rPr>
              <a:t>олинади</a:t>
            </a:r>
            <a:r>
              <a:rPr lang="ru-RU" sz="2800" b="1" smtClean="0">
                <a:solidFill>
                  <a:srgbClr val="0033CC"/>
                </a:solidFill>
                <a:latin typeface="Times New Roman" pitchFamily="18" charset="0"/>
                <a:cs typeface="Times New Roman" pitchFamily="18" charset="0"/>
              </a:rPr>
              <a:t>.</a:t>
            </a:r>
            <a:endParaRPr lang="ru-RU" sz="2800" b="1" dirty="0" smtClean="0">
              <a:solidFill>
                <a:srgbClr val="0033CC"/>
              </a:solidFill>
              <a:latin typeface="Times New Roman" pitchFamily="18" charset="0"/>
              <a:cs typeface="Times New Roman" pitchFamily="18" charset="0"/>
            </a:endParaRPr>
          </a:p>
          <a:p>
            <a:pPr marL="0" indent="0" algn="just" eaLnBrk="1" fontAlgn="auto" hangingPunct="1">
              <a:lnSpc>
                <a:spcPct val="70000"/>
              </a:lnSpc>
              <a:buClr>
                <a:schemeClr val="accent6">
                  <a:lumMod val="75000"/>
                </a:schemeClr>
              </a:buClr>
              <a:buFont typeface="Wingdings 2" pitchFamily="18" charset="2"/>
              <a:buNone/>
              <a:defRPr/>
            </a:pPr>
            <a:endParaRPr lang="ru-RU" sz="2800" dirty="0" smtClean="0">
              <a:solidFill>
                <a:srgbClr val="0033CC"/>
              </a:solidFill>
              <a:latin typeface="Times New Roman" pitchFamily="18" charset="0"/>
              <a:cs typeface="Times New Roman" pitchFamily="18" charset="0"/>
            </a:endParaRPr>
          </a:p>
        </p:txBody>
      </p:sp>
      <p:pic>
        <p:nvPicPr>
          <p:cNvPr id="28675" name="Picture 3" descr="C:\КАФЕДРА\Укув услубий мажмуалар\Усимликшунослик ва Пахтачилик фанидан мажмуалар\Усим-пахтачилик_мавзулар презинтацияси\04 Макажухори\hqdefault (2).jpg"/>
          <p:cNvPicPr>
            <a:picLocks noChangeAspect="1" noChangeArrowheads="1"/>
          </p:cNvPicPr>
          <p:nvPr/>
        </p:nvPicPr>
        <p:blipFill>
          <a:blip r:embed="rId2"/>
          <a:srcRect/>
          <a:stretch>
            <a:fillRect/>
          </a:stretch>
        </p:blipFill>
        <p:spPr bwMode="auto">
          <a:xfrm>
            <a:off x="5286380" y="3786190"/>
            <a:ext cx="3786182" cy="2839637"/>
          </a:xfrm>
          <a:prstGeom prst="rect">
            <a:avLst/>
          </a:prstGeom>
          <a:noFill/>
        </p:spPr>
      </p:pic>
      <p:pic>
        <p:nvPicPr>
          <p:cNvPr id="28676" name="Picture 4" descr="C:\КАФЕДРА\Укув услубий мажмуалар\Усимликшунослик ва Пахтачилик фанидан мажмуалар\Усим-пахтачилик_мавзулар презинтацияси\04 Макажухори\belarus-field-30october-2.jpg"/>
          <p:cNvPicPr>
            <a:picLocks noChangeAspect="1" noChangeArrowheads="1"/>
          </p:cNvPicPr>
          <p:nvPr/>
        </p:nvPicPr>
        <p:blipFill>
          <a:blip r:embed="rId3"/>
          <a:srcRect/>
          <a:stretch>
            <a:fillRect/>
          </a:stretch>
        </p:blipFill>
        <p:spPr bwMode="auto">
          <a:xfrm>
            <a:off x="357158" y="3667148"/>
            <a:ext cx="4064000" cy="3048000"/>
          </a:xfrm>
          <a:prstGeom prst="rect">
            <a:avLst/>
          </a:prstGeom>
          <a:noFill/>
        </p:spPr>
      </p:pic>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4866" name="AutoShape 2"/>
          <p:cNvSpPr>
            <a:spLocks noGrp="1" noChangeArrowheads="1"/>
          </p:cNvSpPr>
          <p:nvPr>
            <p:ph type="title"/>
          </p:nvPr>
        </p:nvSpPr>
        <p:spPr>
          <a:xfrm>
            <a:off x="428625" y="0"/>
            <a:ext cx="8229600" cy="500063"/>
          </a:xfrm>
        </p:spPr>
        <p:txBody>
          <a:bodyPr>
            <a:normAutofit fontScale="90000"/>
          </a:bodyPr>
          <a:lstStyle/>
          <a:p>
            <a:pPr marL="320040" indent="-320040" algn="ctr" eaLnBrk="1" fontAlgn="auto" hangingPunct="1">
              <a:spcAft>
                <a:spcPts val="0"/>
              </a:spcAft>
              <a:buClr>
                <a:schemeClr val="accent6">
                  <a:lumMod val="75000"/>
                </a:schemeClr>
              </a:buClr>
              <a:defRPr/>
            </a:pPr>
            <a:r>
              <a:rPr lang="ru-RU" dirty="0" err="1">
                <a:solidFill>
                  <a:srgbClr val="C00000"/>
                </a:solidFill>
                <a:latin typeface="Times New Roman" pitchFamily="18" charset="0"/>
                <a:cs typeface="Times New Roman" pitchFamily="18" charset="0"/>
              </a:rPr>
              <a:t>Уруғни экишга</a:t>
            </a:r>
            <a:r>
              <a:rPr lang="ru-RU" dirty="0">
                <a:solidFill>
                  <a:srgbClr val="C00000"/>
                </a:solidFill>
                <a:latin typeface="Times New Roman" pitchFamily="18" charset="0"/>
                <a:cs typeface="Times New Roman" pitchFamily="18" charset="0"/>
              </a:rPr>
              <a:t> </a:t>
            </a:r>
            <a:r>
              <a:rPr lang="ru-RU" dirty="0" err="1">
                <a:solidFill>
                  <a:srgbClr val="C00000"/>
                </a:solidFill>
                <a:latin typeface="Times New Roman" pitchFamily="18" charset="0"/>
                <a:cs typeface="Times New Roman" pitchFamily="18" charset="0"/>
              </a:rPr>
              <a:t>тайёрлаш</a:t>
            </a:r>
            <a:r>
              <a:rPr lang="ru-RU" i="1" dirty="0">
                <a:solidFill>
                  <a:srgbClr val="C00000"/>
                </a:solidFill>
              </a:rPr>
              <a:t>.</a:t>
            </a:r>
            <a:r>
              <a:rPr lang="ru-RU" dirty="0">
                <a:solidFill>
                  <a:srgbClr val="C00000"/>
                </a:solidFill>
              </a:rPr>
              <a:t> </a:t>
            </a:r>
          </a:p>
        </p:txBody>
      </p:sp>
      <p:sp>
        <p:nvSpPr>
          <p:cNvPr id="164867" name="Rectangle 3"/>
          <p:cNvSpPr>
            <a:spLocks noGrp="1" noChangeArrowheads="1"/>
          </p:cNvSpPr>
          <p:nvPr>
            <p:ph sz="quarter" idx="13"/>
          </p:nvPr>
        </p:nvSpPr>
        <p:spPr>
          <a:xfrm>
            <a:off x="142875" y="765175"/>
            <a:ext cx="8858250" cy="5949950"/>
          </a:xfrm>
        </p:spPr>
        <p:txBody>
          <a:bodyPr rtlCol="0">
            <a:normAutofit fontScale="92500"/>
          </a:bodyPr>
          <a:lstStyle/>
          <a:p>
            <a:pPr marL="0" indent="0" algn="just" eaLnBrk="1" fontAlgn="auto" hangingPunct="1">
              <a:buClr>
                <a:schemeClr val="accent6">
                  <a:lumMod val="75000"/>
                </a:schemeClr>
              </a:buClr>
              <a:buFont typeface="Wingdings 2" pitchFamily="18" charset="2"/>
              <a:buNone/>
              <a:defRPr/>
            </a:pPr>
            <a:r>
              <a:rPr lang="ru-RU" sz="2800"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rgbClr val="FF6600"/>
                </a:solidFill>
                <a:latin typeface="Times New Roman" pitchFamily="18" charset="0"/>
                <a:cs typeface="Times New Roman" pitchFamily="18" charset="0"/>
              </a:rPr>
              <a:t>Маккажўхори</a:t>
            </a:r>
            <a:r>
              <a:rPr lang="ru-RU" sz="2800" b="1" dirty="0" smtClean="0">
                <a:solidFill>
                  <a:srgbClr val="FF6600"/>
                </a:solidFill>
                <a:latin typeface="Times New Roman" pitchFamily="18" charset="0"/>
                <a:cs typeface="Times New Roman" pitchFamily="18" charset="0"/>
              </a:rPr>
              <a:t> </a:t>
            </a:r>
            <a:r>
              <a:rPr lang="ru-RU" sz="2800" b="1" dirty="0" err="1" smtClean="0">
                <a:solidFill>
                  <a:srgbClr val="FF6600"/>
                </a:solidFill>
                <a:latin typeface="Times New Roman" pitchFamily="18" charset="0"/>
                <a:cs typeface="Times New Roman" pitchFamily="18" charset="0"/>
              </a:rPr>
              <a:t>уруғлари</a:t>
            </a:r>
            <a:r>
              <a:rPr lang="ru-RU" sz="2800" b="1" dirty="0" smtClean="0">
                <a:solidFill>
                  <a:srgbClr val="FF6600"/>
                </a:solidFill>
                <a:latin typeface="Times New Roman" pitchFamily="18" charset="0"/>
                <a:cs typeface="Times New Roman" pitchFamily="18" charset="0"/>
              </a:rPr>
              <a:t> </a:t>
            </a:r>
            <a:r>
              <a:rPr lang="ru-RU" sz="2800" b="1" dirty="0" err="1" smtClean="0">
                <a:solidFill>
                  <a:srgbClr val="FF6600"/>
                </a:solidFill>
                <a:latin typeface="Times New Roman" pitchFamily="18" charset="0"/>
                <a:cs typeface="Times New Roman" pitchFamily="18" charset="0"/>
              </a:rPr>
              <a:t>экиш</a:t>
            </a:r>
            <a:r>
              <a:rPr lang="ru-RU" sz="2800" b="1" dirty="0" smtClean="0">
                <a:solidFill>
                  <a:srgbClr val="FF6600"/>
                </a:solidFill>
                <a:latin typeface="Times New Roman" pitchFamily="18" charset="0"/>
                <a:cs typeface="Times New Roman" pitchFamily="18" charset="0"/>
              </a:rPr>
              <a:t> </a:t>
            </a:r>
            <a:r>
              <a:rPr lang="ru-RU" sz="2800" b="1" dirty="0" err="1" smtClean="0">
                <a:solidFill>
                  <a:srgbClr val="FF6600"/>
                </a:solidFill>
                <a:latin typeface="Times New Roman" pitchFamily="18" charset="0"/>
                <a:cs typeface="Times New Roman" pitchFamily="18" charset="0"/>
              </a:rPr>
              <a:t>давригача</a:t>
            </a:r>
            <a:r>
              <a:rPr lang="ru-RU" sz="2800" b="1" dirty="0" smtClean="0">
                <a:solidFill>
                  <a:srgbClr val="FF6600"/>
                </a:solidFill>
                <a:latin typeface="Times New Roman" pitchFamily="18" charset="0"/>
                <a:cs typeface="Times New Roman" pitchFamily="18" charset="0"/>
              </a:rPr>
              <a:t> </a:t>
            </a:r>
            <a:r>
              <a:rPr lang="ru-RU" sz="2800" b="1" dirty="0" err="1" smtClean="0">
                <a:solidFill>
                  <a:srgbClr val="FF6600"/>
                </a:solidFill>
                <a:latin typeface="Times New Roman" pitchFamily="18" charset="0"/>
                <a:cs typeface="Times New Roman" pitchFamily="18" charset="0"/>
              </a:rPr>
              <a:t>сўтада</a:t>
            </a:r>
            <a:r>
              <a:rPr lang="ru-RU" sz="2800" b="1" dirty="0" smtClean="0">
                <a:solidFill>
                  <a:srgbClr val="FF6600"/>
                </a:solidFill>
                <a:latin typeface="Times New Roman" pitchFamily="18" charset="0"/>
                <a:cs typeface="Times New Roman" pitchFamily="18" charset="0"/>
              </a:rPr>
              <a:t> </a:t>
            </a:r>
            <a:r>
              <a:rPr lang="ru-RU" sz="2800" b="1" dirty="0" err="1" smtClean="0">
                <a:solidFill>
                  <a:srgbClr val="FF6600"/>
                </a:solidFill>
                <a:latin typeface="Times New Roman" pitchFamily="18" charset="0"/>
                <a:cs typeface="Times New Roman" pitchFamily="18" charset="0"/>
              </a:rPr>
              <a:t>сақланиши</a:t>
            </a:r>
            <a:r>
              <a:rPr lang="ru-RU" sz="2800" b="1" dirty="0" smtClean="0">
                <a:solidFill>
                  <a:srgbClr val="FF6600"/>
                </a:solidFill>
                <a:latin typeface="Times New Roman" pitchFamily="18" charset="0"/>
                <a:cs typeface="Times New Roman" pitchFamily="18" charset="0"/>
              </a:rPr>
              <a:t> </a:t>
            </a:r>
            <a:r>
              <a:rPr lang="ru-RU" sz="2800" b="1" dirty="0" err="1" smtClean="0">
                <a:solidFill>
                  <a:srgbClr val="FF6600"/>
                </a:solidFill>
                <a:latin typeface="Times New Roman" pitchFamily="18" charset="0"/>
                <a:cs typeface="Times New Roman" pitchFamily="18" charset="0"/>
              </a:rPr>
              <a:t>керак</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Экишга</a:t>
            </a:r>
            <a:r>
              <a:rPr lang="ru-RU" sz="2800" b="1" dirty="0" smtClean="0">
                <a:solidFill>
                  <a:schemeClr val="tx1">
                    <a:lumMod val="75000"/>
                    <a:lumOff val="25000"/>
                  </a:schemeClr>
                </a:solidFill>
                <a:latin typeface="Times New Roman" pitchFamily="18" charset="0"/>
                <a:cs typeface="Times New Roman" pitchFamily="18" charset="0"/>
              </a:rPr>
              <a:t> 10-15 кун </a:t>
            </a:r>
            <a:r>
              <a:rPr lang="ru-RU" sz="2800" b="1" dirty="0" err="1" smtClean="0">
                <a:solidFill>
                  <a:schemeClr val="tx1">
                    <a:lumMod val="75000"/>
                    <a:lumOff val="25000"/>
                  </a:schemeClr>
                </a:solidFill>
                <a:latin typeface="Times New Roman" pitchFamily="18" charset="0"/>
                <a:cs typeface="Times New Roman" pitchFamily="18" charset="0"/>
              </a:rPr>
              <a:t>қолганда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сўталар</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янчиб</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олинади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Экиш</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учун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сўтанинг</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ўрта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қисмидаги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донлар</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ишлатилади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Сўтанинг</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остки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ва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устки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уч</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қисмидаги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донлари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бир</a:t>
            </a:r>
            <a:r>
              <a:rPr lang="ru-RU" sz="2800" b="1" dirty="0" smtClean="0">
                <a:solidFill>
                  <a:schemeClr val="tx1">
                    <a:lumMod val="75000"/>
                    <a:lumOff val="25000"/>
                  </a:schemeClr>
                </a:solidFill>
                <a:latin typeface="Times New Roman" pitchFamily="18" charset="0"/>
                <a:cs typeface="Times New Roman" pitchFamily="18" charset="0"/>
              </a:rPr>
              <a:t> хил </a:t>
            </a:r>
            <a:r>
              <a:rPr lang="ru-RU" sz="2800" b="1" dirty="0" err="1" smtClean="0">
                <a:solidFill>
                  <a:schemeClr val="tx1">
                    <a:lumMod val="75000"/>
                    <a:lumOff val="25000"/>
                  </a:schemeClr>
                </a:solidFill>
                <a:latin typeface="Times New Roman" pitchFamily="18" charset="0"/>
                <a:cs typeface="Times New Roman" pitchFamily="18" charset="0"/>
              </a:rPr>
              <a:t>катталикда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бўлмаганлиги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сабабли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уларнинг</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униб</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чиқиш</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даражаси</a:t>
            </a:r>
            <a:r>
              <a:rPr lang="ru-RU" sz="2800" b="1" dirty="0" smtClean="0">
                <a:solidFill>
                  <a:schemeClr val="tx1">
                    <a:lumMod val="75000"/>
                    <a:lumOff val="25000"/>
                  </a:schemeClr>
                </a:solidFill>
                <a:latin typeface="Times New Roman" pitchFamily="18" charset="0"/>
                <a:cs typeface="Times New Roman" pitchFamily="18" charset="0"/>
              </a:rPr>
              <a:t> паст </a:t>
            </a:r>
            <a:r>
              <a:rPr lang="ru-RU" sz="2800" b="1" dirty="0" err="1" smtClean="0">
                <a:solidFill>
                  <a:schemeClr val="tx1">
                    <a:lumMod val="75000"/>
                    <a:lumOff val="25000"/>
                  </a:schemeClr>
                </a:solidFill>
                <a:latin typeface="Times New Roman" pitchFamily="18" charset="0"/>
                <a:cs typeface="Times New Roman" pitchFamily="18" charset="0"/>
              </a:rPr>
              <a:t>бўлади</a:t>
            </a:r>
            <a:r>
              <a:rPr lang="ru-RU" sz="2800" b="1" dirty="0" smtClean="0">
                <a:solidFill>
                  <a:schemeClr val="tx1">
                    <a:lumMod val="75000"/>
                    <a:lumOff val="25000"/>
                  </a:schemeClr>
                </a:solidFill>
                <a:latin typeface="Times New Roman" pitchFamily="18" charset="0"/>
                <a:cs typeface="Times New Roman" pitchFamily="18" charset="0"/>
              </a:rPr>
              <a:t>. 	</a:t>
            </a:r>
          </a:p>
          <a:p>
            <a:pPr marL="0" indent="450850" algn="just" eaLnBrk="1" fontAlgn="auto" hangingPunct="1">
              <a:buClr>
                <a:schemeClr val="accent6">
                  <a:lumMod val="75000"/>
                </a:schemeClr>
              </a:buClr>
              <a:buFont typeface="Wingdings 2" pitchFamily="18" charset="2"/>
              <a:buNone/>
              <a:defRPr/>
            </a:pPr>
            <a:r>
              <a:rPr lang="ru-RU" sz="2800" b="1" dirty="0" err="1" smtClean="0">
                <a:solidFill>
                  <a:schemeClr val="tx1">
                    <a:lumMod val="75000"/>
                    <a:lumOff val="25000"/>
                  </a:schemeClr>
                </a:solidFill>
                <a:latin typeface="Times New Roman" pitchFamily="18" charset="0"/>
                <a:cs typeface="Times New Roman" pitchFamily="18" charset="0"/>
              </a:rPr>
              <a:t>Сўталардан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донни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янчиб</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олиш</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учун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қўлда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қаракатга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келадиган</a:t>
            </a:r>
            <a:r>
              <a:rPr lang="ru-RU" sz="2800" b="1" dirty="0" smtClean="0">
                <a:solidFill>
                  <a:schemeClr val="tx1">
                    <a:lumMod val="75000"/>
                    <a:lumOff val="25000"/>
                  </a:schemeClr>
                </a:solidFill>
                <a:latin typeface="Times New Roman" pitchFamily="18" charset="0"/>
                <a:cs typeface="Times New Roman" pitchFamily="18" charset="0"/>
              </a:rPr>
              <a:t> МКР- 0,25 </a:t>
            </a:r>
            <a:r>
              <a:rPr lang="ru-RU" sz="2800" b="1" dirty="0" err="1" smtClean="0">
                <a:solidFill>
                  <a:schemeClr val="tx1">
                    <a:lumMod val="75000"/>
                    <a:lumOff val="25000"/>
                  </a:schemeClr>
                </a:solidFill>
                <a:latin typeface="Times New Roman" pitchFamily="18" charset="0"/>
                <a:cs typeface="Times New Roman" pitchFamily="18" charset="0"/>
              </a:rPr>
              <a:t>маркали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макажўхори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молотилкаси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ишлатилади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Янчилган</a:t>
            </a:r>
            <a:r>
              <a:rPr lang="ru-RU" sz="2800" b="1" dirty="0" smtClean="0">
                <a:solidFill>
                  <a:schemeClr val="tx1">
                    <a:lumMod val="75000"/>
                    <a:lumOff val="25000"/>
                  </a:schemeClr>
                </a:solidFill>
                <a:latin typeface="Times New Roman" pitchFamily="18" charset="0"/>
                <a:cs typeface="Times New Roman" pitchFamily="18" charset="0"/>
              </a:rPr>
              <a:t> дон </a:t>
            </a:r>
            <a:r>
              <a:rPr lang="ru-RU" sz="2800" b="1" dirty="0" err="1" smtClean="0">
                <a:solidFill>
                  <a:schemeClr val="tx1">
                    <a:lumMod val="75000"/>
                    <a:lumOff val="25000"/>
                  </a:schemeClr>
                </a:solidFill>
                <a:latin typeface="Times New Roman" pitchFamily="18" charset="0"/>
                <a:cs typeface="Times New Roman" pitchFamily="18" charset="0"/>
              </a:rPr>
              <a:t>тозаланади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ва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махсус</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машиналарда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йириклиги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бўйича</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хилланади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Бунинг</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учун</a:t>
            </a:r>
            <a:r>
              <a:rPr lang="ru-RU" sz="2800" b="1" dirty="0" smtClean="0">
                <a:solidFill>
                  <a:schemeClr val="tx1">
                    <a:lumMod val="75000"/>
                    <a:lumOff val="25000"/>
                  </a:schemeClr>
                </a:solidFill>
                <a:latin typeface="Times New Roman" pitchFamily="18" charset="0"/>
                <a:cs typeface="Times New Roman" pitchFamily="18" charset="0"/>
              </a:rPr>
              <a:t> дон </a:t>
            </a:r>
            <a:r>
              <a:rPr lang="ru-RU" sz="2800" b="1" dirty="0" err="1" smtClean="0">
                <a:solidFill>
                  <a:schemeClr val="tx1">
                    <a:lumMod val="75000"/>
                    <a:lumOff val="25000"/>
                  </a:schemeClr>
                </a:solidFill>
                <a:latin typeface="Times New Roman" pitchFamily="18" charset="0"/>
                <a:cs typeface="Times New Roman" pitchFamily="18" charset="0"/>
              </a:rPr>
              <a:t>тозалайдиган</a:t>
            </a:r>
            <a:r>
              <a:rPr lang="ru-RU" sz="2800" b="1" dirty="0" smtClean="0">
                <a:solidFill>
                  <a:schemeClr val="tx1">
                    <a:lumMod val="75000"/>
                    <a:lumOff val="25000"/>
                  </a:schemeClr>
                </a:solidFill>
                <a:latin typeface="Times New Roman" pitchFamily="18" charset="0"/>
                <a:cs typeface="Times New Roman" pitchFamily="18" charset="0"/>
              </a:rPr>
              <a:t> ОСМ-3, ОСМУ-3У, ОД-10, ВС-2 </a:t>
            </a:r>
            <a:r>
              <a:rPr lang="ru-RU" sz="2800" b="1" dirty="0" err="1" smtClean="0">
                <a:solidFill>
                  <a:schemeClr val="tx1">
                    <a:lumMod val="75000"/>
                    <a:lumOff val="25000"/>
                  </a:schemeClr>
                </a:solidFill>
                <a:latin typeface="Times New Roman" pitchFamily="18" charset="0"/>
                <a:cs typeface="Times New Roman" pitchFamily="18" charset="0"/>
              </a:rPr>
              <a:t>русумли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машиналардан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фойдаланилади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Экиладиган</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уруғнинг</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тозалиги</a:t>
            </a:r>
            <a:r>
              <a:rPr lang="ru-RU" sz="2800" b="1" dirty="0" smtClean="0">
                <a:solidFill>
                  <a:schemeClr val="tx1">
                    <a:lumMod val="75000"/>
                    <a:lumOff val="25000"/>
                  </a:schemeClr>
                </a:solidFill>
                <a:latin typeface="Times New Roman" pitchFamily="18" charset="0"/>
                <a:cs typeface="Times New Roman" pitchFamily="18" charset="0"/>
              </a:rPr>
              <a:t> 99-99,8%, </a:t>
            </a:r>
            <a:r>
              <a:rPr lang="ru-RU" sz="2800" b="1" dirty="0" err="1" smtClean="0">
                <a:solidFill>
                  <a:schemeClr val="tx1">
                    <a:lumMod val="75000"/>
                    <a:lumOff val="25000"/>
                  </a:schemeClr>
                </a:solidFill>
                <a:latin typeface="Times New Roman" pitchFamily="18" charset="0"/>
                <a:cs typeface="Times New Roman" pitchFamily="18" charset="0"/>
              </a:rPr>
              <a:t>униб</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чиқиш</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даражаси</a:t>
            </a:r>
            <a:r>
              <a:rPr lang="ru-RU" sz="2800" b="1" dirty="0" smtClean="0">
                <a:solidFill>
                  <a:schemeClr val="tx1">
                    <a:lumMod val="75000"/>
                    <a:lumOff val="25000"/>
                  </a:schemeClr>
                </a:solidFill>
                <a:latin typeface="Times New Roman" pitchFamily="18" charset="0"/>
                <a:cs typeface="Times New Roman" pitchFamily="18" charset="0"/>
              </a:rPr>
              <a:t> 85-95% </a:t>
            </a:r>
            <a:r>
              <a:rPr lang="ru-RU" sz="2800" b="1" dirty="0" err="1" smtClean="0">
                <a:solidFill>
                  <a:schemeClr val="tx1">
                    <a:lumMod val="75000"/>
                    <a:lumOff val="25000"/>
                  </a:schemeClr>
                </a:solidFill>
                <a:latin typeface="Times New Roman" pitchFamily="18" charset="0"/>
                <a:cs typeface="Times New Roman" pitchFamily="18" charset="0"/>
              </a:rPr>
              <a:t>бўлиши</a:t>
            </a:r>
            <a:r>
              <a:rPr lang="ru-RU" sz="2800" b="1" dirty="0" smtClean="0">
                <a:solidFill>
                  <a:schemeClr val="tx1">
                    <a:lumMod val="75000"/>
                    <a:lumOff val="25000"/>
                  </a:schemeClr>
                </a:solidFill>
                <a:latin typeface="Times New Roman" pitchFamily="18" charset="0"/>
                <a:cs typeface="Times New Roman" pitchFamily="18" charset="0"/>
              </a:rPr>
              <a:t> </a:t>
            </a:r>
            <a:r>
              <a:rPr lang="ru-RU" sz="2800" b="1" dirty="0" err="1" smtClean="0">
                <a:solidFill>
                  <a:schemeClr val="tx1">
                    <a:lumMod val="75000"/>
                    <a:lumOff val="25000"/>
                  </a:schemeClr>
                </a:solidFill>
                <a:latin typeface="Times New Roman" pitchFamily="18" charset="0"/>
                <a:cs typeface="Times New Roman" pitchFamily="18" charset="0"/>
              </a:rPr>
              <a:t>керак</a:t>
            </a:r>
            <a:r>
              <a:rPr lang="ru-RU" sz="2800" b="1" dirty="0" smtClean="0">
                <a:solidFill>
                  <a:schemeClr val="tx1">
                    <a:lumMod val="75000"/>
                    <a:lumOff val="25000"/>
                  </a:schemeClr>
                </a:solidFill>
                <a:latin typeface="Times New Roman" pitchFamily="18" charset="0"/>
                <a:cs typeface="Times New Roman" pitchFamily="18" charset="0"/>
              </a:rPr>
              <a:t>.</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5890" name="AutoShape 2"/>
          <p:cNvSpPr>
            <a:spLocks noGrp="1" noChangeArrowheads="1"/>
          </p:cNvSpPr>
          <p:nvPr>
            <p:ph type="title"/>
          </p:nvPr>
        </p:nvSpPr>
        <p:spPr>
          <a:xfrm>
            <a:off x="214313" y="0"/>
            <a:ext cx="8390135" cy="692696"/>
          </a:xfrm>
        </p:spPr>
        <p:txBody>
          <a:bodyPr>
            <a:normAutofit/>
          </a:bodyPr>
          <a:lstStyle/>
          <a:p>
            <a:pPr marL="0" indent="0" algn="ctr" eaLnBrk="1" fontAlgn="auto" hangingPunct="1">
              <a:spcAft>
                <a:spcPts val="0"/>
              </a:spcAft>
              <a:buClr>
                <a:schemeClr val="accent6">
                  <a:lumMod val="75000"/>
                </a:schemeClr>
              </a:buClr>
              <a:buFont typeface="Georgia" pitchFamily="18" charset="0"/>
              <a:buNone/>
              <a:defRPr/>
            </a:pPr>
            <a:r>
              <a:rPr lang="ru-RU" sz="3600" dirty="0" err="1">
                <a:solidFill>
                  <a:srgbClr val="FF0000"/>
                </a:solidFill>
                <a:latin typeface="Times New Roman" pitchFamily="18" charset="0"/>
                <a:cs typeface="Times New Roman" pitchFamily="18" charset="0"/>
              </a:rPr>
              <a:t>Экиш</a:t>
            </a:r>
            <a:r>
              <a:rPr lang="ru-RU" sz="3600" dirty="0">
                <a:solidFill>
                  <a:srgbClr val="FF0000"/>
                </a:solidFill>
                <a:latin typeface="Times New Roman" pitchFamily="18" charset="0"/>
                <a:cs typeface="Times New Roman" pitchFamily="18" charset="0"/>
              </a:rPr>
              <a:t> </a:t>
            </a:r>
            <a:r>
              <a:rPr lang="ru-RU" sz="3600" dirty="0" err="1">
                <a:solidFill>
                  <a:srgbClr val="FF0000"/>
                </a:solidFill>
                <a:latin typeface="Times New Roman" pitchFamily="18" charset="0"/>
                <a:cs typeface="Times New Roman" pitchFamily="18" charset="0"/>
              </a:rPr>
              <a:t>муддати</a:t>
            </a:r>
            <a:r>
              <a:rPr lang="ru-RU" sz="3600" dirty="0">
                <a:solidFill>
                  <a:srgbClr val="FF0000"/>
                </a:solidFill>
                <a:latin typeface="Times New Roman" pitchFamily="18" charset="0"/>
                <a:cs typeface="Times New Roman" pitchFamily="18" charset="0"/>
              </a:rPr>
              <a:t> </a:t>
            </a:r>
            <a:r>
              <a:rPr lang="ru-RU" sz="3600" dirty="0" err="1">
                <a:solidFill>
                  <a:srgbClr val="FF0000"/>
                </a:solidFill>
                <a:latin typeface="Times New Roman" pitchFamily="18" charset="0"/>
                <a:cs typeface="Times New Roman" pitchFamily="18" charset="0"/>
              </a:rPr>
              <a:t>ва</a:t>
            </a:r>
            <a:r>
              <a:rPr lang="ru-RU" sz="3600" dirty="0">
                <a:solidFill>
                  <a:srgbClr val="FF0000"/>
                </a:solidFill>
                <a:latin typeface="Times New Roman" pitchFamily="18" charset="0"/>
                <a:cs typeface="Times New Roman" pitchFamily="18" charset="0"/>
              </a:rPr>
              <a:t> </a:t>
            </a:r>
            <a:r>
              <a:rPr lang="ru-RU" sz="3600" dirty="0" err="1" smtClean="0">
                <a:solidFill>
                  <a:srgbClr val="FF0000"/>
                </a:solidFill>
                <a:latin typeface="Times New Roman" pitchFamily="18" charset="0"/>
                <a:cs typeface="Times New Roman" pitchFamily="18" charset="0"/>
              </a:rPr>
              <a:t>усуллари</a:t>
            </a:r>
            <a:r>
              <a:rPr lang="ru-RU" sz="3000" dirty="0" smtClean="0">
                <a:solidFill>
                  <a:srgbClr val="FF0000"/>
                </a:solidFill>
              </a:rPr>
              <a:t> </a:t>
            </a:r>
            <a:endParaRPr lang="ru-RU" sz="3000" dirty="0">
              <a:solidFill>
                <a:srgbClr val="FF0000"/>
              </a:solidFill>
            </a:endParaRPr>
          </a:p>
        </p:txBody>
      </p:sp>
      <p:sp>
        <p:nvSpPr>
          <p:cNvPr id="165891" name="Rectangle 3"/>
          <p:cNvSpPr>
            <a:spLocks noGrp="1" noChangeArrowheads="1"/>
          </p:cNvSpPr>
          <p:nvPr>
            <p:ph sz="quarter" idx="13"/>
          </p:nvPr>
        </p:nvSpPr>
        <p:spPr>
          <a:xfrm>
            <a:off x="142875" y="765175"/>
            <a:ext cx="8858250" cy="5949950"/>
          </a:xfrm>
        </p:spPr>
        <p:txBody>
          <a:bodyPr rtlCol="0">
            <a:normAutofit fontScale="92500" lnSpcReduction="20000"/>
          </a:bodyPr>
          <a:lstStyle/>
          <a:p>
            <a:pPr marL="0" indent="538163" algn="just" eaLnBrk="1" fontAlgn="auto" hangingPunct="1">
              <a:spcBef>
                <a:spcPct val="0"/>
              </a:spcBef>
              <a:buClr>
                <a:schemeClr val="accent6">
                  <a:lumMod val="75000"/>
                </a:schemeClr>
              </a:buClr>
              <a:buFont typeface="Wingdings 2" pitchFamily="18" charset="2"/>
              <a:buNone/>
              <a:defRPr/>
            </a:pPr>
            <a:r>
              <a:rPr lang="ru-RU" sz="2800" b="1" dirty="0" err="1" smtClean="0">
                <a:solidFill>
                  <a:srgbClr val="FF0000"/>
                </a:solidFill>
                <a:latin typeface="Times New Roman" pitchFamily="18" charset="0"/>
                <a:cs typeface="Times New Roman" pitchFamily="18" charset="0"/>
              </a:rPr>
              <a:t>Экиш</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муддати</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Ўзбекистоннинг</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жанубий</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вилоятларида</a:t>
            </a:r>
            <a:r>
              <a:rPr lang="ru-RU" sz="2800" b="1" dirty="0" smtClean="0">
                <a:solidFill>
                  <a:srgbClr val="0033CC"/>
                </a:solidFill>
                <a:latin typeface="Times New Roman" pitchFamily="18" charset="0"/>
                <a:cs typeface="Times New Roman" pitchFamily="18" charset="0"/>
              </a:rPr>
              <a:t> 15-20 </a:t>
            </a:r>
            <a:r>
              <a:rPr lang="ru-RU" sz="2800" b="1" dirty="0" err="1" smtClean="0">
                <a:solidFill>
                  <a:srgbClr val="0033CC"/>
                </a:solidFill>
                <a:latin typeface="Times New Roman" pitchFamily="18" charset="0"/>
                <a:cs typeface="Times New Roman" pitchFamily="18" charset="0"/>
              </a:rPr>
              <a:t>мартда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Тошкент</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Самарқанд</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вилоятларида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ҳамда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Фарғона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водийсида</a:t>
            </a:r>
            <a:r>
              <a:rPr lang="ru-RU" sz="2800" b="1" dirty="0" smtClean="0">
                <a:solidFill>
                  <a:srgbClr val="0033CC"/>
                </a:solidFill>
                <a:latin typeface="Times New Roman" pitchFamily="18" charset="0"/>
                <a:cs typeface="Times New Roman" pitchFamily="18" charset="0"/>
              </a:rPr>
              <a:t> 20-25 </a:t>
            </a:r>
            <a:r>
              <a:rPr lang="ru-RU" sz="2800" b="1" dirty="0" err="1" smtClean="0">
                <a:solidFill>
                  <a:srgbClr val="0033CC"/>
                </a:solidFill>
                <a:latin typeface="Times New Roman" pitchFamily="18" charset="0"/>
                <a:cs typeface="Times New Roman" pitchFamily="18" charset="0"/>
              </a:rPr>
              <a:t>мартда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Хоразм</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вилояти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ва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қорақалпоғистон</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Республикасида</a:t>
            </a:r>
            <a:r>
              <a:rPr lang="ru-RU" sz="2800" b="1" dirty="0" smtClean="0">
                <a:solidFill>
                  <a:srgbClr val="0033CC"/>
                </a:solidFill>
                <a:latin typeface="Times New Roman" pitchFamily="18" charset="0"/>
                <a:cs typeface="Times New Roman" pitchFamily="18" charset="0"/>
              </a:rPr>
              <a:t> 10 </a:t>
            </a:r>
            <a:r>
              <a:rPr lang="ru-RU" sz="2800" b="1" dirty="0" err="1" smtClean="0">
                <a:solidFill>
                  <a:srgbClr val="0033CC"/>
                </a:solidFill>
                <a:latin typeface="Times New Roman" pitchFamily="18" charset="0"/>
                <a:cs typeface="Times New Roman" pitchFamily="18" charset="0"/>
              </a:rPr>
              <a:t>апрелда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экилади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Умуман</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ҳар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бир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вилоят</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шароитида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чигитни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экиш</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бошлангунча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макажўхори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экишни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тамомлаш</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керак</a:t>
            </a:r>
            <a:r>
              <a:rPr lang="ru-RU" sz="2800" b="1" dirty="0" smtClean="0">
                <a:solidFill>
                  <a:srgbClr val="0033CC"/>
                </a:solidFill>
                <a:latin typeface="Times New Roman" pitchFamily="18" charset="0"/>
                <a:cs typeface="Times New Roman" pitchFamily="18" charset="0"/>
              </a:rPr>
              <a:t>. </a:t>
            </a:r>
          </a:p>
          <a:p>
            <a:pPr marL="0" indent="538163" algn="just" eaLnBrk="1" fontAlgn="auto" hangingPunct="1">
              <a:spcBef>
                <a:spcPct val="0"/>
              </a:spcBef>
              <a:buClr>
                <a:schemeClr val="accent6">
                  <a:lumMod val="75000"/>
                </a:schemeClr>
              </a:buClr>
              <a:buFont typeface="Georgia" pitchFamily="18" charset="0"/>
              <a:buNone/>
              <a:defRPr/>
            </a:pPr>
            <a:r>
              <a:rPr lang="ru-RU" sz="2800" b="1" dirty="0" err="1" smtClean="0">
                <a:solidFill>
                  <a:srgbClr val="0033CC"/>
                </a:solidFill>
                <a:latin typeface="Times New Roman" pitchFamily="18" charset="0"/>
                <a:cs typeface="Times New Roman" pitchFamily="18" charset="0"/>
              </a:rPr>
              <a:t>Маккажўхори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кенг</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қаторлаб</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қатор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ораси</a:t>
            </a:r>
            <a:r>
              <a:rPr lang="ru-RU" sz="2800" b="1" dirty="0" smtClean="0">
                <a:solidFill>
                  <a:srgbClr val="0033CC"/>
                </a:solidFill>
                <a:latin typeface="Times New Roman" pitchFamily="18" charset="0"/>
                <a:cs typeface="Times New Roman" pitchFamily="18" charset="0"/>
              </a:rPr>
              <a:t> </a:t>
            </a:r>
            <a:r>
              <a:rPr lang="ru-RU" sz="2800" b="1" dirty="0" smtClean="0">
                <a:solidFill>
                  <a:srgbClr val="FF0000"/>
                </a:solidFill>
                <a:latin typeface="Times New Roman" pitchFamily="18" charset="0"/>
                <a:cs typeface="Times New Roman" pitchFamily="18" charset="0"/>
              </a:rPr>
              <a:t>60, 70, 90 см </a:t>
            </a:r>
            <a:r>
              <a:rPr lang="ru-RU" sz="2800" b="1" dirty="0" err="1" smtClean="0">
                <a:solidFill>
                  <a:srgbClr val="FF0000"/>
                </a:solidFill>
                <a:latin typeface="Times New Roman" pitchFamily="18" charset="0"/>
                <a:cs typeface="Times New Roman" pitchFamily="18" charset="0"/>
              </a:rPr>
              <a:t>қилиб</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экилиб</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Унинг</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навига</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қараб</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ҳар</a:t>
            </a:r>
            <a:r>
              <a:rPr lang="ru-RU" sz="2800" b="1" dirty="0" smtClean="0">
                <a:solidFill>
                  <a:srgbClr val="FF0000"/>
                </a:solidFill>
                <a:latin typeface="Times New Roman" pitchFamily="18" charset="0"/>
                <a:cs typeface="Times New Roman" pitchFamily="18" charset="0"/>
              </a:rPr>
              <a:t> 15-20 см </a:t>
            </a:r>
            <a:r>
              <a:rPr lang="ru-RU" sz="2800" b="1" dirty="0" err="1" smtClean="0">
                <a:solidFill>
                  <a:srgbClr val="FF0000"/>
                </a:solidFill>
                <a:latin typeface="Times New Roman" pitchFamily="18" charset="0"/>
                <a:cs typeface="Times New Roman" pitchFamily="18" charset="0"/>
              </a:rPr>
              <a:t>оралиқда</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FF0000"/>
                </a:solidFill>
                <a:latin typeface="Times New Roman" pitchFamily="18" charset="0"/>
                <a:cs typeface="Times New Roman" pitchFamily="18" charset="0"/>
              </a:rPr>
              <a:t>битта</a:t>
            </a:r>
            <a:r>
              <a:rPr lang="ru-RU" sz="2800" b="1" dirty="0" smtClean="0">
                <a:solidFill>
                  <a:srgbClr val="FF0000"/>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ўсимлик</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қолдирилади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Эртапишар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нав</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ва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дурагайлар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экилганда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бир</a:t>
            </a:r>
            <a:r>
              <a:rPr lang="ru-RU" sz="2800" b="1" dirty="0" smtClean="0">
                <a:solidFill>
                  <a:srgbClr val="0033CC"/>
                </a:solidFill>
                <a:latin typeface="Times New Roman" pitchFamily="18" charset="0"/>
                <a:cs typeface="Times New Roman" pitchFamily="18" charset="0"/>
              </a:rPr>
              <a:t> гектар </a:t>
            </a:r>
            <a:r>
              <a:rPr lang="ru-RU" sz="2800" b="1" dirty="0" err="1" smtClean="0">
                <a:solidFill>
                  <a:srgbClr val="0033CC"/>
                </a:solidFill>
                <a:latin typeface="Times New Roman" pitchFamily="18" charset="0"/>
                <a:cs typeface="Times New Roman" pitchFamily="18" charset="0"/>
              </a:rPr>
              <a:t>ерда</a:t>
            </a:r>
            <a:r>
              <a:rPr lang="ru-RU" sz="2800" b="1" dirty="0" smtClean="0">
                <a:solidFill>
                  <a:srgbClr val="0033CC"/>
                </a:solidFill>
                <a:latin typeface="Times New Roman" pitchFamily="18" charset="0"/>
                <a:cs typeface="Times New Roman" pitchFamily="18" charset="0"/>
              </a:rPr>
              <a:t> 70-80 </a:t>
            </a:r>
            <a:r>
              <a:rPr lang="ru-RU" sz="2800" b="1" dirty="0" err="1" smtClean="0">
                <a:solidFill>
                  <a:srgbClr val="0033CC"/>
                </a:solidFill>
                <a:latin typeface="Times New Roman" pitchFamily="18" charset="0"/>
                <a:cs typeface="Times New Roman" pitchFamily="18" charset="0"/>
              </a:rPr>
              <a:t>минг</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ўсимлик</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ўртапишар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нав</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ва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дурагайлар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экил</a:t>
            </a:r>
            <a:r>
              <a:rPr lang="uz-Cyrl-UZ" sz="2800" b="1" dirty="0" smtClean="0">
                <a:solidFill>
                  <a:srgbClr val="0033CC"/>
                </a:solidFill>
                <a:latin typeface="Times New Roman" pitchFamily="18" charset="0"/>
                <a:cs typeface="Times New Roman" pitchFamily="18" charset="0"/>
              </a:rPr>
              <a:t>г</a:t>
            </a:r>
            <a:r>
              <a:rPr lang="ru-RU" sz="2800" b="1" dirty="0" err="1" smtClean="0">
                <a:solidFill>
                  <a:srgbClr val="0033CC"/>
                </a:solidFill>
                <a:latin typeface="Times New Roman" pitchFamily="18" charset="0"/>
                <a:cs typeface="Times New Roman" pitchFamily="18" charset="0"/>
              </a:rPr>
              <a:t>анда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эса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бир</a:t>
            </a:r>
            <a:r>
              <a:rPr lang="ru-RU" sz="2800" b="1" dirty="0" smtClean="0">
                <a:solidFill>
                  <a:srgbClr val="0033CC"/>
                </a:solidFill>
                <a:latin typeface="Times New Roman" pitchFamily="18" charset="0"/>
                <a:cs typeface="Times New Roman" pitchFamily="18" charset="0"/>
              </a:rPr>
              <a:t> гектар </a:t>
            </a:r>
            <a:r>
              <a:rPr lang="ru-RU" sz="2800" b="1" dirty="0" err="1" smtClean="0">
                <a:solidFill>
                  <a:srgbClr val="0033CC"/>
                </a:solidFill>
                <a:latin typeface="Times New Roman" pitchFamily="18" charset="0"/>
                <a:cs typeface="Times New Roman" pitchFamily="18" charset="0"/>
              </a:rPr>
              <a:t>ерда</a:t>
            </a:r>
            <a:r>
              <a:rPr lang="ru-RU" sz="2800" b="1" dirty="0" smtClean="0">
                <a:solidFill>
                  <a:srgbClr val="0033CC"/>
                </a:solidFill>
                <a:latin typeface="Times New Roman" pitchFamily="18" charset="0"/>
                <a:cs typeface="Times New Roman" pitchFamily="18" charset="0"/>
              </a:rPr>
              <a:t> 50-55 </a:t>
            </a:r>
            <a:r>
              <a:rPr lang="ru-RU" sz="2800" b="1" dirty="0" err="1" smtClean="0">
                <a:solidFill>
                  <a:srgbClr val="0033CC"/>
                </a:solidFill>
                <a:latin typeface="Times New Roman" pitchFamily="18" charset="0"/>
                <a:cs typeface="Times New Roman" pitchFamily="18" charset="0"/>
              </a:rPr>
              <a:t>минг</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ўсимлик</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қолдирилиши</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керак</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Кечпишар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навлар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Ўзбекистон</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тишсимон</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ва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дурагайлар</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экилганда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эса</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бир</a:t>
            </a:r>
            <a:r>
              <a:rPr lang="ru-RU" sz="2800" b="1" dirty="0" smtClean="0">
                <a:solidFill>
                  <a:srgbClr val="0033CC"/>
                </a:solidFill>
                <a:latin typeface="Times New Roman" pitchFamily="18" charset="0"/>
                <a:cs typeface="Times New Roman" pitchFamily="18" charset="0"/>
              </a:rPr>
              <a:t> гектар </a:t>
            </a:r>
            <a:r>
              <a:rPr lang="ru-RU" sz="2800" b="1" dirty="0" err="1" smtClean="0">
                <a:solidFill>
                  <a:srgbClr val="0033CC"/>
                </a:solidFill>
                <a:latin typeface="Times New Roman" pitchFamily="18" charset="0"/>
                <a:cs typeface="Times New Roman" pitchFamily="18" charset="0"/>
              </a:rPr>
              <a:t>ерда</a:t>
            </a:r>
            <a:r>
              <a:rPr lang="ru-RU" sz="2800" b="1" dirty="0" smtClean="0">
                <a:solidFill>
                  <a:srgbClr val="0033CC"/>
                </a:solidFill>
                <a:latin typeface="Times New Roman" pitchFamily="18" charset="0"/>
                <a:cs typeface="Times New Roman" pitchFamily="18" charset="0"/>
              </a:rPr>
              <a:t> 40 </a:t>
            </a:r>
            <a:r>
              <a:rPr lang="ru-RU" sz="2800" b="1" dirty="0" err="1" smtClean="0">
                <a:solidFill>
                  <a:srgbClr val="0033CC"/>
                </a:solidFill>
                <a:latin typeface="Times New Roman" pitchFamily="18" charset="0"/>
                <a:cs typeface="Times New Roman" pitchFamily="18" charset="0"/>
              </a:rPr>
              <a:t>минг</a:t>
            </a:r>
            <a:r>
              <a:rPr lang="ru-RU" sz="2800" b="1" dirty="0" smtClean="0">
                <a:solidFill>
                  <a:srgbClr val="0033CC"/>
                </a:solidFill>
                <a:latin typeface="Times New Roman" pitchFamily="18" charset="0"/>
                <a:cs typeface="Times New Roman" pitchFamily="18" charset="0"/>
              </a:rPr>
              <a:t> </a:t>
            </a:r>
            <a:r>
              <a:rPr lang="ru-RU" sz="2800" b="1" dirty="0" err="1" smtClean="0">
                <a:solidFill>
                  <a:srgbClr val="0033CC"/>
                </a:solidFill>
                <a:latin typeface="Times New Roman" pitchFamily="18" charset="0"/>
                <a:cs typeface="Times New Roman" pitchFamily="18" charset="0"/>
              </a:rPr>
              <a:t>кўчат</a:t>
            </a:r>
            <a:r>
              <a:rPr lang="ru-RU" sz="2800" b="1" dirty="0" smtClean="0">
                <a:solidFill>
                  <a:srgbClr val="0033CC"/>
                </a:solidFill>
                <a:latin typeface="Times New Roman" pitchFamily="18" charset="0"/>
                <a:cs typeface="Times New Roman" pitchFamily="18" charset="0"/>
              </a:rPr>
              <a:t> </a:t>
            </a:r>
            <a:r>
              <a:rPr lang="ru-RU" sz="2800" b="1" dirty="0" err="1">
                <a:solidFill>
                  <a:srgbClr val="0033CC"/>
                </a:solidFill>
                <a:latin typeface="Times New Roman" pitchFamily="18" charset="0"/>
                <a:cs typeface="Times New Roman" pitchFamily="18" charset="0"/>
              </a:rPr>
              <a:t>қолдирилиши</a:t>
            </a:r>
            <a:r>
              <a:rPr lang="ru-RU" sz="2800" b="1" dirty="0">
                <a:solidFill>
                  <a:srgbClr val="0033CC"/>
                </a:solidFill>
                <a:latin typeface="Times New Roman" pitchFamily="18" charset="0"/>
                <a:cs typeface="Times New Roman" pitchFamily="18" charset="0"/>
              </a:rPr>
              <a:t> </a:t>
            </a:r>
            <a:r>
              <a:rPr lang="ru-RU" sz="2800" b="1" dirty="0" err="1">
                <a:solidFill>
                  <a:srgbClr val="0033CC"/>
                </a:solidFill>
                <a:latin typeface="Times New Roman" pitchFamily="18" charset="0"/>
                <a:cs typeface="Times New Roman" pitchFamily="18" charset="0"/>
              </a:rPr>
              <a:t>керак</a:t>
            </a:r>
            <a:r>
              <a:rPr lang="ru-RU" sz="2800" b="1" dirty="0">
                <a:solidFill>
                  <a:srgbClr val="0033CC"/>
                </a:solidFill>
                <a:latin typeface="Times New Roman" pitchFamily="18" charset="0"/>
                <a:cs typeface="Times New Roman" pitchFamily="18" charset="0"/>
              </a:rPr>
              <a:t>. </a:t>
            </a:r>
            <a:r>
              <a:rPr lang="ru-RU" sz="2800" b="1" dirty="0" err="1">
                <a:solidFill>
                  <a:srgbClr val="FF0000"/>
                </a:solidFill>
                <a:latin typeface="Times New Roman" pitchFamily="18" charset="0"/>
                <a:cs typeface="Times New Roman" pitchFamily="18" charset="0"/>
              </a:rPr>
              <a:t>Уруғнинг</a:t>
            </a:r>
            <a:r>
              <a:rPr lang="ru-RU" sz="2800" b="1" dirty="0">
                <a:solidFill>
                  <a:srgbClr val="FF0000"/>
                </a:solidFill>
                <a:latin typeface="Times New Roman" pitchFamily="18" charset="0"/>
                <a:cs typeface="Times New Roman" pitchFamily="18" charset="0"/>
              </a:rPr>
              <a:t> </a:t>
            </a:r>
            <a:r>
              <a:rPr lang="ru-RU" sz="2800" b="1" dirty="0" err="1">
                <a:solidFill>
                  <a:srgbClr val="FF0000"/>
                </a:solidFill>
                <a:latin typeface="Times New Roman" pitchFamily="18" charset="0"/>
                <a:cs typeface="Times New Roman" pitchFamily="18" charset="0"/>
              </a:rPr>
              <a:t>экиш</a:t>
            </a:r>
            <a:r>
              <a:rPr lang="ru-RU" sz="2800" b="1" dirty="0">
                <a:solidFill>
                  <a:srgbClr val="FF0000"/>
                </a:solidFill>
                <a:latin typeface="Times New Roman" pitchFamily="18" charset="0"/>
                <a:cs typeface="Times New Roman" pitchFamily="18" charset="0"/>
              </a:rPr>
              <a:t> </a:t>
            </a:r>
            <a:r>
              <a:rPr lang="ru-RU" sz="2800" b="1" dirty="0" err="1">
                <a:solidFill>
                  <a:srgbClr val="FF0000"/>
                </a:solidFill>
                <a:latin typeface="Times New Roman" pitchFamily="18" charset="0"/>
                <a:cs typeface="Times New Roman" pitchFamily="18" charset="0"/>
              </a:rPr>
              <a:t>меъёри</a:t>
            </a:r>
            <a:r>
              <a:rPr lang="ru-RU" sz="2800" b="1" dirty="0">
                <a:solidFill>
                  <a:srgbClr val="FF0000"/>
                </a:solidFill>
                <a:latin typeface="Times New Roman" pitchFamily="18" charset="0"/>
                <a:cs typeface="Times New Roman" pitchFamily="18" charset="0"/>
              </a:rPr>
              <a:t> 15-20 кг дан  25-30 кг. </a:t>
            </a:r>
            <a:r>
              <a:rPr lang="ru-RU" sz="2800" b="1" dirty="0" err="1">
                <a:solidFill>
                  <a:srgbClr val="FF0000"/>
                </a:solidFill>
                <a:latin typeface="Times New Roman" pitchFamily="18" charset="0"/>
                <a:cs typeface="Times New Roman" pitchFamily="18" charset="0"/>
              </a:rPr>
              <a:t>гача</a:t>
            </a:r>
            <a:r>
              <a:rPr lang="ru-RU" sz="2800" b="1" dirty="0">
                <a:solidFill>
                  <a:srgbClr val="FF0000"/>
                </a:solidFill>
                <a:latin typeface="Times New Roman" pitchFamily="18" charset="0"/>
                <a:cs typeface="Times New Roman" pitchFamily="18" charset="0"/>
              </a:rPr>
              <a:t> </a:t>
            </a:r>
            <a:r>
              <a:rPr lang="ru-RU" sz="2800" b="1" dirty="0" err="1">
                <a:solidFill>
                  <a:srgbClr val="FF0000"/>
                </a:solidFill>
                <a:latin typeface="Times New Roman" pitchFamily="18" charset="0"/>
                <a:cs typeface="Times New Roman" pitchFamily="18" charset="0"/>
              </a:rPr>
              <a:t>бўлади</a:t>
            </a:r>
            <a:r>
              <a:rPr lang="ru-RU" sz="2800" b="1" dirty="0">
                <a:solidFill>
                  <a:srgbClr val="FF0000"/>
                </a:solidFill>
                <a:latin typeface="Times New Roman" pitchFamily="18" charset="0"/>
                <a:cs typeface="Times New Roman" pitchFamily="18" charset="0"/>
              </a:rPr>
              <a:t>. </a:t>
            </a:r>
            <a:r>
              <a:rPr lang="ru-RU" sz="2800" b="1" dirty="0" err="1">
                <a:solidFill>
                  <a:srgbClr val="FF0000"/>
                </a:solidFill>
                <a:latin typeface="Times New Roman" pitchFamily="18" charset="0"/>
                <a:cs typeface="Times New Roman" pitchFamily="18" charset="0"/>
              </a:rPr>
              <a:t>Уруғ</a:t>
            </a:r>
            <a:r>
              <a:rPr lang="ru-RU" sz="2800" b="1" dirty="0">
                <a:solidFill>
                  <a:srgbClr val="FF0000"/>
                </a:solidFill>
                <a:latin typeface="Times New Roman" pitchFamily="18" charset="0"/>
                <a:cs typeface="Times New Roman" pitchFamily="18" charset="0"/>
              </a:rPr>
              <a:t> </a:t>
            </a:r>
            <a:r>
              <a:rPr lang="ru-RU" sz="2800" b="1" dirty="0" err="1">
                <a:solidFill>
                  <a:srgbClr val="FF0000"/>
                </a:solidFill>
                <a:latin typeface="Times New Roman" pitchFamily="18" charset="0"/>
                <a:cs typeface="Times New Roman" pitchFamily="18" charset="0"/>
              </a:rPr>
              <a:t>тупроқнин</a:t>
            </a:r>
            <a:r>
              <a:rPr lang="ru-RU" sz="2800" b="1" dirty="0">
                <a:solidFill>
                  <a:srgbClr val="FF0000"/>
                </a:solidFill>
                <a:latin typeface="Times New Roman" pitchFamily="18" charset="0"/>
                <a:cs typeface="Times New Roman" pitchFamily="18" charset="0"/>
              </a:rPr>
              <a:t> 7-10 см </a:t>
            </a:r>
            <a:r>
              <a:rPr lang="ru-RU" sz="2800" b="1" dirty="0" err="1">
                <a:solidFill>
                  <a:srgbClr val="FF0000"/>
                </a:solidFill>
                <a:latin typeface="Times New Roman" pitchFamily="18" charset="0"/>
                <a:cs typeface="Times New Roman" pitchFamily="18" charset="0"/>
              </a:rPr>
              <a:t>чуқурлигига</a:t>
            </a:r>
            <a:r>
              <a:rPr lang="ru-RU" sz="2800" b="1" dirty="0">
                <a:solidFill>
                  <a:srgbClr val="FF0000"/>
                </a:solidFill>
                <a:latin typeface="Times New Roman" pitchFamily="18" charset="0"/>
                <a:cs typeface="Times New Roman" pitchFamily="18" charset="0"/>
              </a:rPr>
              <a:t> </a:t>
            </a:r>
            <a:r>
              <a:rPr lang="ru-RU" sz="2800" b="1" dirty="0" err="1">
                <a:solidFill>
                  <a:srgbClr val="FF0000"/>
                </a:solidFill>
                <a:latin typeface="Times New Roman" pitchFamily="18" charset="0"/>
                <a:cs typeface="Times New Roman" pitchFamily="18" charset="0"/>
              </a:rPr>
              <a:t>кўмилади</a:t>
            </a:r>
            <a:r>
              <a:rPr lang="ru-RU" sz="2800" b="1" dirty="0">
                <a:solidFill>
                  <a:srgbClr val="FF0000"/>
                </a:solidFill>
                <a:latin typeface="Times New Roman" pitchFamily="18" charset="0"/>
                <a:cs typeface="Times New Roman" pitchFamily="18" charset="0"/>
              </a:rPr>
              <a:t>.</a:t>
            </a:r>
          </a:p>
          <a:p>
            <a:pPr marL="0" indent="0" algn="just" eaLnBrk="1" fontAlgn="auto" hangingPunct="1">
              <a:spcBef>
                <a:spcPct val="0"/>
              </a:spcBef>
              <a:buClr>
                <a:schemeClr val="accent6">
                  <a:lumMod val="75000"/>
                </a:schemeClr>
              </a:buClr>
              <a:buFont typeface="Wingdings 2" pitchFamily="18" charset="2"/>
              <a:buNone/>
              <a:defRPr/>
            </a:pPr>
            <a:endParaRPr lang="ru-RU" sz="2800" b="1" i="1" dirty="0" smtClean="0">
              <a:solidFill>
                <a:schemeClr val="tx1">
                  <a:lumMod val="75000"/>
                  <a:lumOff val="25000"/>
                </a:schemeClr>
              </a:solidFill>
            </a:endParaRPr>
          </a:p>
        </p:txBody>
      </p:sp>
    </p:spTree>
  </p:cSld>
  <p:clrMapOvr>
    <a:overrideClrMapping bg1="lt1" tx1="dk1" bg2="lt2" tx2="dk2" accent1="accent1" accent2="accent2" accent3="accent3" accent4="accent4" accent5="accent5" accent6="accent6" hlink="hlink" folHlink="folHlink"/>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nodeType="withEffect">
                                  <p:stCondLst>
                                    <p:cond delay="0"/>
                                  </p:stCondLst>
                                  <p:childTnLst>
                                    <p:set>
                                      <p:cBhvr>
                                        <p:cTn id="6" dur="1" fill="hold">
                                          <p:stCondLst>
                                            <p:cond delay="0"/>
                                          </p:stCondLst>
                                        </p:cTn>
                                        <p:tgtEl>
                                          <p:spTgt spid="165890"/>
                                        </p:tgtEl>
                                        <p:attrNameLst>
                                          <p:attrName>style.visibility</p:attrName>
                                        </p:attrNameLst>
                                      </p:cBhvr>
                                      <p:to>
                                        <p:strVal val="visible"/>
                                      </p:to>
                                    </p:set>
                                    <p:anim calcmode="lin" valueType="num">
                                      <p:cBhvr>
                                        <p:cTn id="7" dur="1000" fill="hold">
                                          <p:stCondLst>
                                            <p:cond delay="0"/>
                                          </p:stCondLst>
                                        </p:cTn>
                                        <p:tgtEl>
                                          <p:spTgt spid="165890"/>
                                        </p:tgtEl>
                                        <p:attrNameLst>
                                          <p:attrName>style.rotation</p:attrName>
                                        </p:attrNameLst>
                                      </p:cBhvr>
                                      <p:tavLst>
                                        <p:tav tm="0">
                                          <p:val>
                                            <p:fltVal val="-90"/>
                                          </p:val>
                                        </p:tav>
                                        <p:tav tm="100000">
                                          <p:val>
                                            <p:fltVal val="0"/>
                                          </p:val>
                                        </p:tav>
                                      </p:tavLst>
                                    </p:anim>
                                    <p:anim calcmode="lin" valueType="num">
                                      <p:cBhvr>
                                        <p:cTn id="8" dur="1000" fill="hold">
                                          <p:stCondLst>
                                            <p:cond delay="0"/>
                                          </p:stCondLst>
                                        </p:cTn>
                                        <p:tgtEl>
                                          <p:spTgt spid="165890"/>
                                        </p:tgtEl>
                                        <p:attrNameLst>
                                          <p:attrName>ppt_w</p:attrName>
                                        </p:attrNameLst>
                                      </p:cBhvr>
                                      <p:tavLst>
                                        <p:tav tm="0">
                                          <p:val>
                                            <p:strVal val="#ppt_w-.5"/>
                                          </p:val>
                                        </p:tav>
                                        <p:tav tm="50000">
                                          <p:val>
                                            <p:strVal val="#ppt_w-.5"/>
                                          </p:val>
                                        </p:tav>
                                        <p:tav tm="100000">
                                          <p:val>
                                            <p:strVal val="#ppt_w"/>
                                          </p:val>
                                        </p:tav>
                                      </p:tavLst>
                                    </p:anim>
                                    <p:anim calcmode="lin" valueType="num">
                                      <p:cBhvr>
                                        <p:cTn id="9" dur="1000" fill="hold">
                                          <p:stCondLst>
                                            <p:cond delay="0"/>
                                          </p:stCondLst>
                                        </p:cTn>
                                        <p:tgtEl>
                                          <p:spTgt spid="165890"/>
                                        </p:tgtEl>
                                        <p:attrNameLst>
                                          <p:attrName>ppt_h</p:attrName>
                                        </p:attrNameLst>
                                      </p:cBhvr>
                                      <p:tavLst>
                                        <p:tav tm="0">
                                          <p:val>
                                            <p:strVal val="#ppt_h"/>
                                          </p:val>
                                        </p:tav>
                                        <p:tav tm="100000">
                                          <p:val>
                                            <p:strVal val="#ppt_h"/>
                                          </p:val>
                                        </p:tav>
                                      </p:tavLst>
                                    </p:anim>
                                    <p:anim calcmode="lin" valueType="num">
                                      <p:cBhvr>
                                        <p:cTn id="10" dur="1000" fill="hold">
                                          <p:stCondLst>
                                            <p:cond delay="0"/>
                                          </p:stCondLst>
                                        </p:cTn>
                                        <p:tgtEl>
                                          <p:spTgt spid="165890"/>
                                        </p:tgtEl>
                                        <p:attrNameLst>
                                          <p:attrName>ppt_x</p:attrName>
                                        </p:attrNameLst>
                                      </p:cBhvr>
                                      <p:tavLst>
                                        <p:tav tm="0">
                                          <p:val>
                                            <p:strVal val="#ppt_x+.4"/>
                                          </p:val>
                                        </p:tav>
                                        <p:tav tm="100000">
                                          <p:val>
                                            <p:strVal val="#ppt_x"/>
                                          </p:val>
                                        </p:tav>
                                      </p:tavLst>
                                    </p:anim>
                                    <p:anim calcmode="lin" valueType="num">
                                      <p:cBhvr>
                                        <p:cTn id="11" dur="1000" fill="hold">
                                          <p:stCondLst>
                                            <p:cond delay="0"/>
                                          </p:stCondLst>
                                        </p:cTn>
                                        <p:tgtEl>
                                          <p:spTgt spid="165890"/>
                                        </p:tgtEl>
                                        <p:attrNameLst>
                                          <p:attrName>ppt_y</p:attrName>
                                        </p:attrNameLst>
                                      </p:cBhvr>
                                      <p:tavLst>
                                        <p:tav tm="0">
                                          <p:val>
                                            <p:strVal val="#ppt_y-.2"/>
                                          </p:val>
                                        </p:tav>
                                        <p:tav tm="50000">
                                          <p:val>
                                            <p:strVal val="#ppt_y+.1"/>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54" presetClass="entr" presetSubtype="0" accel="100000" fill="hold" grpId="0" nodeType="clickEffect">
                                  <p:stCondLst>
                                    <p:cond delay="0"/>
                                  </p:stCondLst>
                                  <p:childTnLst>
                                    <p:set>
                                      <p:cBhvr>
                                        <p:cTn id="15" dur="1" fill="hold">
                                          <p:stCondLst>
                                            <p:cond delay="0"/>
                                          </p:stCondLst>
                                        </p:cTn>
                                        <p:tgtEl>
                                          <p:spTgt spid="165891">
                                            <p:txEl>
                                              <p:pRg st="0" end="0"/>
                                            </p:txEl>
                                          </p:spTgt>
                                        </p:tgtEl>
                                        <p:attrNameLst>
                                          <p:attrName>style.visibility</p:attrName>
                                        </p:attrNameLst>
                                      </p:cBhvr>
                                      <p:to>
                                        <p:strVal val="visible"/>
                                      </p:to>
                                    </p:set>
                                    <p:anim calcmode="lin" valueType="num">
                                      <p:cBhvr>
                                        <p:cTn id="16" dur="500" fill="hold"/>
                                        <p:tgtEl>
                                          <p:spTgt spid="165891">
                                            <p:txEl>
                                              <p:pRg st="0" end="0"/>
                                            </p:txEl>
                                          </p:spTgt>
                                        </p:tgtEl>
                                        <p:attrNameLst>
                                          <p:attrName>ppt_w</p:attrName>
                                        </p:attrNameLst>
                                      </p:cBhvr>
                                      <p:tavLst>
                                        <p:tav tm="0">
                                          <p:val>
                                            <p:strVal val="#ppt_w*0.05"/>
                                          </p:val>
                                        </p:tav>
                                        <p:tav tm="100000">
                                          <p:val>
                                            <p:strVal val="#ppt_w"/>
                                          </p:val>
                                        </p:tav>
                                      </p:tavLst>
                                    </p:anim>
                                    <p:anim calcmode="lin" valueType="num">
                                      <p:cBhvr>
                                        <p:cTn id="17" dur="500" fill="hold"/>
                                        <p:tgtEl>
                                          <p:spTgt spid="165891">
                                            <p:txEl>
                                              <p:pRg st="0" end="0"/>
                                            </p:txEl>
                                          </p:spTgt>
                                        </p:tgtEl>
                                        <p:attrNameLst>
                                          <p:attrName>ppt_h</p:attrName>
                                        </p:attrNameLst>
                                      </p:cBhvr>
                                      <p:tavLst>
                                        <p:tav tm="0">
                                          <p:val>
                                            <p:strVal val="#ppt_h"/>
                                          </p:val>
                                        </p:tav>
                                        <p:tav tm="100000">
                                          <p:val>
                                            <p:strVal val="#ppt_h"/>
                                          </p:val>
                                        </p:tav>
                                      </p:tavLst>
                                    </p:anim>
                                    <p:anim calcmode="lin" valueType="num">
                                      <p:cBhvr>
                                        <p:cTn id="18" dur="500" fill="hold"/>
                                        <p:tgtEl>
                                          <p:spTgt spid="165891">
                                            <p:txEl>
                                              <p:pRg st="0" end="0"/>
                                            </p:txEl>
                                          </p:spTgt>
                                        </p:tgtEl>
                                        <p:attrNameLst>
                                          <p:attrName>ppt_x</p:attrName>
                                        </p:attrNameLst>
                                      </p:cBhvr>
                                      <p:tavLst>
                                        <p:tav tm="0">
                                          <p:val>
                                            <p:strVal val="#ppt_x-.2"/>
                                          </p:val>
                                        </p:tav>
                                        <p:tav tm="100000">
                                          <p:val>
                                            <p:strVal val="#ppt_x"/>
                                          </p:val>
                                        </p:tav>
                                      </p:tavLst>
                                    </p:anim>
                                    <p:anim calcmode="lin" valueType="num">
                                      <p:cBhvr>
                                        <p:cTn id="19" dur="500" fill="hold"/>
                                        <p:tgtEl>
                                          <p:spTgt spid="165891">
                                            <p:txEl>
                                              <p:pRg st="0" end="0"/>
                                            </p:txEl>
                                          </p:spTgt>
                                        </p:tgtEl>
                                        <p:attrNameLst>
                                          <p:attrName>ppt_y</p:attrName>
                                        </p:attrNameLst>
                                      </p:cBhvr>
                                      <p:tavLst>
                                        <p:tav tm="0">
                                          <p:val>
                                            <p:strVal val="#ppt_y"/>
                                          </p:val>
                                        </p:tav>
                                        <p:tav tm="100000">
                                          <p:val>
                                            <p:strVal val="#ppt_y"/>
                                          </p:val>
                                        </p:tav>
                                      </p:tavLst>
                                    </p:anim>
                                    <p:animEffect transition="in" filter="fade">
                                      <p:cBhvr>
                                        <p:cTn id="20" dur="500"/>
                                        <p:tgtEl>
                                          <p:spTgt spid="165891">
                                            <p:txEl>
                                              <p:pRg st="0" end="0"/>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4" presetClass="entr" presetSubtype="0" accel="100000" fill="hold" grpId="0" nodeType="clickEffect">
                                  <p:stCondLst>
                                    <p:cond delay="0"/>
                                  </p:stCondLst>
                                  <p:childTnLst>
                                    <p:set>
                                      <p:cBhvr>
                                        <p:cTn id="24" dur="1" fill="hold">
                                          <p:stCondLst>
                                            <p:cond delay="0"/>
                                          </p:stCondLst>
                                        </p:cTn>
                                        <p:tgtEl>
                                          <p:spTgt spid="165891">
                                            <p:txEl>
                                              <p:pRg st="1" end="1"/>
                                            </p:txEl>
                                          </p:spTgt>
                                        </p:tgtEl>
                                        <p:attrNameLst>
                                          <p:attrName>style.visibility</p:attrName>
                                        </p:attrNameLst>
                                      </p:cBhvr>
                                      <p:to>
                                        <p:strVal val="visible"/>
                                      </p:to>
                                    </p:set>
                                    <p:anim calcmode="lin" valueType="num">
                                      <p:cBhvr>
                                        <p:cTn id="25" dur="500" fill="hold"/>
                                        <p:tgtEl>
                                          <p:spTgt spid="165891">
                                            <p:txEl>
                                              <p:pRg st="1" end="1"/>
                                            </p:txEl>
                                          </p:spTgt>
                                        </p:tgtEl>
                                        <p:attrNameLst>
                                          <p:attrName>ppt_w</p:attrName>
                                        </p:attrNameLst>
                                      </p:cBhvr>
                                      <p:tavLst>
                                        <p:tav tm="0">
                                          <p:val>
                                            <p:strVal val="#ppt_w*0.05"/>
                                          </p:val>
                                        </p:tav>
                                        <p:tav tm="100000">
                                          <p:val>
                                            <p:strVal val="#ppt_w"/>
                                          </p:val>
                                        </p:tav>
                                      </p:tavLst>
                                    </p:anim>
                                    <p:anim calcmode="lin" valueType="num">
                                      <p:cBhvr>
                                        <p:cTn id="26" dur="500" fill="hold"/>
                                        <p:tgtEl>
                                          <p:spTgt spid="165891">
                                            <p:txEl>
                                              <p:pRg st="1" end="1"/>
                                            </p:txEl>
                                          </p:spTgt>
                                        </p:tgtEl>
                                        <p:attrNameLst>
                                          <p:attrName>ppt_h</p:attrName>
                                        </p:attrNameLst>
                                      </p:cBhvr>
                                      <p:tavLst>
                                        <p:tav tm="0">
                                          <p:val>
                                            <p:strVal val="#ppt_h"/>
                                          </p:val>
                                        </p:tav>
                                        <p:tav tm="100000">
                                          <p:val>
                                            <p:strVal val="#ppt_h"/>
                                          </p:val>
                                        </p:tav>
                                      </p:tavLst>
                                    </p:anim>
                                    <p:anim calcmode="lin" valueType="num">
                                      <p:cBhvr>
                                        <p:cTn id="27" dur="500" fill="hold"/>
                                        <p:tgtEl>
                                          <p:spTgt spid="165891">
                                            <p:txEl>
                                              <p:pRg st="1" end="1"/>
                                            </p:txEl>
                                          </p:spTgt>
                                        </p:tgtEl>
                                        <p:attrNameLst>
                                          <p:attrName>ppt_x</p:attrName>
                                        </p:attrNameLst>
                                      </p:cBhvr>
                                      <p:tavLst>
                                        <p:tav tm="0">
                                          <p:val>
                                            <p:strVal val="#ppt_x-.2"/>
                                          </p:val>
                                        </p:tav>
                                        <p:tav tm="100000">
                                          <p:val>
                                            <p:strVal val="#ppt_x"/>
                                          </p:val>
                                        </p:tav>
                                      </p:tavLst>
                                    </p:anim>
                                    <p:anim calcmode="lin" valueType="num">
                                      <p:cBhvr>
                                        <p:cTn id="28" dur="500" fill="hold"/>
                                        <p:tgtEl>
                                          <p:spTgt spid="165891">
                                            <p:txEl>
                                              <p:pRg st="1" end="1"/>
                                            </p:txEl>
                                          </p:spTgt>
                                        </p:tgtEl>
                                        <p:attrNameLst>
                                          <p:attrName>ppt_y</p:attrName>
                                        </p:attrNameLst>
                                      </p:cBhvr>
                                      <p:tavLst>
                                        <p:tav tm="0">
                                          <p:val>
                                            <p:strVal val="#ppt_y"/>
                                          </p:val>
                                        </p:tav>
                                        <p:tav tm="100000">
                                          <p:val>
                                            <p:strVal val="#ppt_y"/>
                                          </p:val>
                                        </p:tav>
                                      </p:tavLst>
                                    </p:anim>
                                    <p:animEffect transition="in" filter="fade">
                                      <p:cBhvr>
                                        <p:cTn id="29" dur="500"/>
                                        <p:tgtEl>
                                          <p:spTgt spid="165891">
                                            <p:txEl>
                                              <p:pRg st="1" end="1"/>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5" presetClass="exit" presetSubtype="0" fill="hold" nodeType="clickEffect">
                                  <p:stCondLst>
                                    <p:cond delay="0"/>
                                  </p:stCondLst>
                                  <p:childTnLst>
                                    <p:anim calcmode="lin" valueType="num">
                                      <p:cBhvr>
                                        <p:cTn id="33" dur="2000" fill="hold"/>
                                        <p:tgtEl>
                                          <p:spTgt spid="165890"/>
                                        </p:tgtEl>
                                        <p:attrNameLst>
                                          <p:attrName>style.rotation</p:attrName>
                                        </p:attrNameLst>
                                      </p:cBhvr>
                                      <p:tavLst>
                                        <p:tav tm="0">
                                          <p:val>
                                            <p:fltVal val="0"/>
                                          </p:val>
                                        </p:tav>
                                        <p:tav tm="100000">
                                          <p:val>
                                            <p:fltVal val="-90"/>
                                          </p:val>
                                        </p:tav>
                                      </p:tavLst>
                                    </p:anim>
                                    <p:anim calcmode="lin" valueType="num">
                                      <p:cBhvr>
                                        <p:cTn id="34" dur="2000" fill="hold"/>
                                        <p:tgtEl>
                                          <p:spTgt spid="165890"/>
                                        </p:tgtEl>
                                        <p:attrNameLst>
                                          <p:attrName>ppt_w</p:attrName>
                                        </p:attrNameLst>
                                      </p:cBhvr>
                                      <p:tavLst>
                                        <p:tav tm="0">
                                          <p:val>
                                            <p:strVal val="ppt_w"/>
                                          </p:val>
                                        </p:tav>
                                        <p:tav tm="50000">
                                          <p:val>
                                            <p:strVal val="ppt_w-.5"/>
                                          </p:val>
                                        </p:tav>
                                        <p:tav tm="100000">
                                          <p:val>
                                            <p:strVal val="ppt_w-.5"/>
                                          </p:val>
                                        </p:tav>
                                      </p:tavLst>
                                    </p:anim>
                                    <p:anim calcmode="lin" valueType="num">
                                      <p:cBhvr>
                                        <p:cTn id="35" dur="2000" fill="hold"/>
                                        <p:tgtEl>
                                          <p:spTgt spid="165890"/>
                                        </p:tgtEl>
                                        <p:attrNameLst>
                                          <p:attrName>ppt_h</p:attrName>
                                        </p:attrNameLst>
                                      </p:cBhvr>
                                      <p:tavLst>
                                        <p:tav tm="0">
                                          <p:val>
                                            <p:strVal val="ppt_h"/>
                                          </p:val>
                                        </p:tav>
                                        <p:tav tm="100000">
                                          <p:val>
                                            <p:strVal val="ppt_h"/>
                                          </p:val>
                                        </p:tav>
                                      </p:tavLst>
                                    </p:anim>
                                    <p:anim calcmode="lin" valueType="num">
                                      <p:cBhvr>
                                        <p:cTn id="36" dur="2000" fill="hold"/>
                                        <p:tgtEl>
                                          <p:spTgt spid="165890"/>
                                        </p:tgtEl>
                                        <p:attrNameLst>
                                          <p:attrName>ppt_x</p:attrName>
                                        </p:attrNameLst>
                                      </p:cBhvr>
                                      <p:tavLst>
                                        <p:tav tm="0">
                                          <p:val>
                                            <p:strVal val="ppt_x"/>
                                          </p:val>
                                        </p:tav>
                                        <p:tav tm="100000">
                                          <p:val>
                                            <p:strVal val="ppt_x+.4"/>
                                          </p:val>
                                        </p:tav>
                                      </p:tavLst>
                                    </p:anim>
                                    <p:anim calcmode="lin" valueType="num">
                                      <p:cBhvr>
                                        <p:cTn id="37" dur="2000" fill="hold"/>
                                        <p:tgtEl>
                                          <p:spTgt spid="165890"/>
                                        </p:tgtEl>
                                        <p:attrNameLst>
                                          <p:attrName>ppt_y</p:attrName>
                                        </p:attrNameLst>
                                      </p:cBhvr>
                                      <p:tavLst>
                                        <p:tav tm="0">
                                          <p:val>
                                            <p:strVal val="ppt_y"/>
                                          </p:val>
                                        </p:tav>
                                        <p:tav tm="50000">
                                          <p:val>
                                            <p:strVal val="ppt_y+.1"/>
                                          </p:val>
                                        </p:tav>
                                        <p:tav tm="100000">
                                          <p:val>
                                            <p:strVal val="ppt_y-.2"/>
                                          </p:val>
                                        </p:tav>
                                      </p:tavLst>
                                    </p:anim>
                                    <p:set>
                                      <p:cBhvr>
                                        <p:cTn id="38" dur="1" fill="hold">
                                          <p:stCondLst>
                                            <p:cond delay="1998"/>
                                          </p:stCondLst>
                                        </p:cTn>
                                        <p:tgtEl>
                                          <p:spTgt spid="165890"/>
                                        </p:tgtEl>
                                        <p:attrNameLst>
                                          <p:attrName>style.visibility</p:attrName>
                                        </p:attrNameLst>
                                      </p:cBhvr>
                                      <p:to>
                                        <p:strVal val="hidden"/>
                                      </p:to>
                                    </p:set>
                                  </p:childTnLst>
                                </p:cTn>
                              </p:par>
                              <p:par>
                                <p:cTn id="39" presetID="22" presetClass="exit" presetSubtype="8" fill="hold" grpId="1" nodeType="withEffect">
                                  <p:stCondLst>
                                    <p:cond delay="0"/>
                                  </p:stCondLst>
                                  <p:childTnLst>
                                    <p:animEffect transition="out" filter="wipe(left)">
                                      <p:cBhvr>
                                        <p:cTn id="40" dur="500"/>
                                        <p:tgtEl>
                                          <p:spTgt spid="165891">
                                            <p:txEl>
                                              <p:pRg st="0" end="0"/>
                                            </p:txEl>
                                          </p:spTgt>
                                        </p:tgtEl>
                                      </p:cBhvr>
                                    </p:animEffect>
                                    <p:set>
                                      <p:cBhvr>
                                        <p:cTn id="41" dur="1" fill="hold">
                                          <p:stCondLst>
                                            <p:cond delay="499"/>
                                          </p:stCondLst>
                                        </p:cTn>
                                        <p:tgtEl>
                                          <p:spTgt spid="165891">
                                            <p:txEl>
                                              <p:pRg st="0" end="0"/>
                                            </p:txEl>
                                          </p:spTgt>
                                        </p:tgtEl>
                                        <p:attrNameLst>
                                          <p:attrName>style.visibility</p:attrName>
                                        </p:attrNameLst>
                                      </p:cBhvr>
                                      <p:to>
                                        <p:strVal val="hidden"/>
                                      </p:to>
                                    </p:set>
                                  </p:childTnLst>
                                </p:cTn>
                              </p:par>
                              <p:par>
                                <p:cTn id="42" presetID="22" presetClass="exit" presetSubtype="8" fill="hold" grpId="1" nodeType="withEffect">
                                  <p:stCondLst>
                                    <p:cond delay="0"/>
                                  </p:stCondLst>
                                  <p:childTnLst>
                                    <p:animEffect transition="out" filter="wipe(left)">
                                      <p:cBhvr>
                                        <p:cTn id="43" dur="500"/>
                                        <p:tgtEl>
                                          <p:spTgt spid="165891">
                                            <p:txEl>
                                              <p:pRg st="1" end="1"/>
                                            </p:txEl>
                                          </p:spTgt>
                                        </p:tgtEl>
                                      </p:cBhvr>
                                    </p:animEffect>
                                    <p:set>
                                      <p:cBhvr>
                                        <p:cTn id="44" dur="1" fill="hold">
                                          <p:stCondLst>
                                            <p:cond delay="499"/>
                                          </p:stCondLst>
                                        </p:cTn>
                                        <p:tgtEl>
                                          <p:spTgt spid="165891">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build="p"/>
      <p:bldP spid="165891" grpId="1"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title"/>
          </p:nvPr>
        </p:nvSpPr>
        <p:spPr/>
        <p:txBody>
          <a:bodyPr/>
          <a:lstStyle/>
          <a:p>
            <a:pPr marL="320040" indent="-320040" eaLnBrk="1" fontAlgn="auto" hangingPunct="1">
              <a:spcAft>
                <a:spcPts val="0"/>
              </a:spcAft>
              <a:buClr>
                <a:schemeClr val="accent6">
                  <a:lumMod val="75000"/>
                </a:schemeClr>
              </a:buClr>
              <a:defRPr/>
            </a:pPr>
            <a:endParaRPr lang="ru-RU" smtClean="0"/>
          </a:p>
        </p:txBody>
      </p:sp>
      <p:sp>
        <p:nvSpPr>
          <p:cNvPr id="33795" name="Rectangle 3"/>
          <p:cNvSpPr>
            <a:spLocks noGrp="1"/>
          </p:cNvSpPr>
          <p:nvPr>
            <p:ph sz="quarter" idx="13"/>
          </p:nvPr>
        </p:nvSpPr>
        <p:spPr>
          <a:xfrm>
            <a:off x="1143000" y="731838"/>
            <a:ext cx="6400800" cy="3475037"/>
          </a:xfrm>
        </p:spPr>
        <p:txBody>
          <a:bodyPr/>
          <a:lstStyle/>
          <a:p>
            <a:pPr eaLnBrk="1" hangingPunct="1"/>
            <a:endParaRPr lang="ru-RU" smtClean="0"/>
          </a:p>
        </p:txBody>
      </p:sp>
      <p:pic>
        <p:nvPicPr>
          <p:cNvPr id="33796" name="Picture 2" descr="D:\культиваторлар\FIL270.JPG"/>
          <p:cNvPicPr>
            <a:picLocks noChangeAspect="1" noChangeArrowheads="1"/>
          </p:cNvPicPr>
          <p:nvPr/>
        </p:nvPicPr>
        <p:blipFill>
          <a:blip r:embed="rId2"/>
          <a:srcRect/>
          <a:stretch>
            <a:fillRect/>
          </a:stretch>
        </p:blipFill>
        <p:spPr bwMode="auto">
          <a:xfrm>
            <a:off x="22225" y="0"/>
            <a:ext cx="912177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Рисунок 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8963" name="Rectangle 3"/>
          <p:cNvSpPr>
            <a:spLocks noGrp="1" noChangeArrowheads="1"/>
          </p:cNvSpPr>
          <p:nvPr>
            <p:ph sz="quarter" idx="13"/>
          </p:nvPr>
        </p:nvSpPr>
        <p:spPr>
          <a:xfrm>
            <a:off x="142875" y="142875"/>
            <a:ext cx="8821738" cy="6572250"/>
          </a:xfrm>
        </p:spPr>
        <p:txBody>
          <a:bodyPr/>
          <a:lstStyle/>
          <a:p>
            <a:pPr marL="0" indent="0" algn="just" eaLnBrk="1" hangingPunct="1">
              <a:spcBef>
                <a:spcPct val="0"/>
              </a:spcBef>
              <a:buFont typeface="Wingdings 2" pitchFamily="18" charset="2"/>
              <a:buNone/>
            </a:pPr>
            <a:r>
              <a:rPr lang="ru-RU" sz="2800" smtClean="0">
                <a:solidFill>
                  <a:srgbClr val="CC6600"/>
                </a:solidFill>
                <a:latin typeface="Times New Roman" pitchFamily="18" charset="0"/>
                <a:cs typeface="Times New Roman" pitchFamily="18" charset="0"/>
              </a:rPr>
              <a:t>	</a:t>
            </a:r>
            <a:r>
              <a:rPr lang="ru-RU" sz="2800" b="1" smtClean="0">
                <a:solidFill>
                  <a:srgbClr val="FF0000"/>
                </a:solidFill>
                <a:latin typeface="Times New Roman" pitchFamily="18" charset="0"/>
                <a:cs typeface="Times New Roman" pitchFamily="18" charset="0"/>
              </a:rPr>
              <a:t>Экинни парвариш қилиш</a:t>
            </a:r>
            <a:r>
              <a:rPr lang="ru-RU" sz="2800" b="1" smtClean="0">
                <a:solidFill>
                  <a:srgbClr val="CC6600"/>
                </a:solidFill>
                <a:latin typeface="Times New Roman" pitchFamily="18" charset="0"/>
                <a:cs typeface="Times New Roman" pitchFamily="18" charset="0"/>
              </a:rPr>
              <a:t>. </a:t>
            </a:r>
            <a:r>
              <a:rPr lang="ru-RU" sz="2800" b="1" smtClean="0">
                <a:latin typeface="Times New Roman" pitchFamily="18" charset="0"/>
                <a:cs typeface="Times New Roman" pitchFamily="18" charset="0"/>
              </a:rPr>
              <a:t>Маккажўхорини парвариш қилиш тупроқ қатқалоғига қарши кураш, қатор ораларини ишлаш, яганалаш, озиқлантириш, суғориш ва уруғлик майдонларида қўшимча чанглашдан иборат.</a:t>
            </a:r>
          </a:p>
          <a:p>
            <a:pPr marL="0" indent="0" algn="just" eaLnBrk="1" hangingPunct="1">
              <a:spcBef>
                <a:spcPct val="0"/>
              </a:spcBef>
              <a:buFont typeface="Wingdings 2" pitchFamily="18" charset="2"/>
              <a:buNone/>
            </a:pPr>
            <a:r>
              <a:rPr lang="ru-RU" sz="2800" b="1" smtClean="0">
                <a:latin typeface="Times New Roman" pitchFamily="18" charset="0"/>
                <a:cs typeface="Times New Roman" pitchFamily="18" charset="0"/>
              </a:rPr>
              <a:t>	Уруғ униб чиқиш даврида тупроқ қатқалоғини ва бегона ўтларни йўқотиш мақсадида қаторлар қўндалангига қараб енгил бароналар билан бороналанади. </a:t>
            </a:r>
            <a:r>
              <a:rPr lang="ru-RU" sz="2800" b="1" smtClean="0">
                <a:solidFill>
                  <a:srgbClr val="FF0000"/>
                </a:solidFill>
                <a:latin typeface="Times New Roman" pitchFamily="18" charset="0"/>
                <a:cs typeface="Times New Roman" pitchFamily="18" charset="0"/>
              </a:rPr>
              <a:t>Ўсув даврида маккажўхори 3 марта культивация қилинади. </a:t>
            </a:r>
            <a:r>
              <a:rPr lang="ru-RU" sz="2800" b="1" smtClean="0">
                <a:latin typeface="Times New Roman" pitchFamily="18" charset="0"/>
                <a:cs typeface="Times New Roman" pitchFamily="18" charset="0"/>
              </a:rPr>
              <a:t>Ўсимликда ўртача 3-4 та барг ҳосил бўлганда, биринчи культивация қилинади, уялар атрофидаги бегона ўтлар чопиқ қилиниб йўқотилади. </a:t>
            </a: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89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89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Рисунок 1" descr="Выращивание кукурузы на зерно"/>
          <p:cNvPicPr>
            <a:picLocks noChangeAspect="1" noChangeArrowheads="1"/>
          </p:cNvPicPr>
          <p:nvPr/>
        </p:nvPicPr>
        <p:blipFill>
          <a:blip r:embed="rId2"/>
          <a:srcRect/>
          <a:stretch>
            <a:fillRect/>
          </a:stretch>
        </p:blipFill>
        <p:spPr bwMode="auto">
          <a:xfrm>
            <a:off x="0" y="0"/>
            <a:ext cx="900112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bwMode="auto">
          <a:noFill/>
        </p:spPr>
        <p:txBody>
          <a:bodyPr wrap="square" numCol="1" compatLnSpc="1">
            <a:prstTxWarp prst="textNoShape">
              <a:avLst/>
            </a:prstTxWarp>
          </a:bodyPr>
          <a:lstStyle/>
          <a:p>
            <a:endParaRPr lang="ru-RU" smtClean="0">
              <a:solidFill>
                <a:schemeClr val="tx1"/>
              </a:solidFill>
              <a:effectLst/>
            </a:endParaRPr>
          </a:p>
        </p:txBody>
      </p:sp>
      <p:sp>
        <p:nvSpPr>
          <p:cNvPr id="37891" name="Rectangle 3"/>
          <p:cNvSpPr>
            <a:spLocks noGrp="1"/>
          </p:cNvSpPr>
          <p:nvPr>
            <p:ph type="body" idx="4294967295"/>
          </p:nvPr>
        </p:nvSpPr>
        <p:spPr/>
        <p:txBody>
          <a:bodyPr/>
          <a:lstStyle/>
          <a:p>
            <a:endParaRPr lang="ru-RU" smtClean="0"/>
          </a:p>
        </p:txBody>
      </p:sp>
      <p:pic>
        <p:nvPicPr>
          <p:cNvPr id="37892" name="Picture 4" descr="Маккажухори16"/>
          <p:cNvPicPr>
            <a:picLocks noChangeAspect="1" noChangeArrowheads="1"/>
          </p:cNvPicPr>
          <p:nvPr/>
        </p:nvPicPr>
        <p:blipFill>
          <a:blip r:embed="rId2"/>
          <a:srcRect/>
          <a:stretch>
            <a:fillRect/>
          </a:stretch>
        </p:blipFill>
        <p:spPr bwMode="auto">
          <a:xfrm>
            <a:off x="354013" y="333375"/>
            <a:ext cx="8466137" cy="6264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Маккажухори15"/>
          <p:cNvPicPr>
            <a:picLocks noChangeAspect="1" noChangeArrowheads="1"/>
          </p:cNvPicPr>
          <p:nvPr/>
        </p:nvPicPr>
        <p:blipFill>
          <a:blip r:embed="rId2"/>
          <a:srcRect/>
          <a:stretch>
            <a:fillRect/>
          </a:stretch>
        </p:blipFill>
        <p:spPr bwMode="auto">
          <a:xfrm>
            <a:off x="684213" y="476250"/>
            <a:ext cx="8064500" cy="6048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9987" name="Rectangle 3"/>
          <p:cNvSpPr>
            <a:spLocks noGrp="1" noChangeArrowheads="1"/>
          </p:cNvSpPr>
          <p:nvPr>
            <p:ph sz="quarter" idx="13"/>
          </p:nvPr>
        </p:nvSpPr>
        <p:spPr>
          <a:xfrm>
            <a:off x="142875" y="-24"/>
            <a:ext cx="8858250" cy="4429156"/>
          </a:xfrm>
        </p:spPr>
        <p:txBody>
          <a:bodyPr/>
          <a:lstStyle/>
          <a:p>
            <a:pPr eaLnBrk="1" hangingPunct="1">
              <a:lnSpc>
                <a:spcPct val="60000"/>
              </a:lnSpc>
            </a:pPr>
            <a:endParaRPr lang="uz-Cyrl-UZ" sz="1500" b="1" i="1" smtClean="0"/>
          </a:p>
          <a:p>
            <a:pPr algn="just" eaLnBrk="1" hangingPunct="1">
              <a:lnSpc>
                <a:spcPct val="90000"/>
              </a:lnSpc>
            </a:pPr>
            <a:r>
              <a:rPr lang="ru-RU" sz="2800" b="1" smtClean="0">
                <a:solidFill>
                  <a:srgbClr val="0033CC"/>
                </a:solidFill>
                <a:latin typeface="Times New Roman" pitchFamily="18" charset="0"/>
                <a:cs typeface="Times New Roman" pitchFamily="18" charset="0"/>
              </a:rPr>
              <a:t>Макажўхори сувга талабчан экин. Маккажўхори навига, тупроқ шароитига қараб 3 мартадан 6 мартагача суғорилади. 1-2 сув ўсимлик тўпгул чиқармасдан олдин берилади. </a:t>
            </a:r>
          </a:p>
          <a:p>
            <a:pPr algn="just" eaLnBrk="1" hangingPunct="1">
              <a:lnSpc>
                <a:spcPct val="90000"/>
              </a:lnSpc>
            </a:pPr>
            <a:r>
              <a:rPr lang="ru-RU" sz="2800" b="1" smtClean="0">
                <a:solidFill>
                  <a:srgbClr val="0033CC"/>
                </a:solidFill>
                <a:latin typeface="Times New Roman" pitchFamily="18" charset="0"/>
                <a:cs typeface="Times New Roman" pitchFamily="18" charset="0"/>
              </a:rPr>
              <a:t>Биринчи сув майса пайдо бўлгандан сўнг 20-25 кун ўтгач ва иккинчи сув 20-25 кундан кейин берилади.Бу суғоришларда гектарига 700-800</a:t>
            </a:r>
            <a:r>
              <a:rPr lang="uz-Cyrl-UZ" sz="2800" b="1" smtClean="0">
                <a:solidFill>
                  <a:srgbClr val="0033CC"/>
                </a:solidFill>
                <a:latin typeface="Times New Roman" pitchFamily="18" charset="0"/>
                <a:cs typeface="Times New Roman" pitchFamily="18" charset="0"/>
              </a:rPr>
              <a:t> </a:t>
            </a:r>
            <a:r>
              <a:rPr lang="ru-RU" sz="2800" b="1" smtClean="0">
                <a:solidFill>
                  <a:srgbClr val="0033CC"/>
                </a:solidFill>
                <a:latin typeface="Times New Roman" pitchFamily="18" charset="0"/>
                <a:cs typeface="Times New Roman" pitchFamily="18" charset="0"/>
              </a:rPr>
              <a:t>м3 сув берилади.Тўпгул чиқариш даврида ва дон етилиш даврида маккажўхорининг сувга талабчанлиги яна ҳам ортади. </a:t>
            </a:r>
          </a:p>
        </p:txBody>
      </p:sp>
      <p:pic>
        <p:nvPicPr>
          <p:cNvPr id="39939" name="Picture 3" descr="C:\КАФЕДРА\Укув услубий мажмуалар\Усимликшунослик ва Пахтачилик фанидан мажмуалар\Усим-пахтачилик_мавзулар презинтацияси\04 Макажухори\58a7ead6f814d53bffd78e28e230d029.jpg"/>
          <p:cNvPicPr>
            <a:picLocks noChangeAspect="1" noChangeArrowheads="1"/>
          </p:cNvPicPr>
          <p:nvPr/>
        </p:nvPicPr>
        <p:blipFill>
          <a:blip r:embed="rId2"/>
          <a:srcRect/>
          <a:stretch>
            <a:fillRect/>
          </a:stretch>
        </p:blipFill>
        <p:spPr bwMode="auto">
          <a:xfrm>
            <a:off x="2214546" y="4295784"/>
            <a:ext cx="4476085" cy="2562216"/>
          </a:xfrm>
          <a:prstGeom prst="rect">
            <a:avLst/>
          </a:prstGeom>
          <a:noFill/>
        </p:spPr>
      </p:pic>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9987">
                                            <p:txEl>
                                              <p:pRg st="1" end="1"/>
                                            </p:txEl>
                                          </p:spTgt>
                                        </p:tgtEl>
                                        <p:attrNameLst>
                                          <p:attrName>style.visibility</p:attrName>
                                        </p:attrNameLst>
                                      </p:cBhvr>
                                      <p:to>
                                        <p:strVal val="visible"/>
                                      </p:to>
                                    </p:set>
                                    <p:animEffect transition="in" filter="fade">
                                      <p:cBhvr>
                                        <p:cTn id="7" dur="1000"/>
                                        <p:tgtEl>
                                          <p:spTgt spid="169987">
                                            <p:txEl>
                                              <p:pRg st="1" end="1"/>
                                            </p:txEl>
                                          </p:spTgt>
                                        </p:tgtEl>
                                      </p:cBhvr>
                                    </p:animEffect>
                                    <p:anim calcmode="lin" valueType="num">
                                      <p:cBhvr>
                                        <p:cTn id="8" dur="1000" fill="hold"/>
                                        <p:tgtEl>
                                          <p:spTgt spid="169987">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6998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9987">
                                            <p:txEl>
                                              <p:pRg st="2" end="2"/>
                                            </p:txEl>
                                          </p:spTgt>
                                        </p:tgtEl>
                                        <p:attrNameLst>
                                          <p:attrName>style.visibility</p:attrName>
                                        </p:attrNameLst>
                                      </p:cBhvr>
                                      <p:to>
                                        <p:strVal val="visible"/>
                                      </p:to>
                                    </p:set>
                                    <p:animEffect transition="in" filter="fade">
                                      <p:cBhvr>
                                        <p:cTn id="14" dur="1000"/>
                                        <p:tgtEl>
                                          <p:spTgt spid="169987">
                                            <p:txEl>
                                              <p:pRg st="2" end="2"/>
                                            </p:txEl>
                                          </p:spTgt>
                                        </p:tgtEl>
                                      </p:cBhvr>
                                    </p:animEffect>
                                    <p:anim calcmode="lin" valueType="num">
                                      <p:cBhvr>
                                        <p:cTn id="15" dur="1000" fill="hold"/>
                                        <p:tgtEl>
                                          <p:spTgt spid="16998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6998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images (4)"/>
          <p:cNvPicPr>
            <a:picLocks noChangeAspect="1" noChangeArrowheads="1"/>
          </p:cNvPicPr>
          <p:nvPr/>
        </p:nvPicPr>
        <p:blipFill>
          <a:blip r:embed="rId2"/>
          <a:srcRect/>
          <a:stretch>
            <a:fillRect/>
          </a:stretch>
        </p:blipFill>
        <p:spPr bwMode="auto">
          <a:xfrm>
            <a:off x="395288" y="188913"/>
            <a:ext cx="8497887" cy="6381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p:cNvSpPr>
          <p:nvPr>
            <p:ph sz="quarter" idx="13"/>
          </p:nvPr>
        </p:nvSpPr>
        <p:spPr>
          <a:xfrm>
            <a:off x="179388" y="188913"/>
            <a:ext cx="8785225" cy="6480175"/>
          </a:xfrm>
        </p:spPr>
        <p:txBody>
          <a:bodyPr/>
          <a:lstStyle/>
          <a:p>
            <a:pPr marL="3175" indent="485775" algn="just" eaLnBrk="1" hangingPunct="1">
              <a:buFont typeface="Wingdings" pitchFamily="2" charset="2"/>
              <a:buNone/>
            </a:pPr>
            <a:r>
              <a:rPr lang="ru-RU" sz="2800" b="1" smtClean="0">
                <a:latin typeface="Times New Roman" pitchFamily="18" charset="0"/>
                <a:cs typeface="Times New Roman" pitchFamily="18" charset="0"/>
              </a:rPr>
              <a:t>Бу даврда тез-тез сув бериб туриш керак. Ҳар </a:t>
            </a:r>
            <a:r>
              <a:rPr lang="ru-RU" sz="2800" b="1" smtClean="0">
                <a:solidFill>
                  <a:srgbClr val="FF6600"/>
                </a:solidFill>
                <a:latin typeface="Times New Roman" pitchFamily="18" charset="0"/>
                <a:cs typeface="Times New Roman" pitchFamily="18" charset="0"/>
              </a:rPr>
              <a:t>12-15 кунда 80-900 м3 миқдорда сув берилади.</a:t>
            </a:r>
            <a:r>
              <a:rPr lang="ru-RU" sz="2800" b="1" smtClean="0">
                <a:latin typeface="Times New Roman" pitchFamily="18" charset="0"/>
                <a:cs typeface="Times New Roman" pitchFamily="18" charset="0"/>
              </a:rPr>
              <a:t> Ер ости сувлари чуқур жойлашган ерларда баҳорда экилган маккажўхори ўсув даврида </a:t>
            </a:r>
            <a:r>
              <a:rPr lang="ru-RU" sz="2800" b="1" smtClean="0">
                <a:solidFill>
                  <a:srgbClr val="FF6600"/>
                </a:solidFill>
                <a:latin typeface="Times New Roman" pitchFamily="18" charset="0"/>
                <a:cs typeface="Times New Roman" pitchFamily="18" charset="0"/>
              </a:rPr>
              <a:t>5-6 марта</a:t>
            </a:r>
            <a:r>
              <a:rPr lang="ru-RU" sz="2800" b="1" smtClean="0">
                <a:latin typeface="Times New Roman" pitchFamily="18" charset="0"/>
                <a:cs typeface="Times New Roman" pitchFamily="18" charset="0"/>
              </a:rPr>
              <a:t> ер ости сувлари юза жойлашган ерларда эса </a:t>
            </a:r>
            <a:r>
              <a:rPr lang="ru-RU" sz="2800" b="1" smtClean="0">
                <a:solidFill>
                  <a:srgbClr val="FF6600"/>
                </a:solidFill>
                <a:latin typeface="Times New Roman" pitchFamily="18" charset="0"/>
                <a:cs typeface="Times New Roman" pitchFamily="18" charset="0"/>
              </a:rPr>
              <a:t>3-4 марта</a:t>
            </a:r>
            <a:r>
              <a:rPr lang="ru-RU" sz="2800" b="1" smtClean="0">
                <a:latin typeface="Times New Roman" pitchFamily="18" charset="0"/>
                <a:cs typeface="Times New Roman" pitchFamily="18" charset="0"/>
              </a:rPr>
              <a:t> суғорилади. Ҳар суғоришдан кейин қатор оралари культивация қилинади. </a:t>
            </a:r>
          </a:p>
          <a:p>
            <a:pPr marL="3175" indent="485775" algn="just" eaLnBrk="1" hangingPunct="1">
              <a:buFont typeface="Wingdings 2" pitchFamily="18" charset="2"/>
              <a:buNone/>
            </a:pPr>
            <a:r>
              <a:rPr lang="ru-RU" sz="2800" b="1" smtClean="0">
                <a:latin typeface="Times New Roman" pitchFamily="18" charset="0"/>
                <a:cs typeface="Times New Roman" pitchFamily="18" charset="0"/>
              </a:rPr>
              <a:t>Дон учун экилган маккажўхори </a:t>
            </a:r>
            <a:r>
              <a:rPr lang="ru-RU" sz="2800" b="1" smtClean="0">
                <a:solidFill>
                  <a:srgbClr val="FF6600"/>
                </a:solidFill>
                <a:latin typeface="Times New Roman" pitchFamily="18" charset="0"/>
                <a:cs typeface="Times New Roman" pitchFamily="18" charset="0"/>
              </a:rPr>
              <a:t>сунъий равишда қўшимча чанглатилади.</a:t>
            </a:r>
            <a:r>
              <a:rPr lang="uz-Cyrl-UZ" sz="2800" b="1" smtClean="0">
                <a:latin typeface="Times New Roman" pitchFamily="18" charset="0"/>
                <a:cs typeface="Times New Roman" pitchFamily="18" charset="0"/>
              </a:rPr>
              <a:t> </a:t>
            </a:r>
            <a:r>
              <a:rPr lang="ru-RU" sz="2800" b="1" smtClean="0">
                <a:latin typeface="Times New Roman" pitchFamily="18" charset="0"/>
                <a:cs typeface="Times New Roman" pitchFamily="18" charset="0"/>
              </a:rPr>
              <a:t>Маккажўхорини гуллаш даврида ўсимликлар устидан арқон судраб ўтиш ва уларни силкитиш билан даладаги чанг сони кўпайтирилади.</a:t>
            </a:r>
          </a:p>
        </p:txBody>
      </p:sp>
      <p:pic>
        <p:nvPicPr>
          <p:cNvPr id="41987" name="Picture 3" descr="C:\КАФЕДРА\Укув услубий мажмуалар\Усимликшунослик ва Пахтачилик фанидан мажмуалар\Усим-пахтачилик_мавзулар презинтацияси\04 Макажухори\1002.jpg"/>
          <p:cNvPicPr>
            <a:picLocks noChangeAspect="1" noChangeArrowheads="1"/>
          </p:cNvPicPr>
          <p:nvPr/>
        </p:nvPicPr>
        <p:blipFill>
          <a:blip r:embed="rId2"/>
          <a:srcRect/>
          <a:stretch>
            <a:fillRect/>
          </a:stretch>
        </p:blipFill>
        <p:spPr bwMode="auto">
          <a:xfrm>
            <a:off x="5857884" y="5054640"/>
            <a:ext cx="2561404" cy="194626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2034" name="AutoShape 2"/>
          <p:cNvSpPr>
            <a:spLocks noGrp="1" noChangeArrowheads="1"/>
          </p:cNvSpPr>
          <p:nvPr>
            <p:ph type="title"/>
          </p:nvPr>
        </p:nvSpPr>
        <p:spPr>
          <a:xfrm>
            <a:off x="714375" y="0"/>
            <a:ext cx="7924800" cy="500063"/>
          </a:xfrm>
        </p:spPr>
        <p:txBody>
          <a:bodyPr/>
          <a:lstStyle/>
          <a:p>
            <a:pPr marL="320040" indent="-320040" algn="ctr" eaLnBrk="1" fontAlgn="auto" hangingPunct="1">
              <a:spcAft>
                <a:spcPts val="0"/>
              </a:spcAft>
              <a:buClr>
                <a:schemeClr val="accent6">
                  <a:lumMod val="75000"/>
                </a:schemeClr>
              </a:buClr>
              <a:defRPr/>
            </a:pPr>
            <a:r>
              <a:rPr lang="ru-RU" sz="3200" dirty="0" err="1" smtClean="0">
                <a:solidFill>
                  <a:srgbClr val="FF0000"/>
                </a:solidFill>
                <a:latin typeface="Times New Roman" pitchFamily="18" charset="0"/>
                <a:cs typeface="Times New Roman" pitchFamily="18" charset="0"/>
              </a:rPr>
              <a:t>Ҳосилни</a:t>
            </a:r>
            <a:r>
              <a:rPr lang="ru-RU" sz="3200" dirty="0" smtClean="0">
                <a:solidFill>
                  <a:srgbClr val="FF0000"/>
                </a:solidFill>
                <a:latin typeface="Times New Roman" pitchFamily="18" charset="0"/>
                <a:cs typeface="Times New Roman" pitchFamily="18" charset="0"/>
              </a:rPr>
              <a:t> </a:t>
            </a:r>
            <a:r>
              <a:rPr lang="ru-RU" sz="3200" dirty="0" err="1" smtClean="0">
                <a:solidFill>
                  <a:srgbClr val="FF0000"/>
                </a:solidFill>
                <a:latin typeface="Times New Roman" pitchFamily="18" charset="0"/>
                <a:cs typeface="Times New Roman" pitchFamily="18" charset="0"/>
              </a:rPr>
              <a:t>йиғиб</a:t>
            </a:r>
            <a:r>
              <a:rPr lang="ru-RU" sz="3200" dirty="0" smtClean="0">
                <a:solidFill>
                  <a:srgbClr val="FF0000"/>
                </a:solidFill>
                <a:latin typeface="Times New Roman" pitchFamily="18" charset="0"/>
                <a:cs typeface="Times New Roman" pitchFamily="18" charset="0"/>
              </a:rPr>
              <a:t> </a:t>
            </a:r>
            <a:r>
              <a:rPr lang="ru-RU" sz="3200" dirty="0" err="1" smtClean="0">
                <a:solidFill>
                  <a:srgbClr val="FF0000"/>
                </a:solidFill>
                <a:latin typeface="Times New Roman" pitchFamily="18" charset="0"/>
                <a:cs typeface="Times New Roman" pitchFamily="18" charset="0"/>
              </a:rPr>
              <a:t>олиш</a:t>
            </a:r>
            <a:endParaRPr lang="ru-RU" sz="3200" dirty="0" smtClean="0">
              <a:solidFill>
                <a:srgbClr val="FF0000"/>
              </a:solidFill>
              <a:latin typeface="Times New Roman" pitchFamily="18" charset="0"/>
              <a:cs typeface="Times New Roman" pitchFamily="18" charset="0"/>
            </a:endParaRPr>
          </a:p>
        </p:txBody>
      </p:sp>
      <p:sp>
        <p:nvSpPr>
          <p:cNvPr id="172035" name="Rectangle 3"/>
          <p:cNvSpPr>
            <a:spLocks noGrp="1" noChangeArrowheads="1"/>
          </p:cNvSpPr>
          <p:nvPr>
            <p:ph sz="quarter" idx="13"/>
          </p:nvPr>
        </p:nvSpPr>
        <p:spPr>
          <a:xfrm>
            <a:off x="214313" y="642938"/>
            <a:ext cx="8786812" cy="6072187"/>
          </a:xfrm>
        </p:spPr>
        <p:txBody>
          <a:bodyPr/>
          <a:lstStyle/>
          <a:p>
            <a:pPr marL="0" indent="450850" algn="just" eaLnBrk="1" hangingPunct="1"/>
            <a:r>
              <a:rPr lang="ru-RU" sz="2800" b="1" smtClean="0">
                <a:solidFill>
                  <a:srgbClr val="0033CC"/>
                </a:solidFill>
                <a:latin typeface="Times New Roman" pitchFamily="18" charset="0"/>
              </a:rPr>
              <a:t>Силос учун экилган экилган маккажўхори донининг сут - мум пишиш даврида ўрилади. Бунда КСК-100, "Вихрь" КС-1,8 русумли комбайнлари ишлатилади.</a:t>
            </a:r>
          </a:p>
          <a:p>
            <a:pPr marL="0" indent="450850" algn="just" eaLnBrk="1" hangingPunct="1"/>
            <a:r>
              <a:rPr lang="ru-RU" sz="2800" b="1" smtClean="0">
                <a:solidFill>
                  <a:srgbClr val="0033CC"/>
                </a:solidFill>
                <a:latin typeface="Times New Roman" pitchFamily="18" charset="0"/>
              </a:rPr>
              <a:t>Дон учун экилган маккажўхорининг дони тўла пишганда, сўта қобиқлари қуриганда йиғиштириб олинади. Бунда "Херсонец-200", "Херсонец-72" русумли махсус комбайнлар ишлатилади. Бу комбайнлар бир йўла маккажўхорини ўриш, поясини майдалаш, сўталарни поядан ажратиб олиш ва уларни қобиғини арчиш ишларини бажаради. Сўталар эса хўжаликда оддий молотилка ёки комбайнда янчилади.</a:t>
            </a: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172034"/>
                                        </p:tgtEl>
                                        <p:attrNameLst>
                                          <p:attrName>style.visibility</p:attrName>
                                        </p:attrNameLst>
                                      </p:cBhvr>
                                      <p:to>
                                        <p:strVal val="visible"/>
                                      </p:to>
                                    </p:set>
                                    <p:animEffect transition="in" filter="dissolve">
                                      <p:cBhvr>
                                        <p:cTn id="7" dur="500"/>
                                        <p:tgtEl>
                                          <p:spTgt spid="1720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72035">
                                            <p:txEl>
                                              <p:pRg st="0" end="0"/>
                                            </p:txEl>
                                          </p:spTgt>
                                        </p:tgtEl>
                                        <p:attrNameLst>
                                          <p:attrName>style.visibility</p:attrName>
                                        </p:attrNameLst>
                                      </p:cBhvr>
                                      <p:to>
                                        <p:strVal val="visible"/>
                                      </p:to>
                                    </p:set>
                                    <p:animEffect transition="in" filter="dissolve">
                                      <p:cBhvr>
                                        <p:cTn id="12" dur="500"/>
                                        <p:tgtEl>
                                          <p:spTgt spid="17203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72035">
                                            <p:txEl>
                                              <p:pRg st="1" end="1"/>
                                            </p:txEl>
                                          </p:spTgt>
                                        </p:tgtEl>
                                        <p:attrNameLst>
                                          <p:attrName>style.visibility</p:attrName>
                                        </p:attrNameLst>
                                      </p:cBhvr>
                                      <p:to>
                                        <p:strVal val="visible"/>
                                      </p:to>
                                    </p:set>
                                    <p:animEffect transition="in" filter="dissolve">
                                      <p:cBhvr>
                                        <p:cTn id="17" dur="500"/>
                                        <p:tgtEl>
                                          <p:spTgt spid="1720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88" y="0"/>
            <a:ext cx="8229600" cy="571500"/>
          </a:xfrm>
        </p:spPr>
        <p:txBody>
          <a:bodyPr>
            <a:normAutofit fontScale="90000"/>
          </a:bodyPr>
          <a:lstStyle/>
          <a:p>
            <a:pPr marL="320040" indent="-320040" eaLnBrk="1" fontAlgn="auto" hangingPunct="1">
              <a:spcAft>
                <a:spcPts val="0"/>
              </a:spcAft>
              <a:buClr>
                <a:schemeClr val="accent6">
                  <a:lumMod val="75000"/>
                </a:schemeClr>
              </a:buClr>
              <a:defRPr/>
            </a:pPr>
            <a:r>
              <a:rPr lang="uz-Cyrl-UZ" dirty="0" smtClean="0"/>
              <a:t>Маккажўхорини силос учун ўриш</a:t>
            </a:r>
            <a:endParaRPr lang="ru-RU" dirty="0"/>
          </a:p>
        </p:txBody>
      </p:sp>
      <p:sp>
        <p:nvSpPr>
          <p:cNvPr id="45059" name="Содержимое 2"/>
          <p:cNvSpPr>
            <a:spLocks noGrp="1"/>
          </p:cNvSpPr>
          <p:nvPr>
            <p:ph sz="quarter" idx="13"/>
          </p:nvPr>
        </p:nvSpPr>
        <p:spPr>
          <a:xfrm>
            <a:off x="1143000" y="731838"/>
            <a:ext cx="6400800" cy="3475037"/>
          </a:xfrm>
        </p:spPr>
        <p:txBody>
          <a:bodyPr/>
          <a:lstStyle/>
          <a:p>
            <a:pPr eaLnBrk="1" hangingPunct="1"/>
            <a:endParaRPr lang="ru-RU" smtClean="0"/>
          </a:p>
        </p:txBody>
      </p:sp>
      <p:pic>
        <p:nvPicPr>
          <p:cNvPr id="45060" name="Рисунок 4" descr="http://miragro.com/sites/default/files/imige/rastenievodstvo/zernovie/kukuruza_na_silos.jpg"/>
          <p:cNvPicPr>
            <a:picLocks noChangeAspect="1" noChangeArrowheads="1"/>
          </p:cNvPicPr>
          <p:nvPr/>
        </p:nvPicPr>
        <p:blipFill>
          <a:blip r:embed="rId2"/>
          <a:srcRect/>
          <a:stretch>
            <a:fillRect/>
          </a:stretch>
        </p:blipFill>
        <p:spPr bwMode="auto">
          <a:xfrm>
            <a:off x="0" y="1462088"/>
            <a:ext cx="9144000" cy="5395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Рисунок 1" descr="http://forpost.tv/img/catalog/195_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800" b="1" dirty="0" err="1" smtClean="0"/>
              <a:t>Кунгабоқар</a:t>
            </a:r>
            <a:r>
              <a:rPr lang="uz-Cyrl-UZ" sz="2800" b="1" dirty="0" smtClean="0"/>
              <a:t>.</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rmAutofit fontScale="85000" lnSpcReduction="10000"/>
          </a:bodyPr>
          <a:lstStyle/>
          <a:p>
            <a:pPr algn="just" hangingPunct="0"/>
            <a:r>
              <a:rPr lang="uz-Cyrl-UZ" sz="2400" dirty="0" smtClean="0"/>
              <a:t>Кунгабоқар асосий мойли экиндир. </a:t>
            </a:r>
            <a:r>
              <a:rPr lang="ru-RU" sz="2400" dirty="0" err="1" smtClean="0"/>
              <a:t>Уруғида </a:t>
            </a:r>
            <a:r>
              <a:rPr lang="ru-RU" sz="2400" dirty="0" smtClean="0"/>
              <a:t>50-52 % </a:t>
            </a:r>
            <a:r>
              <a:rPr lang="ru-RU" sz="2400" dirty="0" err="1" smtClean="0"/>
              <a:t>гача</a:t>
            </a:r>
            <a:r>
              <a:rPr lang="ru-RU" sz="2400" dirty="0" smtClean="0"/>
              <a:t> мазали, </a:t>
            </a:r>
            <a:r>
              <a:rPr lang="ru-RU" sz="2400" dirty="0" err="1" smtClean="0"/>
              <a:t>озиқ-овқатга ишлатиладиган</a:t>
            </a:r>
            <a:r>
              <a:rPr lang="ru-RU" sz="2400" dirty="0" smtClean="0"/>
              <a:t> мой </a:t>
            </a:r>
            <a:r>
              <a:rPr lang="ru-RU" sz="2400" dirty="0" err="1" smtClean="0"/>
              <a:t>бўлади</a:t>
            </a:r>
            <a:r>
              <a:rPr lang="ru-RU" sz="2400" dirty="0" smtClean="0"/>
              <a:t>. </a:t>
            </a:r>
            <a:r>
              <a:rPr lang="ru-RU" sz="2400" dirty="0" err="1" smtClean="0"/>
              <a:t>Мойдан</a:t>
            </a:r>
            <a:r>
              <a:rPr lang="ru-RU" sz="2400" dirty="0" smtClean="0"/>
              <a:t> маргарин </a:t>
            </a:r>
            <a:r>
              <a:rPr lang="ru-RU" sz="2400" dirty="0" err="1" smtClean="0"/>
              <a:t>тайёрланади</a:t>
            </a:r>
            <a:r>
              <a:rPr lang="ru-RU" sz="2400" dirty="0" smtClean="0"/>
              <a:t>, паст </a:t>
            </a:r>
            <a:r>
              <a:rPr lang="ru-RU" sz="2400" dirty="0" err="1" smtClean="0"/>
              <a:t>навлиси</a:t>
            </a:r>
            <a:r>
              <a:rPr lang="ru-RU" sz="2400" dirty="0" smtClean="0"/>
              <a:t> техник </a:t>
            </a:r>
            <a:r>
              <a:rPr lang="ru-RU" sz="2400" dirty="0" err="1" smtClean="0"/>
              <a:t>мақсадлар учун</a:t>
            </a:r>
            <a:r>
              <a:rPr lang="ru-RU" sz="2400" dirty="0" smtClean="0"/>
              <a:t> </a:t>
            </a:r>
            <a:r>
              <a:rPr lang="ru-RU" sz="2400" dirty="0" err="1" smtClean="0"/>
              <a:t>ишлатилади</a:t>
            </a:r>
            <a:r>
              <a:rPr lang="ru-RU" sz="2400" dirty="0" smtClean="0"/>
              <a:t>. </a:t>
            </a:r>
            <a:r>
              <a:rPr lang="ru-RU" sz="2400" dirty="0" err="1" smtClean="0"/>
              <a:t>Пояси</a:t>
            </a:r>
            <a:r>
              <a:rPr lang="ru-RU" sz="2400" dirty="0" smtClean="0"/>
              <a:t> </a:t>
            </a:r>
            <a:r>
              <a:rPr lang="ru-RU" sz="2400" dirty="0" err="1" smtClean="0"/>
              <a:t>ёқилганда қоладиган кул</a:t>
            </a:r>
            <a:r>
              <a:rPr lang="ru-RU" sz="2400" dirty="0" smtClean="0"/>
              <a:t> </a:t>
            </a:r>
            <a:r>
              <a:rPr lang="ru-RU" sz="2400" dirty="0" err="1" smtClean="0"/>
              <a:t>калийга</a:t>
            </a:r>
            <a:r>
              <a:rPr lang="ru-RU" sz="2400" dirty="0" smtClean="0"/>
              <a:t> </a:t>
            </a:r>
            <a:r>
              <a:rPr lang="ru-RU" sz="2400" dirty="0" err="1" smtClean="0"/>
              <a:t>жуда</a:t>
            </a:r>
            <a:r>
              <a:rPr lang="ru-RU" sz="2400" dirty="0" smtClean="0"/>
              <a:t> </a:t>
            </a:r>
            <a:r>
              <a:rPr lang="ru-RU" sz="2400" dirty="0" err="1" smtClean="0"/>
              <a:t>бойдир</a:t>
            </a:r>
            <a:r>
              <a:rPr lang="ru-RU" sz="2400" dirty="0" smtClean="0"/>
              <a:t>.</a:t>
            </a:r>
          </a:p>
          <a:p>
            <a:pPr algn="just" hangingPunct="0"/>
            <a:r>
              <a:rPr lang="ru-RU" sz="2400" dirty="0" err="1" smtClean="0"/>
              <a:t>Уруғлар </a:t>
            </a:r>
            <a:r>
              <a:rPr lang="ru-RU" sz="2400" dirty="0" smtClean="0"/>
              <a:t>мой </a:t>
            </a:r>
            <a:r>
              <a:rPr lang="ru-RU" sz="2400" dirty="0" err="1" smtClean="0"/>
              <a:t>олиш</a:t>
            </a:r>
            <a:r>
              <a:rPr lang="ru-RU" sz="2400" dirty="0" smtClean="0"/>
              <a:t> </a:t>
            </a:r>
            <a:r>
              <a:rPr lang="ru-RU" sz="2400" dirty="0" err="1" smtClean="0"/>
              <a:t>учун</a:t>
            </a:r>
            <a:r>
              <a:rPr lang="ru-RU" sz="2400" dirty="0" smtClean="0"/>
              <a:t> </a:t>
            </a:r>
            <a:r>
              <a:rPr lang="ru-RU" sz="2400" dirty="0" err="1" smtClean="0"/>
              <a:t>қайта ишланганда</a:t>
            </a:r>
            <a:r>
              <a:rPr lang="ru-RU" sz="2400" dirty="0" smtClean="0"/>
              <a:t> </a:t>
            </a:r>
            <a:r>
              <a:rPr lang="ru-RU" sz="2400" dirty="0" err="1" smtClean="0"/>
              <a:t>олинадиган</a:t>
            </a:r>
            <a:r>
              <a:rPr lang="ru-RU" sz="2400" dirty="0" smtClean="0"/>
              <a:t> </a:t>
            </a:r>
            <a:r>
              <a:rPr lang="ru-RU" sz="2400" dirty="0" err="1" smtClean="0"/>
              <a:t>кунжара</a:t>
            </a:r>
            <a:r>
              <a:rPr lang="ru-RU" sz="2400" dirty="0" smtClean="0"/>
              <a:t> </a:t>
            </a:r>
            <a:r>
              <a:rPr lang="ru-RU" sz="2400" dirty="0" err="1" smtClean="0"/>
              <a:t>жуда</a:t>
            </a:r>
            <a:r>
              <a:rPr lang="ru-RU" sz="2400" dirty="0" smtClean="0"/>
              <a:t> </a:t>
            </a:r>
            <a:r>
              <a:rPr lang="ru-RU" sz="2400" dirty="0" err="1" smtClean="0"/>
              <a:t>тўйимли</a:t>
            </a:r>
            <a:r>
              <a:rPr lang="ru-RU" sz="2400" dirty="0" smtClean="0"/>
              <a:t> </a:t>
            </a:r>
            <a:r>
              <a:rPr lang="ru-RU" sz="2400" dirty="0" err="1" smtClean="0"/>
              <a:t>бўлиб</a:t>
            </a:r>
            <a:r>
              <a:rPr lang="ru-RU" sz="2400" dirty="0" smtClean="0"/>
              <a:t>, </a:t>
            </a:r>
            <a:r>
              <a:rPr lang="ru-RU" sz="2400" dirty="0" err="1" smtClean="0"/>
              <a:t>унда</a:t>
            </a:r>
            <a:r>
              <a:rPr lang="ru-RU" sz="2400" dirty="0" smtClean="0"/>
              <a:t> 20-35% </a:t>
            </a:r>
            <a:r>
              <a:rPr lang="ru-RU" sz="2400" dirty="0" err="1" smtClean="0"/>
              <a:t>оқсил бўлади</a:t>
            </a:r>
            <a:r>
              <a:rPr lang="ru-RU" sz="2400" dirty="0" smtClean="0"/>
              <a:t>, </a:t>
            </a:r>
            <a:r>
              <a:rPr lang="ru-RU" sz="2400" dirty="0" err="1" smtClean="0"/>
              <a:t>айниқса</a:t>
            </a:r>
            <a:r>
              <a:rPr lang="ru-RU" sz="2400" dirty="0" smtClean="0"/>
              <a:t>, </a:t>
            </a:r>
            <a:r>
              <a:rPr lang="ru-RU" sz="2400" dirty="0" err="1" smtClean="0"/>
              <a:t>соғин сигирлар</a:t>
            </a:r>
            <a:r>
              <a:rPr lang="ru-RU" sz="2400" dirty="0" smtClean="0"/>
              <a:t> </a:t>
            </a:r>
            <a:r>
              <a:rPr lang="ru-RU" sz="2400" dirty="0" err="1" smtClean="0"/>
              <a:t>учун</a:t>
            </a:r>
            <a:r>
              <a:rPr lang="ru-RU" sz="2400" dirty="0" smtClean="0"/>
              <a:t> </a:t>
            </a:r>
            <a:r>
              <a:rPr lang="ru-RU" sz="2400" dirty="0" err="1" smtClean="0"/>
              <a:t>яхши</a:t>
            </a:r>
            <a:r>
              <a:rPr lang="ru-RU" sz="2400" dirty="0" smtClean="0"/>
              <a:t> ем </a:t>
            </a:r>
            <a:r>
              <a:rPr lang="ru-RU" sz="2400" dirty="0" err="1" smtClean="0"/>
              <a:t>саналади</a:t>
            </a:r>
            <a:r>
              <a:rPr lang="ru-RU" sz="2400" dirty="0" smtClean="0"/>
              <a:t>. </a:t>
            </a:r>
            <a:r>
              <a:rPr lang="ru-RU" sz="2400" dirty="0" err="1" smtClean="0"/>
              <a:t>Қимматли силосбоп</a:t>
            </a:r>
            <a:r>
              <a:rPr lang="ru-RU" sz="2400" dirty="0" smtClean="0"/>
              <a:t> </a:t>
            </a:r>
            <a:r>
              <a:rPr lang="ru-RU" sz="2400" dirty="0" err="1" smtClean="0"/>
              <a:t>экиндир</a:t>
            </a:r>
            <a:r>
              <a:rPr lang="ru-RU" sz="2400" dirty="0" smtClean="0"/>
              <a:t>. </a:t>
            </a:r>
            <a:r>
              <a:rPr lang="ru-RU" sz="2400" dirty="0" err="1" smtClean="0"/>
              <a:t>Силосбоп</a:t>
            </a:r>
            <a:r>
              <a:rPr lang="ru-RU" sz="2400" dirty="0" smtClean="0"/>
              <a:t> </a:t>
            </a:r>
            <a:r>
              <a:rPr lang="ru-RU" sz="2400" dirty="0" err="1" smtClean="0"/>
              <a:t>навлари</a:t>
            </a:r>
            <a:r>
              <a:rPr lang="ru-RU" sz="2400" dirty="0" smtClean="0"/>
              <a:t> </a:t>
            </a:r>
            <a:r>
              <a:rPr lang="ru-RU" sz="2400" dirty="0" err="1" smtClean="0"/>
              <a:t>сербарг</a:t>
            </a:r>
            <a:r>
              <a:rPr lang="ru-RU" sz="2400" dirty="0" smtClean="0"/>
              <a:t> </a:t>
            </a:r>
            <a:r>
              <a:rPr lang="ru-RU" sz="2400" dirty="0" err="1" smtClean="0"/>
              <a:t>ва</a:t>
            </a:r>
            <a:r>
              <a:rPr lang="ru-RU" sz="2400" dirty="0" smtClean="0"/>
              <a:t> баланд </a:t>
            </a:r>
            <a:r>
              <a:rPr lang="ru-RU" sz="2400" dirty="0" err="1" smtClean="0"/>
              <a:t>бўйли</a:t>
            </a:r>
            <a:r>
              <a:rPr lang="ru-RU" sz="2400" dirty="0" smtClean="0"/>
              <a:t> </a:t>
            </a:r>
            <a:r>
              <a:rPr lang="ru-RU" sz="2400" dirty="0" err="1" smtClean="0"/>
              <a:t>бўлганлиги</a:t>
            </a:r>
            <a:r>
              <a:rPr lang="ru-RU" sz="2400" dirty="0" smtClean="0"/>
              <a:t> </a:t>
            </a:r>
            <a:r>
              <a:rPr lang="ru-RU" sz="2400" dirty="0" err="1" smtClean="0"/>
              <a:t>учун</a:t>
            </a:r>
            <a:r>
              <a:rPr lang="ru-RU" sz="2400" dirty="0" smtClean="0"/>
              <a:t> </a:t>
            </a:r>
            <a:r>
              <a:rPr lang="ru-RU" sz="2400" dirty="0" err="1" smtClean="0"/>
              <a:t>юқори кўк</a:t>
            </a:r>
            <a:r>
              <a:rPr lang="ru-RU" sz="2400" dirty="0" smtClean="0"/>
              <a:t> масса </a:t>
            </a:r>
            <a:r>
              <a:rPr lang="ru-RU" sz="2400" dirty="0" err="1" smtClean="0"/>
              <a:t>ҳосили беради</a:t>
            </a:r>
            <a:r>
              <a:rPr lang="ru-RU" sz="2400" dirty="0" smtClean="0"/>
              <a:t>.</a:t>
            </a:r>
          </a:p>
          <a:p>
            <a:pPr algn="just" hangingPunct="0"/>
            <a:r>
              <a:rPr lang="ru-RU" sz="2400" dirty="0" err="1" smtClean="0"/>
              <a:t>Бу</a:t>
            </a:r>
            <a:r>
              <a:rPr lang="ru-RU" sz="2400" dirty="0" smtClean="0"/>
              <a:t> </a:t>
            </a:r>
            <a:r>
              <a:rPr lang="ru-RU" sz="2400" dirty="0" err="1" smtClean="0"/>
              <a:t>экин</a:t>
            </a:r>
            <a:r>
              <a:rPr lang="ru-RU" sz="2400" dirty="0" smtClean="0"/>
              <a:t> </a:t>
            </a:r>
            <a:r>
              <a:rPr lang="ru-RU" sz="2400" dirty="0" err="1" smtClean="0"/>
              <a:t>тўғри </a:t>
            </a:r>
            <a:r>
              <a:rPr lang="ru-RU" sz="2400" dirty="0" smtClean="0"/>
              <a:t>агротехника </a:t>
            </a:r>
            <a:r>
              <a:rPr lang="ru-RU" sz="2400" dirty="0" err="1" smtClean="0"/>
              <a:t>тадбирлари</a:t>
            </a:r>
            <a:r>
              <a:rPr lang="ru-RU" sz="2400" dirty="0" smtClean="0"/>
              <a:t> </a:t>
            </a:r>
            <a:r>
              <a:rPr lang="ru-RU" sz="2400" dirty="0" err="1" smtClean="0"/>
              <a:t>қўллаб ўстирилганда</a:t>
            </a:r>
            <a:r>
              <a:rPr lang="ru-RU" sz="2400" dirty="0" smtClean="0"/>
              <a:t> </a:t>
            </a:r>
            <a:r>
              <a:rPr lang="ru-RU" sz="2400" dirty="0" err="1" smtClean="0"/>
              <a:t>маккажўхори</a:t>
            </a:r>
            <a:r>
              <a:rPr lang="ru-RU" sz="2400" dirty="0" smtClean="0"/>
              <a:t> </a:t>
            </a:r>
            <a:r>
              <a:rPr lang="ru-RU" sz="2400" dirty="0" err="1" smtClean="0"/>
              <a:t>каби</a:t>
            </a:r>
            <a:r>
              <a:rPr lang="ru-RU" sz="2400" dirty="0" smtClean="0"/>
              <a:t> </a:t>
            </a:r>
            <a:r>
              <a:rPr lang="ru-RU" sz="2400" dirty="0" err="1" smtClean="0"/>
              <a:t>кўк</a:t>
            </a:r>
            <a:r>
              <a:rPr lang="ru-RU" sz="2400" dirty="0" smtClean="0"/>
              <a:t> масса </a:t>
            </a:r>
            <a:r>
              <a:rPr lang="ru-RU" sz="2400" dirty="0" err="1" smtClean="0"/>
              <a:t>ҳосили бера</a:t>
            </a:r>
            <a:r>
              <a:rPr lang="ru-RU" sz="2400" dirty="0" smtClean="0"/>
              <a:t> </a:t>
            </a:r>
            <a:r>
              <a:rPr lang="ru-RU" sz="2400" dirty="0" err="1" smtClean="0"/>
              <a:t>олади</a:t>
            </a:r>
            <a:r>
              <a:rPr lang="ru-RU" sz="2400" dirty="0" smtClean="0"/>
              <a:t>. </a:t>
            </a:r>
            <a:r>
              <a:rPr lang="ru-RU" sz="2400" dirty="0" err="1" smtClean="0"/>
              <a:t>Кўк</a:t>
            </a:r>
            <a:r>
              <a:rPr lang="ru-RU" sz="2400" dirty="0" smtClean="0"/>
              <a:t> </a:t>
            </a:r>
            <a:r>
              <a:rPr lang="ru-RU" sz="2400" dirty="0" err="1" smtClean="0"/>
              <a:t>массасини</a:t>
            </a:r>
            <a:r>
              <a:rPr lang="ru-RU" sz="2400" dirty="0" smtClean="0"/>
              <a:t> соф </a:t>
            </a:r>
            <a:r>
              <a:rPr lang="ru-RU" sz="2400" dirty="0" err="1" smtClean="0"/>
              <a:t>ҳолда ёки</a:t>
            </a:r>
            <a:r>
              <a:rPr lang="ru-RU" sz="2400" dirty="0" smtClean="0"/>
              <a:t> </a:t>
            </a:r>
            <a:r>
              <a:rPr lang="ru-RU" sz="2400" dirty="0" err="1" smtClean="0"/>
              <a:t>бошқа ўсимликлар</a:t>
            </a:r>
            <a:r>
              <a:rPr lang="ru-RU" sz="2400" dirty="0" smtClean="0"/>
              <a:t> </a:t>
            </a:r>
            <a:r>
              <a:rPr lang="ru-RU" sz="2400" dirty="0" err="1" smtClean="0"/>
              <a:t>билан</a:t>
            </a:r>
            <a:r>
              <a:rPr lang="ru-RU" sz="2400" dirty="0" smtClean="0"/>
              <a:t> </a:t>
            </a:r>
            <a:r>
              <a:rPr lang="ru-RU" sz="2400" dirty="0" err="1" smtClean="0"/>
              <a:t>аралаштириб</a:t>
            </a:r>
            <a:r>
              <a:rPr lang="ru-RU" sz="2400" dirty="0" smtClean="0"/>
              <a:t> </a:t>
            </a:r>
            <a:r>
              <a:rPr lang="ru-RU" sz="2400" dirty="0" err="1" smtClean="0"/>
              <a:t>силослаш</a:t>
            </a:r>
            <a:r>
              <a:rPr lang="ru-RU" sz="2400" dirty="0" smtClean="0"/>
              <a:t> </a:t>
            </a:r>
            <a:r>
              <a:rPr lang="ru-RU" sz="2400" dirty="0" err="1" smtClean="0"/>
              <a:t>мумкин</a:t>
            </a:r>
            <a:r>
              <a:rPr lang="ru-RU" sz="2400" dirty="0" smtClean="0"/>
              <a:t>.</a:t>
            </a:r>
            <a:endParaRPr lang="ru-RU" sz="2400" dirty="0"/>
          </a:p>
        </p:txBody>
      </p:sp>
      <p:pic>
        <p:nvPicPr>
          <p:cNvPr id="2050" name="Picture 2" descr="C:\КАФЕДРА\Укув услубий мажмуалар\Усимликшунослик ва Пахтачилик фанидан мажмуалар\Усим-пахтачилик_мавзулар презинтацияси\11 Мойли экинларнинг  аҳамияти Кунгабокар\images (18).jpg"/>
          <p:cNvPicPr>
            <a:picLocks noChangeAspect="1" noChangeArrowheads="1"/>
          </p:cNvPicPr>
          <p:nvPr/>
        </p:nvPicPr>
        <p:blipFill>
          <a:blip r:embed="rId2"/>
          <a:srcRect/>
          <a:stretch>
            <a:fillRect/>
          </a:stretch>
        </p:blipFill>
        <p:spPr bwMode="auto">
          <a:xfrm>
            <a:off x="5715008" y="928670"/>
            <a:ext cx="2714625" cy="2143140"/>
          </a:xfrm>
          <a:prstGeom prst="rect">
            <a:avLst/>
          </a:prstGeom>
          <a:noFill/>
        </p:spPr>
      </p:pic>
      <p:pic>
        <p:nvPicPr>
          <p:cNvPr id="2051" name="Picture 3" descr="C:\КАФЕДРА\Укув услубий мажмуалар\Усимликшунослик ва Пахтачилик фанидан мажмуалар\Усим-пахтачилик_мавзулар презинтацияси\11 Мойли экинларнинг  аҳамияти Кунгабокар\kormkorov3.jpg"/>
          <p:cNvPicPr>
            <a:picLocks noChangeAspect="1" noChangeArrowheads="1"/>
          </p:cNvPicPr>
          <p:nvPr/>
        </p:nvPicPr>
        <p:blipFill>
          <a:blip r:embed="rId3" cstate="print"/>
          <a:srcRect/>
          <a:stretch>
            <a:fillRect/>
          </a:stretch>
        </p:blipFill>
        <p:spPr bwMode="auto">
          <a:xfrm>
            <a:off x="5786446" y="4071942"/>
            <a:ext cx="3030514" cy="2266967"/>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normAutofit/>
          </a:bodyPr>
          <a:lstStyle/>
          <a:p>
            <a:pPr algn="ctr">
              <a:defRPr/>
            </a:pPr>
            <a:r>
              <a:rPr lang="ru-RU" b="1" dirty="0" smtClean="0"/>
              <a:t>Ботаник </a:t>
            </a:r>
            <a:r>
              <a:rPr lang="ru-RU" b="1" dirty="0" err="1" smtClean="0"/>
              <a:t>хусусиятлари</a:t>
            </a:r>
            <a:r>
              <a:rPr lang="ru-RU" b="1" dirty="0" smtClean="0"/>
              <a:t>.</a:t>
            </a:r>
            <a:endParaRPr lang="ru-RU"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rmAutofit fontScale="85000" lnSpcReduction="10000"/>
          </a:bodyPr>
          <a:lstStyle/>
          <a:p>
            <a:pPr algn="just">
              <a:buFont typeface="Wingdings" pitchFamily="2" charset="2"/>
              <a:buChar char="v"/>
            </a:pPr>
            <a:r>
              <a:rPr lang="uz-Cyrl-UZ" sz="2400" dirty="0" smtClean="0">
                <a:solidFill>
                  <a:srgbClr val="FFFF00"/>
                </a:solidFill>
              </a:rPr>
              <a:t>Кунгабоқар (</a:t>
            </a:r>
            <a:r>
              <a:rPr lang="en-US" sz="2400" dirty="0" err="1" smtClean="0">
                <a:solidFill>
                  <a:srgbClr val="FFFF00"/>
                </a:solidFill>
              </a:rPr>
              <a:t>Helian</a:t>
            </a:r>
            <a:r>
              <a:rPr lang="en-US" sz="2400" dirty="0" smtClean="0">
                <a:solidFill>
                  <a:srgbClr val="FFFF00"/>
                </a:solidFill>
              </a:rPr>
              <a:t>-thus </a:t>
            </a:r>
            <a:r>
              <a:rPr lang="en-US" sz="2400" dirty="0" err="1" smtClean="0">
                <a:solidFill>
                  <a:srgbClr val="FFFF00"/>
                </a:solidFill>
              </a:rPr>
              <a:t>annus</a:t>
            </a:r>
            <a:r>
              <a:rPr lang="en-US" sz="2400" dirty="0" smtClean="0">
                <a:solidFill>
                  <a:srgbClr val="FFFF00"/>
                </a:solidFill>
              </a:rPr>
              <a:t> L.) </a:t>
            </a:r>
            <a:r>
              <a:rPr lang="uz-Cyrl-UZ" sz="2400" dirty="0" smtClean="0">
                <a:solidFill>
                  <a:srgbClr val="FFFF00"/>
                </a:solidFill>
              </a:rPr>
              <a:t>бирйиллик ўтсимон, астрагулли (мураккаб-гулли)лар оиласига мансуб ўсимлик. Илдизи ўқилдиз бўлиб, жуда яхши ривожланган. Юмшоқ тупроқларда вегетацияси охирида 3-4 метр чуқурликкача киради. Ён илдизларнинг асосий қисми тупроқ юза қатламида жойлашади.</a:t>
            </a:r>
          </a:p>
          <a:p>
            <a:pPr algn="just">
              <a:buFont typeface="Wingdings" pitchFamily="2" charset="2"/>
              <a:buChar char="v"/>
            </a:pPr>
            <a:r>
              <a:rPr lang="uz-Cyrl-UZ" sz="2400" dirty="0" smtClean="0">
                <a:solidFill>
                  <a:srgbClr val="FFFF00"/>
                </a:solidFill>
              </a:rPr>
              <a:t>Пояси тик ўсади, цилиндрсимон, баландлиги 1-3 метр, қаттиқ тук билан қопланган. Диаметри 20-30 мм. Поянинг ичи гуллаш давригача серсув, уруғлари пишгандан кейин ғовак тўқима билан тўлган.</a:t>
            </a:r>
          </a:p>
        </p:txBody>
      </p:sp>
      <p:pic>
        <p:nvPicPr>
          <p:cNvPr id="3074" name="Picture 2" descr="C:\КАФЕДРА\Укув услубий мажмуалар\Усимликшунослик ва Пахтачилик фанидан мажмуалар\Усим-пахтачилик_мавзулар презинтацияси\11 Мойли экинларнинг  аҳамияти Кунгабокар\7d658abba73293a95b1c42260777ca42_i-183.jpg"/>
          <p:cNvPicPr>
            <a:picLocks noChangeAspect="1" noChangeArrowheads="1"/>
          </p:cNvPicPr>
          <p:nvPr/>
        </p:nvPicPr>
        <p:blipFill>
          <a:blip r:embed="rId2"/>
          <a:srcRect/>
          <a:stretch>
            <a:fillRect/>
          </a:stretch>
        </p:blipFill>
        <p:spPr bwMode="auto">
          <a:xfrm>
            <a:off x="357158" y="3929066"/>
            <a:ext cx="2900793" cy="2071702"/>
          </a:xfrm>
          <a:prstGeom prst="rect">
            <a:avLst/>
          </a:prstGeom>
          <a:noFill/>
        </p:spPr>
      </p:pic>
      <p:pic>
        <p:nvPicPr>
          <p:cNvPr id="5" name="Рисунок 26" descr="СЕМЕЧКИ"/>
          <p:cNvPicPr>
            <a:picLocks noChangeAspect="1" noChangeArrowheads="1"/>
          </p:cNvPicPr>
          <p:nvPr/>
        </p:nvPicPr>
        <p:blipFill>
          <a:blip r:embed="rId3"/>
          <a:srcRect/>
          <a:stretch>
            <a:fillRect/>
          </a:stretch>
        </p:blipFill>
        <p:spPr bwMode="auto">
          <a:xfrm>
            <a:off x="6572264" y="3714753"/>
            <a:ext cx="2285985" cy="2286015"/>
          </a:xfrm>
          <a:prstGeom prst="rect">
            <a:avLst/>
          </a:prstGeom>
          <a:ln>
            <a:noFill/>
          </a:ln>
          <a:effectLst>
            <a:outerShdw blurRad="292100" dist="139700" dir="2700000" algn="tl" rotWithShape="0">
              <a:srgbClr val="333333">
                <a:alpha val="65000"/>
              </a:srgbClr>
            </a:outerShdw>
          </a:effectLst>
        </p:spPr>
      </p:pic>
      <p:pic>
        <p:nvPicPr>
          <p:cNvPr id="6" name="Рисунок 58" descr="Файл: подсолнечное глава snack.jpg"/>
          <p:cNvPicPr>
            <a:picLocks noChangeAspect="1" noChangeArrowheads="1"/>
          </p:cNvPicPr>
          <p:nvPr/>
        </p:nvPicPr>
        <p:blipFill>
          <a:blip r:embed="rId4"/>
          <a:srcRect/>
          <a:stretch>
            <a:fillRect/>
          </a:stretch>
        </p:blipFill>
        <p:spPr>
          <a:xfrm>
            <a:off x="3429024" y="3786190"/>
            <a:ext cx="2857488" cy="228601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214314" y="857232"/>
            <a:ext cx="4857752" cy="5803900"/>
          </a:xfrm>
        </p:spPr>
        <p:style>
          <a:lnRef idx="0">
            <a:schemeClr val="accent4"/>
          </a:lnRef>
          <a:fillRef idx="3">
            <a:schemeClr val="accent4"/>
          </a:fillRef>
          <a:effectRef idx="3">
            <a:schemeClr val="accent4"/>
          </a:effectRef>
          <a:fontRef idx="minor">
            <a:schemeClr val="lt1"/>
          </a:fontRef>
        </p:style>
        <p:txBody>
          <a:bodyPr>
            <a:noAutofit/>
          </a:bodyPr>
          <a:lstStyle/>
          <a:p>
            <a:pPr algn="just" hangingPunct="0"/>
            <a:r>
              <a:rPr lang="ru-RU" sz="2000" dirty="0" err="1" smtClean="0"/>
              <a:t>Кунгабоқар уруғлари тупроқ ҳарорати </a:t>
            </a:r>
            <a:r>
              <a:rPr lang="ru-RU" sz="2000" dirty="0" smtClean="0"/>
              <a:t>4-6 градус </a:t>
            </a:r>
            <a:r>
              <a:rPr lang="ru-RU" sz="2000" dirty="0" err="1" smtClean="0"/>
              <a:t>бўлганда</a:t>
            </a:r>
            <a:r>
              <a:rPr lang="ru-RU" sz="2000" dirty="0" smtClean="0"/>
              <a:t> </a:t>
            </a:r>
            <a:r>
              <a:rPr lang="ru-RU" sz="2000" dirty="0" err="1" smtClean="0"/>
              <a:t>уна</a:t>
            </a:r>
            <a:r>
              <a:rPr lang="ru-RU" sz="2000" dirty="0" smtClean="0"/>
              <a:t> </a:t>
            </a:r>
            <a:r>
              <a:rPr lang="ru-RU" sz="2000" dirty="0" err="1" smtClean="0"/>
              <a:t>бошлайди</a:t>
            </a:r>
            <a:r>
              <a:rPr lang="ru-RU" sz="2000" dirty="0" smtClean="0"/>
              <a:t>, </a:t>
            </a:r>
            <a:r>
              <a:rPr lang="ru-RU" sz="2000" dirty="0" err="1" smtClean="0"/>
              <a:t>аммо</a:t>
            </a:r>
            <a:r>
              <a:rPr lang="ru-RU" sz="2000" dirty="0" smtClean="0"/>
              <a:t> </a:t>
            </a:r>
            <a:r>
              <a:rPr lang="ru-RU" sz="2000" dirty="0" err="1" smtClean="0"/>
              <a:t>илдизчалар</a:t>
            </a:r>
            <a:r>
              <a:rPr lang="ru-RU" sz="2000" dirty="0" smtClean="0"/>
              <a:t> </a:t>
            </a:r>
            <a:r>
              <a:rPr lang="ru-RU" sz="2000" dirty="0" err="1" smtClean="0"/>
              <a:t>жуда</a:t>
            </a:r>
            <a:r>
              <a:rPr lang="ru-RU" sz="2000" dirty="0" smtClean="0"/>
              <a:t> </a:t>
            </a:r>
            <a:r>
              <a:rPr lang="ru-RU" sz="2000" dirty="0" err="1" smtClean="0"/>
              <a:t>секин</a:t>
            </a:r>
            <a:r>
              <a:rPr lang="ru-RU" sz="2000" dirty="0" smtClean="0"/>
              <a:t> </a:t>
            </a:r>
            <a:r>
              <a:rPr lang="ru-RU" sz="2000" dirty="0" err="1" smtClean="0"/>
              <a:t>ўсади</a:t>
            </a:r>
            <a:r>
              <a:rPr lang="ru-RU" sz="2000" dirty="0" smtClean="0"/>
              <a:t>. </a:t>
            </a:r>
            <a:r>
              <a:rPr lang="ru-RU" sz="2000" dirty="0" err="1" smtClean="0"/>
              <a:t>Тупроқ ҳарорати </a:t>
            </a:r>
            <a:r>
              <a:rPr lang="ru-RU" sz="2000" dirty="0" smtClean="0"/>
              <a:t>12-14 градус </a:t>
            </a:r>
            <a:r>
              <a:rPr lang="ru-RU" sz="2000" dirty="0" err="1" smtClean="0"/>
              <a:t>бўлганда</a:t>
            </a:r>
            <a:r>
              <a:rPr lang="ru-RU" sz="2000" dirty="0" smtClean="0"/>
              <a:t> 10-12 </a:t>
            </a:r>
            <a:r>
              <a:rPr lang="ru-RU" sz="2000" dirty="0" err="1" smtClean="0"/>
              <a:t>кунда</a:t>
            </a:r>
            <a:r>
              <a:rPr lang="ru-RU" sz="2000" dirty="0" smtClean="0"/>
              <a:t> </a:t>
            </a:r>
            <a:r>
              <a:rPr lang="ru-RU" sz="2000" dirty="0" err="1" smtClean="0"/>
              <a:t>тўлиқ униб</a:t>
            </a:r>
            <a:r>
              <a:rPr lang="ru-RU" sz="2000" dirty="0" smtClean="0"/>
              <a:t> </a:t>
            </a:r>
            <a:r>
              <a:rPr lang="ru-RU" sz="2000" dirty="0" err="1" smtClean="0"/>
              <a:t>чиқади</a:t>
            </a:r>
            <a:r>
              <a:rPr lang="ru-RU" sz="2000" dirty="0" smtClean="0"/>
              <a:t>. </a:t>
            </a:r>
            <a:r>
              <a:rPr lang="ru-RU" sz="2000" dirty="0" err="1" smtClean="0"/>
              <a:t>Униб</a:t>
            </a:r>
            <a:r>
              <a:rPr lang="ru-RU" sz="2000" dirty="0" smtClean="0"/>
              <a:t> </a:t>
            </a:r>
            <a:r>
              <a:rPr lang="ru-RU" sz="2000" dirty="0" err="1" smtClean="0"/>
              <a:t>чиқиши учун</a:t>
            </a:r>
            <a:r>
              <a:rPr lang="ru-RU" sz="2000" dirty="0" smtClean="0"/>
              <a:t> </a:t>
            </a:r>
            <a:r>
              <a:rPr lang="ru-RU" sz="2000" dirty="0" err="1" smtClean="0"/>
              <a:t>самарали</a:t>
            </a:r>
            <a:r>
              <a:rPr lang="ru-RU" sz="2000" dirty="0" smtClean="0"/>
              <a:t> </a:t>
            </a:r>
            <a:r>
              <a:rPr lang="ru-RU" sz="2000" dirty="0" err="1" smtClean="0"/>
              <a:t>ҳароратлар йиғиндиси </a:t>
            </a:r>
            <a:r>
              <a:rPr lang="ru-RU" sz="2000" dirty="0" smtClean="0"/>
              <a:t>110-125 градус </a:t>
            </a:r>
            <a:r>
              <a:rPr lang="ru-RU" sz="2000" dirty="0" err="1" smtClean="0"/>
              <a:t>ҳисобланади</a:t>
            </a:r>
            <a:r>
              <a:rPr lang="ru-RU" sz="2000" dirty="0" smtClean="0"/>
              <a:t>. </a:t>
            </a:r>
            <a:r>
              <a:rPr lang="ru-RU" sz="2000" dirty="0" err="1" smtClean="0"/>
              <a:t>Ёш</a:t>
            </a:r>
            <a:r>
              <a:rPr lang="ru-RU" sz="2000" dirty="0" smtClean="0"/>
              <a:t> </a:t>
            </a:r>
            <a:r>
              <a:rPr lang="ru-RU" sz="2000" dirty="0" err="1" smtClean="0"/>
              <a:t>майсалар</a:t>
            </a:r>
            <a:r>
              <a:rPr lang="ru-RU" sz="2000" dirty="0" smtClean="0"/>
              <a:t> -4-5 градус </a:t>
            </a:r>
            <a:r>
              <a:rPr lang="ru-RU" sz="2000" dirty="0" err="1" smtClean="0"/>
              <a:t>совуққа чидайди</a:t>
            </a:r>
            <a:r>
              <a:rPr lang="ru-RU" sz="2000" dirty="0" smtClean="0"/>
              <a:t>, </a:t>
            </a:r>
            <a:r>
              <a:rPr lang="ru-RU" sz="2000" dirty="0" err="1" smtClean="0"/>
              <a:t>бу</a:t>
            </a:r>
            <a:r>
              <a:rPr lang="ru-RU" sz="2000" dirty="0" smtClean="0"/>
              <a:t> </a:t>
            </a:r>
            <a:r>
              <a:rPr lang="ru-RU" sz="2000" dirty="0" err="1" smtClean="0"/>
              <a:t>кунгабоқарни эрта</a:t>
            </a:r>
            <a:r>
              <a:rPr lang="ru-RU" sz="2000" dirty="0" smtClean="0"/>
              <a:t> </a:t>
            </a:r>
            <a:r>
              <a:rPr lang="ru-RU" sz="2000" dirty="0" err="1" smtClean="0"/>
              <a:t>муддатларда</a:t>
            </a:r>
            <a:r>
              <a:rPr lang="ru-RU" sz="2000" dirty="0" smtClean="0"/>
              <a:t> </a:t>
            </a:r>
            <a:r>
              <a:rPr lang="ru-RU" sz="2000" dirty="0" err="1" smtClean="0"/>
              <a:t>экиш</a:t>
            </a:r>
            <a:r>
              <a:rPr lang="ru-RU" sz="2000" dirty="0" smtClean="0"/>
              <a:t> </a:t>
            </a:r>
            <a:r>
              <a:rPr lang="ru-RU" sz="2000" dirty="0" err="1" smtClean="0"/>
              <a:t>имконини</a:t>
            </a:r>
            <a:r>
              <a:rPr lang="ru-RU" sz="2000" dirty="0" smtClean="0"/>
              <a:t> </a:t>
            </a:r>
            <a:r>
              <a:rPr lang="ru-RU" sz="2000" dirty="0" err="1" smtClean="0"/>
              <a:t>беради</a:t>
            </a:r>
            <a:r>
              <a:rPr lang="ru-RU" sz="2000" dirty="0" smtClean="0"/>
              <a:t>.</a:t>
            </a:r>
          </a:p>
          <a:p>
            <a:pPr algn="just"/>
            <a:r>
              <a:rPr lang="ru-RU" sz="2000" dirty="0" err="1" smtClean="0"/>
              <a:t>Ўсув</a:t>
            </a:r>
            <a:r>
              <a:rPr lang="ru-RU" sz="2000" dirty="0" smtClean="0"/>
              <a:t> </a:t>
            </a:r>
            <a:r>
              <a:rPr lang="ru-RU" sz="2000" dirty="0" err="1" smtClean="0"/>
              <a:t>даврининг</a:t>
            </a:r>
            <a:r>
              <a:rPr lang="ru-RU" sz="2000" dirty="0" smtClean="0"/>
              <a:t> </a:t>
            </a:r>
            <a:r>
              <a:rPr lang="ru-RU" sz="2000" dirty="0" err="1" smtClean="0"/>
              <a:t>давомийлиги</a:t>
            </a:r>
            <a:r>
              <a:rPr lang="ru-RU" sz="2000" dirty="0" smtClean="0"/>
              <a:t> </a:t>
            </a:r>
            <a:r>
              <a:rPr lang="ru-RU" sz="2000" dirty="0" err="1" smtClean="0"/>
              <a:t>турли</a:t>
            </a:r>
            <a:r>
              <a:rPr lang="ru-RU" sz="2000" dirty="0" smtClean="0"/>
              <a:t> </a:t>
            </a:r>
            <a:r>
              <a:rPr lang="ru-RU" sz="2000" dirty="0" err="1" smtClean="0"/>
              <a:t>навларида</a:t>
            </a:r>
            <a:r>
              <a:rPr lang="ru-RU" sz="2000" dirty="0" smtClean="0"/>
              <a:t> 75-140 </a:t>
            </a:r>
            <a:r>
              <a:rPr lang="ru-RU" sz="2000" dirty="0" err="1" smtClean="0"/>
              <a:t>кунни</a:t>
            </a:r>
            <a:r>
              <a:rPr lang="ru-RU" sz="2000" dirty="0" smtClean="0"/>
              <a:t> </a:t>
            </a:r>
            <a:r>
              <a:rPr lang="ru-RU" sz="2000" dirty="0" err="1" smtClean="0"/>
              <a:t>ташкил</a:t>
            </a:r>
            <a:r>
              <a:rPr lang="ru-RU" sz="2000" dirty="0" smtClean="0"/>
              <a:t> </a:t>
            </a:r>
            <a:r>
              <a:rPr lang="ru-RU" sz="2000" dirty="0" err="1" smtClean="0"/>
              <a:t>этади</a:t>
            </a:r>
            <a:r>
              <a:rPr lang="ru-RU" sz="2000" dirty="0" smtClean="0"/>
              <a:t>. </a:t>
            </a:r>
            <a:r>
              <a:rPr lang="ru-RU" sz="2000" dirty="0" err="1" smtClean="0"/>
              <a:t>Ўртапишар</a:t>
            </a:r>
            <a:r>
              <a:rPr lang="ru-RU" sz="2000" dirty="0" smtClean="0"/>
              <a:t> </a:t>
            </a:r>
            <a:r>
              <a:rPr lang="ru-RU" sz="2000" dirty="0" err="1" smtClean="0"/>
              <a:t>навлари</a:t>
            </a:r>
            <a:r>
              <a:rPr lang="ru-RU" sz="2000" dirty="0" smtClean="0"/>
              <a:t> </a:t>
            </a:r>
            <a:r>
              <a:rPr lang="ru-RU" sz="2000" dirty="0" err="1" smtClean="0"/>
              <a:t>униб</a:t>
            </a:r>
            <a:r>
              <a:rPr lang="ru-RU" sz="2000" dirty="0" smtClean="0"/>
              <a:t> </a:t>
            </a:r>
            <a:r>
              <a:rPr lang="ru-RU" sz="2000" dirty="0" err="1" smtClean="0"/>
              <a:t>чиққандан гуллагунча</a:t>
            </a:r>
            <a:r>
              <a:rPr lang="ru-RU" sz="2000" dirty="0" smtClean="0"/>
              <a:t> 60-70 кун </a:t>
            </a:r>
            <a:r>
              <a:rPr lang="ru-RU" sz="2000" dirty="0" err="1" smtClean="0"/>
              <a:t>ўтади</a:t>
            </a:r>
            <a:r>
              <a:rPr lang="ru-RU" sz="2000" dirty="0" smtClean="0"/>
              <a:t>, </a:t>
            </a:r>
            <a:r>
              <a:rPr lang="ru-RU" sz="2000" dirty="0" err="1" smtClean="0"/>
              <a:t>экишдан</a:t>
            </a:r>
            <a:r>
              <a:rPr lang="ru-RU" sz="2000" dirty="0" smtClean="0"/>
              <a:t> </a:t>
            </a:r>
            <a:r>
              <a:rPr lang="ru-RU" sz="2000" dirty="0" err="1" smtClean="0"/>
              <a:t>силосбоп</a:t>
            </a:r>
            <a:r>
              <a:rPr lang="ru-RU" sz="2000" dirty="0" smtClean="0"/>
              <a:t> </a:t>
            </a:r>
            <a:r>
              <a:rPr lang="ru-RU" sz="2000" dirty="0" err="1" smtClean="0"/>
              <a:t>бўлиб</a:t>
            </a:r>
            <a:r>
              <a:rPr lang="ru-RU" sz="2000" dirty="0" smtClean="0"/>
              <a:t> </a:t>
            </a:r>
            <a:r>
              <a:rPr lang="ru-RU" sz="2000" dirty="0" err="1" smtClean="0"/>
              <a:t>етилгунга</a:t>
            </a:r>
            <a:r>
              <a:rPr lang="ru-RU" sz="2000" dirty="0" smtClean="0"/>
              <a:t> </a:t>
            </a:r>
            <a:r>
              <a:rPr lang="ru-RU" sz="2000" dirty="0" err="1" smtClean="0"/>
              <a:t>қадар </a:t>
            </a:r>
            <a:r>
              <a:rPr lang="ru-RU" sz="2000" dirty="0" smtClean="0"/>
              <a:t>70-90 кун </a:t>
            </a:r>
            <a:r>
              <a:rPr lang="ru-RU" sz="2000" dirty="0" err="1" smtClean="0"/>
              <a:t>талаб</a:t>
            </a:r>
            <a:r>
              <a:rPr lang="ru-RU" sz="2000" dirty="0" smtClean="0"/>
              <a:t> </a:t>
            </a:r>
            <a:r>
              <a:rPr lang="ru-RU" sz="2000" dirty="0" err="1" smtClean="0"/>
              <a:t>этади</a:t>
            </a:r>
            <a:endParaRPr lang="ru-RU" sz="2000" dirty="0" smtClean="0">
              <a:latin typeface="Times New Roman" pitchFamily="18" charset="0"/>
              <a:cs typeface="Times New Roman" pitchFamily="18" charset="0"/>
            </a:endParaRPr>
          </a:p>
        </p:txBody>
      </p:sp>
      <p:sp>
        <p:nvSpPr>
          <p:cNvPr id="4" name="Rectangle 2"/>
          <p:cNvSpPr txBox="1">
            <a:spLocks noChangeArrowheads="1"/>
          </p:cNvSpPr>
          <p:nvPr/>
        </p:nvSpPr>
        <p:spPr bwMode="auto">
          <a:xfrm>
            <a:off x="1571604" y="71414"/>
            <a:ext cx="5286412"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ru-RU" sz="2200" b="1" i="1" u="none" strike="noStrike" kern="0" cap="none" spc="0" normalizeH="0" baseline="0" noProof="0" smtClean="0">
                <a:ln>
                  <a:noFill/>
                </a:ln>
                <a:solidFill>
                  <a:srgbClr val="0000FF"/>
                </a:solidFill>
                <a:effectLst>
                  <a:outerShdw blurRad="38100" dist="38100" dir="2700000" algn="tl">
                    <a:srgbClr val="C0C0C0"/>
                  </a:outerShdw>
                </a:effectLst>
                <a:uLnTx/>
                <a:uFillTx/>
                <a:latin typeface="+mj-lt"/>
                <a:ea typeface="+mj-ea"/>
                <a:cs typeface="+mj-cs"/>
              </a:rPr>
              <a:t>БИОЛОГИК ХУСУСИЯТЛАРИ</a:t>
            </a:r>
            <a:endParaRPr kumimoji="0" lang="ru-RU" sz="2200" b="1" i="0" u="none" strike="noStrike" kern="0" cap="none" spc="0" normalizeH="0" baseline="0" noProof="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5" name="Picture 6" descr="D:\из мои документы от 15,12,2011\Подсолнечник  Овощи.files\podsolnechnik.jpg"/>
          <p:cNvPicPr>
            <a:picLocks noChangeAspect="1" noChangeArrowheads="1"/>
          </p:cNvPicPr>
          <p:nvPr/>
        </p:nvPicPr>
        <p:blipFill>
          <a:blip r:embed="rId2"/>
          <a:srcRect/>
          <a:stretch>
            <a:fillRect/>
          </a:stretch>
        </p:blipFill>
        <p:spPr bwMode="auto">
          <a:xfrm>
            <a:off x="5500694" y="1071546"/>
            <a:ext cx="3143246" cy="5574813"/>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lgn="ctr">
              <a:defRPr/>
            </a:pPr>
            <a:r>
              <a:rPr lang="ru-RU" b="1" dirty="0" err="1" smtClean="0"/>
              <a:t>Гуруҳ ва</a:t>
            </a:r>
            <a:r>
              <a:rPr lang="ru-RU" b="1" dirty="0" smtClean="0"/>
              <a:t> </a:t>
            </a:r>
            <a:r>
              <a:rPr lang="ru-RU" b="1" dirty="0" err="1" smtClean="0"/>
              <a:t>навлари</a:t>
            </a:r>
            <a:r>
              <a:rPr lang="ru-RU" b="1" dirty="0" smtClean="0"/>
              <a:t>.</a:t>
            </a:r>
            <a:endParaRPr lang="ru-RU"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357454"/>
          </a:xfrm>
          <a:solidFill>
            <a:srgbClr val="008080"/>
          </a:solidFill>
        </p:spPr>
        <p:txBody>
          <a:bodyPr>
            <a:noAutofit/>
          </a:bodyPr>
          <a:lstStyle/>
          <a:p>
            <a:pPr algn="just">
              <a:buFont typeface="Wingdings" pitchFamily="2" charset="2"/>
              <a:buChar char="v"/>
            </a:pPr>
            <a:r>
              <a:rPr lang="uz-Cyrl-UZ" sz="1600" dirty="0" smtClean="0">
                <a:solidFill>
                  <a:srgbClr val="FFFF00"/>
                </a:solidFill>
              </a:rPr>
              <a:t>Кунгабоқар пистасининг тузилишига кўра 3 гуруҳга бўлинади: чақиладиган - йўғон, баланд (3-4 м) пояли, йирик саватча ва уруғлик, аммо пистаси мағиз билан тўлмаган; </a:t>
            </a:r>
          </a:p>
          <a:p>
            <a:pPr algn="just">
              <a:buFont typeface="Wingdings" pitchFamily="2" charset="2"/>
              <a:buChar char="v"/>
            </a:pPr>
            <a:r>
              <a:rPr lang="uz-Cyrl-UZ" sz="1600" dirty="0" smtClean="0">
                <a:solidFill>
                  <a:srgbClr val="FFFF00"/>
                </a:solidFill>
              </a:rPr>
              <a:t>Мойли - пояси ингичка, баландлиги 1,5-2 м, саватчалари кичикроқ, пистаси мағиз билан тўлган; </a:t>
            </a:r>
          </a:p>
          <a:p>
            <a:pPr algn="just">
              <a:buFont typeface="Wingdings" pitchFamily="2" charset="2"/>
              <a:buChar char="v"/>
            </a:pPr>
            <a:r>
              <a:rPr lang="uz-Cyrl-UZ" sz="1600" dirty="0" smtClean="0">
                <a:solidFill>
                  <a:srgbClr val="FFFF00"/>
                </a:solidFill>
              </a:rPr>
              <a:t>Оралиқ - ўсимлик баландлиги, саватчанинг йириклиги ва пистасининг мағиз билан тўлалиги жиҳатидан чақиладиган ва мойлининг оралиғида бўлади.</a:t>
            </a:r>
          </a:p>
          <a:p>
            <a:pPr algn="just">
              <a:buFont typeface="Wingdings" pitchFamily="2" charset="2"/>
              <a:buChar char="v"/>
            </a:pPr>
            <a:r>
              <a:rPr lang="uz-Cyrl-UZ" sz="1600" dirty="0" smtClean="0">
                <a:solidFill>
                  <a:srgbClr val="FFFF00"/>
                </a:solidFill>
              </a:rPr>
              <a:t>Силос учун экиладиган кунгабоқар навлари юқори кўк масса ва қуруқ модда ҳосили бера олади, бунда уруғ ҳосили ҳал қилувчи аҳамиятга эга ҳисобланмайди.</a:t>
            </a:r>
          </a:p>
        </p:txBody>
      </p:sp>
      <p:pic>
        <p:nvPicPr>
          <p:cNvPr id="4098" name="Picture 2" descr="C:\КАФЕДРА\Укув услубий мажмуалар\Усимликшунослик ва Пахтачилик фанидан мажмуалар\Усим-пахтачилик_мавзулар презинтацияси\11 Мойли экинларнинг  аҳамияти Кунгабокар\Хушманзара4.jpg"/>
          <p:cNvPicPr>
            <a:picLocks noChangeAspect="1" noChangeArrowheads="1"/>
          </p:cNvPicPr>
          <p:nvPr/>
        </p:nvPicPr>
        <p:blipFill>
          <a:blip r:embed="rId2"/>
          <a:srcRect/>
          <a:stretch>
            <a:fillRect/>
          </a:stretch>
        </p:blipFill>
        <p:spPr bwMode="auto">
          <a:xfrm>
            <a:off x="285720" y="3714752"/>
            <a:ext cx="3357586" cy="2571768"/>
          </a:xfrm>
          <a:prstGeom prst="rect">
            <a:avLst/>
          </a:prstGeom>
          <a:noFill/>
        </p:spPr>
      </p:pic>
      <p:pic>
        <p:nvPicPr>
          <p:cNvPr id="4099" name="Picture 3" descr="C:\КАФЕДРА\Укув услубий мажмуалар\Усимликшунослик ва Пахтачилик фанидан мажмуалар\Усим-пахтачилик_мавзулар презинтацияси\11 Мойли экинларнинг  аҳамияти Кунгабокар\images (9).jpg"/>
          <p:cNvPicPr>
            <a:picLocks noChangeAspect="1" noChangeArrowheads="1"/>
          </p:cNvPicPr>
          <p:nvPr/>
        </p:nvPicPr>
        <p:blipFill>
          <a:blip r:embed="rId3"/>
          <a:srcRect b="23652"/>
          <a:stretch>
            <a:fillRect/>
          </a:stretch>
        </p:blipFill>
        <p:spPr bwMode="auto">
          <a:xfrm>
            <a:off x="4143372" y="3571876"/>
            <a:ext cx="4143404" cy="250033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dirty="0" err="1" smtClean="0"/>
              <a:t>Агротехникаси</a:t>
            </a:r>
            <a:r>
              <a:rPr lang="ru-RU" sz="2400" b="1" dirty="0" smtClean="0"/>
              <a:t>.</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3000364" y="642918"/>
            <a:ext cx="5857916" cy="5929330"/>
          </a:xfrm>
        </p:spPr>
        <p:style>
          <a:lnRef idx="0">
            <a:schemeClr val="accent4"/>
          </a:lnRef>
          <a:fillRef idx="3">
            <a:schemeClr val="accent4"/>
          </a:fillRef>
          <a:effectRef idx="3">
            <a:schemeClr val="accent4"/>
          </a:effectRef>
          <a:fontRef idx="minor">
            <a:schemeClr val="lt1"/>
          </a:fontRef>
        </p:style>
        <p:txBody>
          <a:bodyPr>
            <a:normAutofit fontScale="77500" lnSpcReduction="20000"/>
          </a:bodyPr>
          <a:lstStyle/>
          <a:p>
            <a:pPr algn="just"/>
            <a:r>
              <a:rPr lang="ru-RU" sz="2800" b="1" dirty="0" smtClean="0"/>
              <a:t>.</a:t>
            </a:r>
            <a:r>
              <a:rPr lang="ru-RU" sz="2800" dirty="0" smtClean="0"/>
              <a:t> Силос </a:t>
            </a:r>
            <a:r>
              <a:rPr lang="ru-RU" sz="2800" dirty="0" err="1" smtClean="0"/>
              <a:t>учун</a:t>
            </a:r>
            <a:r>
              <a:rPr lang="ru-RU" sz="2800" dirty="0" smtClean="0"/>
              <a:t> </a:t>
            </a:r>
            <a:r>
              <a:rPr lang="ru-RU" sz="2800" dirty="0" err="1" smtClean="0"/>
              <a:t>кунгабоқарни кузги</a:t>
            </a:r>
            <a:r>
              <a:rPr lang="ru-RU" sz="2800" dirty="0" smtClean="0"/>
              <a:t> </a:t>
            </a:r>
            <a:r>
              <a:rPr lang="ru-RU" sz="2800" dirty="0" err="1" smtClean="0"/>
              <a:t>ғалладон</a:t>
            </a:r>
            <a:r>
              <a:rPr lang="ru-RU" sz="2800" dirty="0" smtClean="0"/>
              <a:t>, </a:t>
            </a:r>
            <a:r>
              <a:rPr lang="ru-RU" sz="2800" dirty="0" err="1" smtClean="0"/>
              <a:t>экинлари</a:t>
            </a:r>
            <a:r>
              <a:rPr lang="ru-RU" sz="2800" dirty="0" smtClean="0"/>
              <a:t>, дон </a:t>
            </a:r>
            <a:r>
              <a:rPr lang="ru-RU" sz="2800" dirty="0" err="1" smtClean="0"/>
              <a:t>дуккакли</a:t>
            </a:r>
            <a:r>
              <a:rPr lang="ru-RU" sz="2800" dirty="0" smtClean="0"/>
              <a:t> </a:t>
            </a:r>
            <a:r>
              <a:rPr lang="ru-RU" sz="2800" dirty="0" err="1" smtClean="0"/>
              <a:t>ва</a:t>
            </a:r>
            <a:r>
              <a:rPr lang="ru-RU" sz="2800" dirty="0" smtClean="0"/>
              <a:t> </a:t>
            </a:r>
            <a:r>
              <a:rPr lang="ru-RU" sz="2800" dirty="0" err="1" smtClean="0"/>
              <a:t>илдизмевалардан</a:t>
            </a:r>
            <a:r>
              <a:rPr lang="ru-RU" sz="2800" dirty="0" smtClean="0"/>
              <a:t> </a:t>
            </a:r>
            <a:r>
              <a:rPr lang="ru-RU" sz="2800" dirty="0" err="1" smtClean="0"/>
              <a:t>кейин</a:t>
            </a:r>
            <a:r>
              <a:rPr lang="ru-RU" sz="2800" dirty="0" smtClean="0"/>
              <a:t> </a:t>
            </a:r>
            <a:r>
              <a:rPr lang="ru-RU" sz="2800" dirty="0" err="1" smtClean="0"/>
              <a:t>жойлаштириш</a:t>
            </a:r>
            <a:r>
              <a:rPr lang="ru-RU" sz="2800" dirty="0" smtClean="0"/>
              <a:t> </a:t>
            </a:r>
            <a:r>
              <a:rPr lang="ru-RU" sz="2800" dirty="0" err="1" smtClean="0"/>
              <a:t>мақсадга мувофиқдир</a:t>
            </a:r>
            <a:r>
              <a:rPr lang="ru-RU" sz="2800" dirty="0" smtClean="0"/>
              <a:t>.</a:t>
            </a:r>
          </a:p>
          <a:p>
            <a:pPr algn="just"/>
            <a:r>
              <a:rPr lang="ru-RU" sz="2800" dirty="0" err="1" smtClean="0"/>
              <a:t>Тупроққа ишлов</a:t>
            </a:r>
            <a:r>
              <a:rPr lang="ru-RU" sz="2800" dirty="0" smtClean="0"/>
              <a:t> </a:t>
            </a:r>
            <a:r>
              <a:rPr lang="ru-RU" sz="2800" dirty="0" err="1" smtClean="0"/>
              <a:t>бериш</a:t>
            </a:r>
            <a:r>
              <a:rPr lang="ru-RU" sz="2800" dirty="0" smtClean="0"/>
              <a:t>, </a:t>
            </a:r>
            <a:r>
              <a:rPr lang="ru-RU" sz="2800" dirty="0" err="1" smtClean="0"/>
              <a:t>анғизни </a:t>
            </a:r>
            <a:r>
              <a:rPr lang="ru-RU" sz="2800" dirty="0" smtClean="0"/>
              <a:t>юза </a:t>
            </a:r>
            <a:r>
              <a:rPr lang="ru-RU" sz="2800" dirty="0" err="1" smtClean="0"/>
              <a:t>юмшатиш</a:t>
            </a:r>
            <a:r>
              <a:rPr lang="ru-RU" sz="2800" dirty="0" smtClean="0"/>
              <a:t>, </a:t>
            </a:r>
            <a:r>
              <a:rPr lang="ru-RU" sz="2800" dirty="0" err="1" smtClean="0"/>
              <a:t>ҳайдов ва</a:t>
            </a:r>
            <a:r>
              <a:rPr lang="ru-RU" sz="2800" dirty="0" smtClean="0"/>
              <a:t> </a:t>
            </a:r>
            <a:r>
              <a:rPr lang="ru-RU" sz="2800" dirty="0" err="1" smtClean="0"/>
              <a:t>эрта</a:t>
            </a:r>
            <a:r>
              <a:rPr lang="ru-RU" sz="2800" dirty="0" smtClean="0"/>
              <a:t> </a:t>
            </a:r>
            <a:r>
              <a:rPr lang="ru-RU" sz="2800" dirty="0" err="1" smtClean="0"/>
              <a:t>баҳорда бороналаш</a:t>
            </a:r>
            <a:r>
              <a:rPr lang="ru-RU" sz="2800" dirty="0" smtClean="0"/>
              <a:t>, </a:t>
            </a:r>
            <a:r>
              <a:rPr lang="ru-RU" sz="2800" dirty="0" err="1" smtClean="0"/>
              <a:t>экиш</a:t>
            </a:r>
            <a:r>
              <a:rPr lang="ru-RU" sz="2800" dirty="0" smtClean="0"/>
              <a:t> </a:t>
            </a:r>
            <a:r>
              <a:rPr lang="ru-RU" sz="2800" dirty="0" err="1" smtClean="0"/>
              <a:t>олдидан</a:t>
            </a:r>
            <a:r>
              <a:rPr lang="ru-RU" sz="2800" dirty="0" smtClean="0"/>
              <a:t> </a:t>
            </a:r>
            <a:r>
              <a:rPr lang="ru-RU" sz="2800" dirty="0" err="1" smtClean="0"/>
              <a:t>бороналаш</a:t>
            </a:r>
            <a:r>
              <a:rPr lang="ru-RU" sz="2800" dirty="0" smtClean="0"/>
              <a:t>, </a:t>
            </a:r>
            <a:r>
              <a:rPr lang="ru-RU" sz="2800" dirty="0" err="1" smtClean="0"/>
              <a:t>текислаш</a:t>
            </a:r>
            <a:r>
              <a:rPr lang="ru-RU" sz="2800" dirty="0" smtClean="0"/>
              <a:t>, </a:t>
            </a:r>
            <a:r>
              <a:rPr lang="ru-RU" sz="2800" dirty="0" err="1" smtClean="0"/>
              <a:t>юза</a:t>
            </a:r>
            <a:r>
              <a:rPr lang="ru-RU" sz="2800" dirty="0" smtClean="0"/>
              <a:t> </a:t>
            </a:r>
            <a:r>
              <a:rPr lang="ru-RU" sz="2800" dirty="0" err="1" smtClean="0"/>
              <a:t>юмшатиш</a:t>
            </a:r>
            <a:r>
              <a:rPr lang="ru-RU" sz="2800" dirty="0" smtClean="0"/>
              <a:t> </a:t>
            </a:r>
            <a:r>
              <a:rPr lang="ru-RU" sz="2800" dirty="0" err="1" smtClean="0"/>
              <a:t>каби</a:t>
            </a:r>
            <a:r>
              <a:rPr lang="ru-RU" sz="2800" dirty="0" smtClean="0"/>
              <a:t> </a:t>
            </a:r>
            <a:r>
              <a:rPr lang="ru-RU" sz="2800" dirty="0" err="1" smtClean="0"/>
              <a:t>жараёнлардан</a:t>
            </a:r>
            <a:r>
              <a:rPr lang="ru-RU" sz="2800" dirty="0" smtClean="0"/>
              <a:t> </a:t>
            </a:r>
            <a:r>
              <a:rPr lang="ru-RU" sz="2800" dirty="0" err="1" smtClean="0"/>
              <a:t>ташкил</a:t>
            </a:r>
            <a:r>
              <a:rPr lang="ru-RU" sz="2800" dirty="0" smtClean="0"/>
              <a:t> </a:t>
            </a:r>
            <a:r>
              <a:rPr lang="ru-RU" sz="2800" dirty="0" err="1" smtClean="0"/>
              <a:t>топади</a:t>
            </a:r>
            <a:r>
              <a:rPr lang="ru-RU" sz="2800" dirty="0" smtClean="0"/>
              <a:t>.</a:t>
            </a:r>
          </a:p>
          <a:p>
            <a:pPr algn="just"/>
            <a:r>
              <a:rPr lang="ru-RU" sz="2800" dirty="0" err="1" smtClean="0"/>
              <a:t>Кунгабоқар </a:t>
            </a:r>
            <a:r>
              <a:rPr lang="ru-RU" sz="2800" dirty="0" smtClean="0"/>
              <a:t>силос </a:t>
            </a:r>
            <a:r>
              <a:rPr lang="ru-RU" sz="2800" dirty="0" err="1" smtClean="0"/>
              <a:t>учун</a:t>
            </a:r>
            <a:r>
              <a:rPr lang="ru-RU" sz="2800" dirty="0" smtClean="0"/>
              <a:t> </a:t>
            </a:r>
            <a:r>
              <a:rPr lang="ru-RU" sz="2800" dirty="0" err="1" smtClean="0"/>
              <a:t>қатор оралари</a:t>
            </a:r>
            <a:r>
              <a:rPr lang="ru-RU" sz="2800" dirty="0" smtClean="0"/>
              <a:t> 60 </a:t>
            </a:r>
            <a:r>
              <a:rPr lang="ru-RU" sz="2800" dirty="0" err="1" smtClean="0"/>
              <a:t>ёки</a:t>
            </a:r>
            <a:r>
              <a:rPr lang="ru-RU" sz="2800" dirty="0" smtClean="0"/>
              <a:t> 70 см </a:t>
            </a:r>
            <a:r>
              <a:rPr lang="ru-RU" sz="2800" dirty="0" err="1" smtClean="0"/>
              <a:t>қилиб экилади</a:t>
            </a:r>
            <a:r>
              <a:rPr lang="ru-RU" sz="2800" dirty="0" smtClean="0"/>
              <a:t>. </a:t>
            </a:r>
            <a:r>
              <a:rPr lang="ru-RU" sz="2800" dirty="0" err="1" smtClean="0"/>
              <a:t>Уруғ экиш</a:t>
            </a:r>
            <a:r>
              <a:rPr lang="ru-RU" sz="2800" dirty="0" smtClean="0"/>
              <a:t> </a:t>
            </a:r>
            <a:r>
              <a:rPr lang="ru-RU" sz="2800" dirty="0" err="1" smtClean="0"/>
              <a:t>меъёри</a:t>
            </a:r>
            <a:r>
              <a:rPr lang="ru-RU" sz="2800" dirty="0" smtClean="0"/>
              <a:t> </a:t>
            </a:r>
            <a:r>
              <a:rPr lang="ru-RU" sz="2800" dirty="0" err="1" smtClean="0"/>
              <a:t>кунгабоқарни ўстириш</a:t>
            </a:r>
            <a:r>
              <a:rPr lang="ru-RU" sz="2800" dirty="0" smtClean="0"/>
              <a:t> </a:t>
            </a:r>
            <a:r>
              <a:rPr lang="ru-RU" sz="2800" dirty="0" err="1" smtClean="0"/>
              <a:t>мақсадига (уруғ, </a:t>
            </a:r>
            <a:r>
              <a:rPr lang="ru-RU" sz="2800" dirty="0" smtClean="0"/>
              <a:t>силос, </a:t>
            </a:r>
            <a:r>
              <a:rPr lang="ru-RU" sz="2800" dirty="0" err="1" smtClean="0"/>
              <a:t>кўк</a:t>
            </a:r>
            <a:r>
              <a:rPr lang="ru-RU" sz="2800" dirty="0" smtClean="0"/>
              <a:t> </a:t>
            </a:r>
            <a:r>
              <a:rPr lang="ru-RU" sz="2800" dirty="0" err="1" smtClean="0"/>
              <a:t>ўт</a:t>
            </a:r>
            <a:r>
              <a:rPr lang="ru-RU" sz="2800" dirty="0" smtClean="0"/>
              <a:t> </a:t>
            </a:r>
            <a:r>
              <a:rPr lang="ru-RU" sz="2800" dirty="0" err="1" smtClean="0"/>
              <a:t>учун</a:t>
            </a:r>
            <a:r>
              <a:rPr lang="ru-RU" sz="2800" dirty="0" smtClean="0"/>
              <a:t>) </a:t>
            </a:r>
            <a:r>
              <a:rPr lang="ru-RU" sz="2800" dirty="0" err="1" smtClean="0"/>
              <a:t>боғлиқ бўлади</a:t>
            </a:r>
            <a:r>
              <a:rPr lang="ru-RU" sz="2800" dirty="0" smtClean="0"/>
              <a:t>. 1 га </a:t>
            </a:r>
            <a:r>
              <a:rPr lang="ru-RU" sz="2800" dirty="0" err="1" smtClean="0"/>
              <a:t>майдондаги</a:t>
            </a:r>
            <a:r>
              <a:rPr lang="ru-RU" sz="2800" dirty="0" smtClean="0"/>
              <a:t> </a:t>
            </a:r>
            <a:r>
              <a:rPr lang="ru-RU" sz="2800" dirty="0" err="1" smtClean="0"/>
              <a:t>ўсимликлар</a:t>
            </a:r>
            <a:r>
              <a:rPr lang="ru-RU" sz="2800" dirty="0" smtClean="0"/>
              <a:t> сони силос </a:t>
            </a:r>
            <a:r>
              <a:rPr lang="ru-RU" sz="2800" dirty="0" err="1" smtClean="0"/>
              <a:t>ва</a:t>
            </a:r>
            <a:r>
              <a:rPr lang="ru-RU" sz="2800" dirty="0" smtClean="0"/>
              <a:t> </a:t>
            </a:r>
            <a:r>
              <a:rPr lang="ru-RU" sz="2800" dirty="0" err="1" smtClean="0"/>
              <a:t>кўк</a:t>
            </a:r>
            <a:r>
              <a:rPr lang="ru-RU" sz="2800" dirty="0" smtClean="0"/>
              <a:t> </a:t>
            </a:r>
            <a:r>
              <a:rPr lang="ru-RU" sz="2800" dirty="0" err="1" smtClean="0"/>
              <a:t>ўт</a:t>
            </a:r>
            <a:r>
              <a:rPr lang="ru-RU" sz="2800" dirty="0" smtClean="0"/>
              <a:t> </a:t>
            </a:r>
            <a:r>
              <a:rPr lang="ru-RU" sz="2800" dirty="0" err="1" smtClean="0"/>
              <a:t>учун</a:t>
            </a:r>
            <a:r>
              <a:rPr lang="ru-RU" sz="2800" dirty="0" smtClean="0"/>
              <a:t> </a:t>
            </a:r>
            <a:r>
              <a:rPr lang="ru-RU" sz="2800" dirty="0" err="1" smtClean="0"/>
              <a:t>ўстиришда</a:t>
            </a:r>
            <a:r>
              <a:rPr lang="ru-RU" sz="2800" dirty="0" smtClean="0"/>
              <a:t> </a:t>
            </a:r>
            <a:r>
              <a:rPr lang="ru-RU" sz="2800" dirty="0" err="1" smtClean="0"/>
              <a:t>алоҳида аҳамиятга молик</a:t>
            </a:r>
            <a:r>
              <a:rPr lang="ru-RU" sz="2800" dirty="0" smtClean="0"/>
              <a:t>.</a:t>
            </a:r>
            <a:endParaRPr lang="ru-RU" sz="2600" dirty="0" smtClean="0"/>
          </a:p>
        </p:txBody>
      </p:sp>
      <p:pic>
        <p:nvPicPr>
          <p:cNvPr id="7" name="Рисунок 3"/>
          <p:cNvPicPr>
            <a:picLocks noChangeAspect="1" noChangeArrowheads="1"/>
          </p:cNvPicPr>
          <p:nvPr/>
        </p:nvPicPr>
        <p:blipFill>
          <a:blip r:embed="rId2"/>
          <a:srcRect/>
          <a:stretch>
            <a:fillRect/>
          </a:stretch>
        </p:blipFill>
        <p:spPr bwMode="auto">
          <a:xfrm>
            <a:off x="142844" y="4286256"/>
            <a:ext cx="2762269" cy="2071702"/>
          </a:xfrm>
          <a:prstGeom prst="rect">
            <a:avLst/>
          </a:prstGeom>
          <a:noFill/>
          <a:ln w="9525">
            <a:noFill/>
            <a:miter lim="800000"/>
            <a:headEnd/>
            <a:tailEnd/>
          </a:ln>
        </p:spPr>
      </p:pic>
      <p:pic>
        <p:nvPicPr>
          <p:cNvPr id="5122" name="Picture 2" descr="C:\КАФЕДРА\Укув услубий мажмуалар\Усимликшунослик ва Пахтачилик фанидан мажмуалар\Усим-пахтачилик_мавзулар презинтацияси\11 Мойли экинларнинг  аҳамияти Кунгабокар\1339760758_sev11.jpg"/>
          <p:cNvPicPr>
            <a:picLocks noChangeAspect="1" noChangeArrowheads="1"/>
          </p:cNvPicPr>
          <p:nvPr/>
        </p:nvPicPr>
        <p:blipFill>
          <a:blip r:embed="rId3"/>
          <a:srcRect/>
          <a:stretch>
            <a:fillRect/>
          </a:stretch>
        </p:blipFill>
        <p:spPr bwMode="auto">
          <a:xfrm>
            <a:off x="214282" y="857232"/>
            <a:ext cx="2626771" cy="2786082"/>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dirty="0" smtClean="0">
                <a:solidFill>
                  <a:srgbClr val="0033CC"/>
                </a:solidFill>
              </a:rPr>
              <a:t>РАПС ВА СУРЕПИЦА</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28596" y="714356"/>
            <a:ext cx="8143932" cy="4214842"/>
          </a:xfrm>
          <a:solidFill>
            <a:srgbClr val="FFFF00"/>
          </a:solidFill>
        </p:spPr>
        <p:style>
          <a:lnRef idx="0">
            <a:schemeClr val="accent4"/>
          </a:lnRef>
          <a:fillRef idx="3">
            <a:schemeClr val="accent4"/>
          </a:fillRef>
          <a:effectRef idx="3">
            <a:schemeClr val="accent4"/>
          </a:effectRef>
          <a:fontRef idx="minor">
            <a:schemeClr val="lt1"/>
          </a:fontRef>
        </p:style>
        <p:txBody>
          <a:bodyPr>
            <a:noAutofit/>
          </a:bodyPr>
          <a:lstStyle/>
          <a:p>
            <a:pPr algn="just"/>
            <a:r>
              <a:rPr lang="ru-RU" sz="1600" dirty="0" smtClean="0">
                <a:solidFill>
                  <a:srgbClr val="0000FF"/>
                </a:solidFill>
              </a:rPr>
              <a:t>Рапс </a:t>
            </a:r>
            <a:r>
              <a:rPr lang="ru-RU" sz="1600" dirty="0" err="1" smtClean="0">
                <a:solidFill>
                  <a:srgbClr val="0000FF"/>
                </a:solidFill>
              </a:rPr>
              <a:t>ва</a:t>
            </a:r>
            <a:r>
              <a:rPr lang="ru-RU" sz="1600" dirty="0" smtClean="0">
                <a:solidFill>
                  <a:srgbClr val="0000FF"/>
                </a:solidFill>
              </a:rPr>
              <a:t> сурепица </a:t>
            </a:r>
            <a:r>
              <a:rPr lang="ru-RU" sz="1600" dirty="0" err="1" smtClean="0">
                <a:solidFill>
                  <a:srgbClr val="0000FF"/>
                </a:solidFill>
              </a:rPr>
              <a:t>мойли</a:t>
            </a:r>
            <a:r>
              <a:rPr lang="ru-RU" sz="1600" dirty="0" smtClean="0">
                <a:solidFill>
                  <a:srgbClr val="0000FF"/>
                </a:solidFill>
              </a:rPr>
              <a:t> </a:t>
            </a:r>
            <a:r>
              <a:rPr lang="ru-RU" sz="1600" dirty="0" err="1" smtClean="0">
                <a:solidFill>
                  <a:srgbClr val="0000FF"/>
                </a:solidFill>
              </a:rPr>
              <a:t>экинлар</a:t>
            </a:r>
            <a:r>
              <a:rPr lang="ru-RU" sz="1600" dirty="0" smtClean="0">
                <a:solidFill>
                  <a:srgbClr val="0000FF"/>
                </a:solidFill>
              </a:rPr>
              <a:t> </a:t>
            </a:r>
            <a:r>
              <a:rPr lang="ru-RU" sz="1600" dirty="0" err="1" smtClean="0">
                <a:solidFill>
                  <a:srgbClr val="0000FF"/>
                </a:solidFill>
              </a:rPr>
              <a:t>қаторига киради</a:t>
            </a:r>
            <a:r>
              <a:rPr lang="ru-RU" sz="1600" dirty="0" smtClean="0">
                <a:solidFill>
                  <a:srgbClr val="0000FF"/>
                </a:solidFill>
              </a:rPr>
              <a:t>, </a:t>
            </a:r>
            <a:r>
              <a:rPr lang="ru-RU" sz="1600" dirty="0" err="1" smtClean="0">
                <a:solidFill>
                  <a:srgbClr val="0000FF"/>
                </a:solidFill>
              </a:rPr>
              <a:t>уларнинг</a:t>
            </a:r>
            <a:r>
              <a:rPr lang="ru-RU" sz="1600" dirty="0" smtClean="0">
                <a:solidFill>
                  <a:srgbClr val="0000FF"/>
                </a:solidFill>
              </a:rPr>
              <a:t> </a:t>
            </a:r>
            <a:r>
              <a:rPr lang="ru-RU" sz="1600" dirty="0" err="1" smtClean="0">
                <a:solidFill>
                  <a:srgbClr val="0000FF"/>
                </a:solidFill>
              </a:rPr>
              <a:t>уруғида озиқ-овқат учун</a:t>
            </a:r>
            <a:r>
              <a:rPr lang="ru-RU" sz="1600" dirty="0" smtClean="0">
                <a:solidFill>
                  <a:srgbClr val="0000FF"/>
                </a:solidFill>
              </a:rPr>
              <a:t> </a:t>
            </a:r>
            <a:r>
              <a:rPr lang="ru-RU" sz="1600" dirty="0" err="1" smtClean="0">
                <a:solidFill>
                  <a:srgbClr val="0000FF"/>
                </a:solidFill>
              </a:rPr>
              <a:t>ишлатиладиган</a:t>
            </a:r>
            <a:r>
              <a:rPr lang="ru-RU" sz="1600" dirty="0" smtClean="0">
                <a:solidFill>
                  <a:srgbClr val="0000FF"/>
                </a:solidFill>
              </a:rPr>
              <a:t> 32-50 </a:t>
            </a:r>
            <a:r>
              <a:rPr lang="ru-RU" sz="1600" dirty="0" err="1" smtClean="0">
                <a:solidFill>
                  <a:srgbClr val="0000FF"/>
                </a:solidFill>
              </a:rPr>
              <a:t>фоиз</a:t>
            </a:r>
            <a:r>
              <a:rPr lang="ru-RU" sz="1600" dirty="0" smtClean="0">
                <a:solidFill>
                  <a:srgbClr val="0000FF"/>
                </a:solidFill>
              </a:rPr>
              <a:t> </a:t>
            </a:r>
            <a:r>
              <a:rPr lang="ru-RU" sz="1600" dirty="0" err="1" smtClean="0">
                <a:solidFill>
                  <a:srgbClr val="0000FF"/>
                </a:solidFill>
              </a:rPr>
              <a:t>ёғ ва</a:t>
            </a:r>
            <a:r>
              <a:rPr lang="ru-RU" sz="1600" dirty="0" smtClean="0">
                <a:solidFill>
                  <a:srgbClr val="0000FF"/>
                </a:solidFill>
              </a:rPr>
              <a:t> 23 </a:t>
            </a:r>
            <a:r>
              <a:rPr lang="ru-RU" sz="1600" dirty="0" err="1" smtClean="0">
                <a:solidFill>
                  <a:srgbClr val="0000FF"/>
                </a:solidFill>
              </a:rPr>
              <a:t>фоизгача</a:t>
            </a:r>
            <a:r>
              <a:rPr lang="ru-RU" sz="1600" dirty="0" smtClean="0">
                <a:solidFill>
                  <a:srgbClr val="0000FF"/>
                </a:solidFill>
              </a:rPr>
              <a:t> </a:t>
            </a:r>
            <a:r>
              <a:rPr lang="ru-RU" sz="1600" dirty="0" err="1" smtClean="0">
                <a:solidFill>
                  <a:srgbClr val="0000FF"/>
                </a:solidFill>
              </a:rPr>
              <a:t>оқсил бўлади</a:t>
            </a:r>
            <a:r>
              <a:rPr lang="ru-RU" sz="1600" dirty="0" smtClean="0">
                <a:solidFill>
                  <a:srgbClr val="0000FF"/>
                </a:solidFill>
              </a:rPr>
              <a:t>. </a:t>
            </a:r>
            <a:r>
              <a:rPr lang="ru-RU" sz="1600" dirty="0" err="1" smtClean="0">
                <a:solidFill>
                  <a:srgbClr val="0000FF"/>
                </a:solidFill>
              </a:rPr>
              <a:t>Бу</a:t>
            </a:r>
            <a:r>
              <a:rPr lang="ru-RU" sz="1600" dirty="0" smtClean="0">
                <a:solidFill>
                  <a:srgbClr val="0000FF"/>
                </a:solidFill>
              </a:rPr>
              <a:t> </a:t>
            </a:r>
            <a:r>
              <a:rPr lang="ru-RU" sz="1600" dirty="0" err="1" smtClean="0">
                <a:solidFill>
                  <a:srgbClr val="0000FF"/>
                </a:solidFill>
              </a:rPr>
              <a:t>экинларни</a:t>
            </a:r>
            <a:r>
              <a:rPr lang="ru-RU" sz="1600" dirty="0" smtClean="0">
                <a:solidFill>
                  <a:srgbClr val="0000FF"/>
                </a:solidFill>
              </a:rPr>
              <a:t> </a:t>
            </a:r>
            <a:r>
              <a:rPr lang="ru-RU" sz="1600" dirty="0" err="1" smtClean="0">
                <a:solidFill>
                  <a:srgbClr val="0000FF"/>
                </a:solidFill>
              </a:rPr>
              <a:t>кузги</a:t>
            </a:r>
            <a:r>
              <a:rPr lang="ru-RU" sz="1600" dirty="0" smtClean="0">
                <a:solidFill>
                  <a:srgbClr val="0000FF"/>
                </a:solidFill>
              </a:rPr>
              <a:t> </a:t>
            </a:r>
            <a:r>
              <a:rPr lang="ru-RU" sz="1600" dirty="0" err="1" smtClean="0">
                <a:solidFill>
                  <a:srgbClr val="0000FF"/>
                </a:solidFill>
              </a:rPr>
              <a:t>ва</a:t>
            </a:r>
            <a:r>
              <a:rPr lang="ru-RU" sz="1600" dirty="0" smtClean="0">
                <a:solidFill>
                  <a:srgbClr val="0000FF"/>
                </a:solidFill>
              </a:rPr>
              <a:t> </a:t>
            </a:r>
            <a:r>
              <a:rPr lang="ru-RU" sz="1600" dirty="0" err="1" smtClean="0">
                <a:solidFill>
                  <a:srgbClr val="0000FF"/>
                </a:solidFill>
              </a:rPr>
              <a:t>баҳорги формалари</a:t>
            </a:r>
            <a:r>
              <a:rPr lang="ru-RU" sz="1600" dirty="0" smtClean="0">
                <a:solidFill>
                  <a:srgbClr val="0000FF"/>
                </a:solidFill>
              </a:rPr>
              <a:t> </a:t>
            </a:r>
            <a:r>
              <a:rPr lang="ru-RU" sz="1600" dirty="0" err="1" smtClean="0">
                <a:solidFill>
                  <a:srgbClr val="0000FF"/>
                </a:solidFill>
              </a:rPr>
              <a:t>мавжуд</a:t>
            </a:r>
            <a:r>
              <a:rPr lang="ru-RU" sz="1600" dirty="0" smtClean="0">
                <a:solidFill>
                  <a:srgbClr val="0000FF"/>
                </a:solidFill>
              </a:rPr>
              <a:t>. </a:t>
            </a:r>
            <a:r>
              <a:rPr lang="ru-RU" sz="1600" dirty="0" err="1" smtClean="0">
                <a:solidFill>
                  <a:srgbClr val="0000FF"/>
                </a:solidFill>
              </a:rPr>
              <a:t>Кунжараси</a:t>
            </a:r>
            <a:r>
              <a:rPr lang="ru-RU" sz="1600" dirty="0" smtClean="0">
                <a:solidFill>
                  <a:srgbClr val="0000FF"/>
                </a:solidFill>
              </a:rPr>
              <a:t> </a:t>
            </a:r>
            <a:r>
              <a:rPr lang="ru-RU" sz="1600" dirty="0" err="1" smtClean="0">
                <a:solidFill>
                  <a:srgbClr val="0000FF"/>
                </a:solidFill>
              </a:rPr>
              <a:t>ҳайвонлар учун</a:t>
            </a:r>
            <a:r>
              <a:rPr lang="ru-RU" sz="1600" dirty="0" smtClean="0">
                <a:solidFill>
                  <a:srgbClr val="0000FF"/>
                </a:solidFill>
              </a:rPr>
              <a:t> </a:t>
            </a:r>
            <a:r>
              <a:rPr lang="ru-RU" sz="1600" dirty="0" err="1" smtClean="0">
                <a:solidFill>
                  <a:srgbClr val="0000FF"/>
                </a:solidFill>
              </a:rPr>
              <a:t>яхши</a:t>
            </a:r>
            <a:r>
              <a:rPr lang="ru-RU" sz="1600" dirty="0" smtClean="0">
                <a:solidFill>
                  <a:srgbClr val="0000FF"/>
                </a:solidFill>
              </a:rPr>
              <a:t> ем </a:t>
            </a:r>
            <a:r>
              <a:rPr lang="ru-RU" sz="1600" dirty="0" err="1" smtClean="0">
                <a:solidFill>
                  <a:srgbClr val="0000FF"/>
                </a:solidFill>
              </a:rPr>
              <a:t>ҳисобланади</a:t>
            </a:r>
            <a:r>
              <a:rPr lang="ru-RU" sz="1600" dirty="0" smtClean="0">
                <a:solidFill>
                  <a:srgbClr val="0000FF"/>
                </a:solidFill>
              </a:rPr>
              <a:t>,  </a:t>
            </a:r>
            <a:r>
              <a:rPr lang="ru-RU" sz="1600" dirty="0" err="1" smtClean="0">
                <a:solidFill>
                  <a:srgbClr val="0000FF"/>
                </a:solidFill>
              </a:rPr>
              <a:t>таркибида</a:t>
            </a:r>
            <a:r>
              <a:rPr lang="ru-RU" sz="1600" dirty="0" smtClean="0">
                <a:solidFill>
                  <a:srgbClr val="0000FF"/>
                </a:solidFill>
              </a:rPr>
              <a:t> 40-49 </a:t>
            </a:r>
            <a:r>
              <a:rPr lang="ru-RU" sz="1600" dirty="0" err="1" smtClean="0">
                <a:solidFill>
                  <a:srgbClr val="0000FF"/>
                </a:solidFill>
              </a:rPr>
              <a:t>фоиз</a:t>
            </a:r>
            <a:r>
              <a:rPr lang="ru-RU" sz="1600" dirty="0" smtClean="0">
                <a:solidFill>
                  <a:srgbClr val="0000FF"/>
                </a:solidFill>
              </a:rPr>
              <a:t> </a:t>
            </a:r>
            <a:r>
              <a:rPr lang="ru-RU" sz="1600" dirty="0" err="1" smtClean="0">
                <a:solidFill>
                  <a:srgbClr val="0000FF"/>
                </a:solidFill>
              </a:rPr>
              <a:t>оқсил бўлади</a:t>
            </a:r>
            <a:r>
              <a:rPr lang="ru-RU" sz="1600" dirty="0" smtClean="0">
                <a:solidFill>
                  <a:srgbClr val="0000FF"/>
                </a:solidFill>
              </a:rPr>
              <a:t>. </a:t>
            </a:r>
            <a:r>
              <a:rPr lang="ru-RU" sz="1600" dirty="0" err="1" smtClean="0">
                <a:solidFill>
                  <a:srgbClr val="0000FF"/>
                </a:solidFill>
              </a:rPr>
              <a:t>Аммо</a:t>
            </a:r>
            <a:r>
              <a:rPr lang="ru-RU" sz="1600" dirty="0" smtClean="0">
                <a:solidFill>
                  <a:srgbClr val="0000FF"/>
                </a:solidFill>
              </a:rPr>
              <a:t> </a:t>
            </a:r>
            <a:r>
              <a:rPr lang="ru-RU" sz="1600" dirty="0" err="1" smtClean="0">
                <a:solidFill>
                  <a:srgbClr val="0000FF"/>
                </a:solidFill>
              </a:rPr>
              <a:t>кунжараси</a:t>
            </a:r>
            <a:r>
              <a:rPr lang="ru-RU" sz="1600" dirty="0" smtClean="0">
                <a:solidFill>
                  <a:srgbClr val="0000FF"/>
                </a:solidFill>
              </a:rPr>
              <a:t> </a:t>
            </a:r>
            <a:r>
              <a:rPr lang="ru-RU" sz="1600" dirty="0" err="1" smtClean="0">
                <a:solidFill>
                  <a:srgbClr val="0000FF"/>
                </a:solidFill>
              </a:rPr>
              <a:t>таркибида</a:t>
            </a:r>
            <a:r>
              <a:rPr lang="ru-RU" sz="1600" dirty="0" smtClean="0">
                <a:solidFill>
                  <a:srgbClr val="0000FF"/>
                </a:solidFill>
              </a:rPr>
              <a:t> </a:t>
            </a:r>
            <a:r>
              <a:rPr lang="ru-RU" sz="1600" dirty="0" err="1" smtClean="0">
                <a:solidFill>
                  <a:srgbClr val="0000FF"/>
                </a:solidFill>
              </a:rPr>
              <a:t>ҳайвонлар организми</a:t>
            </a:r>
            <a:r>
              <a:rPr lang="ru-RU" sz="1600" dirty="0" smtClean="0">
                <a:solidFill>
                  <a:srgbClr val="0000FF"/>
                </a:solidFill>
              </a:rPr>
              <a:t> </a:t>
            </a:r>
            <a:r>
              <a:rPr lang="ru-RU" sz="1600" dirty="0" err="1" smtClean="0">
                <a:solidFill>
                  <a:srgbClr val="0000FF"/>
                </a:solidFill>
              </a:rPr>
              <a:t>учун</a:t>
            </a:r>
            <a:r>
              <a:rPr lang="ru-RU" sz="1600" dirty="0" smtClean="0">
                <a:solidFill>
                  <a:srgbClr val="0000FF"/>
                </a:solidFill>
              </a:rPr>
              <a:t> </a:t>
            </a:r>
            <a:r>
              <a:rPr lang="ru-RU" sz="1600" dirty="0" err="1" smtClean="0">
                <a:solidFill>
                  <a:srgbClr val="0000FF"/>
                </a:solidFill>
              </a:rPr>
              <a:t>зарарли</a:t>
            </a:r>
            <a:r>
              <a:rPr lang="ru-RU" sz="1600" dirty="0" smtClean="0">
                <a:solidFill>
                  <a:srgbClr val="0000FF"/>
                </a:solidFill>
              </a:rPr>
              <a:t> </a:t>
            </a:r>
            <a:r>
              <a:rPr lang="ru-RU" sz="1600" dirty="0" err="1" smtClean="0">
                <a:solidFill>
                  <a:srgbClr val="0000FF"/>
                </a:solidFill>
              </a:rPr>
              <a:t>эрук</a:t>
            </a:r>
            <a:r>
              <a:rPr lang="ru-RU" sz="1600" dirty="0" smtClean="0">
                <a:solidFill>
                  <a:srgbClr val="0000FF"/>
                </a:solidFill>
              </a:rPr>
              <a:t> </a:t>
            </a:r>
            <a:r>
              <a:rPr lang="ru-RU" sz="1600" dirty="0" err="1" smtClean="0">
                <a:solidFill>
                  <a:srgbClr val="0000FF"/>
                </a:solidFill>
              </a:rPr>
              <a:t>кислоталари</a:t>
            </a:r>
            <a:r>
              <a:rPr lang="ru-RU" sz="1600" dirty="0" smtClean="0">
                <a:solidFill>
                  <a:srgbClr val="0000FF"/>
                </a:solidFill>
              </a:rPr>
              <a:t> </a:t>
            </a:r>
            <a:r>
              <a:rPr lang="ru-RU" sz="1600" dirty="0" err="1" smtClean="0">
                <a:solidFill>
                  <a:srgbClr val="0000FF"/>
                </a:solidFill>
              </a:rPr>
              <a:t>ва</a:t>
            </a:r>
            <a:r>
              <a:rPr lang="ru-RU" sz="1600" dirty="0" smtClean="0">
                <a:solidFill>
                  <a:srgbClr val="0000FF"/>
                </a:solidFill>
              </a:rPr>
              <a:t> </a:t>
            </a:r>
            <a:r>
              <a:rPr lang="ru-RU" sz="1600" dirty="0" err="1" smtClean="0">
                <a:solidFill>
                  <a:srgbClr val="0000FF"/>
                </a:solidFill>
              </a:rPr>
              <a:t>олтингугуртли</a:t>
            </a:r>
            <a:r>
              <a:rPr lang="ru-RU" sz="1600" dirty="0" smtClean="0">
                <a:solidFill>
                  <a:srgbClr val="0000FF"/>
                </a:solidFill>
              </a:rPr>
              <a:t> органик </a:t>
            </a:r>
            <a:r>
              <a:rPr lang="ru-RU" sz="1600" dirty="0" err="1" smtClean="0">
                <a:solidFill>
                  <a:srgbClr val="0000FF"/>
                </a:solidFill>
              </a:rPr>
              <a:t>бирикмалар-гликозинолатлар</a:t>
            </a:r>
            <a:r>
              <a:rPr lang="ru-RU" sz="1600" dirty="0" smtClean="0">
                <a:solidFill>
                  <a:srgbClr val="0000FF"/>
                </a:solidFill>
              </a:rPr>
              <a:t> </a:t>
            </a:r>
            <a:r>
              <a:rPr lang="ru-RU" sz="1600" dirty="0" err="1" smtClean="0">
                <a:solidFill>
                  <a:srgbClr val="0000FF"/>
                </a:solidFill>
              </a:rPr>
              <a:t>бўлади</a:t>
            </a:r>
            <a:r>
              <a:rPr lang="ru-RU" sz="1600" dirty="0" smtClean="0">
                <a:solidFill>
                  <a:srgbClr val="0000FF"/>
                </a:solidFill>
              </a:rPr>
              <a:t>. </a:t>
            </a:r>
            <a:r>
              <a:rPr lang="ru-RU" sz="1600" dirty="0" err="1" smtClean="0">
                <a:solidFill>
                  <a:srgbClr val="0000FF"/>
                </a:solidFill>
              </a:rPr>
              <a:t>Шунинг</a:t>
            </a:r>
            <a:r>
              <a:rPr lang="ru-RU" sz="1600" dirty="0" smtClean="0">
                <a:solidFill>
                  <a:srgbClr val="0000FF"/>
                </a:solidFill>
              </a:rPr>
              <a:t> </a:t>
            </a:r>
            <a:r>
              <a:rPr lang="ru-RU" sz="1600" dirty="0" err="1" smtClean="0">
                <a:solidFill>
                  <a:srgbClr val="0000FF"/>
                </a:solidFill>
              </a:rPr>
              <a:t>учун</a:t>
            </a:r>
            <a:r>
              <a:rPr lang="ru-RU" sz="1600" dirty="0" smtClean="0">
                <a:solidFill>
                  <a:srgbClr val="0000FF"/>
                </a:solidFill>
              </a:rPr>
              <a:t> </a:t>
            </a:r>
            <a:r>
              <a:rPr lang="ru-RU" sz="1600" dirty="0" err="1" smtClean="0">
                <a:solidFill>
                  <a:srgbClr val="0000FF"/>
                </a:solidFill>
              </a:rPr>
              <a:t>бошқа емларга</a:t>
            </a:r>
            <a:r>
              <a:rPr lang="ru-RU" sz="1600" dirty="0" smtClean="0">
                <a:solidFill>
                  <a:srgbClr val="0000FF"/>
                </a:solidFill>
              </a:rPr>
              <a:t> 5-10 </a:t>
            </a:r>
            <a:r>
              <a:rPr lang="ru-RU" sz="1600" dirty="0" err="1" smtClean="0">
                <a:solidFill>
                  <a:srgbClr val="0000FF"/>
                </a:solidFill>
              </a:rPr>
              <a:t>фоиз</a:t>
            </a:r>
            <a:r>
              <a:rPr lang="ru-RU" sz="1600" dirty="0" smtClean="0">
                <a:solidFill>
                  <a:srgbClr val="0000FF"/>
                </a:solidFill>
              </a:rPr>
              <a:t> </a:t>
            </a:r>
            <a:r>
              <a:rPr lang="ru-RU" sz="1600" dirty="0" err="1" smtClean="0">
                <a:solidFill>
                  <a:srgbClr val="0000FF"/>
                </a:solidFill>
              </a:rPr>
              <a:t>миқдорида қўшиб омихта</a:t>
            </a:r>
            <a:r>
              <a:rPr lang="ru-RU" sz="1600" dirty="0" smtClean="0">
                <a:solidFill>
                  <a:srgbClr val="0000FF"/>
                </a:solidFill>
              </a:rPr>
              <a:t> </a:t>
            </a:r>
            <a:r>
              <a:rPr lang="ru-RU" sz="1600" dirty="0" err="1" smtClean="0">
                <a:solidFill>
                  <a:srgbClr val="0000FF"/>
                </a:solidFill>
              </a:rPr>
              <a:t>қилиб берилади</a:t>
            </a:r>
            <a:r>
              <a:rPr lang="ru-RU" sz="1600" dirty="0" smtClean="0">
                <a:solidFill>
                  <a:srgbClr val="0000FF"/>
                </a:solidFill>
              </a:rPr>
              <a:t>. </a:t>
            </a:r>
            <a:r>
              <a:rPr lang="ru-RU" sz="1600" dirty="0" err="1" smtClean="0">
                <a:solidFill>
                  <a:srgbClr val="0000FF"/>
                </a:solidFill>
              </a:rPr>
              <a:t>Ҳозирги вақтда бундай</a:t>
            </a:r>
            <a:r>
              <a:rPr lang="ru-RU" sz="1600" dirty="0" smtClean="0">
                <a:solidFill>
                  <a:srgbClr val="0000FF"/>
                </a:solidFill>
              </a:rPr>
              <a:t> </a:t>
            </a:r>
            <a:r>
              <a:rPr lang="ru-RU" sz="1600" dirty="0" err="1" smtClean="0">
                <a:solidFill>
                  <a:srgbClr val="0000FF"/>
                </a:solidFill>
              </a:rPr>
              <a:t>зарарли</a:t>
            </a:r>
            <a:r>
              <a:rPr lang="ru-RU" sz="1600" dirty="0" smtClean="0">
                <a:solidFill>
                  <a:srgbClr val="0000FF"/>
                </a:solidFill>
              </a:rPr>
              <a:t> </a:t>
            </a:r>
            <a:r>
              <a:rPr lang="ru-RU" sz="1600" dirty="0" err="1" smtClean="0">
                <a:solidFill>
                  <a:srgbClr val="0000FF"/>
                </a:solidFill>
              </a:rPr>
              <a:t>бирикмалари</a:t>
            </a:r>
            <a:r>
              <a:rPr lang="ru-RU" sz="1600" dirty="0" smtClean="0">
                <a:solidFill>
                  <a:srgbClr val="0000FF"/>
                </a:solidFill>
              </a:rPr>
              <a:t> </a:t>
            </a:r>
            <a:r>
              <a:rPr lang="ru-RU" sz="1600" dirty="0" err="1" smtClean="0">
                <a:solidFill>
                  <a:srgbClr val="0000FF"/>
                </a:solidFill>
              </a:rPr>
              <a:t>кам</a:t>
            </a:r>
            <a:r>
              <a:rPr lang="ru-RU" sz="1600" dirty="0" smtClean="0">
                <a:solidFill>
                  <a:srgbClr val="0000FF"/>
                </a:solidFill>
              </a:rPr>
              <a:t> </a:t>
            </a:r>
            <a:r>
              <a:rPr lang="ru-RU" sz="1600" dirty="0" err="1" smtClean="0">
                <a:solidFill>
                  <a:srgbClr val="0000FF"/>
                </a:solidFill>
              </a:rPr>
              <a:t>навлар</a:t>
            </a:r>
            <a:r>
              <a:rPr lang="ru-RU" sz="1600" dirty="0" smtClean="0">
                <a:solidFill>
                  <a:srgbClr val="0000FF"/>
                </a:solidFill>
              </a:rPr>
              <a:t> </a:t>
            </a:r>
            <a:r>
              <a:rPr lang="ru-RU" sz="1600" dirty="0" err="1" smtClean="0">
                <a:solidFill>
                  <a:srgbClr val="0000FF"/>
                </a:solidFill>
              </a:rPr>
              <a:t>яратилган</a:t>
            </a:r>
            <a:r>
              <a:rPr lang="ru-RU" sz="1600" dirty="0" smtClean="0">
                <a:solidFill>
                  <a:srgbClr val="0000FF"/>
                </a:solidFill>
              </a:rPr>
              <a:t>.</a:t>
            </a:r>
          </a:p>
          <a:p>
            <a:pPr algn="just"/>
            <a:r>
              <a:rPr lang="ru-RU" sz="1600" dirty="0" smtClean="0">
                <a:solidFill>
                  <a:srgbClr val="0000FF"/>
                </a:solidFill>
              </a:rPr>
              <a:t>Рапс </a:t>
            </a:r>
            <a:r>
              <a:rPr lang="ru-RU" sz="1600" dirty="0" err="1" smtClean="0">
                <a:solidFill>
                  <a:srgbClr val="0000FF"/>
                </a:solidFill>
              </a:rPr>
              <a:t>ва</a:t>
            </a:r>
            <a:r>
              <a:rPr lang="ru-RU" sz="1600" dirty="0" smtClean="0">
                <a:solidFill>
                  <a:srgbClr val="0000FF"/>
                </a:solidFill>
              </a:rPr>
              <a:t> сурепица </a:t>
            </a:r>
            <a:r>
              <a:rPr lang="ru-RU" sz="1600" dirty="0" err="1" smtClean="0">
                <a:solidFill>
                  <a:srgbClr val="0000FF"/>
                </a:solidFill>
              </a:rPr>
              <a:t>кўк</a:t>
            </a:r>
            <a:r>
              <a:rPr lang="ru-RU" sz="1600" dirty="0" smtClean="0">
                <a:solidFill>
                  <a:srgbClr val="0000FF"/>
                </a:solidFill>
              </a:rPr>
              <a:t> масса, силос, сенаж, </a:t>
            </a:r>
            <a:r>
              <a:rPr lang="ru-RU" sz="1600" dirty="0" err="1" smtClean="0">
                <a:solidFill>
                  <a:srgbClr val="0000FF"/>
                </a:solidFill>
              </a:rPr>
              <a:t>ўт</a:t>
            </a:r>
            <a:r>
              <a:rPr lang="ru-RU" sz="1600" dirty="0" smtClean="0">
                <a:solidFill>
                  <a:srgbClr val="0000FF"/>
                </a:solidFill>
              </a:rPr>
              <a:t> </a:t>
            </a:r>
            <a:r>
              <a:rPr lang="ru-RU" sz="1600" dirty="0" err="1" smtClean="0">
                <a:solidFill>
                  <a:srgbClr val="0000FF"/>
                </a:solidFill>
              </a:rPr>
              <a:t>талқони тайёрлаш</a:t>
            </a:r>
            <a:r>
              <a:rPr lang="ru-RU" sz="1600" dirty="0" smtClean="0">
                <a:solidFill>
                  <a:srgbClr val="0000FF"/>
                </a:solidFill>
              </a:rPr>
              <a:t> </a:t>
            </a:r>
            <a:r>
              <a:rPr lang="ru-RU" sz="1600" dirty="0" err="1" smtClean="0">
                <a:solidFill>
                  <a:srgbClr val="0000FF"/>
                </a:solidFill>
              </a:rPr>
              <a:t>учун</a:t>
            </a:r>
            <a:r>
              <a:rPr lang="ru-RU" sz="1600" dirty="0" smtClean="0">
                <a:solidFill>
                  <a:srgbClr val="0000FF"/>
                </a:solidFill>
              </a:rPr>
              <a:t> </a:t>
            </a:r>
            <a:r>
              <a:rPr lang="ru-RU" sz="1600" dirty="0" err="1" smtClean="0">
                <a:solidFill>
                  <a:srgbClr val="0000FF"/>
                </a:solidFill>
              </a:rPr>
              <a:t>экилади</a:t>
            </a:r>
            <a:r>
              <a:rPr lang="ru-RU" sz="1600" dirty="0" smtClean="0">
                <a:solidFill>
                  <a:srgbClr val="0000FF"/>
                </a:solidFill>
              </a:rPr>
              <a:t>. </a:t>
            </a:r>
            <a:r>
              <a:rPr lang="ru-RU" sz="1600" dirty="0" err="1" smtClean="0">
                <a:solidFill>
                  <a:srgbClr val="0000FF"/>
                </a:solidFill>
              </a:rPr>
              <a:t>Буларни</a:t>
            </a:r>
            <a:r>
              <a:rPr lang="ru-RU" sz="1600" dirty="0" smtClean="0">
                <a:solidFill>
                  <a:srgbClr val="0000FF"/>
                </a:solidFill>
              </a:rPr>
              <a:t> </a:t>
            </a:r>
            <a:r>
              <a:rPr lang="ru-RU" sz="1600" dirty="0" err="1" smtClean="0">
                <a:solidFill>
                  <a:srgbClr val="0000FF"/>
                </a:solidFill>
              </a:rPr>
              <a:t>асосий</a:t>
            </a:r>
            <a:r>
              <a:rPr lang="ru-RU" sz="1600" dirty="0" smtClean="0">
                <a:solidFill>
                  <a:srgbClr val="0000FF"/>
                </a:solidFill>
              </a:rPr>
              <a:t>, </a:t>
            </a:r>
            <a:r>
              <a:rPr lang="ru-RU" sz="1600" dirty="0" err="1" smtClean="0">
                <a:solidFill>
                  <a:srgbClr val="0000FF"/>
                </a:solidFill>
              </a:rPr>
              <a:t>оралиқ ёки</a:t>
            </a:r>
            <a:r>
              <a:rPr lang="ru-RU" sz="1600" dirty="0" smtClean="0">
                <a:solidFill>
                  <a:srgbClr val="0000FF"/>
                </a:solidFill>
              </a:rPr>
              <a:t> </a:t>
            </a:r>
            <a:r>
              <a:rPr lang="ru-RU" sz="1600" dirty="0" err="1" smtClean="0">
                <a:solidFill>
                  <a:srgbClr val="0000FF"/>
                </a:solidFill>
              </a:rPr>
              <a:t>такрорий</a:t>
            </a:r>
            <a:r>
              <a:rPr lang="ru-RU" sz="1600" dirty="0" smtClean="0">
                <a:solidFill>
                  <a:srgbClr val="0000FF"/>
                </a:solidFill>
              </a:rPr>
              <a:t> </a:t>
            </a:r>
            <a:r>
              <a:rPr lang="ru-RU" sz="1600" dirty="0" err="1" smtClean="0">
                <a:solidFill>
                  <a:srgbClr val="0000FF"/>
                </a:solidFill>
              </a:rPr>
              <a:t>экин</a:t>
            </a:r>
            <a:r>
              <a:rPr lang="ru-RU" sz="1600" dirty="0" smtClean="0">
                <a:solidFill>
                  <a:srgbClr val="0000FF"/>
                </a:solidFill>
              </a:rPr>
              <a:t> </a:t>
            </a:r>
            <a:r>
              <a:rPr lang="ru-RU" sz="1600" dirty="0" err="1" smtClean="0">
                <a:solidFill>
                  <a:srgbClr val="0000FF"/>
                </a:solidFill>
              </a:rPr>
              <a:t>сифатида</a:t>
            </a:r>
            <a:r>
              <a:rPr lang="ru-RU" sz="1600" dirty="0" smtClean="0">
                <a:solidFill>
                  <a:srgbClr val="0000FF"/>
                </a:solidFill>
              </a:rPr>
              <a:t> </a:t>
            </a:r>
            <a:r>
              <a:rPr lang="ru-RU" sz="1600" dirty="0" err="1" smtClean="0">
                <a:solidFill>
                  <a:srgbClr val="0000FF"/>
                </a:solidFill>
              </a:rPr>
              <a:t>экиш</a:t>
            </a:r>
            <a:r>
              <a:rPr lang="ru-RU" sz="1600" dirty="0" smtClean="0">
                <a:solidFill>
                  <a:srgbClr val="0000FF"/>
                </a:solidFill>
              </a:rPr>
              <a:t> </a:t>
            </a:r>
            <a:r>
              <a:rPr lang="ru-RU" sz="1600" dirty="0" err="1" smtClean="0">
                <a:solidFill>
                  <a:srgbClr val="0000FF"/>
                </a:solidFill>
              </a:rPr>
              <a:t>мумкин</a:t>
            </a:r>
            <a:r>
              <a:rPr lang="ru-RU" sz="1600" dirty="0" smtClean="0">
                <a:solidFill>
                  <a:srgbClr val="0000FF"/>
                </a:solidFill>
              </a:rPr>
              <a:t>. 100 кг </a:t>
            </a:r>
            <a:r>
              <a:rPr lang="ru-RU" sz="1600" dirty="0" err="1" smtClean="0">
                <a:solidFill>
                  <a:srgbClr val="0000FF"/>
                </a:solidFill>
              </a:rPr>
              <a:t>кўк</a:t>
            </a:r>
            <a:r>
              <a:rPr lang="ru-RU" sz="1600" dirty="0" smtClean="0">
                <a:solidFill>
                  <a:srgbClr val="0000FF"/>
                </a:solidFill>
              </a:rPr>
              <a:t> </a:t>
            </a:r>
            <a:r>
              <a:rPr lang="ru-RU" sz="1600" dirty="0" err="1" smtClean="0">
                <a:solidFill>
                  <a:srgbClr val="0000FF"/>
                </a:solidFill>
              </a:rPr>
              <a:t>массасида</a:t>
            </a:r>
            <a:r>
              <a:rPr lang="ru-RU" sz="1600" dirty="0" smtClean="0">
                <a:solidFill>
                  <a:srgbClr val="0000FF"/>
                </a:solidFill>
              </a:rPr>
              <a:t> 16 </a:t>
            </a:r>
            <a:r>
              <a:rPr lang="ru-RU" sz="1600" dirty="0" err="1" smtClean="0">
                <a:solidFill>
                  <a:srgbClr val="0000FF"/>
                </a:solidFill>
              </a:rPr>
              <a:t>озуқа бирлиги</a:t>
            </a:r>
            <a:r>
              <a:rPr lang="ru-RU" sz="1600" dirty="0" smtClean="0">
                <a:solidFill>
                  <a:srgbClr val="0000FF"/>
                </a:solidFill>
              </a:rPr>
              <a:t> </a:t>
            </a:r>
            <a:r>
              <a:rPr lang="ru-RU" sz="1600" dirty="0" err="1" smtClean="0">
                <a:solidFill>
                  <a:srgbClr val="0000FF"/>
                </a:solidFill>
              </a:rPr>
              <a:t>ва</a:t>
            </a:r>
            <a:r>
              <a:rPr lang="ru-RU" sz="1600" dirty="0" smtClean="0">
                <a:solidFill>
                  <a:srgbClr val="0000FF"/>
                </a:solidFill>
              </a:rPr>
              <a:t> 300 г протеин (1 </a:t>
            </a:r>
            <a:r>
              <a:rPr lang="ru-RU" sz="1600" dirty="0" err="1" smtClean="0">
                <a:solidFill>
                  <a:srgbClr val="0000FF"/>
                </a:solidFill>
              </a:rPr>
              <a:t>озуқа бирлигида</a:t>
            </a:r>
            <a:r>
              <a:rPr lang="ru-RU" sz="1600" dirty="0" smtClean="0">
                <a:solidFill>
                  <a:srgbClr val="0000FF"/>
                </a:solidFill>
              </a:rPr>
              <a:t> 190 г) </a:t>
            </a:r>
            <a:r>
              <a:rPr lang="ru-RU" sz="1600" dirty="0" err="1" smtClean="0">
                <a:solidFill>
                  <a:srgbClr val="0000FF"/>
                </a:solidFill>
              </a:rPr>
              <a:t>бўлади</a:t>
            </a:r>
            <a:r>
              <a:rPr lang="ru-RU" sz="1600" dirty="0" smtClean="0">
                <a:solidFill>
                  <a:srgbClr val="0000FF"/>
                </a:solidFill>
              </a:rPr>
              <a:t>. </a:t>
            </a:r>
            <a:r>
              <a:rPr lang="ru-RU" sz="1600" dirty="0" err="1" smtClean="0">
                <a:solidFill>
                  <a:srgbClr val="0000FF"/>
                </a:solidFill>
              </a:rPr>
              <a:t>Кўк</a:t>
            </a:r>
            <a:r>
              <a:rPr lang="ru-RU" sz="1600" dirty="0" smtClean="0">
                <a:solidFill>
                  <a:srgbClr val="0000FF"/>
                </a:solidFill>
              </a:rPr>
              <a:t> </a:t>
            </a:r>
            <a:r>
              <a:rPr lang="ru-RU" sz="1600" dirty="0" err="1" smtClean="0">
                <a:solidFill>
                  <a:srgbClr val="0000FF"/>
                </a:solidFill>
              </a:rPr>
              <a:t>массаси</a:t>
            </a:r>
            <a:r>
              <a:rPr lang="ru-RU" sz="1600" dirty="0" smtClean="0">
                <a:solidFill>
                  <a:srgbClr val="0000FF"/>
                </a:solidFill>
              </a:rPr>
              <a:t> </a:t>
            </a:r>
            <a:r>
              <a:rPr lang="ru-RU" sz="1600" dirty="0" err="1" smtClean="0">
                <a:solidFill>
                  <a:srgbClr val="0000FF"/>
                </a:solidFill>
              </a:rPr>
              <a:t>таркибида</a:t>
            </a:r>
            <a:r>
              <a:rPr lang="ru-RU" sz="1600" dirty="0" smtClean="0">
                <a:solidFill>
                  <a:srgbClr val="0000FF"/>
                </a:solidFill>
              </a:rPr>
              <a:t> 2,6-3,9 </a:t>
            </a:r>
            <a:r>
              <a:rPr lang="ru-RU" sz="1600" dirty="0" err="1" smtClean="0">
                <a:solidFill>
                  <a:srgbClr val="0000FF"/>
                </a:solidFill>
              </a:rPr>
              <a:t>фоиз</a:t>
            </a:r>
            <a:r>
              <a:rPr lang="ru-RU" sz="1600" dirty="0" smtClean="0">
                <a:solidFill>
                  <a:srgbClr val="0000FF"/>
                </a:solidFill>
              </a:rPr>
              <a:t> протеин, 0,5-0,8 </a:t>
            </a:r>
            <a:r>
              <a:rPr lang="ru-RU" sz="1600" dirty="0" err="1" smtClean="0">
                <a:solidFill>
                  <a:srgbClr val="0000FF"/>
                </a:solidFill>
              </a:rPr>
              <a:t>фоиз</a:t>
            </a:r>
            <a:r>
              <a:rPr lang="ru-RU" sz="1600" dirty="0" smtClean="0">
                <a:solidFill>
                  <a:srgbClr val="0000FF"/>
                </a:solidFill>
              </a:rPr>
              <a:t> </a:t>
            </a:r>
            <a:r>
              <a:rPr lang="ru-RU" sz="1600" dirty="0" err="1" smtClean="0">
                <a:solidFill>
                  <a:srgbClr val="0000FF"/>
                </a:solidFill>
              </a:rPr>
              <a:t>ёғ</a:t>
            </a:r>
            <a:r>
              <a:rPr lang="ru-RU" sz="1600" dirty="0" smtClean="0">
                <a:solidFill>
                  <a:srgbClr val="0000FF"/>
                </a:solidFill>
              </a:rPr>
              <a:t>, 1,3-3,7 </a:t>
            </a:r>
            <a:r>
              <a:rPr lang="ru-RU" sz="1600" dirty="0" err="1" smtClean="0">
                <a:solidFill>
                  <a:srgbClr val="0000FF"/>
                </a:solidFill>
              </a:rPr>
              <a:t>фоиз</a:t>
            </a:r>
            <a:r>
              <a:rPr lang="ru-RU" sz="1600" dirty="0" smtClean="0">
                <a:solidFill>
                  <a:srgbClr val="0000FF"/>
                </a:solidFill>
              </a:rPr>
              <a:t> клетчатка, 1,4-2,7 </a:t>
            </a:r>
            <a:r>
              <a:rPr lang="ru-RU" sz="1600" dirty="0" err="1" smtClean="0">
                <a:solidFill>
                  <a:srgbClr val="0000FF"/>
                </a:solidFill>
              </a:rPr>
              <a:t>фоиз</a:t>
            </a:r>
            <a:r>
              <a:rPr lang="ru-RU" sz="1600" dirty="0" smtClean="0">
                <a:solidFill>
                  <a:srgbClr val="0000FF"/>
                </a:solidFill>
              </a:rPr>
              <a:t> </a:t>
            </a:r>
            <a:r>
              <a:rPr lang="ru-RU" sz="1600" dirty="0" err="1" smtClean="0">
                <a:solidFill>
                  <a:srgbClr val="0000FF"/>
                </a:solidFill>
              </a:rPr>
              <a:t>кул</a:t>
            </a:r>
            <a:r>
              <a:rPr lang="ru-RU" sz="1600" dirty="0" smtClean="0">
                <a:solidFill>
                  <a:srgbClr val="0000FF"/>
                </a:solidFill>
              </a:rPr>
              <a:t>, 4,8-6,7 </a:t>
            </a:r>
            <a:r>
              <a:rPr lang="ru-RU" sz="1600" dirty="0" err="1" smtClean="0">
                <a:solidFill>
                  <a:srgbClr val="0000FF"/>
                </a:solidFill>
              </a:rPr>
              <a:t>фоиз</a:t>
            </a:r>
            <a:r>
              <a:rPr lang="ru-RU" sz="1600" dirty="0" smtClean="0">
                <a:solidFill>
                  <a:srgbClr val="0000FF"/>
                </a:solidFill>
              </a:rPr>
              <a:t> </a:t>
            </a:r>
            <a:r>
              <a:rPr lang="ru-RU" sz="1600" dirty="0" err="1" smtClean="0">
                <a:solidFill>
                  <a:srgbClr val="0000FF"/>
                </a:solidFill>
              </a:rPr>
              <a:t>азотсиз</a:t>
            </a:r>
            <a:r>
              <a:rPr lang="ru-RU" sz="1600" dirty="0" smtClean="0">
                <a:solidFill>
                  <a:srgbClr val="0000FF"/>
                </a:solidFill>
              </a:rPr>
              <a:t> </a:t>
            </a:r>
            <a:r>
              <a:rPr lang="ru-RU" sz="1600" dirty="0" err="1" smtClean="0">
                <a:solidFill>
                  <a:srgbClr val="0000FF"/>
                </a:solidFill>
              </a:rPr>
              <a:t>экстрактив</a:t>
            </a:r>
            <a:r>
              <a:rPr lang="ru-RU" sz="1600" dirty="0" smtClean="0">
                <a:solidFill>
                  <a:srgbClr val="0000FF"/>
                </a:solidFill>
              </a:rPr>
              <a:t> </a:t>
            </a:r>
            <a:r>
              <a:rPr lang="ru-RU" sz="1600" dirty="0" err="1" smtClean="0">
                <a:solidFill>
                  <a:srgbClr val="0000FF"/>
                </a:solidFill>
              </a:rPr>
              <a:t>моддалар</a:t>
            </a:r>
            <a:r>
              <a:rPr lang="ru-RU" sz="1600" dirty="0" smtClean="0">
                <a:solidFill>
                  <a:srgbClr val="0000FF"/>
                </a:solidFill>
              </a:rPr>
              <a:t> (АЭМ) </a:t>
            </a:r>
            <a:r>
              <a:rPr lang="ru-RU" sz="1600" dirty="0" err="1" smtClean="0">
                <a:solidFill>
                  <a:srgbClr val="0000FF"/>
                </a:solidFill>
              </a:rPr>
              <a:t>ва</a:t>
            </a:r>
            <a:r>
              <a:rPr lang="ru-RU" sz="1600" dirty="0" smtClean="0">
                <a:solidFill>
                  <a:srgbClr val="0000FF"/>
                </a:solidFill>
              </a:rPr>
              <a:t> 5,1 мг/кг каротин </a:t>
            </a:r>
            <a:r>
              <a:rPr lang="ru-RU" sz="1600" dirty="0" err="1" smtClean="0">
                <a:solidFill>
                  <a:srgbClr val="0000FF"/>
                </a:solidFill>
              </a:rPr>
              <a:t>бўлади</a:t>
            </a:r>
            <a:r>
              <a:rPr lang="ru-RU" sz="1600" dirty="0" smtClean="0">
                <a:solidFill>
                  <a:srgbClr val="0000FF"/>
                </a:solidFill>
              </a:rPr>
              <a:t>. </a:t>
            </a:r>
            <a:r>
              <a:rPr lang="ru-RU" sz="1600" dirty="0" err="1" smtClean="0">
                <a:solidFill>
                  <a:srgbClr val="0000FF"/>
                </a:solidFill>
              </a:rPr>
              <a:t>Бу</a:t>
            </a:r>
            <a:r>
              <a:rPr lang="ru-RU" sz="1600" dirty="0" smtClean="0">
                <a:solidFill>
                  <a:srgbClr val="0000FF"/>
                </a:solidFill>
              </a:rPr>
              <a:t> </a:t>
            </a:r>
            <a:r>
              <a:rPr lang="ru-RU" sz="1600" dirty="0" err="1" smtClean="0">
                <a:solidFill>
                  <a:srgbClr val="0000FF"/>
                </a:solidFill>
              </a:rPr>
              <a:t>моддаларнинг</a:t>
            </a:r>
            <a:r>
              <a:rPr lang="ru-RU" sz="1600" dirty="0" smtClean="0">
                <a:solidFill>
                  <a:srgbClr val="0000FF"/>
                </a:solidFill>
              </a:rPr>
              <a:t> </a:t>
            </a:r>
            <a:r>
              <a:rPr lang="ru-RU" sz="1600" dirty="0" err="1" smtClean="0">
                <a:solidFill>
                  <a:srgbClr val="0000FF"/>
                </a:solidFill>
              </a:rPr>
              <a:t>ҳайвонлар организмида</a:t>
            </a:r>
            <a:r>
              <a:rPr lang="ru-RU" sz="1600" dirty="0" smtClean="0">
                <a:solidFill>
                  <a:srgbClr val="0000FF"/>
                </a:solidFill>
              </a:rPr>
              <a:t> </a:t>
            </a:r>
            <a:r>
              <a:rPr lang="ru-RU" sz="1600" dirty="0" err="1" smtClean="0">
                <a:solidFill>
                  <a:srgbClr val="0000FF"/>
                </a:solidFill>
              </a:rPr>
              <a:t>ҳазмланиши юқори.</a:t>
            </a:r>
            <a:endParaRPr lang="ru-RU" sz="1600" dirty="0" smtClean="0">
              <a:solidFill>
                <a:srgbClr val="0000FF"/>
              </a:solidFill>
            </a:endParaRPr>
          </a:p>
        </p:txBody>
      </p:sp>
      <p:pic>
        <p:nvPicPr>
          <p:cNvPr id="6146" name="Picture 2" descr="C:\КАФЕДРА\Укув услубий мажмуалар\Усимликшунослик ва Пахтачилик фанидан мажмуалар\Усим-пахтачилик_мавзулар презинтацияси\Рапс ва сурепица\суреп.jpg"/>
          <p:cNvPicPr>
            <a:picLocks noChangeAspect="1" noChangeArrowheads="1"/>
          </p:cNvPicPr>
          <p:nvPr/>
        </p:nvPicPr>
        <p:blipFill>
          <a:blip r:embed="rId2" cstate="print"/>
          <a:srcRect/>
          <a:stretch>
            <a:fillRect/>
          </a:stretch>
        </p:blipFill>
        <p:spPr bwMode="auto">
          <a:xfrm>
            <a:off x="4857769" y="5000636"/>
            <a:ext cx="3214693" cy="1714500"/>
          </a:xfrm>
          <a:prstGeom prst="rect">
            <a:avLst/>
          </a:prstGeom>
          <a:noFill/>
        </p:spPr>
      </p:pic>
      <p:pic>
        <p:nvPicPr>
          <p:cNvPr id="6147" name="Picture 3" descr="C:\КАФЕДРА\Укув услубий мажмуалар\Усимликшунослик ва Пахтачилик фанидан мажмуалар\Усим-пахтачилик_мавзулар презинтацияси\Рапс ва сурепица\0c2c8825e3fdea21abd3269883134fa7.jpg"/>
          <p:cNvPicPr>
            <a:picLocks noChangeAspect="1" noChangeArrowheads="1"/>
          </p:cNvPicPr>
          <p:nvPr/>
        </p:nvPicPr>
        <p:blipFill>
          <a:blip r:embed="rId3" cstate="print"/>
          <a:srcRect/>
          <a:stretch>
            <a:fillRect/>
          </a:stretch>
        </p:blipFill>
        <p:spPr bwMode="auto">
          <a:xfrm>
            <a:off x="785786" y="5045454"/>
            <a:ext cx="2928958" cy="1669694"/>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p:nvPr>
        </p:nvSpPr>
        <p:spPr>
          <a:xfrm>
            <a:off x="142844" y="71414"/>
            <a:ext cx="8686800" cy="838200"/>
          </a:xfrm>
        </p:spPr>
        <p:txBody>
          <a:bodyPr>
            <a:normAutofit/>
          </a:bodyPr>
          <a:lstStyle/>
          <a:p>
            <a:pPr algn="r"/>
            <a:r>
              <a:rPr lang="uz-Cyrl-UZ" sz="4000" dirty="0"/>
              <a:t> </a:t>
            </a:r>
            <a:r>
              <a:rPr lang="ru-RU" b="1" dirty="0" err="1" smtClean="0"/>
              <a:t>Систематикаси</a:t>
            </a:r>
            <a:endParaRPr lang="ru-RU" sz="4000" dirty="0"/>
          </a:p>
        </p:txBody>
      </p:sp>
      <p:sp>
        <p:nvSpPr>
          <p:cNvPr id="302083" name="Rectangle 3"/>
          <p:cNvSpPr>
            <a:spLocks noGrp="1" noChangeArrowheads="1"/>
          </p:cNvSpPr>
          <p:nvPr>
            <p:ph idx="1"/>
          </p:nvPr>
        </p:nvSpPr>
        <p:spPr>
          <a:xfrm>
            <a:off x="3786182" y="985834"/>
            <a:ext cx="5072098" cy="4729182"/>
          </a:xfrm>
        </p:spPr>
        <p:txBody>
          <a:bodyPr>
            <a:noAutofit/>
          </a:bodyPr>
          <a:lstStyle/>
          <a:p>
            <a:pPr algn="just"/>
            <a:r>
              <a:rPr lang="it-IT" sz="1800" b="1" dirty="0" smtClean="0"/>
              <a:t>Pa</a:t>
            </a:r>
            <a:r>
              <a:rPr lang="ru-RU" sz="1800" b="1" dirty="0" err="1" smtClean="0"/>
              <a:t>п</a:t>
            </a:r>
            <a:r>
              <a:rPr lang="it-IT" sz="1800" b="1" dirty="0" smtClean="0"/>
              <a:t>c </a:t>
            </a:r>
            <a:r>
              <a:rPr lang="it-IT" sz="1800" dirty="0" smtClean="0"/>
              <a:t>- brassica napus L. ssp. oleifera Metzg. (</a:t>
            </a:r>
            <a:r>
              <a:rPr lang="ru-RU" sz="1800" dirty="0" err="1" smtClean="0"/>
              <a:t>кузги</a:t>
            </a:r>
            <a:r>
              <a:rPr lang="it-IT" sz="1800" dirty="0" smtClean="0"/>
              <a:t> -biennis) - </a:t>
            </a:r>
            <a:r>
              <a:rPr lang="ru-RU" sz="1800" dirty="0" err="1" smtClean="0"/>
              <a:t>карамгуллилар</a:t>
            </a:r>
            <a:r>
              <a:rPr lang="ru-RU" sz="1800" dirty="0" smtClean="0"/>
              <a:t> </a:t>
            </a:r>
            <a:r>
              <a:rPr lang="ru-RU" sz="1800" dirty="0" err="1" smtClean="0"/>
              <a:t>оиласига</a:t>
            </a:r>
            <a:r>
              <a:rPr lang="ru-RU" sz="1800" dirty="0" smtClean="0"/>
              <a:t> </a:t>
            </a:r>
            <a:r>
              <a:rPr lang="ru-RU" sz="1800" dirty="0" err="1" smtClean="0"/>
              <a:t>кирувчи</a:t>
            </a:r>
            <a:r>
              <a:rPr lang="ru-RU" sz="1800" dirty="0" smtClean="0"/>
              <a:t> </a:t>
            </a:r>
            <a:r>
              <a:rPr lang="ru-RU" sz="1800" dirty="0" err="1" smtClean="0"/>
              <a:t>бирйиллик</a:t>
            </a:r>
            <a:r>
              <a:rPr lang="ru-RU" sz="1800" dirty="0" smtClean="0"/>
              <a:t> </a:t>
            </a:r>
            <a:r>
              <a:rPr lang="ru-RU" sz="1800" dirty="0" err="1" smtClean="0"/>
              <a:t>ўтсимон</a:t>
            </a:r>
            <a:r>
              <a:rPr lang="ru-RU" sz="1800" dirty="0" smtClean="0"/>
              <a:t> </a:t>
            </a:r>
            <a:r>
              <a:rPr lang="ru-RU" sz="1800" dirty="0" err="1" smtClean="0"/>
              <a:t>ўсимлик</a:t>
            </a:r>
            <a:r>
              <a:rPr lang="it-IT" sz="1800" dirty="0" smtClean="0"/>
              <a:t>. </a:t>
            </a:r>
            <a:r>
              <a:rPr lang="ru-RU" sz="1800" dirty="0" err="1" smtClean="0"/>
              <a:t>Илдизи</a:t>
            </a:r>
            <a:r>
              <a:rPr lang="ru-RU" sz="1800" dirty="0" smtClean="0"/>
              <a:t> </a:t>
            </a:r>
            <a:r>
              <a:rPr lang="ru-RU" sz="1800" dirty="0" err="1" smtClean="0"/>
              <a:t>бақувват ўқилдиз</a:t>
            </a:r>
            <a:r>
              <a:rPr lang="it-IT" sz="1800" dirty="0" smtClean="0"/>
              <a:t>. </a:t>
            </a:r>
            <a:r>
              <a:rPr lang="ru-RU" sz="1800" dirty="0" err="1" smtClean="0"/>
              <a:t>Кузги</a:t>
            </a:r>
            <a:r>
              <a:rPr lang="ru-RU" sz="1800" dirty="0" smtClean="0"/>
              <a:t> рапс </a:t>
            </a:r>
            <a:r>
              <a:rPr lang="ru-RU" sz="1800" dirty="0" err="1" smtClean="0"/>
              <a:t>кузда</a:t>
            </a:r>
            <a:r>
              <a:rPr lang="it-IT" sz="1800" dirty="0" smtClean="0"/>
              <a:t> 5-9 </a:t>
            </a:r>
            <a:r>
              <a:rPr lang="ru-RU" sz="1800" dirty="0" err="1" smtClean="0"/>
              <a:t>тўпбарг</a:t>
            </a:r>
            <a:r>
              <a:rPr lang="ru-RU" sz="1800" dirty="0" smtClean="0"/>
              <a:t> </a:t>
            </a:r>
            <a:r>
              <a:rPr lang="ru-RU" sz="1800" dirty="0" err="1" smtClean="0"/>
              <a:t>ҳосил қилади</a:t>
            </a:r>
            <a:r>
              <a:rPr lang="it-IT" sz="1800" dirty="0" smtClean="0"/>
              <a:t>, </a:t>
            </a:r>
            <a:r>
              <a:rPr lang="ru-RU" sz="1800" dirty="0" err="1" smtClean="0"/>
              <a:t>пояси</a:t>
            </a:r>
            <a:r>
              <a:rPr lang="ru-RU" sz="1800" dirty="0" smtClean="0"/>
              <a:t> </a:t>
            </a:r>
            <a:r>
              <a:rPr lang="ru-RU" sz="1800" dirty="0" err="1" smtClean="0"/>
              <a:t>баҳорда ривожланади</a:t>
            </a:r>
            <a:r>
              <a:rPr lang="it-IT" sz="1800" dirty="0" smtClean="0"/>
              <a:t>. </a:t>
            </a:r>
            <a:r>
              <a:rPr lang="ru-RU" sz="1800" dirty="0" err="1" smtClean="0"/>
              <a:t>Пояси</a:t>
            </a:r>
            <a:r>
              <a:rPr lang="ru-RU" sz="1800" dirty="0" smtClean="0"/>
              <a:t> </a:t>
            </a:r>
            <a:r>
              <a:rPr lang="ru-RU" sz="1800" dirty="0" err="1" smtClean="0"/>
              <a:t>сершох</a:t>
            </a:r>
            <a:r>
              <a:rPr lang="it-IT" sz="1800" dirty="0" smtClean="0"/>
              <a:t>, </a:t>
            </a:r>
            <a:r>
              <a:rPr lang="ru-RU" sz="1800" dirty="0" err="1" smtClean="0"/>
              <a:t>мумсимон</a:t>
            </a:r>
            <a:r>
              <a:rPr lang="ru-RU" sz="1800" dirty="0" smtClean="0"/>
              <a:t> </a:t>
            </a:r>
            <a:r>
              <a:rPr lang="ru-RU" sz="1800" dirty="0" err="1" smtClean="0"/>
              <a:t>ғубор билан</a:t>
            </a:r>
            <a:r>
              <a:rPr lang="ru-RU" sz="1800" dirty="0" smtClean="0"/>
              <a:t> </a:t>
            </a:r>
            <a:r>
              <a:rPr lang="ru-RU" sz="1800" dirty="0" err="1" smtClean="0"/>
              <a:t>қопланган</a:t>
            </a:r>
            <a:r>
              <a:rPr lang="it-IT" sz="1800" dirty="0" smtClean="0"/>
              <a:t>, </a:t>
            </a:r>
            <a:r>
              <a:rPr lang="ru-RU" sz="1800" dirty="0" err="1" smtClean="0"/>
              <a:t>баландлиги</a:t>
            </a:r>
            <a:r>
              <a:rPr lang="it-IT" sz="1800" dirty="0" smtClean="0"/>
              <a:t> 100-130 </a:t>
            </a:r>
            <a:r>
              <a:rPr lang="ru-RU" sz="1800" dirty="0" smtClean="0"/>
              <a:t>см </a:t>
            </a:r>
            <a:r>
              <a:rPr lang="ru-RU" sz="1800" dirty="0" err="1" smtClean="0"/>
              <a:t>бўлади</a:t>
            </a:r>
            <a:r>
              <a:rPr lang="it-IT" sz="1800" dirty="0" smtClean="0"/>
              <a:t>. </a:t>
            </a:r>
            <a:r>
              <a:rPr lang="ru-RU" sz="1800" dirty="0" err="1" smtClean="0"/>
              <a:t>Барглари</a:t>
            </a:r>
            <a:r>
              <a:rPr lang="ru-RU" sz="1800" dirty="0" smtClean="0"/>
              <a:t> </a:t>
            </a:r>
            <a:r>
              <a:rPr lang="ru-RU" sz="1800" dirty="0" err="1" smtClean="0"/>
              <a:t>йирик</a:t>
            </a:r>
            <a:r>
              <a:rPr lang="it-IT" sz="1800" dirty="0" smtClean="0"/>
              <a:t>, </a:t>
            </a:r>
            <a:r>
              <a:rPr lang="ru-RU" sz="1800" dirty="0" err="1" smtClean="0"/>
              <a:t>чўзинчоқ</a:t>
            </a:r>
            <a:r>
              <a:rPr lang="it-IT" sz="1800" dirty="0" smtClean="0"/>
              <a:t>, </a:t>
            </a:r>
            <a:r>
              <a:rPr lang="ru-RU" sz="1800" dirty="0" err="1" smtClean="0"/>
              <a:t>калта</a:t>
            </a:r>
            <a:r>
              <a:rPr lang="ru-RU" sz="1800" dirty="0" smtClean="0"/>
              <a:t> </a:t>
            </a:r>
            <a:r>
              <a:rPr lang="ru-RU" sz="1800" dirty="0" err="1" smtClean="0"/>
              <a:t>бандли</a:t>
            </a:r>
            <a:r>
              <a:rPr lang="it-IT" sz="1800" dirty="0" smtClean="0"/>
              <a:t>, </a:t>
            </a:r>
            <a:r>
              <a:rPr lang="ru-RU" sz="1800" dirty="0" err="1" smtClean="0"/>
              <a:t>яшил</a:t>
            </a:r>
            <a:r>
              <a:rPr lang="it-IT" sz="1800" dirty="0" smtClean="0"/>
              <a:t>, </a:t>
            </a:r>
            <a:r>
              <a:rPr lang="ru-RU" sz="1800" dirty="0" err="1" smtClean="0"/>
              <a:t>поядаги</a:t>
            </a:r>
            <a:r>
              <a:rPr lang="ru-RU" sz="1800" dirty="0" smtClean="0"/>
              <a:t> </a:t>
            </a:r>
            <a:r>
              <a:rPr lang="ru-RU" sz="1800" dirty="0" err="1" smtClean="0"/>
              <a:t>барглар</a:t>
            </a:r>
            <a:r>
              <a:rPr lang="ru-RU" sz="1800" dirty="0" smtClean="0"/>
              <a:t> </a:t>
            </a:r>
            <a:r>
              <a:rPr lang="ru-RU" sz="1800" dirty="0" err="1" smtClean="0"/>
              <a:t>бандсиз</a:t>
            </a:r>
            <a:r>
              <a:rPr lang="it-IT" sz="1800" dirty="0" smtClean="0"/>
              <a:t>. </a:t>
            </a:r>
            <a:r>
              <a:rPr lang="ru-RU" sz="1800" dirty="0" err="1" smtClean="0"/>
              <a:t>Гултўплами</a:t>
            </a:r>
            <a:r>
              <a:rPr lang="it-IT" sz="1800" dirty="0" smtClean="0"/>
              <a:t>-</a:t>
            </a:r>
            <a:r>
              <a:rPr lang="ru-RU" sz="1800" dirty="0" err="1" smtClean="0"/>
              <a:t>ёйиқ шингил</a:t>
            </a:r>
            <a:r>
              <a:rPr lang="it-IT" sz="1800" dirty="0" smtClean="0"/>
              <a:t>. </a:t>
            </a:r>
            <a:r>
              <a:rPr lang="ru-RU" sz="1800" dirty="0" err="1" smtClean="0"/>
              <a:t>Гуллари</a:t>
            </a:r>
            <a:r>
              <a:rPr lang="ru-RU" sz="1800" dirty="0" smtClean="0"/>
              <a:t> </a:t>
            </a:r>
            <a:r>
              <a:rPr lang="ru-RU" sz="1800" dirty="0" err="1" smtClean="0"/>
              <a:t>очсариқ рангли</a:t>
            </a:r>
            <a:r>
              <a:rPr lang="it-IT" sz="1800" dirty="0" smtClean="0"/>
              <a:t>. </a:t>
            </a:r>
            <a:r>
              <a:rPr lang="ru-RU" sz="1800" dirty="0" err="1" smtClean="0"/>
              <a:t>Меваси</a:t>
            </a:r>
            <a:r>
              <a:rPr lang="it-IT" sz="1800" dirty="0" smtClean="0"/>
              <a:t>-3 -10 </a:t>
            </a:r>
            <a:r>
              <a:rPr lang="ru-RU" sz="1800" dirty="0" smtClean="0"/>
              <a:t>см </a:t>
            </a:r>
            <a:r>
              <a:rPr lang="ru-RU" sz="1800" dirty="0" err="1" smtClean="0"/>
              <a:t>узунликдаги</a:t>
            </a:r>
            <a:r>
              <a:rPr lang="ru-RU" sz="1800" dirty="0" smtClean="0"/>
              <a:t> </a:t>
            </a:r>
            <a:r>
              <a:rPr lang="ru-RU" sz="1800" dirty="0" err="1" smtClean="0"/>
              <a:t>қўзоқ</a:t>
            </a:r>
            <a:r>
              <a:rPr lang="it-IT" sz="1800" dirty="0" smtClean="0"/>
              <a:t>, </a:t>
            </a:r>
            <a:r>
              <a:rPr lang="ru-RU" sz="1800" dirty="0" smtClean="0"/>
              <a:t>учи </a:t>
            </a:r>
            <a:r>
              <a:rPr lang="ru-RU" sz="1800" dirty="0" err="1" smtClean="0"/>
              <a:t>тўғри ёки</a:t>
            </a:r>
            <a:r>
              <a:rPr lang="ru-RU" sz="1800" dirty="0" smtClean="0"/>
              <a:t> </a:t>
            </a:r>
            <a:r>
              <a:rPr lang="ru-RU" sz="1800" dirty="0" err="1" smtClean="0"/>
              <a:t>эгилган</a:t>
            </a:r>
            <a:r>
              <a:rPr lang="it-IT" sz="1800" dirty="0" smtClean="0"/>
              <a:t>. </a:t>
            </a:r>
            <a:r>
              <a:rPr lang="ru-RU" sz="1800" dirty="0" err="1" smtClean="0"/>
              <a:t>Уруғлари шарсимон</a:t>
            </a:r>
            <a:r>
              <a:rPr lang="it-IT" sz="1800" dirty="0" smtClean="0"/>
              <a:t>, </a:t>
            </a:r>
            <a:r>
              <a:rPr lang="ru-RU" sz="1800" dirty="0" err="1" smtClean="0"/>
              <a:t>тўқ қўнғир ёки</a:t>
            </a:r>
            <a:r>
              <a:rPr lang="ru-RU" sz="1800" dirty="0" smtClean="0"/>
              <a:t> </a:t>
            </a:r>
            <a:r>
              <a:rPr lang="ru-RU" sz="1800" dirty="0" err="1" smtClean="0"/>
              <a:t>қорамтир</a:t>
            </a:r>
            <a:r>
              <a:rPr lang="it-IT" sz="1800" dirty="0" smtClean="0"/>
              <a:t>. 1000 </a:t>
            </a:r>
            <a:r>
              <a:rPr lang="ru-RU" sz="1800" dirty="0" smtClean="0"/>
              <a:t>та </a:t>
            </a:r>
            <a:r>
              <a:rPr lang="ru-RU" sz="1800" dirty="0" err="1" smtClean="0"/>
              <a:t>уруғ вазни</a:t>
            </a:r>
            <a:r>
              <a:rPr lang="it-IT" sz="1800" dirty="0" smtClean="0"/>
              <a:t> 4-5 </a:t>
            </a:r>
            <a:r>
              <a:rPr lang="ru-RU" sz="1800" dirty="0" err="1" smtClean="0"/>
              <a:t>гр</a:t>
            </a:r>
            <a:endParaRPr lang="ru-RU" sz="1800" dirty="0" smtClean="0"/>
          </a:p>
          <a:p>
            <a:pPr algn="just" hangingPunct="0"/>
            <a:r>
              <a:rPr lang="ru-RU" sz="1800" b="1" dirty="0" smtClean="0"/>
              <a:t>Сурепица-</a:t>
            </a:r>
            <a:r>
              <a:rPr lang="it-IT" sz="1800" dirty="0" smtClean="0"/>
              <a:t>(Brassi</a:t>
            </a:r>
            <a:r>
              <a:rPr lang="ru-RU" sz="1800" dirty="0" smtClean="0"/>
              <a:t>с</a:t>
            </a:r>
            <a:r>
              <a:rPr lang="it-IT" sz="1800" dirty="0" smtClean="0"/>
              <a:t>a campestris L.) -</a:t>
            </a:r>
            <a:r>
              <a:rPr lang="ru-RU" sz="1800" dirty="0" err="1" smtClean="0"/>
              <a:t>тўпбарглари</a:t>
            </a:r>
            <a:r>
              <a:rPr lang="ru-RU" sz="1800" dirty="0" smtClean="0"/>
              <a:t> </a:t>
            </a:r>
            <a:r>
              <a:rPr lang="ru-RU" sz="1800" dirty="0" err="1" smtClean="0"/>
              <a:t>тўқроқ яшил</a:t>
            </a:r>
            <a:r>
              <a:rPr lang="it-IT" sz="1800" dirty="0" smtClean="0"/>
              <a:t>, </a:t>
            </a:r>
            <a:r>
              <a:rPr lang="ru-RU" sz="1800" dirty="0" err="1" smtClean="0"/>
              <a:t>сийрак</a:t>
            </a:r>
            <a:r>
              <a:rPr lang="ru-RU" sz="1800" dirty="0" smtClean="0"/>
              <a:t> </a:t>
            </a:r>
            <a:r>
              <a:rPr lang="ru-RU" sz="1800" dirty="0" err="1" smtClean="0"/>
              <a:t>тукли</a:t>
            </a:r>
            <a:r>
              <a:rPr lang="ru-RU" sz="1800" dirty="0" smtClean="0"/>
              <a:t> </a:t>
            </a:r>
            <a:r>
              <a:rPr lang="ru-RU" sz="1800" dirty="0" err="1" smtClean="0"/>
              <a:t>мумсимон</a:t>
            </a:r>
            <a:r>
              <a:rPr lang="ru-RU" sz="1800" dirty="0" smtClean="0"/>
              <a:t> </a:t>
            </a:r>
            <a:r>
              <a:rPr lang="ru-RU" sz="1800" dirty="0" err="1" smtClean="0"/>
              <a:t>ғуборсиз</a:t>
            </a:r>
            <a:r>
              <a:rPr lang="it-IT" sz="1800" dirty="0" smtClean="0"/>
              <a:t>, </a:t>
            </a:r>
            <a:r>
              <a:rPr lang="ru-RU" sz="1800" dirty="0" smtClean="0"/>
              <a:t>поя </a:t>
            </a:r>
            <a:r>
              <a:rPr lang="ru-RU" sz="1800" dirty="0" err="1" smtClean="0"/>
              <a:t>барглари</a:t>
            </a:r>
            <a:r>
              <a:rPr lang="ru-RU" sz="1800" dirty="0" smtClean="0"/>
              <a:t> </a:t>
            </a:r>
            <a:r>
              <a:rPr lang="ru-RU" sz="1800" dirty="0" err="1" smtClean="0"/>
              <a:t>пояни</a:t>
            </a:r>
            <a:r>
              <a:rPr lang="ru-RU" sz="1800" dirty="0" smtClean="0"/>
              <a:t> </a:t>
            </a:r>
            <a:r>
              <a:rPr lang="ru-RU" sz="1800" dirty="0" err="1" smtClean="0"/>
              <a:t>остки</a:t>
            </a:r>
            <a:r>
              <a:rPr lang="ru-RU" sz="1800" dirty="0" smtClean="0"/>
              <a:t> </a:t>
            </a:r>
            <a:r>
              <a:rPr lang="ru-RU" sz="1800" dirty="0" err="1" smtClean="0"/>
              <a:t>томондан</a:t>
            </a:r>
            <a:r>
              <a:rPr lang="ru-RU" sz="1800" dirty="0" smtClean="0"/>
              <a:t> </a:t>
            </a:r>
            <a:r>
              <a:rPr lang="ru-RU" sz="1800" dirty="0" err="1" smtClean="0"/>
              <a:t>ўраб</a:t>
            </a:r>
            <a:r>
              <a:rPr lang="ru-RU" sz="1800" dirty="0" smtClean="0"/>
              <a:t> </a:t>
            </a:r>
            <a:r>
              <a:rPr lang="ru-RU" sz="1800" dirty="0" err="1" smtClean="0"/>
              <a:t>туради</a:t>
            </a:r>
            <a:r>
              <a:rPr lang="it-IT" sz="1800" dirty="0" smtClean="0"/>
              <a:t>. </a:t>
            </a:r>
            <a:r>
              <a:rPr lang="ru-RU" sz="1800" dirty="0" smtClean="0"/>
              <a:t>Гул </a:t>
            </a:r>
            <a:r>
              <a:rPr lang="ru-RU" sz="1800" dirty="0" err="1" smtClean="0"/>
              <a:t>тўплами</a:t>
            </a:r>
            <a:r>
              <a:rPr lang="it-IT" sz="1800" dirty="0" smtClean="0"/>
              <a:t> - </a:t>
            </a:r>
            <a:r>
              <a:rPr lang="ru-RU" sz="1800" dirty="0" err="1" smtClean="0"/>
              <a:t>сохта</a:t>
            </a:r>
            <a:r>
              <a:rPr lang="ru-RU" sz="1800" dirty="0" smtClean="0"/>
              <a:t> </a:t>
            </a:r>
            <a:r>
              <a:rPr lang="ru-RU" sz="1800" dirty="0" err="1" smtClean="0"/>
              <a:t>соябон</a:t>
            </a:r>
            <a:r>
              <a:rPr lang="it-IT" sz="1800" dirty="0" smtClean="0"/>
              <a:t>. </a:t>
            </a:r>
            <a:r>
              <a:rPr lang="ru-RU" sz="1800" dirty="0" err="1" smtClean="0"/>
              <a:t>Меваси</a:t>
            </a:r>
            <a:r>
              <a:rPr lang="ru-RU" sz="1800" dirty="0" smtClean="0"/>
              <a:t> </a:t>
            </a:r>
            <a:r>
              <a:rPr lang="ru-RU" sz="1800" dirty="0" err="1" smtClean="0"/>
              <a:t>рапсникига</a:t>
            </a:r>
            <a:r>
              <a:rPr lang="ru-RU" sz="1800" dirty="0" smtClean="0"/>
              <a:t> </a:t>
            </a:r>
            <a:r>
              <a:rPr lang="ru-RU" sz="1800" dirty="0" err="1" smtClean="0"/>
              <a:t>нисбатан</a:t>
            </a:r>
            <a:r>
              <a:rPr lang="ru-RU" sz="1800" dirty="0" smtClean="0"/>
              <a:t> </a:t>
            </a:r>
            <a:r>
              <a:rPr lang="ru-RU" sz="1800" dirty="0" err="1" smtClean="0"/>
              <a:t>тумшуқчаси узунроқ бўлади</a:t>
            </a:r>
            <a:r>
              <a:rPr lang="it-IT" sz="1800" dirty="0" smtClean="0"/>
              <a:t>. 1000 </a:t>
            </a:r>
            <a:r>
              <a:rPr lang="ru-RU" sz="1800" dirty="0" smtClean="0"/>
              <a:t>та </a:t>
            </a:r>
            <a:r>
              <a:rPr lang="ru-RU" sz="1800" dirty="0" err="1" smtClean="0"/>
              <a:t>уруғи вазни</a:t>
            </a:r>
            <a:r>
              <a:rPr lang="it-IT" sz="1800" dirty="0" smtClean="0"/>
              <a:t> 1,6-3,5 </a:t>
            </a:r>
            <a:r>
              <a:rPr lang="ru-RU" sz="1800" dirty="0" err="1" smtClean="0"/>
              <a:t>гр</a:t>
            </a:r>
            <a:r>
              <a:rPr lang="it-IT" sz="1800" dirty="0" smtClean="0"/>
              <a:t>.</a:t>
            </a:r>
            <a:endParaRPr lang="ru-RU" sz="1800" dirty="0"/>
          </a:p>
        </p:txBody>
      </p:sp>
      <p:pic>
        <p:nvPicPr>
          <p:cNvPr id="7170" name="Picture 2" descr="C:\КАФЕДРА\Укув услубий мажмуалар\Усимликшунослик ва Пахтачилик фанидан мажмуалар\Усим-пахтачилик_мавзулар презинтацияси\Рапс ва сурепица\raps-062.jpg"/>
          <p:cNvPicPr>
            <a:picLocks noChangeAspect="1" noChangeArrowheads="1"/>
          </p:cNvPicPr>
          <p:nvPr/>
        </p:nvPicPr>
        <p:blipFill>
          <a:blip r:embed="rId2"/>
          <a:srcRect/>
          <a:stretch>
            <a:fillRect/>
          </a:stretch>
        </p:blipFill>
        <p:spPr bwMode="auto">
          <a:xfrm>
            <a:off x="371653" y="714356"/>
            <a:ext cx="2843025" cy="3143272"/>
          </a:xfrm>
          <a:prstGeom prst="rect">
            <a:avLst/>
          </a:prstGeom>
          <a:noFill/>
        </p:spPr>
      </p:pic>
      <p:pic>
        <p:nvPicPr>
          <p:cNvPr id="7171" name="Picture 3" descr="C:\КАФЕДРА\Укув услубий мажмуалар\Усимликшунослик ва Пахтачилик фанидан мажмуалар\Усим-пахтачилик_мавзулар презинтацияси\Рапс ва сурепица\скачанные файлы.jpg"/>
          <p:cNvPicPr>
            <a:picLocks noChangeAspect="1" noChangeArrowheads="1"/>
          </p:cNvPicPr>
          <p:nvPr/>
        </p:nvPicPr>
        <p:blipFill>
          <a:blip r:embed="rId3"/>
          <a:srcRect/>
          <a:stretch>
            <a:fillRect/>
          </a:stretch>
        </p:blipFill>
        <p:spPr bwMode="auto">
          <a:xfrm>
            <a:off x="571472" y="4071942"/>
            <a:ext cx="2643206" cy="2505075"/>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uz-Cyrl-UZ" sz="2400" b="1" i="1" dirty="0" smtClean="0">
                <a:solidFill>
                  <a:srgbClr val="0033CC"/>
                </a:solidFill>
              </a:rPr>
              <a:t>Биологик хусусиятлари</a:t>
            </a:r>
            <a:r>
              <a:rPr lang="ru-RU" sz="2400" b="1" dirty="0" smtClean="0">
                <a:solidFill>
                  <a:srgbClr val="0033CC"/>
                </a:solidFill>
              </a:rPr>
              <a:t>.</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714356"/>
            <a:ext cx="6215106" cy="5786478"/>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hangingPunct="0"/>
            <a:r>
              <a:rPr lang="ru-RU" sz="2000" dirty="0" smtClean="0"/>
              <a:t>Рапс </a:t>
            </a:r>
            <a:r>
              <a:rPr lang="ru-RU" sz="2000" dirty="0" err="1" smtClean="0"/>
              <a:t>ва</a:t>
            </a:r>
            <a:r>
              <a:rPr lang="ru-RU" sz="2000" dirty="0" smtClean="0"/>
              <a:t> </a:t>
            </a:r>
            <a:r>
              <a:rPr lang="ru-RU" sz="2000" dirty="0" err="1" smtClean="0"/>
              <a:t>сурепицанинг</a:t>
            </a:r>
            <a:r>
              <a:rPr lang="ru-RU" sz="2000" dirty="0" smtClean="0"/>
              <a:t> </a:t>
            </a:r>
            <a:r>
              <a:rPr lang="ru-RU" sz="2000" dirty="0" err="1" smtClean="0"/>
              <a:t>уруғлари</a:t>
            </a:r>
            <a:r>
              <a:rPr lang="it-IT" sz="2000" dirty="0" smtClean="0"/>
              <a:t> 1-3 </a:t>
            </a:r>
            <a:r>
              <a:rPr lang="ru-RU" sz="2000" dirty="0" smtClean="0">
                <a:sym typeface="Symbol"/>
              </a:rPr>
              <a:t></a:t>
            </a:r>
            <a:r>
              <a:rPr lang="ru-RU" sz="2000" dirty="0" smtClean="0"/>
              <a:t>С да </a:t>
            </a:r>
            <a:r>
              <a:rPr lang="ru-RU" sz="2000" dirty="0" err="1" smtClean="0"/>
              <a:t>унабошлайди</a:t>
            </a:r>
            <a:r>
              <a:rPr lang="it-IT" sz="2000" dirty="0" smtClean="0"/>
              <a:t>, </a:t>
            </a:r>
            <a:r>
              <a:rPr lang="ru-RU" sz="2000" dirty="0" err="1" smtClean="0"/>
              <a:t>ёш</a:t>
            </a:r>
            <a:r>
              <a:rPr lang="ru-RU" sz="2000" dirty="0" smtClean="0"/>
              <a:t> </a:t>
            </a:r>
            <a:r>
              <a:rPr lang="ru-RU" sz="2000" dirty="0" err="1" smtClean="0"/>
              <a:t>майсалари</a:t>
            </a:r>
            <a:r>
              <a:rPr lang="it-IT" sz="2000" dirty="0" smtClean="0"/>
              <a:t> 3-5</a:t>
            </a:r>
            <a:r>
              <a:rPr lang="ru-RU" sz="2000" dirty="0" smtClean="0">
                <a:sym typeface="Symbol"/>
              </a:rPr>
              <a:t></a:t>
            </a:r>
            <a:r>
              <a:rPr lang="ru-RU" sz="2000" dirty="0" smtClean="0"/>
              <a:t>С </a:t>
            </a:r>
            <a:r>
              <a:rPr lang="ru-RU" sz="2000" dirty="0" err="1" smtClean="0"/>
              <a:t>совуққа чидайди</a:t>
            </a:r>
            <a:r>
              <a:rPr lang="it-IT" sz="2000" dirty="0" smtClean="0"/>
              <a:t>. </a:t>
            </a:r>
            <a:r>
              <a:rPr lang="ru-RU" sz="2000" dirty="0" err="1" smtClean="0"/>
              <a:t>Ҳарорат </a:t>
            </a:r>
            <a:r>
              <a:rPr lang="ru-RU" sz="2000" dirty="0" smtClean="0"/>
              <a:t>2-3</a:t>
            </a:r>
            <a:r>
              <a:rPr lang="ru-RU" sz="2000" dirty="0" smtClean="0">
                <a:sym typeface="Symbol"/>
              </a:rPr>
              <a:t></a:t>
            </a:r>
            <a:r>
              <a:rPr lang="ru-RU" sz="2000" dirty="0" smtClean="0"/>
              <a:t>С </a:t>
            </a:r>
            <a:r>
              <a:rPr lang="ru-RU" sz="2000" dirty="0" err="1" smtClean="0"/>
              <a:t>иссиқ бўлганда</a:t>
            </a:r>
            <a:r>
              <a:rPr lang="ru-RU" sz="2000" dirty="0" smtClean="0"/>
              <a:t> </a:t>
            </a:r>
            <a:r>
              <a:rPr lang="ru-RU" sz="2000" dirty="0" err="1" smtClean="0"/>
              <a:t>ўсимлик</a:t>
            </a:r>
            <a:r>
              <a:rPr lang="ru-RU" sz="2000" dirty="0" smtClean="0"/>
              <a:t> </a:t>
            </a:r>
            <a:r>
              <a:rPr lang="ru-RU" sz="2000" dirty="0" err="1" smtClean="0"/>
              <a:t>ўсади</a:t>
            </a:r>
            <a:r>
              <a:rPr lang="ru-RU" sz="2000" dirty="0" smtClean="0"/>
              <a:t>, </a:t>
            </a:r>
            <a:r>
              <a:rPr lang="ru-RU" sz="2000" dirty="0" err="1" smtClean="0"/>
              <a:t>кузда</a:t>
            </a:r>
            <a:r>
              <a:rPr lang="ru-RU" sz="2000" dirty="0" smtClean="0"/>
              <a:t> -8</a:t>
            </a:r>
            <a:r>
              <a:rPr lang="ru-RU" sz="2000" dirty="0" smtClean="0">
                <a:sym typeface="Symbol"/>
              </a:rPr>
              <a:t></a:t>
            </a:r>
            <a:r>
              <a:rPr lang="ru-RU" sz="2000" dirty="0" smtClean="0"/>
              <a:t>С </a:t>
            </a:r>
            <a:r>
              <a:rPr lang="ru-RU" sz="2000" dirty="0" err="1" smtClean="0"/>
              <a:t>совуқни ўзида</a:t>
            </a:r>
            <a:r>
              <a:rPr lang="ru-RU" sz="2000" dirty="0" smtClean="0"/>
              <a:t> </a:t>
            </a:r>
            <a:r>
              <a:rPr lang="ru-RU" sz="2000" dirty="0" err="1" smtClean="0"/>
              <a:t>зарарсиз</a:t>
            </a:r>
            <a:r>
              <a:rPr lang="ru-RU" sz="2000" dirty="0" smtClean="0"/>
              <a:t> </a:t>
            </a:r>
            <a:r>
              <a:rPr lang="ru-RU" sz="2000" dirty="0" err="1" smtClean="0"/>
              <a:t>ўтказади</a:t>
            </a:r>
            <a:r>
              <a:rPr lang="ru-RU" sz="2000" dirty="0" smtClean="0"/>
              <a:t>.</a:t>
            </a:r>
          </a:p>
          <a:p>
            <a:pPr algn="just" hangingPunct="0"/>
            <a:r>
              <a:rPr lang="ru-RU" sz="2000" dirty="0" err="1" smtClean="0"/>
              <a:t>Бу</a:t>
            </a:r>
            <a:r>
              <a:rPr lang="ru-RU" sz="2000" dirty="0" smtClean="0"/>
              <a:t> </a:t>
            </a:r>
            <a:r>
              <a:rPr lang="ru-RU" sz="2000" dirty="0" err="1" smtClean="0"/>
              <a:t>экинларнинг</a:t>
            </a:r>
            <a:r>
              <a:rPr lang="ru-RU" sz="2000" dirty="0" smtClean="0"/>
              <a:t> </a:t>
            </a:r>
            <a:r>
              <a:rPr lang="ru-RU" sz="2000" dirty="0" err="1" smtClean="0"/>
              <a:t>муҳим биологик</a:t>
            </a:r>
            <a:r>
              <a:rPr lang="ru-RU" sz="2000" dirty="0" smtClean="0"/>
              <a:t> </a:t>
            </a:r>
            <a:r>
              <a:rPr lang="ru-RU" sz="2000" dirty="0" err="1" smtClean="0"/>
              <a:t>хусусияти</a:t>
            </a:r>
            <a:r>
              <a:rPr lang="ru-RU" sz="2000" dirty="0" smtClean="0"/>
              <a:t>, </a:t>
            </a:r>
            <a:r>
              <a:rPr lang="ru-RU" sz="2000" dirty="0" err="1" smtClean="0"/>
              <a:t>уларнинг</a:t>
            </a:r>
            <a:r>
              <a:rPr lang="ru-RU" sz="2000" dirty="0" smtClean="0"/>
              <a:t> </a:t>
            </a:r>
            <a:r>
              <a:rPr lang="ru-RU" sz="2000" dirty="0" err="1" smtClean="0"/>
              <a:t>ўрилгандан</a:t>
            </a:r>
            <a:r>
              <a:rPr lang="ru-RU" sz="2000" dirty="0" smtClean="0"/>
              <a:t> </a:t>
            </a:r>
            <a:r>
              <a:rPr lang="ru-RU" sz="2000" dirty="0" err="1" smtClean="0"/>
              <a:t>ёки</a:t>
            </a:r>
            <a:r>
              <a:rPr lang="ru-RU" sz="2000" dirty="0" smtClean="0"/>
              <a:t> </a:t>
            </a:r>
            <a:r>
              <a:rPr lang="ru-RU" sz="2000" dirty="0" err="1" smtClean="0"/>
              <a:t>едирилгандан</a:t>
            </a:r>
            <a:r>
              <a:rPr lang="ru-RU" sz="2000" dirty="0" smtClean="0"/>
              <a:t> </a:t>
            </a:r>
            <a:r>
              <a:rPr lang="ru-RU" sz="2000" dirty="0" err="1" smtClean="0"/>
              <a:t>кейин</a:t>
            </a:r>
            <a:r>
              <a:rPr lang="ru-RU" sz="2000" dirty="0" smtClean="0"/>
              <a:t> </a:t>
            </a:r>
            <a:r>
              <a:rPr lang="ru-RU" sz="2000" dirty="0" err="1" smtClean="0"/>
              <a:t>такрор</a:t>
            </a:r>
            <a:r>
              <a:rPr lang="ru-RU" sz="2000" dirty="0" smtClean="0"/>
              <a:t> </a:t>
            </a:r>
            <a:r>
              <a:rPr lang="ru-RU" sz="2000" dirty="0" err="1" smtClean="0"/>
              <a:t>ўса</a:t>
            </a:r>
            <a:r>
              <a:rPr lang="ru-RU" sz="2000" dirty="0" smtClean="0"/>
              <a:t> </a:t>
            </a:r>
            <a:r>
              <a:rPr lang="ru-RU" sz="2000" dirty="0" err="1" smtClean="0"/>
              <a:t>олиш</a:t>
            </a:r>
            <a:r>
              <a:rPr lang="ru-RU" sz="2000" dirty="0" smtClean="0"/>
              <a:t> </a:t>
            </a:r>
            <a:r>
              <a:rPr lang="ru-RU" sz="2000" dirty="0" err="1" smtClean="0"/>
              <a:t>қобилияти ҳисобланади.</a:t>
            </a:r>
            <a:r>
              <a:rPr lang="ru-RU" sz="2000" dirty="0" smtClean="0"/>
              <a:t> </a:t>
            </a:r>
            <a:r>
              <a:rPr lang="ru-RU" sz="2000" dirty="0" err="1" smtClean="0"/>
              <a:t>Шунинг</a:t>
            </a:r>
            <a:r>
              <a:rPr lang="ru-RU" sz="2000" dirty="0" smtClean="0"/>
              <a:t> </a:t>
            </a:r>
            <a:r>
              <a:rPr lang="ru-RU" sz="2000" dirty="0" err="1" smtClean="0"/>
              <a:t>учун</a:t>
            </a:r>
            <a:r>
              <a:rPr lang="ru-RU" sz="2000" dirty="0" smtClean="0"/>
              <a:t> </a:t>
            </a:r>
            <a:r>
              <a:rPr lang="ru-RU" sz="2000" dirty="0" err="1" smtClean="0"/>
              <a:t>кўк</a:t>
            </a:r>
            <a:r>
              <a:rPr lang="ru-RU" sz="2000" dirty="0" smtClean="0"/>
              <a:t> конвейер </a:t>
            </a:r>
            <a:r>
              <a:rPr lang="ru-RU" sz="2000" dirty="0" err="1" smtClean="0"/>
              <a:t>ва</a:t>
            </a:r>
            <a:r>
              <a:rPr lang="ru-RU" sz="2000" dirty="0" smtClean="0"/>
              <a:t> </a:t>
            </a:r>
            <a:r>
              <a:rPr lang="ru-RU" sz="2000" dirty="0" err="1" smtClean="0"/>
              <a:t>яйлов</a:t>
            </a:r>
            <a:r>
              <a:rPr lang="ru-RU" sz="2000" dirty="0" smtClean="0"/>
              <a:t> </a:t>
            </a:r>
            <a:r>
              <a:rPr lang="ru-RU" sz="2000" dirty="0" err="1" smtClean="0"/>
              <a:t>учун</a:t>
            </a:r>
            <a:r>
              <a:rPr lang="ru-RU" sz="2000" dirty="0" smtClean="0"/>
              <a:t> </a:t>
            </a:r>
            <a:r>
              <a:rPr lang="ru-RU" sz="2000" dirty="0" err="1" smtClean="0"/>
              <a:t>яхши</a:t>
            </a:r>
            <a:r>
              <a:rPr lang="ru-RU" sz="2000" dirty="0" smtClean="0"/>
              <a:t> </a:t>
            </a:r>
            <a:r>
              <a:rPr lang="ru-RU" sz="2000" dirty="0" err="1" smtClean="0"/>
              <a:t>ўсимликлар</a:t>
            </a:r>
            <a:r>
              <a:rPr lang="ru-RU" sz="2000" dirty="0" smtClean="0"/>
              <a:t> </a:t>
            </a:r>
            <a:r>
              <a:rPr lang="ru-RU" sz="2000" dirty="0" err="1" smtClean="0"/>
              <a:t>ҳисобланади</a:t>
            </a:r>
            <a:r>
              <a:rPr lang="ru-RU" sz="2000" dirty="0" smtClean="0"/>
              <a:t>.</a:t>
            </a:r>
          </a:p>
          <a:p>
            <a:pPr algn="just" hangingPunct="0"/>
            <a:r>
              <a:rPr lang="ru-RU" sz="2000" dirty="0" err="1" smtClean="0"/>
              <a:t>Кузда</a:t>
            </a:r>
            <a:r>
              <a:rPr lang="ru-RU" sz="2000" dirty="0" smtClean="0"/>
              <a:t> </a:t>
            </a:r>
            <a:r>
              <a:rPr lang="ru-RU" sz="2000" dirty="0" err="1" smtClean="0"/>
              <a:t>экилганда</a:t>
            </a:r>
            <a:r>
              <a:rPr lang="ru-RU" sz="2000" dirty="0" smtClean="0"/>
              <a:t> </a:t>
            </a:r>
            <a:r>
              <a:rPr lang="ru-RU" sz="2000" dirty="0" err="1" smtClean="0"/>
              <a:t>қиш киргунча</a:t>
            </a:r>
            <a:r>
              <a:rPr lang="ru-RU" sz="2000" dirty="0" smtClean="0"/>
              <a:t> </a:t>
            </a:r>
            <a:r>
              <a:rPr lang="ru-RU" sz="2000" dirty="0" err="1" smtClean="0"/>
              <a:t>бақувват илдиз</a:t>
            </a:r>
            <a:r>
              <a:rPr lang="ru-RU" sz="2000" dirty="0" smtClean="0"/>
              <a:t> </a:t>
            </a:r>
            <a:r>
              <a:rPr lang="ru-RU" sz="2000" dirty="0" err="1" smtClean="0"/>
              <a:t>системаси</a:t>
            </a:r>
            <a:r>
              <a:rPr lang="ru-RU" sz="2000" dirty="0" smtClean="0"/>
              <a:t> </a:t>
            </a:r>
            <a:r>
              <a:rPr lang="ru-RU" sz="2000" dirty="0" err="1" smtClean="0"/>
              <a:t>ва</a:t>
            </a:r>
            <a:r>
              <a:rPr lang="ru-RU" sz="2000" dirty="0" smtClean="0"/>
              <a:t> </a:t>
            </a:r>
            <a:r>
              <a:rPr lang="ru-RU" sz="2000" dirty="0" err="1" smtClean="0"/>
              <a:t>тўпбарг</a:t>
            </a:r>
            <a:r>
              <a:rPr lang="ru-RU" sz="2000" dirty="0" smtClean="0"/>
              <a:t> </a:t>
            </a:r>
            <a:r>
              <a:rPr lang="ru-RU" sz="2000" dirty="0" err="1" smtClean="0"/>
              <a:t>ҳосил қилади.</a:t>
            </a:r>
            <a:r>
              <a:rPr lang="ru-RU" sz="2000" dirty="0" smtClean="0"/>
              <a:t> </a:t>
            </a:r>
            <a:r>
              <a:rPr lang="ru-RU" sz="2000" dirty="0" err="1" smtClean="0"/>
              <a:t>Баҳорда тупроқ </a:t>
            </a:r>
            <a:r>
              <a:rPr lang="ru-RU" sz="2000" dirty="0" smtClean="0"/>
              <a:t>2-3</a:t>
            </a:r>
            <a:r>
              <a:rPr lang="ru-RU" sz="2000" dirty="0" smtClean="0">
                <a:sym typeface="Symbol"/>
              </a:rPr>
              <a:t></a:t>
            </a:r>
            <a:r>
              <a:rPr lang="ru-RU" sz="2000" dirty="0" smtClean="0"/>
              <a:t>С </a:t>
            </a:r>
            <a:r>
              <a:rPr lang="ru-RU" sz="2000" dirty="0" err="1" smtClean="0"/>
              <a:t>илиши</a:t>
            </a:r>
            <a:r>
              <a:rPr lang="ru-RU" sz="2000" dirty="0" smtClean="0"/>
              <a:t> </a:t>
            </a:r>
            <a:r>
              <a:rPr lang="ru-RU" sz="2000" dirty="0" err="1" smtClean="0"/>
              <a:t>биланоқ ўсиш</a:t>
            </a:r>
            <a:r>
              <a:rPr lang="ru-RU" sz="2000" dirty="0" smtClean="0"/>
              <a:t> </a:t>
            </a:r>
            <a:r>
              <a:rPr lang="ru-RU" sz="2000" dirty="0" err="1" smtClean="0"/>
              <a:t>бошланади</a:t>
            </a:r>
            <a:r>
              <a:rPr lang="ru-RU" sz="2000" dirty="0" smtClean="0"/>
              <a:t>. </a:t>
            </a:r>
            <a:r>
              <a:rPr lang="ru-RU" sz="2000" dirty="0" err="1" smtClean="0"/>
              <a:t>Одатда</a:t>
            </a:r>
            <a:r>
              <a:rPr lang="ru-RU" sz="2000" dirty="0" smtClean="0"/>
              <a:t>, </a:t>
            </a:r>
            <a:r>
              <a:rPr lang="ru-RU" sz="2000" dirty="0" err="1" smtClean="0"/>
              <a:t>баҳорги ўсиш</a:t>
            </a:r>
            <a:r>
              <a:rPr lang="ru-RU" sz="2000" dirty="0" smtClean="0"/>
              <a:t> </a:t>
            </a:r>
            <a:r>
              <a:rPr lang="ru-RU" sz="2000" dirty="0" err="1" smtClean="0"/>
              <a:t>бошлангандан</a:t>
            </a:r>
            <a:r>
              <a:rPr lang="ru-RU" sz="2000" dirty="0" smtClean="0"/>
              <a:t> </a:t>
            </a:r>
            <a:r>
              <a:rPr lang="ru-RU" sz="2000" dirty="0" err="1" smtClean="0"/>
              <a:t>кейин</a:t>
            </a:r>
            <a:r>
              <a:rPr lang="ru-RU" sz="2000" dirty="0" smtClean="0"/>
              <a:t> 10-15 кун </a:t>
            </a:r>
            <a:r>
              <a:rPr lang="ru-RU" sz="2000" dirty="0" err="1" smtClean="0"/>
              <a:t>ўтгач</a:t>
            </a:r>
            <a:r>
              <a:rPr lang="ru-RU" sz="2000" dirty="0" smtClean="0"/>
              <a:t>, </a:t>
            </a:r>
            <a:r>
              <a:rPr lang="ru-RU" sz="2000" dirty="0" err="1" smtClean="0"/>
              <a:t>шоналайди</a:t>
            </a:r>
            <a:r>
              <a:rPr lang="ru-RU" sz="2000" dirty="0" smtClean="0"/>
              <a:t>, поя </a:t>
            </a:r>
            <a:r>
              <a:rPr lang="ru-RU" sz="2000" dirty="0" err="1" smtClean="0"/>
              <a:t>чиқаради</a:t>
            </a:r>
            <a:r>
              <a:rPr lang="ru-RU" sz="2000" dirty="0" smtClean="0"/>
              <a:t>, </a:t>
            </a:r>
            <a:r>
              <a:rPr lang="ru-RU" sz="2000" dirty="0" err="1" smtClean="0"/>
              <a:t>кейин</a:t>
            </a:r>
            <a:r>
              <a:rPr lang="ru-RU" sz="2000" dirty="0" smtClean="0"/>
              <a:t> </a:t>
            </a:r>
            <a:r>
              <a:rPr lang="ru-RU" sz="2000" dirty="0" err="1" smtClean="0"/>
              <a:t>гуллаб</a:t>
            </a:r>
            <a:r>
              <a:rPr lang="ru-RU" sz="2000" dirty="0" smtClean="0"/>
              <a:t> </a:t>
            </a:r>
            <a:r>
              <a:rPr lang="ru-RU" sz="2000" dirty="0" err="1" smtClean="0"/>
              <a:t>мевалайди</a:t>
            </a:r>
            <a:r>
              <a:rPr lang="ru-RU" sz="2000" dirty="0" smtClean="0"/>
              <a:t>.</a:t>
            </a:r>
          </a:p>
          <a:p>
            <a:pPr algn="just" hangingPunct="0"/>
            <a:r>
              <a:rPr lang="ru-RU" sz="2000" dirty="0" err="1" smtClean="0"/>
              <a:t>Кўк</a:t>
            </a:r>
            <a:r>
              <a:rPr lang="ru-RU" sz="2000" dirty="0" smtClean="0"/>
              <a:t> масса </a:t>
            </a:r>
            <a:r>
              <a:rPr lang="ru-RU" sz="2000" dirty="0" err="1" smtClean="0"/>
              <a:t>учун</a:t>
            </a:r>
            <a:r>
              <a:rPr lang="ru-RU" sz="2000" dirty="0" smtClean="0"/>
              <a:t> </a:t>
            </a:r>
            <a:r>
              <a:rPr lang="ru-RU" sz="2000" dirty="0" err="1" smtClean="0"/>
              <a:t>ўстирилганда</a:t>
            </a:r>
            <a:r>
              <a:rPr lang="ru-RU" sz="2000" dirty="0" smtClean="0"/>
              <a:t> 1 т </a:t>
            </a:r>
            <a:r>
              <a:rPr lang="ru-RU" sz="2000" dirty="0" err="1" smtClean="0"/>
              <a:t>қуруқ модда</a:t>
            </a:r>
            <a:r>
              <a:rPr lang="ru-RU" sz="2000" dirty="0" smtClean="0"/>
              <a:t> </a:t>
            </a:r>
            <a:r>
              <a:rPr lang="ru-RU" sz="2000" dirty="0" err="1" smtClean="0"/>
              <a:t>ҳосили учун</a:t>
            </a:r>
            <a:r>
              <a:rPr lang="ru-RU" sz="2000" dirty="0" smtClean="0"/>
              <a:t> 2,6 кг азот, 0,91 кг фосфор </a:t>
            </a:r>
            <a:r>
              <a:rPr lang="ru-RU" sz="2000" dirty="0" err="1" smtClean="0"/>
              <a:t>ва</a:t>
            </a:r>
            <a:r>
              <a:rPr lang="ru-RU" sz="2000" dirty="0" smtClean="0"/>
              <a:t> 3,9 кг калий </a:t>
            </a:r>
            <a:r>
              <a:rPr lang="ru-RU" sz="2000" dirty="0" err="1" smtClean="0"/>
              <a:t>сарфлайди</a:t>
            </a:r>
            <a:r>
              <a:rPr lang="ru-RU" sz="2000" dirty="0" smtClean="0"/>
              <a:t>.</a:t>
            </a:r>
            <a:endParaRPr lang="ru-RU" sz="2000" dirty="0"/>
          </a:p>
        </p:txBody>
      </p:sp>
      <p:pic>
        <p:nvPicPr>
          <p:cNvPr id="8194" name="Picture 2" descr="C:\КАФЕДРА\Укув услубий мажмуалар\Усимликшунослик ва Пахтачилик фанидан мажмуалар\Усим-пахтачилик_мавзулар презинтацияси\Рапс ва сурепица\сурепица.jpg"/>
          <p:cNvPicPr>
            <a:picLocks noChangeAspect="1" noChangeArrowheads="1"/>
          </p:cNvPicPr>
          <p:nvPr/>
        </p:nvPicPr>
        <p:blipFill>
          <a:blip r:embed="rId2"/>
          <a:srcRect/>
          <a:stretch>
            <a:fillRect/>
          </a:stretch>
        </p:blipFill>
        <p:spPr bwMode="auto">
          <a:xfrm>
            <a:off x="6357950" y="4572008"/>
            <a:ext cx="2619375" cy="1743075"/>
          </a:xfrm>
          <a:prstGeom prst="rect">
            <a:avLst/>
          </a:prstGeom>
          <a:noFill/>
        </p:spPr>
      </p:pic>
      <p:pic>
        <p:nvPicPr>
          <p:cNvPr id="8195" name="Picture 3" descr="C:\КАФЕДРА\Укув услубий мажмуалар\Усимликшунослик ва Пахтачилик фанидан мажмуалар\Усим-пахтачилик_мавзулар презинтацияси\Рапс ва сурепица\Raps-jarovoj.jpg"/>
          <p:cNvPicPr>
            <a:picLocks noChangeAspect="1" noChangeArrowheads="1"/>
          </p:cNvPicPr>
          <p:nvPr/>
        </p:nvPicPr>
        <p:blipFill>
          <a:blip r:embed="rId3"/>
          <a:srcRect/>
          <a:stretch>
            <a:fillRect/>
          </a:stretch>
        </p:blipFill>
        <p:spPr bwMode="auto">
          <a:xfrm>
            <a:off x="6380177" y="1427571"/>
            <a:ext cx="2478103" cy="2072867"/>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28596" y="639746"/>
            <a:ext cx="8243888" cy="503238"/>
          </a:xfrm>
        </p:spPr>
        <p:style>
          <a:lnRef idx="2">
            <a:schemeClr val="dk1">
              <a:shade val="50000"/>
            </a:schemeClr>
          </a:lnRef>
          <a:fillRef idx="1">
            <a:schemeClr val="dk1"/>
          </a:fillRef>
          <a:effectRef idx="0">
            <a:schemeClr val="dk1"/>
          </a:effectRef>
          <a:fontRef idx="minor">
            <a:schemeClr val="lt1"/>
          </a:fontRef>
        </p:style>
        <p:txBody>
          <a:bodyPr/>
          <a:lstStyle/>
          <a:p>
            <a:pPr eaLnBrk="1" hangingPunct="1">
              <a:defRPr/>
            </a:pPr>
            <a:r>
              <a:rPr lang="ru-RU" sz="3600" i="1" smtClean="0">
                <a:solidFill>
                  <a:schemeClr val="bg1"/>
                </a:solidFill>
              </a:rPr>
              <a:t>Алмашлаб экишдаги ўрни</a:t>
            </a:r>
            <a:r>
              <a:rPr lang="ru-RU" sz="3600" smtClean="0">
                <a:solidFill>
                  <a:schemeClr val="bg1"/>
                </a:solidFill>
              </a:rPr>
              <a:t>.</a:t>
            </a:r>
          </a:p>
        </p:txBody>
      </p:sp>
      <p:sp>
        <p:nvSpPr>
          <p:cNvPr id="26627" name="Rectangle 3"/>
          <p:cNvSpPr>
            <a:spLocks noGrp="1" noChangeArrowheads="1"/>
          </p:cNvSpPr>
          <p:nvPr>
            <p:ph type="body" idx="1"/>
          </p:nvPr>
        </p:nvSpPr>
        <p:spPr>
          <a:xfrm>
            <a:off x="179388" y="1241449"/>
            <a:ext cx="8713787" cy="2330427"/>
          </a:xfrm>
        </p:spPr>
        <p:txBody>
          <a:bodyPr/>
          <a:lstStyle/>
          <a:p>
            <a:r>
              <a:rPr lang="ru-RU" sz="1800" dirty="0" err="1" smtClean="0"/>
              <a:t>Ўзбекистон</a:t>
            </a:r>
            <a:r>
              <a:rPr lang="ru-RU" sz="1800" dirty="0" smtClean="0"/>
              <a:t> </a:t>
            </a:r>
            <a:r>
              <a:rPr lang="ru-RU" sz="1800" dirty="0" err="1" smtClean="0"/>
              <a:t>шароитида</a:t>
            </a:r>
            <a:r>
              <a:rPr lang="ru-RU" sz="1800" dirty="0" smtClean="0"/>
              <a:t> </a:t>
            </a:r>
            <a:r>
              <a:rPr lang="ru-RU" sz="1800" dirty="0" err="1" smtClean="0"/>
              <a:t>ғўза, кузги</a:t>
            </a:r>
            <a:r>
              <a:rPr lang="ru-RU" sz="1800" dirty="0" smtClean="0"/>
              <a:t> </a:t>
            </a:r>
            <a:r>
              <a:rPr lang="ru-RU" sz="1800" dirty="0" err="1" smtClean="0"/>
              <a:t>буғдой, маккажўхори</a:t>
            </a:r>
            <a:r>
              <a:rPr lang="ru-RU" sz="1800" dirty="0" smtClean="0"/>
              <a:t>, </a:t>
            </a:r>
            <a:r>
              <a:rPr lang="ru-RU" sz="1800" dirty="0" err="1" smtClean="0"/>
              <a:t>сабзавот</a:t>
            </a:r>
            <a:r>
              <a:rPr lang="ru-RU" sz="1800" dirty="0" smtClean="0"/>
              <a:t> </a:t>
            </a:r>
            <a:r>
              <a:rPr lang="ru-RU" sz="1800" dirty="0" err="1" smtClean="0"/>
              <a:t>экинлари</a:t>
            </a:r>
            <a:r>
              <a:rPr lang="ru-RU" sz="1800" dirty="0" smtClean="0"/>
              <a:t> (</a:t>
            </a:r>
            <a:r>
              <a:rPr lang="ru-RU" sz="1800" dirty="0" err="1" smtClean="0"/>
              <a:t>карамгуллилардан</a:t>
            </a:r>
            <a:r>
              <a:rPr lang="ru-RU" sz="1800" dirty="0" smtClean="0"/>
              <a:t> </a:t>
            </a:r>
            <a:r>
              <a:rPr lang="ru-RU" sz="1800" dirty="0" err="1" smtClean="0"/>
              <a:t>ташқари</a:t>
            </a:r>
            <a:r>
              <a:rPr lang="ru-RU" sz="1800" dirty="0" smtClean="0"/>
              <a:t>) </a:t>
            </a:r>
            <a:r>
              <a:rPr lang="ru-RU" sz="1800" dirty="0" err="1" smtClean="0"/>
              <a:t>бу</a:t>
            </a:r>
            <a:r>
              <a:rPr lang="ru-RU" sz="1800" dirty="0" smtClean="0"/>
              <a:t> </a:t>
            </a:r>
            <a:r>
              <a:rPr lang="ru-RU" sz="1800" dirty="0" err="1" smtClean="0"/>
              <a:t>экинлар</a:t>
            </a:r>
            <a:r>
              <a:rPr lang="ru-RU" sz="1800" dirty="0" smtClean="0"/>
              <a:t> </a:t>
            </a:r>
            <a:r>
              <a:rPr lang="ru-RU" sz="1800" dirty="0" err="1" smtClean="0"/>
              <a:t>учун</a:t>
            </a:r>
            <a:r>
              <a:rPr lang="ru-RU" sz="1800" dirty="0" smtClean="0"/>
              <a:t> </a:t>
            </a:r>
            <a:r>
              <a:rPr lang="ru-RU" sz="1800" dirty="0" err="1" smtClean="0"/>
              <a:t>яхши</a:t>
            </a:r>
            <a:r>
              <a:rPr lang="ru-RU" sz="1800" dirty="0" smtClean="0"/>
              <a:t> </a:t>
            </a:r>
            <a:r>
              <a:rPr lang="ru-RU" sz="1800" dirty="0" err="1" smtClean="0"/>
              <a:t>ўтмишдошлар</a:t>
            </a:r>
            <a:r>
              <a:rPr lang="ru-RU" sz="1800" dirty="0" smtClean="0"/>
              <a:t> </a:t>
            </a:r>
            <a:r>
              <a:rPr lang="ru-RU" sz="1800" dirty="0" err="1" smtClean="0"/>
              <a:t>ҳисобланади.</a:t>
            </a:r>
            <a:endParaRPr lang="ru-RU" sz="1800" dirty="0" smtClean="0"/>
          </a:p>
          <a:p>
            <a:r>
              <a:rPr lang="ru-RU" sz="1800" dirty="0" smtClean="0"/>
              <a:t>Рапс </a:t>
            </a:r>
            <a:r>
              <a:rPr lang="ru-RU" sz="1800" dirty="0" err="1" smtClean="0"/>
              <a:t>ва</a:t>
            </a:r>
            <a:r>
              <a:rPr lang="ru-RU" sz="1800" dirty="0" smtClean="0"/>
              <a:t> сурепица </a:t>
            </a:r>
            <a:r>
              <a:rPr lang="ru-RU" sz="1800" dirty="0" err="1" smtClean="0"/>
              <a:t>бошқа экинлар</a:t>
            </a:r>
            <a:r>
              <a:rPr lang="ru-RU" sz="1800" dirty="0" smtClean="0"/>
              <a:t> </a:t>
            </a:r>
            <a:r>
              <a:rPr lang="ru-RU" sz="1800" dirty="0" err="1" smtClean="0"/>
              <a:t>учун</a:t>
            </a:r>
            <a:r>
              <a:rPr lang="ru-RU" sz="1800" dirty="0" smtClean="0"/>
              <a:t> </a:t>
            </a:r>
            <a:r>
              <a:rPr lang="ru-RU" sz="1800" dirty="0" err="1" smtClean="0"/>
              <a:t>яхши</a:t>
            </a:r>
            <a:r>
              <a:rPr lang="ru-RU" sz="1800" dirty="0" smtClean="0"/>
              <a:t> </a:t>
            </a:r>
            <a:r>
              <a:rPr lang="ru-RU" sz="1800" dirty="0" err="1" smtClean="0"/>
              <a:t>ўтмишдош</a:t>
            </a:r>
            <a:r>
              <a:rPr lang="ru-RU" sz="1800" dirty="0" smtClean="0"/>
              <a:t> </a:t>
            </a:r>
            <a:r>
              <a:rPr lang="ru-RU" sz="1800" dirty="0" err="1" smtClean="0"/>
              <a:t>саналади</a:t>
            </a:r>
            <a:r>
              <a:rPr lang="ru-RU" sz="1800" dirty="0" smtClean="0"/>
              <a:t>. У </a:t>
            </a:r>
            <a:r>
              <a:rPr lang="ru-RU" sz="1800" dirty="0" err="1" smtClean="0"/>
              <a:t>ҳар </a:t>
            </a:r>
            <a:r>
              <a:rPr lang="ru-RU" sz="1800" dirty="0" smtClean="0"/>
              <a:t>гектар </a:t>
            </a:r>
            <a:r>
              <a:rPr lang="ru-RU" sz="1800" dirty="0" err="1" smtClean="0"/>
              <a:t>майдонда</a:t>
            </a:r>
            <a:r>
              <a:rPr lang="ru-RU" sz="1800" dirty="0" smtClean="0"/>
              <a:t> 2 т. </a:t>
            </a:r>
            <a:r>
              <a:rPr lang="ru-RU" sz="1800" dirty="0" err="1" smtClean="0"/>
              <a:t>ва</a:t>
            </a:r>
            <a:r>
              <a:rPr lang="ru-RU" sz="1800" dirty="0" smtClean="0"/>
              <a:t> </a:t>
            </a:r>
            <a:r>
              <a:rPr lang="ru-RU" sz="1800" dirty="0" err="1" smtClean="0"/>
              <a:t>ундан</a:t>
            </a:r>
            <a:r>
              <a:rPr lang="ru-RU" sz="1800" dirty="0" smtClean="0"/>
              <a:t> </a:t>
            </a:r>
            <a:r>
              <a:rPr lang="ru-RU" sz="1800" dirty="0" err="1" smtClean="0"/>
              <a:t>ортиқ илдиз</a:t>
            </a:r>
            <a:r>
              <a:rPr lang="ru-RU" sz="1800" dirty="0" smtClean="0"/>
              <a:t> </a:t>
            </a:r>
            <a:r>
              <a:rPr lang="ru-RU" sz="1800" dirty="0" err="1" smtClean="0"/>
              <a:t>массаси</a:t>
            </a:r>
            <a:r>
              <a:rPr lang="ru-RU" sz="1800" dirty="0" smtClean="0"/>
              <a:t> </a:t>
            </a:r>
            <a:r>
              <a:rPr lang="ru-RU" sz="1800" dirty="0" err="1" smtClean="0"/>
              <a:t>ва</a:t>
            </a:r>
            <a:r>
              <a:rPr lang="ru-RU" sz="1800" dirty="0" smtClean="0"/>
              <a:t> </a:t>
            </a:r>
            <a:r>
              <a:rPr lang="ru-RU" sz="1800" dirty="0" err="1" smtClean="0"/>
              <a:t>анғиз қолдиради, унинг</a:t>
            </a:r>
            <a:r>
              <a:rPr lang="ru-RU" sz="1800" dirty="0" smtClean="0"/>
              <a:t> </a:t>
            </a:r>
            <a:r>
              <a:rPr lang="ru-RU" sz="1800" dirty="0" err="1" smtClean="0"/>
              <a:t>таркибида</a:t>
            </a:r>
            <a:r>
              <a:rPr lang="ru-RU" sz="1800" dirty="0" smtClean="0"/>
              <a:t> 32 кг. азот, 15,5 кг кальций </a:t>
            </a:r>
            <a:r>
              <a:rPr lang="ru-RU" sz="1800" dirty="0" err="1" smtClean="0"/>
              <a:t>ва</a:t>
            </a:r>
            <a:r>
              <a:rPr lang="ru-RU" sz="1800" dirty="0" smtClean="0"/>
              <a:t> 16,2 кг фосфор </a:t>
            </a:r>
            <a:r>
              <a:rPr lang="ru-RU" sz="1800" dirty="0" err="1" smtClean="0"/>
              <a:t>бўлади</a:t>
            </a:r>
            <a:r>
              <a:rPr lang="ru-RU" sz="1800" dirty="0" smtClean="0"/>
              <a:t>. </a:t>
            </a:r>
            <a:r>
              <a:rPr lang="ru-RU" sz="1800" dirty="0" err="1" smtClean="0"/>
              <a:t>Кўпчилик</a:t>
            </a:r>
            <a:r>
              <a:rPr lang="ru-RU" sz="1800" dirty="0" smtClean="0"/>
              <a:t> </a:t>
            </a:r>
            <a:r>
              <a:rPr lang="ru-RU" sz="1800" dirty="0" err="1" smtClean="0"/>
              <a:t>олимлар</a:t>
            </a:r>
            <a:r>
              <a:rPr lang="ru-RU" sz="1800" dirty="0" smtClean="0"/>
              <a:t> </a:t>
            </a:r>
            <a:r>
              <a:rPr lang="ru-RU" sz="1800" dirty="0" err="1" smtClean="0"/>
              <a:t>илдизлари</a:t>
            </a:r>
            <a:r>
              <a:rPr lang="ru-RU" sz="1800" dirty="0" smtClean="0"/>
              <a:t> </a:t>
            </a:r>
            <a:r>
              <a:rPr lang="ru-RU" sz="1800" dirty="0" err="1" smtClean="0"/>
              <a:t>бақувват бўлганлиги</a:t>
            </a:r>
            <a:r>
              <a:rPr lang="ru-RU" sz="1800" dirty="0" smtClean="0"/>
              <a:t> </a:t>
            </a:r>
            <a:r>
              <a:rPr lang="ru-RU" sz="1800" dirty="0" err="1" smtClean="0"/>
              <a:t>учун</a:t>
            </a:r>
            <a:r>
              <a:rPr lang="ru-RU" sz="1800" dirty="0" smtClean="0"/>
              <a:t> </a:t>
            </a:r>
            <a:r>
              <a:rPr lang="ru-RU" sz="1800" dirty="0" err="1" smtClean="0"/>
              <a:t>тупроқ </a:t>
            </a:r>
            <a:r>
              <a:rPr lang="ru-RU" sz="1800" dirty="0" smtClean="0"/>
              <a:t>физик </a:t>
            </a:r>
            <a:r>
              <a:rPr lang="ru-RU" sz="1800" dirty="0" err="1" smtClean="0"/>
              <a:t>хоссаларини</a:t>
            </a:r>
            <a:r>
              <a:rPr lang="ru-RU" sz="1800" dirty="0" smtClean="0"/>
              <a:t> </a:t>
            </a:r>
            <a:r>
              <a:rPr lang="ru-RU" sz="1800" dirty="0" err="1" smtClean="0"/>
              <a:t>яхшилайди</a:t>
            </a:r>
            <a:r>
              <a:rPr lang="ru-RU" sz="1800" dirty="0" smtClean="0"/>
              <a:t> </a:t>
            </a:r>
            <a:r>
              <a:rPr lang="ru-RU" sz="1800" dirty="0" err="1" smtClean="0"/>
              <a:t>деб</a:t>
            </a:r>
            <a:r>
              <a:rPr lang="ru-RU" sz="1800" dirty="0" smtClean="0"/>
              <a:t> </a:t>
            </a:r>
            <a:r>
              <a:rPr lang="ru-RU" sz="1800" dirty="0" err="1" smtClean="0"/>
              <a:t>ҳисоблайдилар</a:t>
            </a:r>
            <a:r>
              <a:rPr lang="ru-RU" sz="1800" dirty="0" smtClean="0"/>
              <a:t>.</a:t>
            </a:r>
            <a:endParaRPr lang="ru-RU" sz="1800" dirty="0"/>
          </a:p>
        </p:txBody>
      </p:sp>
      <p:sp>
        <p:nvSpPr>
          <p:cNvPr id="4" name="Rectangle 2"/>
          <p:cNvSpPr txBox="1">
            <a:spLocks noChangeArrowheads="1"/>
          </p:cNvSpPr>
          <p:nvPr/>
        </p:nvSpPr>
        <p:spPr bwMode="auto">
          <a:xfrm>
            <a:off x="500034" y="71414"/>
            <a:ext cx="8243888" cy="5032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lgn="ctr">
              <a:lnSpc>
                <a:spcPct val="90000"/>
              </a:lnSpc>
              <a:defRPr/>
            </a:pPr>
            <a:r>
              <a:rPr lang="ru-RU" sz="4000" b="1" dirty="0" err="1" smtClean="0"/>
              <a:t>Агротехникаси</a:t>
            </a:r>
            <a:r>
              <a:rPr lang="ru-RU" sz="4000" b="1" dirty="0" smtClean="0"/>
              <a:t>.</a:t>
            </a:r>
            <a:endParaRPr kumimoji="0" lang="ru-RU" sz="4000" b="0" i="0" u="none" strike="noStrike" kern="0" cap="none" spc="0" normalizeH="0" baseline="0" noProof="0" dirty="0" smtClean="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26630" name="Picture 6" descr="C:\КАФЕДРА\Укув услубий мажмуалар\Усимликшунослик ва Пахтачилик фанидан мажмуалар\Усимликшунослик расмлар\3.Сули\Етиштириш\утмишдош3.jpg"/>
          <p:cNvPicPr>
            <a:picLocks noChangeAspect="1" noChangeArrowheads="1"/>
          </p:cNvPicPr>
          <p:nvPr/>
        </p:nvPicPr>
        <p:blipFill>
          <a:blip r:embed="rId2"/>
          <a:srcRect/>
          <a:stretch>
            <a:fillRect/>
          </a:stretch>
        </p:blipFill>
        <p:spPr bwMode="auto">
          <a:xfrm>
            <a:off x="1285852" y="3857628"/>
            <a:ext cx="6723049" cy="2714643"/>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a:t> </a:t>
            </a:r>
            <a:endParaRPr lang="ru-RU">
              <a:solidFill>
                <a:srgbClr val="00B050"/>
              </a:solidFill>
            </a:endParaRPr>
          </a:p>
        </p:txBody>
      </p:sp>
      <p:graphicFrame>
        <p:nvGraphicFramePr>
          <p:cNvPr id="12" name="Схема 11"/>
          <p:cNvGraphicFramePr/>
          <p:nvPr/>
        </p:nvGraphicFramePr>
        <p:xfrm>
          <a:off x="0" y="21429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14690" name="Picture 2" descr="C:\ЮНЕСКО\Слайдлар\Ем хашак етиштириш\рАСМЛАР\Жавдар ва тритикале\listovaja-podkormka-ozimoj-pshenicy-jachmenja-zernovyh-9-300x199.jpg"/>
          <p:cNvPicPr>
            <a:picLocks noChangeAspect="1" noChangeArrowheads="1"/>
          </p:cNvPicPr>
          <p:nvPr/>
        </p:nvPicPr>
        <p:blipFill>
          <a:blip r:embed="rId6"/>
          <a:srcRect/>
          <a:stretch>
            <a:fillRect/>
          </a:stretch>
        </p:blipFill>
        <p:spPr bwMode="auto">
          <a:xfrm>
            <a:off x="465748" y="4071942"/>
            <a:ext cx="3749062" cy="2486356"/>
          </a:xfrm>
          <a:prstGeom prst="rect">
            <a:avLst/>
          </a:prstGeom>
          <a:noFill/>
        </p:spPr>
      </p:pic>
      <p:pic>
        <p:nvPicPr>
          <p:cNvPr id="114691" name="Picture 3" descr="C:\ЮНЕСКО\Слайдлар\Ем хашак етиштириш\рАСМЛАР\Жавдар ва тритикале\images (8).jpg"/>
          <p:cNvPicPr>
            <a:picLocks noChangeAspect="1" noChangeArrowheads="1"/>
          </p:cNvPicPr>
          <p:nvPr/>
        </p:nvPicPr>
        <p:blipFill>
          <a:blip r:embed="rId7"/>
          <a:srcRect/>
          <a:stretch>
            <a:fillRect/>
          </a:stretch>
        </p:blipFill>
        <p:spPr bwMode="auto">
          <a:xfrm>
            <a:off x="4864243" y="4071942"/>
            <a:ext cx="3660643" cy="2357454"/>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42913" y="103188"/>
            <a:ext cx="8243887" cy="588962"/>
          </a:xfrm>
        </p:spPr>
        <p:txBody>
          <a:bodyPr>
            <a:normAutofit fontScale="90000"/>
          </a:bodyPr>
          <a:lstStyle/>
          <a:p>
            <a:pPr algn="r" eaLnBrk="1" hangingPunct="1">
              <a:defRPr/>
            </a:pPr>
            <a:r>
              <a:rPr lang="uz-Cyrl-UZ" sz="4000" i="1" dirty="0" smtClean="0"/>
              <a:t>Экиш  ва парваришлаш.</a:t>
            </a:r>
            <a:endParaRPr lang="ru-RU" sz="4000" i="1" dirty="0" smtClean="0"/>
          </a:p>
        </p:txBody>
      </p:sp>
      <p:sp>
        <p:nvSpPr>
          <p:cNvPr id="31747" name="Rectangle 3"/>
          <p:cNvSpPr>
            <a:spLocks noGrp="1" noChangeArrowheads="1"/>
          </p:cNvSpPr>
          <p:nvPr>
            <p:ph idx="1"/>
          </p:nvPr>
        </p:nvSpPr>
        <p:spPr>
          <a:xfrm>
            <a:off x="3214678" y="836613"/>
            <a:ext cx="5678497" cy="5832475"/>
          </a:xfrm>
        </p:spPr>
        <p:txBody>
          <a:bodyPr>
            <a:normAutofit fontScale="92500" lnSpcReduction="10000"/>
          </a:bodyPr>
          <a:lstStyle/>
          <a:p>
            <a:pPr algn="just" hangingPunct="0"/>
            <a:r>
              <a:rPr lang="ru-RU" sz="2800" dirty="0" err="1" smtClean="0"/>
              <a:t>Пахтачилик</a:t>
            </a:r>
            <a:r>
              <a:rPr lang="ru-RU" sz="2800" dirty="0" smtClean="0"/>
              <a:t> </a:t>
            </a:r>
            <a:r>
              <a:rPr lang="ru-RU" sz="2800" dirty="0" err="1" smtClean="0"/>
              <a:t>хўжаликларида</a:t>
            </a:r>
            <a:r>
              <a:rPr lang="ru-RU" sz="2800" dirty="0" smtClean="0"/>
              <a:t> </a:t>
            </a:r>
            <a:r>
              <a:rPr lang="ru-RU" sz="2800" dirty="0" err="1" smtClean="0"/>
              <a:t>оралиқ экин</a:t>
            </a:r>
            <a:r>
              <a:rPr lang="ru-RU" sz="2800" dirty="0" smtClean="0"/>
              <a:t> </a:t>
            </a:r>
            <a:r>
              <a:rPr lang="ru-RU" sz="2800" dirty="0" err="1" smtClean="0"/>
              <a:t>сифатида</a:t>
            </a:r>
            <a:r>
              <a:rPr lang="ru-RU" sz="2800" dirty="0" smtClean="0"/>
              <a:t> </a:t>
            </a:r>
            <a:r>
              <a:rPr lang="ru-RU" sz="2800" dirty="0" err="1" smtClean="0"/>
              <a:t>мақбул экиш</a:t>
            </a:r>
            <a:r>
              <a:rPr lang="ru-RU" sz="2800" dirty="0" smtClean="0"/>
              <a:t> </a:t>
            </a:r>
            <a:r>
              <a:rPr lang="ru-RU" sz="2800" dirty="0" err="1" smtClean="0"/>
              <a:t>муддати</a:t>
            </a:r>
            <a:r>
              <a:rPr lang="ru-RU" sz="2800" dirty="0" smtClean="0"/>
              <a:t> октябрь </a:t>
            </a:r>
            <a:r>
              <a:rPr lang="ru-RU" sz="2800" dirty="0" err="1" smtClean="0"/>
              <a:t>ойининг</a:t>
            </a:r>
            <a:r>
              <a:rPr lang="ru-RU" sz="2800" dirty="0" smtClean="0"/>
              <a:t> </a:t>
            </a:r>
            <a:r>
              <a:rPr lang="ru-RU" sz="2800" dirty="0" err="1" smtClean="0"/>
              <a:t>биринчи</a:t>
            </a:r>
            <a:r>
              <a:rPr lang="ru-RU" sz="2800" dirty="0" smtClean="0"/>
              <a:t> </a:t>
            </a:r>
            <a:r>
              <a:rPr lang="ru-RU" sz="2800" dirty="0" err="1" smtClean="0"/>
              <a:t>ўн</a:t>
            </a:r>
            <a:r>
              <a:rPr lang="ru-RU" sz="2800" dirty="0" smtClean="0"/>
              <a:t> </a:t>
            </a:r>
            <a:r>
              <a:rPr lang="ru-RU" sz="2800" dirty="0" err="1" smtClean="0"/>
              <a:t>кунлиги</a:t>
            </a:r>
            <a:r>
              <a:rPr lang="ru-RU" sz="2800" dirty="0" smtClean="0"/>
              <a:t> </a:t>
            </a:r>
            <a:r>
              <a:rPr lang="ru-RU" sz="2800" dirty="0" err="1" smtClean="0"/>
              <a:t>ҳисобланади</a:t>
            </a:r>
            <a:r>
              <a:rPr lang="ru-RU" sz="2800" dirty="0" smtClean="0"/>
              <a:t>.</a:t>
            </a:r>
          </a:p>
          <a:p>
            <a:pPr algn="just"/>
            <a:r>
              <a:rPr lang="ru-RU" sz="2800" dirty="0" err="1" smtClean="0"/>
              <a:t>Экиш</a:t>
            </a:r>
            <a:r>
              <a:rPr lang="ru-RU" sz="2800" dirty="0" smtClean="0"/>
              <a:t> </a:t>
            </a:r>
            <a:r>
              <a:rPr lang="ru-RU" sz="2800" dirty="0" err="1" smtClean="0"/>
              <a:t>усули</a:t>
            </a:r>
            <a:r>
              <a:rPr lang="ru-RU" sz="2800" dirty="0" smtClean="0"/>
              <a:t> </a:t>
            </a:r>
            <a:r>
              <a:rPr lang="ru-RU" sz="2800" dirty="0" err="1" smtClean="0"/>
              <a:t>фойдаланиш</a:t>
            </a:r>
            <a:r>
              <a:rPr lang="ru-RU" sz="2800" dirty="0" smtClean="0"/>
              <a:t> </a:t>
            </a:r>
            <a:r>
              <a:rPr lang="ru-RU" sz="2800" dirty="0" err="1" smtClean="0"/>
              <a:t>мақсадига кўра</a:t>
            </a:r>
            <a:r>
              <a:rPr lang="ru-RU" sz="2800" dirty="0" smtClean="0"/>
              <a:t> </a:t>
            </a:r>
            <a:r>
              <a:rPr lang="ru-RU" sz="2800" dirty="0" err="1" smtClean="0"/>
              <a:t>икки</a:t>
            </a:r>
            <a:r>
              <a:rPr lang="ru-RU" sz="2800" dirty="0" smtClean="0"/>
              <a:t>, </a:t>
            </a:r>
            <a:r>
              <a:rPr lang="ru-RU" sz="2800" dirty="0" err="1" smtClean="0"/>
              <a:t>уч</a:t>
            </a:r>
            <a:r>
              <a:rPr lang="ru-RU" sz="2800" dirty="0" smtClean="0"/>
              <a:t> </a:t>
            </a:r>
            <a:r>
              <a:rPr lang="ru-RU" sz="2800" dirty="0" err="1" smtClean="0"/>
              <a:t>ўрим</a:t>
            </a:r>
            <a:r>
              <a:rPr lang="ru-RU" sz="2800" dirty="0" smtClean="0"/>
              <a:t> </a:t>
            </a:r>
            <a:r>
              <a:rPr lang="ru-RU" sz="2800" dirty="0" err="1" smtClean="0"/>
              <a:t>олиш</a:t>
            </a:r>
            <a:r>
              <a:rPr lang="ru-RU" sz="2800" dirty="0" smtClean="0"/>
              <a:t> </a:t>
            </a:r>
            <a:r>
              <a:rPr lang="ru-RU" sz="2800" dirty="0" err="1" smtClean="0"/>
              <a:t>учун</a:t>
            </a:r>
            <a:r>
              <a:rPr lang="ru-RU" sz="2800" dirty="0" smtClean="0"/>
              <a:t> </a:t>
            </a:r>
            <a:r>
              <a:rPr lang="ru-RU" sz="2800" dirty="0" err="1" smtClean="0"/>
              <a:t>кенг</a:t>
            </a:r>
            <a:r>
              <a:rPr lang="ru-RU" sz="2800" dirty="0" smtClean="0"/>
              <a:t> </a:t>
            </a:r>
            <a:r>
              <a:rPr lang="ru-RU" sz="2800" dirty="0" err="1" smtClean="0"/>
              <a:t>қаторлаб </a:t>
            </a:r>
            <a:r>
              <a:rPr lang="ru-RU" sz="2800" dirty="0" smtClean="0"/>
              <a:t>(40-60 см), </a:t>
            </a:r>
            <a:r>
              <a:rPr lang="ru-RU" sz="2800" dirty="0" err="1" smtClean="0"/>
              <a:t>ҳайвонларни ҳайдаб боқиш учун</a:t>
            </a:r>
            <a:r>
              <a:rPr lang="ru-RU" sz="2800" dirty="0" smtClean="0"/>
              <a:t> </a:t>
            </a:r>
            <a:r>
              <a:rPr lang="ru-RU" sz="2800" dirty="0" err="1" smtClean="0"/>
              <a:t>экилганда</a:t>
            </a:r>
            <a:r>
              <a:rPr lang="ru-RU" sz="2800" dirty="0" smtClean="0"/>
              <a:t> тор </a:t>
            </a:r>
            <a:r>
              <a:rPr lang="ru-RU" sz="2800" dirty="0" err="1" smtClean="0"/>
              <a:t>қаторлаб </a:t>
            </a:r>
            <a:r>
              <a:rPr lang="ru-RU" sz="2800" dirty="0" smtClean="0"/>
              <a:t>(15-30 см.) </a:t>
            </a:r>
            <a:r>
              <a:rPr lang="ru-RU" sz="2800" dirty="0" err="1" smtClean="0"/>
              <a:t>ёки</a:t>
            </a:r>
            <a:r>
              <a:rPr lang="ru-RU" sz="2800" dirty="0" smtClean="0"/>
              <a:t> </a:t>
            </a:r>
            <a:r>
              <a:rPr lang="ru-RU" sz="2800" dirty="0" err="1" smtClean="0"/>
              <a:t>ёппасига</a:t>
            </a:r>
            <a:r>
              <a:rPr lang="ru-RU" sz="2800" dirty="0" smtClean="0"/>
              <a:t> </a:t>
            </a:r>
            <a:r>
              <a:rPr lang="ru-RU" sz="2800" dirty="0" err="1" smtClean="0"/>
              <a:t>экиш</a:t>
            </a:r>
            <a:r>
              <a:rPr lang="ru-RU" sz="2800" dirty="0" smtClean="0"/>
              <a:t> </a:t>
            </a:r>
            <a:r>
              <a:rPr lang="ru-RU" sz="2800" dirty="0" err="1" smtClean="0"/>
              <a:t>мумкин</a:t>
            </a:r>
            <a:r>
              <a:rPr lang="ru-RU" sz="2800" dirty="0" smtClean="0"/>
              <a:t>. </a:t>
            </a:r>
            <a:r>
              <a:rPr lang="ru-RU" sz="2800" dirty="0" err="1" smtClean="0"/>
              <a:t>Уруғ сарфи</a:t>
            </a:r>
            <a:r>
              <a:rPr lang="ru-RU" sz="2800" dirty="0" smtClean="0"/>
              <a:t> </a:t>
            </a:r>
            <a:r>
              <a:rPr lang="ru-RU" sz="2800" dirty="0" err="1" smtClean="0"/>
              <a:t>меъёри</a:t>
            </a:r>
            <a:r>
              <a:rPr lang="ru-RU" sz="2800" dirty="0" smtClean="0"/>
              <a:t> </a:t>
            </a:r>
            <a:r>
              <a:rPr lang="ru-RU" sz="2800" dirty="0" err="1" smtClean="0"/>
              <a:t>экиш</a:t>
            </a:r>
            <a:r>
              <a:rPr lang="ru-RU" sz="2800" dirty="0" smtClean="0"/>
              <a:t> </a:t>
            </a:r>
            <a:r>
              <a:rPr lang="ru-RU" sz="2800" dirty="0" err="1" smtClean="0"/>
              <a:t>усулига</a:t>
            </a:r>
            <a:r>
              <a:rPr lang="ru-RU" sz="2800" dirty="0" smtClean="0"/>
              <a:t> </a:t>
            </a:r>
            <a:r>
              <a:rPr lang="ru-RU" sz="2800" dirty="0" err="1" smtClean="0"/>
              <a:t>қараб, гектарига</a:t>
            </a:r>
            <a:r>
              <a:rPr lang="ru-RU" sz="2800" dirty="0" smtClean="0"/>
              <a:t> 6-12 кг </a:t>
            </a:r>
            <a:r>
              <a:rPr lang="ru-RU" sz="2800" dirty="0" err="1" smtClean="0"/>
              <a:t>бўлиши</a:t>
            </a:r>
            <a:r>
              <a:rPr lang="ru-RU" sz="2800" dirty="0" smtClean="0"/>
              <a:t> </a:t>
            </a:r>
            <a:r>
              <a:rPr lang="ru-RU" sz="2800" dirty="0" err="1" smtClean="0"/>
              <a:t>мумкин</a:t>
            </a:r>
            <a:r>
              <a:rPr lang="ru-RU" sz="2800" dirty="0" smtClean="0"/>
              <a:t>. </a:t>
            </a:r>
            <a:r>
              <a:rPr lang="ru-RU" sz="2800" dirty="0" err="1" smtClean="0"/>
              <a:t>Уруғларни сабзавот</a:t>
            </a:r>
            <a:r>
              <a:rPr lang="ru-RU" sz="2800" dirty="0" smtClean="0"/>
              <a:t> </a:t>
            </a:r>
            <a:r>
              <a:rPr lang="ru-RU" sz="2800" dirty="0" err="1" smtClean="0"/>
              <a:t>ёки</a:t>
            </a:r>
            <a:r>
              <a:rPr lang="ru-RU" sz="2800" dirty="0" smtClean="0"/>
              <a:t> </a:t>
            </a:r>
            <a:r>
              <a:rPr lang="ru-RU" sz="2800" dirty="0" err="1" smtClean="0"/>
              <a:t>дон-ўт</a:t>
            </a:r>
            <a:r>
              <a:rPr lang="ru-RU" sz="2800" dirty="0" smtClean="0"/>
              <a:t> </a:t>
            </a:r>
            <a:r>
              <a:rPr lang="ru-RU" sz="2800" dirty="0" err="1" smtClean="0"/>
              <a:t>экувчи</a:t>
            </a:r>
            <a:r>
              <a:rPr lang="ru-RU" sz="2800" dirty="0" smtClean="0"/>
              <a:t> </a:t>
            </a:r>
            <a:r>
              <a:rPr lang="ru-RU" sz="2800" dirty="0" err="1" smtClean="0"/>
              <a:t>сеялкалар</a:t>
            </a:r>
            <a:r>
              <a:rPr lang="ru-RU" sz="2800" dirty="0" smtClean="0"/>
              <a:t> </a:t>
            </a:r>
            <a:r>
              <a:rPr lang="ru-RU" sz="2800" dirty="0" err="1" smtClean="0"/>
              <a:t>ёрдамида</a:t>
            </a:r>
            <a:r>
              <a:rPr lang="ru-RU" sz="2800" dirty="0" smtClean="0"/>
              <a:t> </a:t>
            </a:r>
            <a:r>
              <a:rPr lang="ru-RU" sz="2800" dirty="0" err="1" smtClean="0"/>
              <a:t>экилади</a:t>
            </a:r>
            <a:r>
              <a:rPr lang="ru-RU" sz="2800" dirty="0" smtClean="0"/>
              <a:t>. </a:t>
            </a:r>
            <a:r>
              <a:rPr lang="ru-RU" sz="2800" dirty="0" err="1" smtClean="0"/>
              <a:t>Экиш</a:t>
            </a:r>
            <a:r>
              <a:rPr lang="ru-RU" sz="2800" dirty="0" smtClean="0"/>
              <a:t> </a:t>
            </a:r>
            <a:r>
              <a:rPr lang="ru-RU" sz="2800" dirty="0" err="1" smtClean="0"/>
              <a:t>чуқурлиги </a:t>
            </a:r>
            <a:r>
              <a:rPr lang="ru-RU" sz="2800" dirty="0" smtClean="0"/>
              <a:t>1-3 см.</a:t>
            </a:r>
            <a:endParaRPr lang="uz-Cyrl-UZ" sz="2800" b="1" dirty="0" smtClean="0">
              <a:solidFill>
                <a:srgbClr val="0000FF"/>
              </a:solidFill>
            </a:endParaRPr>
          </a:p>
        </p:txBody>
      </p:sp>
      <p:pic>
        <p:nvPicPr>
          <p:cNvPr id="6" name="Picture 5" descr="C:\КАФЕДРА\Укув услубий мажмуалар\Усимликшунослик ва Пахтачилик фанидан мажмуалар\Усимликшунослик расмлар\3.Сули\Етиштириш\0613051.jpg"/>
          <p:cNvPicPr>
            <a:picLocks noChangeAspect="1" noChangeArrowheads="1"/>
          </p:cNvPicPr>
          <p:nvPr/>
        </p:nvPicPr>
        <p:blipFill>
          <a:blip r:embed="rId2"/>
          <a:srcRect/>
          <a:stretch>
            <a:fillRect/>
          </a:stretch>
        </p:blipFill>
        <p:spPr bwMode="auto">
          <a:xfrm>
            <a:off x="71406" y="3714752"/>
            <a:ext cx="3450958" cy="3092422"/>
          </a:xfrm>
          <a:prstGeom prst="rect">
            <a:avLst/>
          </a:prstGeom>
          <a:noFill/>
        </p:spPr>
      </p:pic>
      <p:pic>
        <p:nvPicPr>
          <p:cNvPr id="7" name="Picture 4" descr="C:\КАФЕДРА\Укув услубий мажмуалар\Усимликшунослик ва Пахтачилик фанидан мажмуалар\Усимликшунослик расмлар\3.Сули\Етиштириш\экиш5.jpeg"/>
          <p:cNvPicPr>
            <a:picLocks noChangeAspect="1" noChangeArrowheads="1"/>
          </p:cNvPicPr>
          <p:nvPr/>
        </p:nvPicPr>
        <p:blipFill>
          <a:blip r:embed="rId3"/>
          <a:srcRect/>
          <a:stretch>
            <a:fillRect/>
          </a:stretch>
        </p:blipFill>
        <p:spPr bwMode="auto">
          <a:xfrm>
            <a:off x="110375" y="714356"/>
            <a:ext cx="3208178" cy="2786082"/>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ru-RU" sz="4000" b="1" dirty="0" smtClean="0"/>
              <a:t>ХАШАКИ КАРАМ</a:t>
            </a:r>
            <a:endParaRPr lang="ru-RU" sz="32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dk1"/>
          </a:lnRef>
          <a:fillRef idx="3">
            <a:schemeClr val="dk1"/>
          </a:fillRef>
          <a:effectRef idx="2">
            <a:schemeClr val="dk1"/>
          </a:effectRef>
          <a:fontRef idx="minor">
            <a:schemeClr val="lt1"/>
          </a:fontRef>
        </p:style>
        <p:txBody>
          <a:bodyPr/>
          <a:lstStyle/>
          <a:p>
            <a:pPr algn="just"/>
            <a:r>
              <a:rPr lang="ru-RU" sz="1800" dirty="0" err="1" smtClean="0"/>
              <a:t>Хашаки</a:t>
            </a:r>
            <a:r>
              <a:rPr lang="ru-RU" sz="1800" dirty="0" smtClean="0"/>
              <a:t> карам </a:t>
            </a:r>
            <a:r>
              <a:rPr lang="ru-RU" sz="1800" dirty="0" err="1" smtClean="0"/>
              <a:t>озуқалик нуқтаи назардан</a:t>
            </a:r>
            <a:r>
              <a:rPr lang="ru-RU" sz="1800" dirty="0" smtClean="0"/>
              <a:t> </a:t>
            </a:r>
            <a:r>
              <a:rPr lang="ru-RU" sz="1800" dirty="0" err="1" smtClean="0"/>
              <a:t>алоҳида аҳамиятга эга</a:t>
            </a:r>
            <a:r>
              <a:rPr lang="ru-RU" sz="1800" dirty="0" smtClean="0"/>
              <a:t> </a:t>
            </a:r>
            <a:r>
              <a:rPr lang="ru-RU" sz="1800" dirty="0" err="1" smtClean="0"/>
              <a:t>ўсимликдир</a:t>
            </a:r>
            <a:r>
              <a:rPr lang="ru-RU" sz="1800" dirty="0" smtClean="0"/>
              <a:t>. </a:t>
            </a:r>
            <a:r>
              <a:rPr lang="ru-RU" sz="1800" dirty="0" err="1" smtClean="0"/>
              <a:t>Чунки</a:t>
            </a:r>
            <a:r>
              <a:rPr lang="ru-RU" sz="1800" dirty="0" smtClean="0"/>
              <a:t> </a:t>
            </a:r>
            <a:r>
              <a:rPr lang="ru-RU" sz="1800" dirty="0" err="1" smtClean="0"/>
              <a:t>таркибида</a:t>
            </a:r>
            <a:r>
              <a:rPr lang="ru-RU" sz="1800" dirty="0" smtClean="0"/>
              <a:t> </a:t>
            </a:r>
            <a:r>
              <a:rPr lang="ru-RU" sz="1800" dirty="0" err="1" smtClean="0"/>
              <a:t>кўп</a:t>
            </a:r>
            <a:r>
              <a:rPr lang="ru-RU" sz="1800" dirty="0" smtClean="0"/>
              <a:t> </a:t>
            </a:r>
            <a:r>
              <a:rPr lang="ru-RU" sz="1800" dirty="0" err="1" smtClean="0"/>
              <a:t>миқдорда витаминлар</a:t>
            </a:r>
            <a:r>
              <a:rPr lang="ru-RU" sz="1800" dirty="0" smtClean="0"/>
              <a:t>, минерал </a:t>
            </a:r>
            <a:r>
              <a:rPr lang="ru-RU" sz="1800" dirty="0" err="1" smtClean="0"/>
              <a:t>тузлар</a:t>
            </a:r>
            <a:r>
              <a:rPr lang="ru-RU" sz="1800" dirty="0" smtClean="0"/>
              <a:t>, </a:t>
            </a:r>
            <a:r>
              <a:rPr lang="ru-RU" sz="1800" dirty="0" err="1" smtClean="0"/>
              <a:t>кислоталар</a:t>
            </a:r>
            <a:r>
              <a:rPr lang="ru-RU" sz="1800" dirty="0" smtClean="0"/>
              <a:t>, протеин </a:t>
            </a:r>
            <a:r>
              <a:rPr lang="ru-RU" sz="1800" dirty="0" err="1" smtClean="0"/>
              <a:t>ва</a:t>
            </a:r>
            <a:r>
              <a:rPr lang="ru-RU" sz="1800" dirty="0" smtClean="0"/>
              <a:t> </a:t>
            </a:r>
            <a:r>
              <a:rPr lang="ru-RU" sz="1800" dirty="0" err="1" smtClean="0"/>
              <a:t>бошқа моддалар</a:t>
            </a:r>
            <a:r>
              <a:rPr lang="ru-RU" sz="1800" dirty="0" smtClean="0"/>
              <a:t> </a:t>
            </a:r>
            <a:r>
              <a:rPr lang="ru-RU" sz="1800" dirty="0" err="1" smtClean="0"/>
              <a:t>бўлади</a:t>
            </a:r>
            <a:r>
              <a:rPr lang="ru-RU" sz="1800" dirty="0" smtClean="0"/>
              <a:t>.</a:t>
            </a:r>
          </a:p>
          <a:p>
            <a:pPr algn="just"/>
            <a:r>
              <a:rPr lang="ru-RU" sz="1800" dirty="0" smtClean="0"/>
              <a:t>Уни силос </a:t>
            </a:r>
            <a:r>
              <a:rPr lang="ru-RU" sz="1800" dirty="0" err="1" smtClean="0"/>
              <a:t>учун</a:t>
            </a:r>
            <a:r>
              <a:rPr lang="ru-RU" sz="1800" dirty="0" smtClean="0"/>
              <a:t>, </a:t>
            </a:r>
            <a:r>
              <a:rPr lang="ru-RU" sz="1800" dirty="0" err="1" smtClean="0"/>
              <a:t>кўк</a:t>
            </a:r>
            <a:r>
              <a:rPr lang="ru-RU" sz="1800" dirty="0" smtClean="0"/>
              <a:t> </a:t>
            </a:r>
            <a:r>
              <a:rPr lang="ru-RU" sz="1800" dirty="0" err="1" smtClean="0"/>
              <a:t>ўт</a:t>
            </a:r>
            <a:r>
              <a:rPr lang="ru-RU" sz="1800" dirty="0" smtClean="0"/>
              <a:t> </a:t>
            </a:r>
            <a:r>
              <a:rPr lang="ru-RU" sz="1800" dirty="0" err="1" smtClean="0"/>
              <a:t>ва</a:t>
            </a:r>
            <a:r>
              <a:rPr lang="ru-RU" sz="1800" dirty="0" smtClean="0"/>
              <a:t> кеч </a:t>
            </a:r>
            <a:r>
              <a:rPr lang="ru-RU" sz="1800" dirty="0" err="1" smtClean="0"/>
              <a:t>кузгача</a:t>
            </a:r>
            <a:r>
              <a:rPr lang="ru-RU" sz="1800" dirty="0" smtClean="0"/>
              <a:t> </a:t>
            </a:r>
            <a:r>
              <a:rPr lang="ru-RU" sz="1800" dirty="0" err="1" smtClean="0"/>
              <a:t>фойдаланиш</a:t>
            </a:r>
            <a:r>
              <a:rPr lang="ru-RU" sz="1800" dirty="0" smtClean="0"/>
              <a:t> </a:t>
            </a:r>
            <a:r>
              <a:rPr lang="ru-RU" sz="1800" dirty="0" err="1" smtClean="0"/>
              <a:t>мумкин</a:t>
            </a:r>
            <a:r>
              <a:rPr lang="ru-RU" sz="1800" dirty="0" smtClean="0"/>
              <a:t> </a:t>
            </a:r>
            <a:r>
              <a:rPr lang="ru-RU" sz="1800" dirty="0" err="1" smtClean="0"/>
              <a:t>бўлган</a:t>
            </a:r>
            <a:r>
              <a:rPr lang="ru-RU" sz="1800" dirty="0" smtClean="0"/>
              <a:t> </a:t>
            </a:r>
            <a:r>
              <a:rPr lang="ru-RU" sz="1800" dirty="0" err="1" smtClean="0"/>
              <a:t>яйлов</a:t>
            </a:r>
            <a:r>
              <a:rPr lang="ru-RU" sz="1800" dirty="0" smtClean="0"/>
              <a:t> </a:t>
            </a:r>
            <a:r>
              <a:rPr lang="ru-RU" sz="1800" dirty="0" err="1" smtClean="0"/>
              <a:t>экини</a:t>
            </a:r>
            <a:r>
              <a:rPr lang="ru-RU" sz="1800" dirty="0" smtClean="0"/>
              <a:t> </a:t>
            </a:r>
            <a:r>
              <a:rPr lang="ru-RU" sz="1800" dirty="0" err="1" smtClean="0"/>
              <a:t>сифатида</a:t>
            </a:r>
            <a:r>
              <a:rPr lang="ru-RU" sz="1800" dirty="0" smtClean="0"/>
              <a:t> </a:t>
            </a:r>
            <a:r>
              <a:rPr lang="ru-RU" sz="1800" dirty="0" err="1" smtClean="0"/>
              <a:t>экиш</a:t>
            </a:r>
            <a:r>
              <a:rPr lang="ru-RU" sz="1800" dirty="0" smtClean="0"/>
              <a:t> </a:t>
            </a:r>
            <a:r>
              <a:rPr lang="ru-RU" sz="1800" dirty="0" err="1" smtClean="0"/>
              <a:t>мумкин</a:t>
            </a:r>
            <a:r>
              <a:rPr lang="ru-RU" sz="1800" dirty="0" smtClean="0"/>
              <a:t>. </a:t>
            </a:r>
            <a:r>
              <a:rPr lang="ru-RU" sz="1800" dirty="0" err="1" smtClean="0"/>
              <a:t>Хашаки</a:t>
            </a:r>
            <a:r>
              <a:rPr lang="ru-RU" sz="1800" dirty="0" smtClean="0"/>
              <a:t> </a:t>
            </a:r>
            <a:r>
              <a:rPr lang="ru-RU" sz="1800" dirty="0" err="1" smtClean="0"/>
              <a:t>карамнинг</a:t>
            </a:r>
            <a:r>
              <a:rPr lang="ru-RU" sz="1800" dirty="0" smtClean="0"/>
              <a:t> </a:t>
            </a:r>
            <a:r>
              <a:rPr lang="ru-RU" sz="1800" dirty="0" err="1" smtClean="0"/>
              <a:t>таркиби</a:t>
            </a:r>
            <a:r>
              <a:rPr lang="ru-RU" sz="1800" dirty="0" smtClean="0"/>
              <a:t> </a:t>
            </a:r>
            <a:r>
              <a:rPr lang="ru-RU" sz="1800" dirty="0" err="1" smtClean="0"/>
              <a:t>кўп</a:t>
            </a:r>
            <a:r>
              <a:rPr lang="ru-RU" sz="1800" dirty="0" smtClean="0"/>
              <a:t> </a:t>
            </a:r>
            <a:r>
              <a:rPr lang="ru-RU" sz="1800" dirty="0" err="1" smtClean="0"/>
              <a:t>миқдордаги озуқа моддаларга</a:t>
            </a:r>
            <a:r>
              <a:rPr lang="ru-RU" sz="1800" dirty="0" smtClean="0"/>
              <a:t> </a:t>
            </a:r>
            <a:r>
              <a:rPr lang="ru-RU" sz="1800" dirty="0" err="1" smtClean="0"/>
              <a:t>эгадир</a:t>
            </a:r>
            <a:r>
              <a:rPr lang="ru-RU" sz="1800" dirty="0" smtClean="0"/>
              <a:t>. </a:t>
            </a:r>
          </a:p>
          <a:p>
            <a:pPr algn="just"/>
            <a:r>
              <a:rPr lang="ru-RU" sz="1800" dirty="0" err="1" smtClean="0"/>
              <a:t>Кўк</a:t>
            </a:r>
            <a:r>
              <a:rPr lang="ru-RU" sz="1800" dirty="0" smtClean="0"/>
              <a:t> </a:t>
            </a:r>
            <a:r>
              <a:rPr lang="ru-RU" sz="1800" dirty="0" err="1" smtClean="0"/>
              <a:t>озуқанинг бир</a:t>
            </a:r>
            <a:r>
              <a:rPr lang="ru-RU" sz="1800" dirty="0" smtClean="0"/>
              <a:t> </a:t>
            </a:r>
            <a:r>
              <a:rPr lang="ru-RU" sz="1800" dirty="0" err="1" smtClean="0"/>
              <a:t>килограммида</a:t>
            </a:r>
            <a:r>
              <a:rPr lang="ru-RU" sz="1800" dirty="0" smtClean="0"/>
              <a:t> 4,1 г кальций, 0,6 г фосфор, 30-60 мг каротин </a:t>
            </a:r>
            <a:r>
              <a:rPr lang="ru-RU" sz="1800" dirty="0" err="1" smtClean="0"/>
              <a:t>ва</a:t>
            </a:r>
            <a:r>
              <a:rPr lang="ru-RU" sz="1800" dirty="0" smtClean="0"/>
              <a:t> </a:t>
            </a:r>
            <a:r>
              <a:rPr lang="ru-RU" sz="1800" dirty="0" err="1" smtClean="0"/>
              <a:t>витаминлардан</a:t>
            </a:r>
            <a:r>
              <a:rPr lang="ru-RU" sz="1800" dirty="0" smtClean="0"/>
              <a:t> В</a:t>
            </a:r>
            <a:r>
              <a:rPr lang="ru-RU" sz="1800" baseline="-25000" dirty="0" smtClean="0"/>
              <a:t>1</a:t>
            </a:r>
            <a:r>
              <a:rPr lang="ru-RU" sz="1800" dirty="0" smtClean="0"/>
              <a:t> 0,7 мг, В</a:t>
            </a:r>
            <a:r>
              <a:rPr lang="ru-RU" sz="1800" baseline="-25000" dirty="0" smtClean="0"/>
              <a:t>2</a:t>
            </a:r>
            <a:r>
              <a:rPr lang="ru-RU" sz="1800" dirty="0" smtClean="0"/>
              <a:t> 0,5 мг, Е 2,0 мг, РР 2,9 мг </a:t>
            </a:r>
            <a:r>
              <a:rPr lang="ru-RU" sz="1800" dirty="0" err="1" smtClean="0"/>
              <a:t>бўлади</a:t>
            </a:r>
            <a:r>
              <a:rPr lang="ru-RU" sz="1800" dirty="0" smtClean="0"/>
              <a:t>.</a:t>
            </a:r>
          </a:p>
          <a:p>
            <a:pPr algn="just"/>
            <a:r>
              <a:rPr lang="ru-RU" sz="1800" dirty="0" smtClean="0"/>
              <a:t>Карам </a:t>
            </a:r>
            <a:r>
              <a:rPr lang="ru-RU" sz="1800" dirty="0" err="1" smtClean="0"/>
              <a:t>таркибидаги</a:t>
            </a:r>
            <a:r>
              <a:rPr lang="ru-RU" sz="1800" dirty="0" smtClean="0"/>
              <a:t> </a:t>
            </a:r>
            <a:r>
              <a:rPr lang="ru-RU" sz="1800" dirty="0" err="1" smtClean="0"/>
              <a:t>озуқа моддаларининг</a:t>
            </a:r>
            <a:r>
              <a:rPr lang="ru-RU" sz="1800" dirty="0" smtClean="0"/>
              <a:t> </a:t>
            </a:r>
            <a:r>
              <a:rPr lang="ru-RU" sz="1800" dirty="0" err="1" smtClean="0"/>
              <a:t>ҳазмланиш коэффициенти</a:t>
            </a:r>
            <a:r>
              <a:rPr lang="ru-RU" sz="1800" dirty="0" smtClean="0"/>
              <a:t> </a:t>
            </a:r>
            <a:r>
              <a:rPr lang="ru-RU" sz="1800" dirty="0" err="1" smtClean="0"/>
              <a:t>юқори</a:t>
            </a:r>
            <a:r>
              <a:rPr lang="ru-RU" sz="1800" dirty="0" smtClean="0"/>
              <a:t>.</a:t>
            </a:r>
            <a:endParaRPr lang="ru-RU" sz="1800" b="1" dirty="0" smtClean="0">
              <a:solidFill>
                <a:srgbClr val="FFFF00"/>
              </a:solidFill>
            </a:endParaRPr>
          </a:p>
        </p:txBody>
      </p:sp>
      <p:pic>
        <p:nvPicPr>
          <p:cNvPr id="9218" name="Picture 2" descr="C:\КАФЕДРА\Укув услубий мажмуалар\Усимликшунослик ва Пахтачилик фанидан мажмуалар\Усим-пахтачилик_мавзулар презинтацияси\Рапс ва сурепица\3.jpg"/>
          <p:cNvPicPr>
            <a:picLocks noChangeAspect="1" noChangeArrowheads="1"/>
          </p:cNvPicPr>
          <p:nvPr/>
        </p:nvPicPr>
        <p:blipFill>
          <a:blip r:embed="rId2"/>
          <a:srcRect/>
          <a:stretch>
            <a:fillRect/>
          </a:stretch>
        </p:blipFill>
        <p:spPr bwMode="auto">
          <a:xfrm>
            <a:off x="5715008" y="928670"/>
            <a:ext cx="3038460" cy="2428892"/>
          </a:xfrm>
          <a:prstGeom prst="rect">
            <a:avLst/>
          </a:prstGeom>
          <a:noFill/>
        </p:spPr>
      </p:pic>
      <p:pic>
        <p:nvPicPr>
          <p:cNvPr id="9219" name="Picture 3" descr="C:\КАФЕДРА\Укув услубий мажмуалар\Усимликшунослик ва Пахтачилик фанидан мажмуалар\Усим-пахтачилик_мавзулар презинтацияси\Рапс ва сурепица\1.jpg"/>
          <p:cNvPicPr>
            <a:picLocks noChangeAspect="1" noChangeArrowheads="1"/>
          </p:cNvPicPr>
          <p:nvPr/>
        </p:nvPicPr>
        <p:blipFill>
          <a:blip r:embed="rId3"/>
          <a:srcRect/>
          <a:stretch>
            <a:fillRect/>
          </a:stretch>
        </p:blipFill>
        <p:spPr bwMode="auto">
          <a:xfrm>
            <a:off x="5643570" y="3786190"/>
            <a:ext cx="3143272" cy="2357454"/>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p:spPr>
        <p:style>
          <a:lnRef idx="3">
            <a:schemeClr val="lt1"/>
          </a:lnRef>
          <a:fillRef idx="1">
            <a:schemeClr val="accent4"/>
          </a:fillRef>
          <a:effectRef idx="1">
            <a:schemeClr val="accent4"/>
          </a:effectRef>
          <a:fontRef idx="minor">
            <a:schemeClr val="lt1"/>
          </a:fontRef>
        </p:style>
        <p:txBody>
          <a:bodyPr/>
          <a:lstStyle/>
          <a:p>
            <a:pPr eaLnBrk="1" hangingPunct="1">
              <a:defRPr/>
            </a:pPr>
            <a:r>
              <a:rPr lang="uz-Cyrl-UZ" sz="2400" b="1" i="1" dirty="0" smtClean="0">
                <a:solidFill>
                  <a:srgbClr val="FFFF00"/>
                </a:solidFill>
                <a:latin typeface="Times New Roman" pitchFamily="18" charset="0"/>
              </a:rPr>
              <a:t>БИОЛОГИК ВА БОТАНИК ХУСУСИЯТЛАРИ.</a:t>
            </a:r>
            <a:endParaRPr lang="ru-RU" sz="2400" dirty="0" smtClean="0">
              <a:solidFill>
                <a:srgbClr val="FFFF00"/>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lstStyle/>
          <a:p>
            <a:r>
              <a:rPr lang="ru-RU" sz="1800" dirty="0" err="1" smtClean="0"/>
              <a:t>Хашаки</a:t>
            </a:r>
            <a:r>
              <a:rPr lang="ru-RU" sz="1800" dirty="0" smtClean="0"/>
              <a:t> карам (</a:t>
            </a:r>
            <a:r>
              <a:rPr lang="ru-RU" sz="1800" dirty="0" err="1" smtClean="0"/>
              <a:t>Brassica</a:t>
            </a:r>
            <a:r>
              <a:rPr lang="ru-RU" sz="1800" dirty="0" smtClean="0"/>
              <a:t> </a:t>
            </a:r>
            <a:r>
              <a:rPr lang="ru-RU" sz="1800" dirty="0" err="1" smtClean="0"/>
              <a:t>alerаcea</a:t>
            </a:r>
            <a:r>
              <a:rPr lang="ru-RU" sz="1800" dirty="0" smtClean="0"/>
              <a:t> </a:t>
            </a:r>
            <a:r>
              <a:rPr lang="ru-RU" sz="1800" dirty="0" err="1" smtClean="0"/>
              <a:t>var</a:t>
            </a:r>
            <a:r>
              <a:rPr lang="ru-RU" sz="1800" dirty="0" smtClean="0"/>
              <a:t>. </a:t>
            </a:r>
            <a:r>
              <a:rPr lang="ru-RU" sz="1800" dirty="0" err="1" smtClean="0"/>
              <a:t>acephata</a:t>
            </a:r>
            <a:r>
              <a:rPr lang="ru-RU" sz="1800" dirty="0" smtClean="0"/>
              <a:t>) </a:t>
            </a:r>
            <a:r>
              <a:rPr lang="ru-RU" sz="1800" dirty="0" err="1" smtClean="0"/>
              <a:t>карамгуллилар</a:t>
            </a:r>
            <a:r>
              <a:rPr lang="ru-RU" sz="1800" dirty="0" smtClean="0"/>
              <a:t> </a:t>
            </a:r>
            <a:r>
              <a:rPr lang="ru-RU" sz="1800" dirty="0" err="1" smtClean="0"/>
              <a:t>оиласига</a:t>
            </a:r>
            <a:r>
              <a:rPr lang="ru-RU" sz="1800" dirty="0" smtClean="0"/>
              <a:t>, </a:t>
            </a:r>
            <a:r>
              <a:rPr lang="ru-RU" sz="1800" dirty="0" err="1" smtClean="0"/>
              <a:t>барг</a:t>
            </a:r>
            <a:r>
              <a:rPr lang="ru-RU" sz="1800" dirty="0" smtClean="0"/>
              <a:t> </a:t>
            </a:r>
            <a:r>
              <a:rPr lang="ru-RU" sz="1800" dirty="0" err="1" smtClean="0"/>
              <a:t>карамлар</a:t>
            </a:r>
            <a:r>
              <a:rPr lang="ru-RU" sz="1800" dirty="0" smtClean="0"/>
              <a:t> тур </a:t>
            </a:r>
            <a:r>
              <a:rPr lang="ru-RU" sz="1800" dirty="0" err="1" smtClean="0"/>
              <a:t>хилига</a:t>
            </a:r>
            <a:r>
              <a:rPr lang="ru-RU" sz="1800" dirty="0" smtClean="0"/>
              <a:t> </a:t>
            </a:r>
            <a:r>
              <a:rPr lang="ru-RU" sz="1800" dirty="0" err="1" smtClean="0"/>
              <a:t>мансуб</a:t>
            </a:r>
            <a:r>
              <a:rPr lang="ru-RU" sz="1800" dirty="0" smtClean="0"/>
              <a:t> </a:t>
            </a:r>
            <a:r>
              <a:rPr lang="ru-RU" sz="1800" dirty="0" err="1" smtClean="0"/>
              <a:t>икки</a:t>
            </a:r>
            <a:r>
              <a:rPr lang="ru-RU" sz="1800" dirty="0" smtClean="0"/>
              <a:t> </a:t>
            </a:r>
            <a:r>
              <a:rPr lang="ru-RU" sz="1800" dirty="0" err="1" smtClean="0"/>
              <a:t>йиллик</a:t>
            </a:r>
            <a:r>
              <a:rPr lang="ru-RU" sz="1800" dirty="0" smtClean="0"/>
              <a:t> </a:t>
            </a:r>
            <a:r>
              <a:rPr lang="ru-RU" sz="1800" dirty="0" err="1" smtClean="0"/>
              <a:t>ўсимлик</a:t>
            </a:r>
            <a:r>
              <a:rPr lang="ru-RU" sz="1800" dirty="0" smtClean="0"/>
              <a:t>. У </a:t>
            </a:r>
            <a:r>
              <a:rPr lang="ru-RU" sz="1800" dirty="0" err="1" smtClean="0"/>
              <a:t>ҳаётининг биринчи</a:t>
            </a:r>
            <a:r>
              <a:rPr lang="ru-RU" sz="1800" dirty="0" smtClean="0"/>
              <a:t> </a:t>
            </a:r>
            <a:r>
              <a:rPr lang="ru-RU" sz="1800" dirty="0" err="1" smtClean="0"/>
              <a:t>йилида</a:t>
            </a:r>
            <a:r>
              <a:rPr lang="ru-RU" sz="1800" dirty="0" smtClean="0"/>
              <a:t> поя </a:t>
            </a:r>
            <a:r>
              <a:rPr lang="ru-RU" sz="1800" dirty="0" err="1" smtClean="0"/>
              <a:t>ва</a:t>
            </a:r>
            <a:r>
              <a:rPr lang="ru-RU" sz="1800" dirty="0" smtClean="0"/>
              <a:t> </a:t>
            </a:r>
            <a:r>
              <a:rPr lang="ru-RU" sz="1800" dirty="0" err="1" smtClean="0"/>
              <a:t>кўп</a:t>
            </a:r>
            <a:r>
              <a:rPr lang="ru-RU" sz="1800" dirty="0" smtClean="0"/>
              <a:t> </a:t>
            </a:r>
            <a:r>
              <a:rPr lang="ru-RU" sz="1800" dirty="0" err="1" smtClean="0"/>
              <a:t>миқдорда барг</a:t>
            </a:r>
            <a:r>
              <a:rPr lang="ru-RU" sz="1800" dirty="0" smtClean="0"/>
              <a:t> </a:t>
            </a:r>
            <a:r>
              <a:rPr lang="ru-RU" sz="1800" dirty="0" err="1" smtClean="0"/>
              <a:t>массаси</a:t>
            </a:r>
            <a:r>
              <a:rPr lang="ru-RU" sz="1800" dirty="0" smtClean="0"/>
              <a:t> </a:t>
            </a:r>
            <a:r>
              <a:rPr lang="ru-RU" sz="1800" dirty="0" err="1" smtClean="0"/>
              <a:t>ҳосил қилади</a:t>
            </a:r>
            <a:r>
              <a:rPr lang="ru-RU" sz="1800" dirty="0" smtClean="0"/>
              <a:t>, </a:t>
            </a:r>
            <a:r>
              <a:rPr lang="ru-RU" sz="1800" dirty="0" err="1" smtClean="0"/>
              <a:t>иккинчи</a:t>
            </a:r>
            <a:r>
              <a:rPr lang="ru-RU" sz="1800" dirty="0" smtClean="0"/>
              <a:t> </a:t>
            </a:r>
            <a:r>
              <a:rPr lang="ru-RU" sz="1800" dirty="0" err="1" smtClean="0"/>
              <a:t>йилида</a:t>
            </a:r>
            <a:r>
              <a:rPr lang="ru-RU" sz="1800" dirty="0" smtClean="0"/>
              <a:t> </a:t>
            </a:r>
            <a:r>
              <a:rPr lang="ru-RU" sz="1800" dirty="0" err="1" smtClean="0"/>
              <a:t>уруғ беради</a:t>
            </a:r>
            <a:r>
              <a:rPr lang="ru-RU" sz="1800" dirty="0" smtClean="0"/>
              <a:t>.</a:t>
            </a:r>
          </a:p>
          <a:p>
            <a:r>
              <a:rPr lang="ru-RU" sz="1800" dirty="0" err="1" smtClean="0"/>
              <a:t>Ўсимликнинг</a:t>
            </a:r>
            <a:r>
              <a:rPr lang="ru-RU" sz="1800" dirty="0" smtClean="0"/>
              <a:t> </a:t>
            </a:r>
            <a:r>
              <a:rPr lang="ru-RU" sz="1800" dirty="0" err="1" smtClean="0"/>
              <a:t>бўйи</a:t>
            </a:r>
            <a:r>
              <a:rPr lang="ru-RU" sz="1800" dirty="0" smtClean="0"/>
              <a:t> баланд (1,5-2,0 м) </a:t>
            </a:r>
            <a:r>
              <a:rPr lang="ru-RU" sz="1800" dirty="0" err="1" smtClean="0"/>
              <a:t>карамбош</a:t>
            </a:r>
            <a:r>
              <a:rPr lang="ru-RU" sz="1800" dirty="0" smtClean="0"/>
              <a:t> </a:t>
            </a:r>
            <a:r>
              <a:rPr lang="ru-RU" sz="1800" dirty="0" err="1" smtClean="0"/>
              <a:t>ўрнига</a:t>
            </a:r>
            <a:r>
              <a:rPr lang="ru-RU" sz="1800" dirty="0" smtClean="0"/>
              <a:t> </a:t>
            </a:r>
            <a:r>
              <a:rPr lang="ru-RU" sz="1800" dirty="0" err="1" smtClean="0"/>
              <a:t>юмшоқ этли</a:t>
            </a:r>
            <a:r>
              <a:rPr lang="ru-RU" sz="1800" dirty="0" smtClean="0"/>
              <a:t> </a:t>
            </a:r>
            <a:r>
              <a:rPr lang="ru-RU" sz="1800" dirty="0" err="1" smtClean="0"/>
              <a:t>шохловчи</a:t>
            </a:r>
            <a:r>
              <a:rPr lang="ru-RU" sz="1800" dirty="0" smtClean="0"/>
              <a:t> </a:t>
            </a:r>
            <a:r>
              <a:rPr lang="ru-RU" sz="1800" dirty="0" err="1" smtClean="0"/>
              <a:t>ёки</a:t>
            </a:r>
            <a:r>
              <a:rPr lang="ru-RU" sz="1800" dirty="0" smtClean="0"/>
              <a:t> </a:t>
            </a:r>
            <a:r>
              <a:rPr lang="ru-RU" sz="1800" dirty="0" err="1" smtClean="0"/>
              <a:t>шохламайдиган</a:t>
            </a:r>
            <a:r>
              <a:rPr lang="ru-RU" sz="1800" dirty="0" smtClean="0"/>
              <a:t> </a:t>
            </a:r>
            <a:r>
              <a:rPr lang="ru-RU" sz="1800" dirty="0" err="1" smtClean="0"/>
              <a:t>поялар</a:t>
            </a:r>
            <a:r>
              <a:rPr lang="ru-RU" sz="1800" dirty="0" smtClean="0"/>
              <a:t> </a:t>
            </a:r>
            <a:r>
              <a:rPr lang="ru-RU" sz="1800" dirty="0" err="1" smtClean="0"/>
              <a:t>чиқаради</a:t>
            </a:r>
            <a:r>
              <a:rPr lang="ru-RU" sz="1800" dirty="0" smtClean="0"/>
              <a:t>, </a:t>
            </a:r>
            <a:r>
              <a:rPr lang="ru-RU" sz="1800" dirty="0" err="1" smtClean="0"/>
              <a:t>бу</a:t>
            </a:r>
            <a:r>
              <a:rPr lang="ru-RU" sz="1800" dirty="0" smtClean="0"/>
              <a:t> </a:t>
            </a:r>
            <a:r>
              <a:rPr lang="ru-RU" sz="1800" dirty="0" err="1" smtClean="0"/>
              <a:t>пояда</a:t>
            </a:r>
            <a:r>
              <a:rPr lang="ru-RU" sz="1800" dirty="0" smtClean="0"/>
              <a:t> </a:t>
            </a:r>
            <a:r>
              <a:rPr lang="ru-RU" sz="1800" dirty="0" err="1" smtClean="0"/>
              <a:t>йирик</a:t>
            </a:r>
            <a:r>
              <a:rPr lang="ru-RU" sz="1800" dirty="0" smtClean="0"/>
              <a:t> </a:t>
            </a:r>
            <a:r>
              <a:rPr lang="ru-RU" sz="1800" dirty="0" err="1" smtClean="0"/>
              <a:t>барглар</a:t>
            </a:r>
            <a:r>
              <a:rPr lang="ru-RU" sz="1800" dirty="0" smtClean="0"/>
              <a:t> </a:t>
            </a:r>
            <a:r>
              <a:rPr lang="ru-RU" sz="1800" dirty="0" err="1" smtClean="0"/>
              <a:t>жойлашади</a:t>
            </a:r>
            <a:r>
              <a:rPr lang="ru-RU" sz="1800" dirty="0" smtClean="0"/>
              <a:t>.</a:t>
            </a:r>
          </a:p>
          <a:p>
            <a:r>
              <a:rPr lang="ru-RU" sz="1800" dirty="0" err="1" smtClean="0"/>
              <a:t>Бу</a:t>
            </a:r>
            <a:r>
              <a:rPr lang="ru-RU" sz="1800" dirty="0" smtClean="0"/>
              <a:t> </a:t>
            </a:r>
            <a:r>
              <a:rPr lang="ru-RU" sz="1800" dirty="0" err="1" smtClean="0"/>
              <a:t>экиннинг</a:t>
            </a:r>
            <a:r>
              <a:rPr lang="ru-RU" sz="1800" dirty="0" smtClean="0"/>
              <a:t> </a:t>
            </a:r>
            <a:r>
              <a:rPr lang="ru-RU" sz="1800" dirty="0" err="1" smtClean="0"/>
              <a:t>муҳим биологик</a:t>
            </a:r>
            <a:r>
              <a:rPr lang="ru-RU" sz="1800" dirty="0" smtClean="0"/>
              <a:t> </a:t>
            </a:r>
            <a:r>
              <a:rPr lang="ru-RU" sz="1800" dirty="0" err="1" smtClean="0"/>
              <a:t>хусусияти</a:t>
            </a:r>
            <a:r>
              <a:rPr lang="ru-RU" sz="1800" dirty="0" smtClean="0"/>
              <a:t> </a:t>
            </a:r>
            <a:r>
              <a:rPr lang="ru-RU" sz="1800" dirty="0" err="1" smtClean="0"/>
              <a:t>унинг</a:t>
            </a:r>
            <a:r>
              <a:rPr lang="ru-RU" sz="1800" dirty="0" smtClean="0"/>
              <a:t> </a:t>
            </a:r>
            <a:r>
              <a:rPr lang="ru-RU" sz="1800" dirty="0" err="1" smtClean="0"/>
              <a:t>совуққа чидамли</a:t>
            </a:r>
            <a:r>
              <a:rPr lang="ru-RU" sz="1800" dirty="0" smtClean="0"/>
              <a:t> </a:t>
            </a:r>
            <a:r>
              <a:rPr lang="ru-RU" sz="1800" dirty="0" err="1" smtClean="0"/>
              <a:t>эканлигидир</a:t>
            </a:r>
            <a:r>
              <a:rPr lang="ru-RU" sz="1800" dirty="0" smtClean="0"/>
              <a:t>. У </a:t>
            </a:r>
            <a:r>
              <a:rPr lang="ru-RU" sz="1800" dirty="0" err="1" smtClean="0"/>
              <a:t>ҳарорат </a:t>
            </a:r>
            <a:r>
              <a:rPr lang="ru-RU" sz="1800" dirty="0" smtClean="0"/>
              <a:t>-3-5</a:t>
            </a:r>
            <a:r>
              <a:rPr lang="ru-RU" sz="1800" dirty="0" smtClean="0">
                <a:sym typeface="Symbol"/>
              </a:rPr>
              <a:t></a:t>
            </a:r>
            <a:r>
              <a:rPr lang="ru-RU" sz="1800" dirty="0" smtClean="0"/>
              <a:t>С </a:t>
            </a:r>
            <a:r>
              <a:rPr lang="ru-RU" sz="1800" dirty="0" err="1" smtClean="0"/>
              <a:t>бўлганда</a:t>
            </a:r>
            <a:r>
              <a:rPr lang="ru-RU" sz="1800" dirty="0" smtClean="0"/>
              <a:t> </a:t>
            </a:r>
            <a:r>
              <a:rPr lang="ru-RU" sz="1800" dirty="0" err="1" smtClean="0"/>
              <a:t>ҳам ўса</a:t>
            </a:r>
            <a:r>
              <a:rPr lang="ru-RU" sz="1800" dirty="0" smtClean="0"/>
              <a:t> </a:t>
            </a:r>
            <a:r>
              <a:rPr lang="ru-RU" sz="1800" dirty="0" err="1" smtClean="0"/>
              <a:t>олади</a:t>
            </a:r>
            <a:r>
              <a:rPr lang="ru-RU" sz="1800" dirty="0" smtClean="0"/>
              <a:t>, </a:t>
            </a:r>
            <a:r>
              <a:rPr lang="ru-RU" sz="1800" dirty="0" err="1" smtClean="0"/>
              <a:t>ёш</a:t>
            </a:r>
            <a:r>
              <a:rPr lang="ru-RU" sz="1800" dirty="0" smtClean="0"/>
              <a:t> </a:t>
            </a:r>
            <a:r>
              <a:rPr lang="ru-RU" sz="1800" dirty="0" err="1" smtClean="0"/>
              <a:t>ўсимликлари</a:t>
            </a:r>
            <a:r>
              <a:rPr lang="ru-RU" sz="1800" dirty="0" smtClean="0"/>
              <a:t> -5-6</a:t>
            </a:r>
            <a:r>
              <a:rPr lang="ru-RU" sz="1800" dirty="0" smtClean="0">
                <a:sym typeface="Symbol"/>
              </a:rPr>
              <a:t></a:t>
            </a:r>
            <a:r>
              <a:rPr lang="ru-RU" sz="1800" dirty="0" smtClean="0"/>
              <a:t>С </a:t>
            </a:r>
            <a:r>
              <a:rPr lang="ru-RU" sz="1800" dirty="0" err="1" smtClean="0"/>
              <a:t>қисқа муддатли</a:t>
            </a:r>
            <a:r>
              <a:rPr lang="ru-RU" sz="1800" dirty="0" smtClean="0"/>
              <a:t> </a:t>
            </a:r>
            <a:r>
              <a:rPr lang="ru-RU" sz="1800" dirty="0" err="1" smtClean="0"/>
              <a:t>совуққа чидайди</a:t>
            </a:r>
            <a:r>
              <a:rPr lang="ru-RU" sz="1800" dirty="0" smtClean="0"/>
              <a:t>. </a:t>
            </a:r>
            <a:r>
              <a:rPr lang="ru-RU" sz="1800" dirty="0" err="1" smtClean="0"/>
              <a:t>Кузда</a:t>
            </a:r>
            <a:r>
              <a:rPr lang="ru-RU" sz="1800" dirty="0" smtClean="0"/>
              <a:t> </a:t>
            </a:r>
            <a:r>
              <a:rPr lang="ru-RU" sz="1800" dirty="0" err="1" smtClean="0"/>
              <a:t>қисқа муддатли</a:t>
            </a:r>
            <a:r>
              <a:rPr lang="ru-RU" sz="1800" dirty="0" smtClean="0"/>
              <a:t> -3-4</a:t>
            </a:r>
            <a:r>
              <a:rPr lang="ru-RU" sz="1800" dirty="0" smtClean="0">
                <a:sym typeface="Symbol"/>
              </a:rPr>
              <a:t></a:t>
            </a:r>
            <a:r>
              <a:rPr lang="ru-RU" sz="1800" dirty="0" smtClean="0"/>
              <a:t>С </a:t>
            </a:r>
            <a:r>
              <a:rPr lang="ru-RU" sz="1800" dirty="0" err="1" smtClean="0"/>
              <a:t>совуқда ҳам кўк</a:t>
            </a:r>
            <a:r>
              <a:rPr lang="ru-RU" sz="1800" dirty="0" smtClean="0"/>
              <a:t> масса </a:t>
            </a:r>
            <a:r>
              <a:rPr lang="ru-RU" sz="1800" dirty="0" err="1" smtClean="0"/>
              <a:t>ҳосили тўпланиши</a:t>
            </a:r>
            <a:r>
              <a:rPr lang="ru-RU" sz="1800" dirty="0" smtClean="0"/>
              <a:t> </a:t>
            </a:r>
            <a:r>
              <a:rPr lang="ru-RU" sz="1800" dirty="0" err="1" smtClean="0"/>
              <a:t>давом</a:t>
            </a:r>
            <a:r>
              <a:rPr lang="ru-RU" sz="1800" dirty="0" smtClean="0"/>
              <a:t> </a:t>
            </a:r>
            <a:r>
              <a:rPr lang="ru-RU" sz="1800" dirty="0" err="1" smtClean="0"/>
              <a:t>этади</a:t>
            </a:r>
            <a:r>
              <a:rPr lang="ru-RU" sz="1800" dirty="0" smtClean="0"/>
              <a:t>. </a:t>
            </a:r>
            <a:r>
              <a:rPr lang="ru-RU" sz="1800" dirty="0" err="1" smtClean="0"/>
              <a:t>Куз</a:t>
            </a:r>
            <a:r>
              <a:rPr lang="ru-RU" sz="1800" dirty="0" smtClean="0"/>
              <a:t> </a:t>
            </a:r>
            <a:r>
              <a:rPr lang="ru-RU" sz="1800" dirty="0" err="1" smtClean="0"/>
              <a:t>ойларининг</a:t>
            </a:r>
            <a:r>
              <a:rPr lang="ru-RU" sz="1800" dirty="0" smtClean="0"/>
              <a:t> </a:t>
            </a:r>
            <a:r>
              <a:rPr lang="ru-RU" sz="1800" dirty="0" err="1" smtClean="0"/>
              <a:t>илиқ кунларидан</a:t>
            </a:r>
            <a:r>
              <a:rPr lang="ru-RU" sz="1800" dirty="0" smtClean="0"/>
              <a:t> </a:t>
            </a:r>
            <a:r>
              <a:rPr lang="ru-RU" sz="1800" dirty="0" err="1" smtClean="0"/>
              <a:t>ҳосил тўплаш</a:t>
            </a:r>
            <a:r>
              <a:rPr lang="ru-RU" sz="1800" dirty="0" smtClean="0"/>
              <a:t> </a:t>
            </a:r>
            <a:r>
              <a:rPr lang="ru-RU" sz="1800" dirty="0" err="1" smtClean="0"/>
              <a:t>учун</a:t>
            </a:r>
            <a:r>
              <a:rPr lang="ru-RU" sz="1800" dirty="0" smtClean="0"/>
              <a:t> </a:t>
            </a:r>
            <a:r>
              <a:rPr lang="ru-RU" sz="1800" dirty="0" err="1" smtClean="0"/>
              <a:t>яхши</a:t>
            </a:r>
            <a:r>
              <a:rPr lang="ru-RU" sz="1800" dirty="0" smtClean="0"/>
              <a:t> </a:t>
            </a:r>
            <a:r>
              <a:rPr lang="ru-RU" sz="1800" dirty="0" err="1" smtClean="0"/>
              <a:t>фойдаланади</a:t>
            </a:r>
            <a:r>
              <a:rPr lang="ru-RU" sz="1800" dirty="0" smtClean="0"/>
              <a:t>, </a:t>
            </a:r>
            <a:r>
              <a:rPr lang="ru-RU" sz="1800" dirty="0" err="1" smtClean="0"/>
              <a:t>шунинг</a:t>
            </a:r>
            <a:r>
              <a:rPr lang="ru-RU" sz="1800" dirty="0" smtClean="0"/>
              <a:t> </a:t>
            </a:r>
            <a:r>
              <a:rPr lang="ru-RU" sz="1800" dirty="0" err="1" smtClean="0"/>
              <a:t>учун</a:t>
            </a:r>
            <a:r>
              <a:rPr lang="ru-RU" sz="1800" dirty="0" smtClean="0"/>
              <a:t> </a:t>
            </a:r>
            <a:r>
              <a:rPr lang="ru-RU" sz="1800" dirty="0" err="1" smtClean="0"/>
              <a:t>суғориладиган ерларда</a:t>
            </a:r>
            <a:r>
              <a:rPr lang="ru-RU" sz="1800" dirty="0" smtClean="0"/>
              <a:t> </a:t>
            </a:r>
            <a:r>
              <a:rPr lang="ru-RU" sz="1800" dirty="0" err="1" smtClean="0"/>
              <a:t>энг</a:t>
            </a:r>
            <a:r>
              <a:rPr lang="ru-RU" sz="1800" dirty="0" smtClean="0"/>
              <a:t> </a:t>
            </a:r>
            <a:r>
              <a:rPr lang="ru-RU" sz="1800" dirty="0" err="1" smtClean="0"/>
              <a:t>яхши</a:t>
            </a:r>
            <a:r>
              <a:rPr lang="ru-RU" sz="1800" dirty="0" smtClean="0"/>
              <a:t> </a:t>
            </a:r>
            <a:r>
              <a:rPr lang="ru-RU" sz="1800" dirty="0" err="1" smtClean="0"/>
              <a:t>озуқабоп экин</a:t>
            </a:r>
            <a:r>
              <a:rPr lang="ru-RU" sz="1800" dirty="0" smtClean="0"/>
              <a:t> </a:t>
            </a:r>
            <a:r>
              <a:rPr lang="ru-RU" sz="1800" dirty="0" err="1" smtClean="0"/>
              <a:t>бўлиши</a:t>
            </a:r>
            <a:r>
              <a:rPr lang="ru-RU" sz="1800" dirty="0" smtClean="0"/>
              <a:t> </a:t>
            </a:r>
            <a:r>
              <a:rPr lang="ru-RU" sz="1800" dirty="0" err="1" smtClean="0"/>
              <a:t>мумкин</a:t>
            </a:r>
            <a:r>
              <a:rPr lang="ru-RU" sz="1800" dirty="0" smtClean="0"/>
              <a:t>.</a:t>
            </a:r>
            <a:endParaRPr lang="ru-RU" sz="1800" b="1" dirty="0" smtClean="0"/>
          </a:p>
        </p:txBody>
      </p:sp>
      <p:pic>
        <p:nvPicPr>
          <p:cNvPr id="10242" name="Picture 2" descr="C:\КАФЕДРА\Укув услубий мажмуалар\Усимликшунослик ва Пахтачилик фанидан мажмуалар\Усим-пахтачилик_мавзулар презинтацияси\Рапс ва сурепица\bras_ole_ace_Georgia_collards.jpg"/>
          <p:cNvPicPr>
            <a:picLocks noChangeAspect="1" noChangeArrowheads="1"/>
          </p:cNvPicPr>
          <p:nvPr/>
        </p:nvPicPr>
        <p:blipFill>
          <a:blip r:embed="rId2"/>
          <a:srcRect b="6818"/>
          <a:stretch>
            <a:fillRect/>
          </a:stretch>
        </p:blipFill>
        <p:spPr bwMode="auto">
          <a:xfrm>
            <a:off x="333361" y="2071678"/>
            <a:ext cx="2238375" cy="35719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214282" y="214290"/>
            <a:ext cx="8743921" cy="503238"/>
          </a:xfrm>
          <a:prstGeom prst="flowChartPredefinedProcess">
            <a:avLst/>
          </a:prstGeom>
        </p:spPr>
        <p:style>
          <a:lnRef idx="1">
            <a:schemeClr val="dk1"/>
          </a:lnRef>
          <a:fillRef idx="3">
            <a:schemeClr val="dk1"/>
          </a:fillRef>
          <a:effectRef idx="2">
            <a:schemeClr val="dk1"/>
          </a:effectRef>
          <a:fontRef idx="minor">
            <a:schemeClr val="lt1"/>
          </a:fontRef>
        </p:style>
        <p:txBody>
          <a:bodyPr>
            <a:normAutofit/>
          </a:bodyPr>
          <a:lstStyle/>
          <a:p>
            <a:pPr eaLnBrk="1" hangingPunct="1">
              <a:defRPr/>
            </a:pPr>
            <a:r>
              <a:rPr lang="ru-RU" sz="2800" b="1" dirty="0" err="1" smtClean="0"/>
              <a:t>Агротехникаси</a:t>
            </a:r>
            <a:r>
              <a:rPr lang="ru-RU" sz="2800" b="1" dirty="0" smtClean="0"/>
              <a:t>.</a:t>
            </a:r>
            <a:endParaRPr lang="ru-RU" sz="3200" b="1" i="1" dirty="0" smtClean="0">
              <a:solidFill>
                <a:srgbClr val="FFFF00"/>
              </a:solidFill>
              <a:latin typeface="Times New Roman" pitchFamily="18" charset="0"/>
            </a:endParaRPr>
          </a:p>
        </p:txBody>
      </p:sp>
      <p:sp>
        <p:nvSpPr>
          <p:cNvPr id="36867" name="Rectangle 3"/>
          <p:cNvSpPr>
            <a:spLocks noGrp="1" noChangeArrowheads="1"/>
          </p:cNvSpPr>
          <p:nvPr>
            <p:ph type="body" idx="1"/>
          </p:nvPr>
        </p:nvSpPr>
        <p:spPr>
          <a:xfrm>
            <a:off x="0" y="785794"/>
            <a:ext cx="5748316" cy="6072206"/>
          </a:xfrm>
        </p:spPr>
        <p:txBody>
          <a:bodyPr>
            <a:normAutofit fontScale="92500" lnSpcReduction="10000"/>
          </a:bodyPr>
          <a:lstStyle/>
          <a:p>
            <a:pPr marL="6350" indent="619125" algn="just" eaLnBrk="1" hangingPunct="1">
              <a:lnSpc>
                <a:spcPct val="80000"/>
              </a:lnSpc>
            </a:pPr>
            <a:r>
              <a:rPr lang="ru-RU" sz="1800" dirty="0" err="1" smtClean="0"/>
              <a:t>Хашаки</a:t>
            </a:r>
            <a:r>
              <a:rPr lang="ru-RU" sz="1800" dirty="0" smtClean="0"/>
              <a:t> </a:t>
            </a:r>
            <a:r>
              <a:rPr lang="ru-RU" sz="1800" dirty="0" err="1" smtClean="0"/>
              <a:t>карамни</a:t>
            </a:r>
            <a:r>
              <a:rPr lang="ru-RU" sz="1800" dirty="0" smtClean="0"/>
              <a:t> </a:t>
            </a:r>
            <a:r>
              <a:rPr lang="ru-RU" sz="1800" dirty="0" err="1" smtClean="0"/>
              <a:t>донли</a:t>
            </a:r>
            <a:r>
              <a:rPr lang="ru-RU" sz="1800" dirty="0" smtClean="0"/>
              <a:t>, </a:t>
            </a:r>
            <a:r>
              <a:rPr lang="ru-RU" sz="1800" dirty="0" err="1" smtClean="0"/>
              <a:t>дуккакли</a:t>
            </a:r>
            <a:r>
              <a:rPr lang="ru-RU" sz="1800" dirty="0" smtClean="0"/>
              <a:t> </a:t>
            </a:r>
            <a:r>
              <a:rPr lang="ru-RU" sz="1800" dirty="0" err="1" smtClean="0"/>
              <a:t>ва</a:t>
            </a:r>
            <a:r>
              <a:rPr lang="ru-RU" sz="1800" dirty="0" smtClean="0"/>
              <a:t> </a:t>
            </a:r>
            <a:r>
              <a:rPr lang="ru-RU" sz="1800" dirty="0" err="1" smtClean="0"/>
              <a:t>кузги</a:t>
            </a:r>
            <a:r>
              <a:rPr lang="ru-RU" sz="1800" dirty="0" smtClean="0"/>
              <a:t> </a:t>
            </a:r>
            <a:r>
              <a:rPr lang="ru-RU" sz="1800" dirty="0" err="1" smtClean="0"/>
              <a:t>ғалладон экинларидан</a:t>
            </a:r>
            <a:r>
              <a:rPr lang="ru-RU" sz="1800" dirty="0" smtClean="0"/>
              <a:t> </a:t>
            </a:r>
            <a:r>
              <a:rPr lang="ru-RU" sz="1800" dirty="0" err="1" smtClean="0"/>
              <a:t>кейин</a:t>
            </a:r>
            <a:r>
              <a:rPr lang="ru-RU" sz="1800" dirty="0" smtClean="0"/>
              <a:t> </a:t>
            </a:r>
            <a:r>
              <a:rPr lang="ru-RU" sz="1800" dirty="0" err="1" smtClean="0"/>
              <a:t>жойлаштириш</a:t>
            </a:r>
            <a:r>
              <a:rPr lang="ru-RU" sz="1800" dirty="0" smtClean="0"/>
              <a:t> </a:t>
            </a:r>
            <a:r>
              <a:rPr lang="ru-RU" sz="1800" dirty="0" err="1" smtClean="0"/>
              <a:t>маъқулдир.</a:t>
            </a:r>
            <a:r>
              <a:rPr lang="ru-RU" sz="1800" dirty="0" smtClean="0"/>
              <a:t> </a:t>
            </a:r>
            <a:r>
              <a:rPr lang="ru-RU" sz="1800" dirty="0" err="1" smtClean="0"/>
              <a:t>Олдин</a:t>
            </a:r>
            <a:r>
              <a:rPr lang="ru-RU" sz="1800" dirty="0" smtClean="0"/>
              <a:t> </a:t>
            </a:r>
            <a:r>
              <a:rPr lang="ru-RU" sz="1800" dirty="0" err="1" smtClean="0"/>
              <a:t>қайд этилганидек</a:t>
            </a:r>
            <a:r>
              <a:rPr lang="ru-RU" sz="1800" dirty="0" smtClean="0"/>
              <a:t>, </a:t>
            </a:r>
            <a:r>
              <a:rPr lang="ru-RU" sz="1800" dirty="0" err="1" smtClean="0"/>
              <a:t>бу</a:t>
            </a:r>
            <a:r>
              <a:rPr lang="ru-RU" sz="1800" dirty="0" smtClean="0"/>
              <a:t> </a:t>
            </a:r>
            <a:r>
              <a:rPr lang="ru-RU" sz="1800" dirty="0" err="1" smtClean="0"/>
              <a:t>экин</a:t>
            </a:r>
            <a:r>
              <a:rPr lang="ru-RU" sz="1800" dirty="0" smtClean="0"/>
              <a:t> </a:t>
            </a:r>
            <a:r>
              <a:rPr lang="ru-RU" sz="1800" dirty="0" err="1" smtClean="0"/>
              <a:t>фақат унумдор</a:t>
            </a:r>
            <a:r>
              <a:rPr lang="ru-RU" sz="1800" dirty="0" smtClean="0"/>
              <a:t> </a:t>
            </a:r>
            <a:r>
              <a:rPr lang="ru-RU" sz="1800" dirty="0" err="1" smtClean="0"/>
              <a:t>тупроқлардагина яхши</a:t>
            </a:r>
            <a:r>
              <a:rPr lang="ru-RU" sz="1800" dirty="0" smtClean="0"/>
              <a:t> </a:t>
            </a:r>
            <a:r>
              <a:rPr lang="ru-RU" sz="1800" dirty="0" err="1" smtClean="0"/>
              <a:t>ҳосил беради</a:t>
            </a:r>
            <a:r>
              <a:rPr lang="ru-RU" sz="1800" dirty="0" smtClean="0"/>
              <a:t>. </a:t>
            </a:r>
            <a:r>
              <a:rPr lang="ru-RU" sz="1800" dirty="0" err="1" smtClean="0"/>
              <a:t>Кам</a:t>
            </a:r>
            <a:r>
              <a:rPr lang="ru-RU" sz="1800" dirty="0" smtClean="0"/>
              <a:t> </a:t>
            </a:r>
            <a:r>
              <a:rPr lang="ru-RU" sz="1800" dirty="0" err="1" smtClean="0"/>
              <a:t>унумдор</a:t>
            </a:r>
            <a:r>
              <a:rPr lang="ru-RU" sz="1800" dirty="0" smtClean="0"/>
              <a:t> </a:t>
            </a:r>
            <a:r>
              <a:rPr lang="ru-RU" sz="1800" dirty="0" err="1" smtClean="0"/>
              <a:t>тупроқларда эса</a:t>
            </a:r>
            <a:r>
              <a:rPr lang="ru-RU" sz="1800" dirty="0" smtClean="0"/>
              <a:t> органик </a:t>
            </a:r>
            <a:r>
              <a:rPr lang="ru-RU" sz="1800" dirty="0" err="1" smtClean="0"/>
              <a:t>ва</a:t>
            </a:r>
            <a:r>
              <a:rPr lang="ru-RU" sz="1800" dirty="0" smtClean="0"/>
              <a:t> минерал </a:t>
            </a:r>
            <a:r>
              <a:rPr lang="ru-RU" sz="1800" dirty="0" err="1" smtClean="0"/>
              <a:t>ўғитлар қўлланилгандагина юқори ҳосил олиш</a:t>
            </a:r>
            <a:r>
              <a:rPr lang="ru-RU" sz="1800" dirty="0" smtClean="0"/>
              <a:t> </a:t>
            </a:r>
            <a:r>
              <a:rPr lang="ru-RU" sz="1800" dirty="0" err="1" smtClean="0"/>
              <a:t>мумкин</a:t>
            </a:r>
            <a:r>
              <a:rPr lang="ru-RU" sz="1800" dirty="0" smtClean="0"/>
              <a:t>. </a:t>
            </a:r>
            <a:r>
              <a:rPr lang="ru-RU" sz="1800" dirty="0" err="1" smtClean="0"/>
              <a:t>Уруғи майда</a:t>
            </a:r>
            <a:r>
              <a:rPr lang="ru-RU" sz="1800" dirty="0" smtClean="0"/>
              <a:t>, </a:t>
            </a:r>
            <a:r>
              <a:rPr lang="ru-RU" sz="1800" dirty="0" err="1" smtClean="0"/>
              <a:t>озуқа моддалари</a:t>
            </a:r>
            <a:r>
              <a:rPr lang="ru-RU" sz="1800" dirty="0" smtClean="0"/>
              <a:t> </a:t>
            </a:r>
            <a:r>
              <a:rPr lang="ru-RU" sz="1800" dirty="0" err="1" smtClean="0"/>
              <a:t>оз</a:t>
            </a:r>
            <a:r>
              <a:rPr lang="ru-RU" sz="1800" dirty="0" smtClean="0"/>
              <a:t> </a:t>
            </a:r>
            <a:r>
              <a:rPr lang="ru-RU" sz="1800" dirty="0" err="1" smtClean="0"/>
              <a:t>бўлганлиги</a:t>
            </a:r>
            <a:r>
              <a:rPr lang="ru-RU" sz="1800" dirty="0" smtClean="0"/>
              <a:t> </a:t>
            </a:r>
            <a:r>
              <a:rPr lang="ru-RU" sz="1800" dirty="0" err="1" smtClean="0"/>
              <a:t>учун</a:t>
            </a:r>
            <a:r>
              <a:rPr lang="ru-RU" sz="1800" dirty="0" smtClean="0"/>
              <a:t>, </a:t>
            </a:r>
            <a:r>
              <a:rPr lang="ru-RU" sz="1800" dirty="0" err="1" smtClean="0"/>
              <a:t>экинзорда</a:t>
            </a:r>
            <a:r>
              <a:rPr lang="ru-RU" sz="1800" dirty="0" smtClean="0"/>
              <a:t> </a:t>
            </a:r>
            <a:r>
              <a:rPr lang="ru-RU" sz="1800" dirty="0" err="1" smtClean="0"/>
              <a:t>етарли</a:t>
            </a:r>
            <a:r>
              <a:rPr lang="ru-RU" sz="1800" dirty="0" smtClean="0"/>
              <a:t> </a:t>
            </a:r>
            <a:r>
              <a:rPr lang="ru-RU" sz="1800" dirty="0" err="1" smtClean="0"/>
              <a:t>ўсимлик</a:t>
            </a:r>
            <a:r>
              <a:rPr lang="ru-RU" sz="1800" dirty="0" smtClean="0"/>
              <a:t> </a:t>
            </a:r>
            <a:r>
              <a:rPr lang="ru-RU" sz="1800" dirty="0" err="1" smtClean="0"/>
              <a:t>сонини</a:t>
            </a:r>
            <a:r>
              <a:rPr lang="ru-RU" sz="1800" dirty="0" smtClean="0"/>
              <a:t> </a:t>
            </a:r>
            <a:r>
              <a:rPr lang="ru-RU" sz="1800" dirty="0" err="1" smtClean="0"/>
              <a:t>барпо</a:t>
            </a:r>
            <a:r>
              <a:rPr lang="ru-RU" sz="1800" dirty="0" smtClean="0"/>
              <a:t> </a:t>
            </a:r>
            <a:r>
              <a:rPr lang="ru-RU" sz="1800" dirty="0" err="1" smtClean="0"/>
              <a:t>қилишда тупроқни экишга</a:t>
            </a:r>
            <a:r>
              <a:rPr lang="ru-RU" sz="1800" dirty="0" smtClean="0"/>
              <a:t> </a:t>
            </a:r>
            <a:r>
              <a:rPr lang="ru-RU" sz="1800" dirty="0" err="1" smtClean="0"/>
              <a:t>жуда</a:t>
            </a:r>
            <a:r>
              <a:rPr lang="ru-RU" sz="1800" dirty="0" smtClean="0"/>
              <a:t> </a:t>
            </a:r>
            <a:r>
              <a:rPr lang="ru-RU" sz="1800" dirty="0" err="1" smtClean="0"/>
              <a:t>яхши</a:t>
            </a:r>
            <a:r>
              <a:rPr lang="ru-RU" sz="1800" dirty="0" smtClean="0"/>
              <a:t> </a:t>
            </a:r>
            <a:r>
              <a:rPr lang="ru-RU" sz="1800" dirty="0" err="1" smtClean="0"/>
              <a:t>тайёрлаш</a:t>
            </a:r>
            <a:r>
              <a:rPr lang="ru-RU" sz="1800" dirty="0" smtClean="0"/>
              <a:t> </a:t>
            </a:r>
            <a:r>
              <a:rPr lang="ru-RU" sz="1800" dirty="0" err="1" smtClean="0"/>
              <a:t>талаб</a:t>
            </a:r>
            <a:r>
              <a:rPr lang="ru-RU" sz="1800" dirty="0" smtClean="0"/>
              <a:t> </a:t>
            </a:r>
            <a:r>
              <a:rPr lang="ru-RU" sz="1800" dirty="0" err="1" smtClean="0"/>
              <a:t>этилади</a:t>
            </a:r>
            <a:r>
              <a:rPr lang="ru-RU" sz="1800" dirty="0" smtClean="0"/>
              <a:t>.</a:t>
            </a:r>
          </a:p>
          <a:p>
            <a:pPr marL="6350" indent="619125" algn="just" eaLnBrk="1" hangingPunct="1">
              <a:lnSpc>
                <a:spcPct val="80000"/>
              </a:lnSpc>
            </a:pPr>
            <a:r>
              <a:rPr lang="ru-RU" sz="1800" dirty="0" err="1" smtClean="0"/>
              <a:t>Уруғ сарфи меъёри экиш усули ва ўсимликларни майдонда жойлаштирилишига боғлиқ. Ўсимликлар кенг қаторлаб жойлаштирилганда бир гектар майдонга 1,5-2,0 кг уруғ экиш етарли ҳисобланади. Бу меъёр ўсимликлар 60х35 см ёки 70х35 см схемаларда экилганда етарли кўчат қалинлигини таъминлайди. Бунда ўсимликларни ягана қилишга камроқ меҳнат сарфланади. Қатор оралари 60 ёки 70 см қилиб экилиб, кейин механизмлар ёрдамида уяларни ростлаш ўтказиш мўлжалланганда гектарига 3 кг уруғ сарфланади.</a:t>
            </a:r>
          </a:p>
          <a:p>
            <a:pPr marL="6350" indent="619125" algn="just" eaLnBrk="1" hangingPunct="1">
              <a:lnSpc>
                <a:spcPct val="80000"/>
              </a:lnSpc>
            </a:pPr>
            <a:r>
              <a:rPr lang="ru-RU" sz="1800" dirty="0" err="1" smtClean="0"/>
              <a:t>Бу экинни кўчатлар ёрдамида ўстириш, ҳосилдорлик анча юқори бўлишини таъминлайди ва уни Ўзбекистон шароитида такрорий экин сифатида кузги буғдойдан кейин ўстириш имкониятини яратади. Кўчатлардан ўстирилганда ҳосилдорлик кўчатларнинг сифати ва ҳолатига кўп жиҳатдан боғлиқ бўлади.</a:t>
            </a:r>
          </a:p>
          <a:p>
            <a:pPr marL="6350" indent="619125" algn="just" eaLnBrk="1" hangingPunct="1">
              <a:lnSpc>
                <a:spcPct val="80000"/>
              </a:lnSpc>
            </a:pPr>
            <a:r>
              <a:rPr lang="uz-Cyrl-UZ" sz="1800" dirty="0" err="1" smtClean="0"/>
              <a:t> </a:t>
            </a:r>
            <a:endParaRPr lang="ru-RU" sz="1800" dirty="0" err="1" smtClean="0"/>
          </a:p>
        </p:txBody>
      </p:sp>
      <p:pic>
        <p:nvPicPr>
          <p:cNvPr id="11266" name="Picture 2" descr="C:\КАФЕДРА\Укув услубий мажмуалар\Усимликшунослик ва Пахтачилик фанидан мажмуалар\Усим-пахтачилик_мавзулар презинтацияси\Рапс ва сурепица\brassica oleracea var capitata var sabauda 02 xpo99km.jpg"/>
          <p:cNvPicPr>
            <a:picLocks noChangeAspect="1" noChangeArrowheads="1"/>
          </p:cNvPicPr>
          <p:nvPr/>
        </p:nvPicPr>
        <p:blipFill>
          <a:blip r:embed="rId2" cstate="print"/>
          <a:srcRect/>
          <a:stretch>
            <a:fillRect/>
          </a:stretch>
        </p:blipFill>
        <p:spPr bwMode="auto">
          <a:xfrm>
            <a:off x="6072198" y="1000108"/>
            <a:ext cx="2714644" cy="2960683"/>
          </a:xfrm>
          <a:prstGeom prst="rect">
            <a:avLst/>
          </a:prstGeom>
          <a:noFill/>
        </p:spPr>
      </p:pic>
      <p:pic>
        <p:nvPicPr>
          <p:cNvPr id="11267" name="Picture 3" descr="C:\КАФЕДРА\Укув услубий мажмуалар\Усимликшунослик ва Пахтачилик фанидан мажмуалар\Усим-пахтачилик_мавзулар презинтацияси\Рапс ва сурепица\ideas69t3.jpg"/>
          <p:cNvPicPr>
            <a:picLocks noChangeAspect="1" noChangeArrowheads="1"/>
          </p:cNvPicPr>
          <p:nvPr/>
        </p:nvPicPr>
        <p:blipFill>
          <a:blip r:embed="rId3"/>
          <a:srcRect/>
          <a:stretch>
            <a:fillRect/>
          </a:stretch>
        </p:blipFill>
        <p:spPr bwMode="auto">
          <a:xfrm>
            <a:off x="6000760" y="4286256"/>
            <a:ext cx="2786082" cy="2006591"/>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52e42bab39d2711c38d81d595c7e2bf49b31f8c1"/>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7.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677</TotalTime>
  <Words>1993</Words>
  <Application>Microsoft PowerPoint</Application>
  <PresentationFormat>Экран (4:3)</PresentationFormat>
  <Paragraphs>138</Paragraphs>
  <Slides>36</Slides>
  <Notes>1</Notes>
  <HiddenSlides>0</HiddenSlides>
  <MMClips>0</MMClips>
  <ScaleCrop>false</ScaleCrop>
  <HeadingPairs>
    <vt:vector size="4" baseType="variant">
      <vt:variant>
        <vt:lpstr>Тема</vt:lpstr>
      </vt:variant>
      <vt:variant>
        <vt:i4>7</vt:i4>
      </vt:variant>
      <vt:variant>
        <vt:lpstr>Заголовки слайдов</vt:lpstr>
      </vt:variant>
      <vt:variant>
        <vt:i4>36</vt:i4>
      </vt:variant>
    </vt:vector>
  </HeadingPairs>
  <TitlesOfParts>
    <vt:vector size="43" baseType="lpstr">
      <vt:lpstr>Balloons</vt:lpstr>
      <vt:lpstr>Справедливость</vt:lpstr>
      <vt:lpstr>Трек</vt:lpstr>
      <vt:lpstr>Поток</vt:lpstr>
      <vt:lpstr>Солнцестояние</vt:lpstr>
      <vt:lpstr>Воздушный поток</vt:lpstr>
      <vt:lpstr>1_Трек</vt:lpstr>
      <vt:lpstr>Слайд 1</vt:lpstr>
      <vt:lpstr>Слайд 2</vt:lpstr>
      <vt:lpstr>Слайд 3</vt:lpstr>
      <vt:lpstr>Турли фазаларда йиғиштирилган маккажўхорининг  (бутун ўсимлик) кимёвий таркиби (%)</vt:lpstr>
      <vt:lpstr>МАККАЖЎХОРИ АГРОТЕХНИКАСИ       . </vt:lpstr>
      <vt:lpstr>Слайд 6</vt:lpstr>
      <vt:lpstr>Слайд 7</vt:lpstr>
      <vt:lpstr>Уруғни экишга тайёрлаш. </vt:lpstr>
      <vt:lpstr>Экиш муддати ва усуллари </vt:lpstr>
      <vt:lpstr>Слайд 10</vt:lpstr>
      <vt:lpstr>Слайд 11</vt:lpstr>
      <vt:lpstr>Слайд 12</vt:lpstr>
      <vt:lpstr>Слайд 13</vt:lpstr>
      <vt:lpstr>Слайд 14</vt:lpstr>
      <vt:lpstr>Слайд 15</vt:lpstr>
      <vt:lpstr>Слайд 16</vt:lpstr>
      <vt:lpstr>Слайд 17</vt:lpstr>
      <vt:lpstr>Слайд 18</vt:lpstr>
      <vt:lpstr>Ҳосилни йиғиб олиш</vt:lpstr>
      <vt:lpstr>Маккажўхорини силос учун ўриш</vt:lpstr>
      <vt:lpstr>Слайд 21</vt:lpstr>
      <vt:lpstr>Кунгабоқар.</vt:lpstr>
      <vt:lpstr>Ботаник хусусиятлари.</vt:lpstr>
      <vt:lpstr>Слайд 24</vt:lpstr>
      <vt:lpstr>Гуруҳ ва навлари.</vt:lpstr>
      <vt:lpstr>Агротехникаси.</vt:lpstr>
      <vt:lpstr>РАПС ВА СУРЕПИЦА</vt:lpstr>
      <vt:lpstr> Систематикаси</vt:lpstr>
      <vt:lpstr>Биологик хусусиятлари.</vt:lpstr>
      <vt:lpstr>Алмашлаб экишдаги ўрни.</vt:lpstr>
      <vt:lpstr> </vt:lpstr>
      <vt:lpstr>Экиш  ва парваришлаш.</vt:lpstr>
      <vt:lpstr>ХАШАКИ КАРАМ</vt:lpstr>
      <vt:lpstr>БИОЛОГИК ВА БОТАНИК ХУСУСИЯТЛАРИ.</vt:lpstr>
      <vt:lpstr>Агротехникаси.</vt:lpstr>
      <vt:lpstr>Слайд 36</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112</cp:revision>
  <cp:lastPrinted>1601-01-01T00:00:00Z</cp:lastPrinted>
  <dcterms:created xsi:type="dcterms:W3CDTF">2011-08-22T10:27:00Z</dcterms:created>
  <dcterms:modified xsi:type="dcterms:W3CDTF">2017-11-15T07:22:56Z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