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02.xml" ContentType="application/vnd.openxmlformats-officedocument.presentationml.slideLayout+xml"/>
  <Override PartName="/ppt/slideLayouts/slideLayout120.xml" ContentType="application/vnd.openxmlformats-officedocument.presentationml.slideLayout+xml"/>
  <Override PartName="/ppt/diagrams/layout5.xml" ContentType="application/vnd.openxmlformats-officedocument.drawingml.diagramLayout+xml"/>
  <Override PartName="/docProps/custom.xml" ContentType="application/vnd.openxmlformats-officedocument.custom-properties+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diagrams/colors4.xml" ContentType="application/vnd.openxmlformats-officedocument.drawingml.diagramColor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Default Extension="bin" ContentType="application/vnd.openxmlformats-officedocument.oleObject"/>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Masters/slideMaster9.xml" ContentType="application/vnd.openxmlformats-officedocument.presentationml.slideMaster+xml"/>
  <Override PartName="/ppt/slideLayouts/slideLayout10.xml" ContentType="application/vnd.openxmlformats-officedocument.presentationml.slideLayout+xml"/>
  <Override PartName="/ppt/diagrams/layout2.xml" ContentType="application/vnd.openxmlformats-officedocument.drawingml.diagramLayout+xml"/>
  <Default Extension="vml" ContentType="application/vnd.openxmlformats-officedocument.vmlDrawing"/>
  <Default Extension="gif" ContentType="image/gif"/>
  <Override PartName="/ppt/slideLayouts/slideLayout99.xml" ContentType="application/vnd.openxmlformats-officedocument.presentationml.slideLayout+xml"/>
  <Override PartName="/ppt/diagrams/data3.xml" ContentType="application/vnd.openxmlformats-officedocument.drawingml.diagramData+xml"/>
  <Override PartName="/ppt/diagrams/colors5.xml" ContentType="application/vnd.openxmlformats-officedocument.drawingml.diagramColors+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Layouts/slideLayout122.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slideLayouts/slideLayout100.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theme/theme12.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s/slide24.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diagrams/quickStyle1.xml" ContentType="application/vnd.openxmlformats-officedocument.drawingml.diagramStyl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diagrams/layout4.xml" ContentType="application/vnd.openxmlformats-officedocument.drawingml.diagramLayout+xml"/>
  <Override PartName="/ppt/diagrams/data5.xml" ContentType="application/vnd.openxmlformats-officedocument.drawingml.diagramData+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23" r:id="rId2"/>
    <p:sldMasterId id="2147483783" r:id="rId3"/>
    <p:sldMasterId id="2147483809" r:id="rId4"/>
    <p:sldMasterId id="2147483821" r:id="rId5"/>
    <p:sldMasterId id="2147483833" r:id="rId6"/>
    <p:sldMasterId id="2147483845" r:id="rId7"/>
    <p:sldMasterId id="2147483857" r:id="rId8"/>
    <p:sldMasterId id="2147483872" r:id="rId9"/>
    <p:sldMasterId id="2147483884" r:id="rId10"/>
    <p:sldMasterId id="2147483896" r:id="rId11"/>
  </p:sldMasterIdLst>
  <p:notesMasterIdLst>
    <p:notesMasterId r:id="rId37"/>
  </p:notesMasterIdLst>
  <p:sldIdLst>
    <p:sldId id="338" r:id="rId12"/>
    <p:sldId id="330" r:id="rId13"/>
    <p:sldId id="339" r:id="rId14"/>
    <p:sldId id="341" r:id="rId15"/>
    <p:sldId id="325" r:id="rId16"/>
    <p:sldId id="342" r:id="rId17"/>
    <p:sldId id="343" r:id="rId18"/>
    <p:sldId id="344" r:id="rId19"/>
    <p:sldId id="345" r:id="rId20"/>
    <p:sldId id="347" r:id="rId21"/>
    <p:sldId id="351" r:id="rId22"/>
    <p:sldId id="348" r:id="rId23"/>
    <p:sldId id="352" r:id="rId24"/>
    <p:sldId id="349" r:id="rId25"/>
    <p:sldId id="350" r:id="rId26"/>
    <p:sldId id="353" r:id="rId27"/>
    <p:sldId id="354" r:id="rId28"/>
    <p:sldId id="355" r:id="rId29"/>
    <p:sldId id="356" r:id="rId30"/>
    <p:sldId id="357" r:id="rId31"/>
    <p:sldId id="359" r:id="rId32"/>
    <p:sldId id="360" r:id="rId33"/>
    <p:sldId id="361" r:id="rId34"/>
    <p:sldId id="362" r:id="rId35"/>
    <p:sldId id="266" r:id="rId36"/>
  </p:sldIdLst>
  <p:sldSz cx="9144000" cy="6858000" type="screen4x3"/>
  <p:notesSz cx="6858000" cy="9144000"/>
  <p:custDataLst>
    <p:tags r:id="rId38"/>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08080"/>
    <a:srgbClr val="0000FF"/>
    <a:srgbClr val="9933FF"/>
    <a:srgbClr val="0066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Стиль из темы 2 - акцент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929F9F4-4A8F-4326-A1B4-22849713DDAB}" styleName="Темный стиль 1 - акцент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27F97BB-C833-4FB7-BDE5-3F7075034690}" styleName="Стиль из темы 2 - акцент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38B1855-1B75-4FBE-930C-398BA8C253C6}" styleName="Стиль из темы 2 - акцент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1434"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10.xml"/><Relationship Id="rId19" Type="http://schemas.openxmlformats.org/officeDocument/2006/relationships/slide" Target="slides/slide8.xml"/><Relationship Id="rId31" Type="http://schemas.openxmlformats.org/officeDocument/2006/relationships/slide" Target="slides/slide2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FFE8B254-F748-4EA9-840F-C629F20050FA}">
      <dgm:prSet phldrT="[Текст]"/>
      <dgm:spPr>
        <a:solidFill>
          <a:schemeClr val="accent5">
            <a:lumMod val="75000"/>
          </a:schemeClr>
        </a:solidFill>
      </dgm:spPr>
      <dgm:t>
        <a:bodyPr/>
        <a:lstStyle/>
        <a:p>
          <a:pPr algn="just"/>
          <a:r>
            <a:rPr lang="ru-RU" b="1" dirty="0" smtClean="0"/>
            <a:t>Ботаник </a:t>
          </a:r>
          <a:r>
            <a:rPr lang="ru-RU" b="1" dirty="0" err="1" smtClean="0"/>
            <a:t>ва</a:t>
          </a:r>
          <a:r>
            <a:rPr lang="ru-RU" b="1" dirty="0" smtClean="0"/>
            <a:t> </a:t>
          </a:r>
          <a:r>
            <a:rPr lang="ru-RU" b="1" dirty="0" err="1" smtClean="0"/>
            <a:t>биологик</a:t>
          </a:r>
          <a:r>
            <a:rPr lang="ru-RU" b="1" dirty="0" smtClean="0"/>
            <a:t> </a:t>
          </a:r>
          <a:r>
            <a:rPr lang="ru-RU" b="1" dirty="0" err="1" smtClean="0"/>
            <a:t>хусусиятлари</a:t>
          </a:r>
          <a:r>
            <a:rPr lang="ru-RU" dirty="0" smtClean="0"/>
            <a:t>.</a:t>
          </a:r>
          <a:endParaRPr lang="ru-RU" b="1" i="1"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pPr algn="just"/>
          <a:endParaRPr lang="ru-RU" b="1" i="1">
            <a:latin typeface="Times New Roman" pitchFamily="18" charset="0"/>
            <a:cs typeface="Times New Roman" pitchFamily="18" charset="0"/>
          </a:endParaRPr>
        </a:p>
      </dgm:t>
    </dgm:pt>
    <dgm:pt modelId="{C1BAE326-4E44-44C4-9F2D-DFDB91BE1E74}" type="sibTrans" cxnId="{EA421FC0-753E-46C8-8149-A9F06D02804C}">
      <dgm:prSet/>
      <dgm:spPr/>
      <dgm:t>
        <a:bodyPr/>
        <a:lstStyle/>
        <a:p>
          <a:pPr algn="just"/>
          <a:endParaRPr lang="ru-RU" b="1" i="1">
            <a:latin typeface="Times New Roman" pitchFamily="18" charset="0"/>
            <a:cs typeface="Times New Roman" pitchFamily="18" charset="0"/>
          </a:endParaRPr>
        </a:p>
      </dgm:t>
    </dgm:pt>
    <dgm:pt modelId="{312B9663-67DD-4BF0-8671-ACD17F5C18E1}">
      <dgm:prSet phldrT="[Текст]"/>
      <dgm:spPr/>
      <dgm:t>
        <a:bodyPr/>
        <a:lstStyle/>
        <a:p>
          <a:pPr algn="just"/>
          <a:r>
            <a:rPr lang="uz-Cyrl-UZ" b="1" i="1" dirty="0" smtClean="0"/>
            <a:t> </a:t>
          </a:r>
          <a:r>
            <a:rPr lang="ru-RU" dirty="0" err="1" smtClean="0"/>
            <a:t>Жавдар</a:t>
          </a:r>
          <a:r>
            <a:rPr lang="ru-RU" dirty="0" smtClean="0"/>
            <a:t> </a:t>
          </a:r>
          <a:r>
            <a:rPr lang="ru-RU" dirty="0" err="1" smtClean="0"/>
            <a:t>қўнғирбошлар оиласига</a:t>
          </a:r>
          <a:r>
            <a:rPr lang="ru-RU" dirty="0" smtClean="0"/>
            <a:t> </a:t>
          </a:r>
          <a:r>
            <a:rPr lang="ru-RU" dirty="0" err="1" smtClean="0"/>
            <a:t>мансуб</a:t>
          </a:r>
          <a:r>
            <a:rPr lang="ru-RU" dirty="0" smtClean="0"/>
            <a:t> </a:t>
          </a:r>
          <a:r>
            <a:rPr lang="ru-RU" dirty="0" err="1" smtClean="0"/>
            <a:t>бўлиб</a:t>
          </a:r>
          <a:r>
            <a:rPr lang="ru-RU" dirty="0" smtClean="0"/>
            <a:t>, «</a:t>
          </a:r>
          <a:r>
            <a:rPr lang="en-US" dirty="0" err="1" smtClean="0"/>
            <a:t>Secale</a:t>
          </a:r>
          <a:r>
            <a:rPr lang="ru-RU" dirty="0" smtClean="0"/>
            <a:t>» </a:t>
          </a:r>
          <a:r>
            <a:rPr lang="ru-RU" dirty="0" err="1" smtClean="0"/>
            <a:t>авлодига</a:t>
          </a:r>
          <a:r>
            <a:rPr lang="ru-RU" dirty="0" smtClean="0"/>
            <a:t> </a:t>
          </a:r>
          <a:r>
            <a:rPr lang="ru-RU" dirty="0" err="1" smtClean="0"/>
            <a:t>киради</a:t>
          </a:r>
          <a:r>
            <a:rPr lang="ru-RU" dirty="0" smtClean="0"/>
            <a:t>. </a:t>
          </a:r>
          <a:r>
            <a:rPr lang="ru-RU" dirty="0" err="1" smtClean="0"/>
            <a:t>Унинг</a:t>
          </a:r>
          <a:r>
            <a:rPr lang="ru-RU" dirty="0" smtClean="0"/>
            <a:t> </a:t>
          </a:r>
          <a:r>
            <a:rPr lang="ru-RU" dirty="0" err="1" smtClean="0"/>
            <a:t>фақат битта</a:t>
          </a:r>
          <a:r>
            <a:rPr lang="ru-RU" dirty="0" smtClean="0"/>
            <a:t> тури «</a:t>
          </a:r>
          <a:r>
            <a:rPr lang="en-US" dirty="0" err="1" smtClean="0"/>
            <a:t>Cereale</a:t>
          </a:r>
          <a:r>
            <a:rPr lang="ru-RU" dirty="0" smtClean="0"/>
            <a:t>» </a:t>
          </a:r>
          <a:r>
            <a:rPr lang="ru-RU" dirty="0" err="1" smtClean="0"/>
            <a:t>маданийлашган</a:t>
          </a:r>
          <a:r>
            <a:rPr lang="ru-RU" dirty="0" smtClean="0"/>
            <a:t> </a:t>
          </a:r>
          <a:r>
            <a:rPr lang="ru-RU" dirty="0" err="1" smtClean="0"/>
            <a:t>бўлиб</a:t>
          </a:r>
          <a:r>
            <a:rPr lang="ru-RU" dirty="0" smtClean="0"/>
            <a:t>, у </a:t>
          </a:r>
          <a:r>
            <a:rPr lang="ru-RU" dirty="0" err="1" smtClean="0"/>
            <a:t>кенг</a:t>
          </a:r>
          <a:r>
            <a:rPr lang="ru-RU" dirty="0" smtClean="0"/>
            <a:t> </a:t>
          </a:r>
          <a:r>
            <a:rPr lang="ru-RU" dirty="0" err="1" smtClean="0"/>
            <a:t>тарқалган</a:t>
          </a:r>
          <a:r>
            <a:rPr lang="ru-RU" dirty="0" smtClean="0"/>
            <a:t>. </a:t>
          </a:r>
          <a:r>
            <a:rPr lang="ru-RU" dirty="0" err="1" smtClean="0"/>
            <a:t>Жавдарнинг</a:t>
          </a:r>
          <a:r>
            <a:rPr lang="ru-RU" dirty="0" smtClean="0"/>
            <a:t> </a:t>
          </a:r>
          <a:r>
            <a:rPr lang="ru-RU" dirty="0" err="1" smtClean="0"/>
            <a:t>илдиз</a:t>
          </a:r>
          <a:r>
            <a:rPr lang="ru-RU" dirty="0" smtClean="0"/>
            <a:t> </a:t>
          </a:r>
          <a:r>
            <a:rPr lang="ru-RU" dirty="0" err="1" smtClean="0"/>
            <a:t>системаси</a:t>
          </a:r>
          <a:r>
            <a:rPr lang="ru-RU" dirty="0" smtClean="0"/>
            <a:t> </a:t>
          </a:r>
          <a:r>
            <a:rPr lang="ru-RU" dirty="0" err="1" smtClean="0"/>
            <a:t>попук</a:t>
          </a:r>
          <a:r>
            <a:rPr lang="ru-RU" dirty="0" smtClean="0"/>
            <a:t> </a:t>
          </a:r>
          <a:r>
            <a:rPr lang="ru-RU" dirty="0" err="1" smtClean="0"/>
            <a:t>илдиз</a:t>
          </a:r>
          <a:r>
            <a:rPr lang="ru-RU" dirty="0" smtClean="0"/>
            <a:t> </a:t>
          </a:r>
          <a:r>
            <a:rPr lang="ru-RU" dirty="0" err="1" smtClean="0"/>
            <a:t>бўлиб</a:t>
          </a:r>
          <a:r>
            <a:rPr lang="ru-RU" dirty="0" smtClean="0"/>
            <a:t>, </a:t>
          </a:r>
          <a:r>
            <a:rPr lang="ru-RU" dirty="0" err="1" smtClean="0"/>
            <a:t>асосий</a:t>
          </a:r>
          <a:r>
            <a:rPr lang="ru-RU" dirty="0" smtClean="0"/>
            <a:t> </a:t>
          </a:r>
          <a:r>
            <a:rPr lang="ru-RU" dirty="0" err="1" smtClean="0"/>
            <a:t>массаси</a:t>
          </a:r>
          <a:r>
            <a:rPr lang="ru-RU" dirty="0" smtClean="0"/>
            <a:t> 25 см </a:t>
          </a:r>
          <a:r>
            <a:rPr lang="ru-RU" dirty="0" err="1" smtClean="0"/>
            <a:t>чуқурликда жойлашади</a:t>
          </a:r>
          <a:r>
            <a:rPr lang="ru-RU" dirty="0" smtClean="0"/>
            <a:t>, </a:t>
          </a:r>
          <a:r>
            <a:rPr lang="ru-RU" dirty="0" err="1" smtClean="0"/>
            <a:t>айрим</a:t>
          </a:r>
          <a:r>
            <a:rPr lang="ru-RU" dirty="0" smtClean="0"/>
            <a:t> </a:t>
          </a:r>
          <a:r>
            <a:rPr lang="ru-RU" dirty="0" err="1" smtClean="0"/>
            <a:t>илдизлар</a:t>
          </a:r>
          <a:r>
            <a:rPr lang="ru-RU" dirty="0" smtClean="0"/>
            <a:t> </a:t>
          </a:r>
          <a:r>
            <a:rPr lang="ru-RU" dirty="0" err="1" smtClean="0"/>
            <a:t>эса</a:t>
          </a:r>
          <a:r>
            <a:rPr lang="ru-RU" dirty="0" smtClean="0"/>
            <a:t> 1-1,5 м </a:t>
          </a:r>
          <a:r>
            <a:rPr lang="ru-RU" dirty="0" err="1" smtClean="0"/>
            <a:t>чуқурликкача кириб</a:t>
          </a:r>
          <a:r>
            <a:rPr lang="ru-RU" dirty="0" smtClean="0"/>
            <a:t> </a:t>
          </a:r>
          <a:r>
            <a:rPr lang="ru-RU" dirty="0" err="1" smtClean="0"/>
            <a:t>боради</a:t>
          </a:r>
          <a:r>
            <a:rPr lang="ru-RU" dirty="0" smtClean="0"/>
            <a:t>. </a:t>
          </a:r>
          <a:r>
            <a:rPr lang="ru-RU" dirty="0" err="1" smtClean="0"/>
            <a:t>Поясининг</a:t>
          </a:r>
          <a:r>
            <a:rPr lang="ru-RU" dirty="0" smtClean="0"/>
            <a:t> </a:t>
          </a:r>
          <a:r>
            <a:rPr lang="ru-RU" dirty="0" err="1" smtClean="0"/>
            <a:t>ичи</a:t>
          </a:r>
          <a:r>
            <a:rPr lang="ru-RU" dirty="0" smtClean="0"/>
            <a:t> </a:t>
          </a:r>
          <a:r>
            <a:rPr lang="ru-RU" dirty="0" err="1" smtClean="0"/>
            <a:t>бўш</a:t>
          </a:r>
          <a:r>
            <a:rPr lang="ru-RU" dirty="0" smtClean="0"/>
            <a:t> 3-6 та </a:t>
          </a:r>
          <a:r>
            <a:rPr lang="ru-RU" dirty="0" err="1" smtClean="0"/>
            <a:t>бўғин оралиқларидан иборат</a:t>
          </a:r>
          <a:r>
            <a:rPr lang="ru-RU" dirty="0" smtClean="0"/>
            <a:t>. </a:t>
          </a:r>
          <a:r>
            <a:rPr lang="ru-RU" dirty="0" err="1" smtClean="0"/>
            <a:t>Барг</a:t>
          </a:r>
          <a:r>
            <a:rPr lang="ru-RU" dirty="0" smtClean="0"/>
            <a:t> </a:t>
          </a:r>
          <a:r>
            <a:rPr lang="ru-RU" dirty="0" err="1" smtClean="0"/>
            <a:t>пластинкаси</a:t>
          </a:r>
          <a:r>
            <a:rPr lang="ru-RU" dirty="0" smtClean="0"/>
            <a:t> </a:t>
          </a:r>
          <a:r>
            <a:rPr lang="ru-RU" dirty="0" err="1" smtClean="0"/>
            <a:t>узун</a:t>
          </a:r>
          <a:r>
            <a:rPr lang="ru-RU" dirty="0" smtClean="0"/>
            <a:t>, тор </a:t>
          </a:r>
          <a:r>
            <a:rPr lang="ru-RU" dirty="0" err="1" smtClean="0"/>
            <a:t>бўлади</a:t>
          </a:r>
          <a:r>
            <a:rPr lang="ru-RU" dirty="0" smtClean="0"/>
            <a:t>. </a:t>
          </a:r>
          <a:r>
            <a:rPr lang="ru-RU" dirty="0" err="1" smtClean="0"/>
            <a:t>Гултўплами</a:t>
          </a:r>
          <a:r>
            <a:rPr lang="ru-RU" dirty="0" smtClean="0"/>
            <a:t> </a:t>
          </a:r>
          <a:r>
            <a:rPr lang="ru-RU" dirty="0" err="1" smtClean="0"/>
            <a:t>бошоқ.</a:t>
          </a:r>
          <a:r>
            <a:rPr lang="ru-RU" dirty="0" smtClean="0"/>
            <a:t> </a:t>
          </a:r>
          <a:r>
            <a:rPr lang="ru-RU" dirty="0" err="1" smtClean="0"/>
            <a:t>Жавдар</a:t>
          </a:r>
          <a:r>
            <a:rPr lang="ru-RU" dirty="0" smtClean="0"/>
            <a:t> </a:t>
          </a:r>
          <a:r>
            <a:rPr lang="ru-RU" dirty="0" err="1" smtClean="0"/>
            <a:t>очиқ гуллайди</a:t>
          </a:r>
          <a:r>
            <a:rPr lang="ru-RU" dirty="0" smtClean="0"/>
            <a:t> </a:t>
          </a:r>
          <a:r>
            <a:rPr lang="ru-RU" dirty="0" err="1" smtClean="0"/>
            <a:t>ва</a:t>
          </a:r>
          <a:r>
            <a:rPr lang="ru-RU" dirty="0" smtClean="0"/>
            <a:t> </a:t>
          </a:r>
          <a:r>
            <a:rPr lang="ru-RU" dirty="0" err="1" smtClean="0"/>
            <a:t>четдан</a:t>
          </a:r>
          <a:r>
            <a:rPr lang="ru-RU" dirty="0" smtClean="0"/>
            <a:t> </a:t>
          </a:r>
          <a:r>
            <a:rPr lang="ru-RU" dirty="0" err="1" smtClean="0"/>
            <a:t>чангланади</a:t>
          </a:r>
          <a:r>
            <a:rPr lang="ru-RU" dirty="0" smtClean="0"/>
            <a:t>. </a:t>
          </a:r>
          <a:r>
            <a:rPr lang="ru-RU" dirty="0" err="1" smtClean="0"/>
            <a:t>Меваси-яланғоч, ингичка</a:t>
          </a:r>
          <a:r>
            <a:rPr lang="ru-RU" dirty="0" smtClean="0"/>
            <a:t>, </a:t>
          </a:r>
          <a:r>
            <a:rPr lang="ru-RU" dirty="0" err="1" smtClean="0"/>
            <a:t>чуқур эгатча</a:t>
          </a:r>
          <a:r>
            <a:rPr lang="ru-RU" dirty="0" smtClean="0"/>
            <a:t> </a:t>
          </a:r>
          <a:r>
            <a:rPr lang="ru-RU" dirty="0" err="1" smtClean="0"/>
            <a:t>очиқ </a:t>
          </a:r>
          <a:r>
            <a:rPr lang="ru-RU" dirty="0" smtClean="0"/>
            <a:t>дон.</a:t>
          </a:r>
          <a:endParaRPr lang="ru-RU" b="1" i="1"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pPr algn="just"/>
          <a:endParaRPr lang="ru-RU" b="1" i="1">
            <a:latin typeface="Times New Roman" pitchFamily="18" charset="0"/>
            <a:cs typeface="Times New Roman" pitchFamily="18" charset="0"/>
          </a:endParaRPr>
        </a:p>
      </dgm:t>
    </dgm:pt>
    <dgm:pt modelId="{056C8C0B-A681-4A35-9588-018B55752684}" type="sibTrans" cxnId="{F5C9B74E-E213-490E-964D-DA0F75F9BC22}">
      <dgm:prSet/>
      <dgm:spPr/>
      <dgm:t>
        <a:bodyPr/>
        <a:lstStyle/>
        <a:p>
          <a:pPr algn="just"/>
          <a:endParaRPr lang="ru-RU" b="1" i="1">
            <a:latin typeface="Times New Roman" pitchFamily="18" charset="0"/>
            <a:cs typeface="Times New Roman" pitchFamily="18" charset="0"/>
          </a:endParaRPr>
        </a:p>
      </dgm:t>
    </dgm:pt>
    <dgm:pt modelId="{0A4652FF-A1AB-4F93-BB44-E0FFCEFF5C2C}">
      <dgm:prSet/>
      <dgm:spPr/>
      <dgm:t>
        <a:bodyPr/>
        <a:lstStyle/>
        <a:p>
          <a:r>
            <a:rPr lang="ru-RU" dirty="0" err="1" smtClean="0"/>
            <a:t>Жавдар</a:t>
          </a:r>
          <a:r>
            <a:rPr lang="ru-RU" dirty="0" smtClean="0"/>
            <a:t> </a:t>
          </a:r>
          <a:r>
            <a:rPr lang="ru-RU" dirty="0" err="1" smtClean="0"/>
            <a:t>уруғлари </a:t>
          </a:r>
          <a:r>
            <a:rPr lang="ru-RU" dirty="0" smtClean="0"/>
            <a:t>1-2</a:t>
          </a:r>
          <a:r>
            <a:rPr lang="ru-RU" dirty="0" smtClean="0">
              <a:sym typeface="Symbol"/>
            </a:rPr>
            <a:t></a:t>
          </a:r>
          <a:r>
            <a:rPr lang="ru-RU" dirty="0" smtClean="0"/>
            <a:t>С да </a:t>
          </a:r>
          <a:r>
            <a:rPr lang="ru-RU" dirty="0" err="1" smtClean="0"/>
            <a:t>уна</a:t>
          </a:r>
          <a:r>
            <a:rPr lang="ru-RU" dirty="0" smtClean="0"/>
            <a:t> </a:t>
          </a:r>
          <a:r>
            <a:rPr lang="ru-RU" dirty="0" err="1" smtClean="0"/>
            <a:t>бошлайди</a:t>
          </a:r>
          <a:r>
            <a:rPr lang="ru-RU" dirty="0" smtClean="0"/>
            <a:t>.</a:t>
          </a:r>
          <a:endParaRPr lang="ru-RU" dirty="0"/>
        </a:p>
      </dgm:t>
    </dgm:pt>
    <dgm:pt modelId="{CFAE823C-66AE-423C-B80F-E1231C96951C}" type="parTrans" cxnId="{D3090FAD-8CC8-4660-83B5-7697CE09CF4B}">
      <dgm:prSet/>
      <dgm:spPr/>
      <dgm:t>
        <a:bodyPr/>
        <a:lstStyle/>
        <a:p>
          <a:endParaRPr lang="ru-RU"/>
        </a:p>
      </dgm:t>
    </dgm:pt>
    <dgm:pt modelId="{5A914000-CAFD-4400-A7E1-8F821D1E1AD4}" type="sibTrans" cxnId="{D3090FAD-8CC8-4660-83B5-7697CE09CF4B}">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D3090FAD-8CC8-4660-83B5-7697CE09CF4B}" srcId="{FFE8B254-F748-4EA9-840F-C629F20050FA}" destId="{0A4652FF-A1AB-4F93-BB44-E0FFCEFF5C2C}" srcOrd="1" destOrd="0" parTransId="{CFAE823C-66AE-423C-B80F-E1231C96951C}" sibTransId="{5A914000-CAFD-4400-A7E1-8F821D1E1AD4}"/>
    <dgm:cxn modelId="{F5C9B74E-E213-490E-964D-DA0F75F9BC22}" srcId="{FFE8B254-F748-4EA9-840F-C629F20050FA}" destId="{312B9663-67DD-4BF0-8671-ACD17F5C18E1}" srcOrd="0" destOrd="0" parTransId="{D9F2038A-5794-4FD8-9FCA-B0B41BC0726A}" sibTransId="{056C8C0B-A681-4A35-9588-018B55752684}"/>
    <dgm:cxn modelId="{145E4ED2-874E-410B-935C-481DAA7E51E6}"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86E85A82-7FC5-4078-B8A5-E94AB86D9B33}" type="presOf" srcId="{0A4652FF-A1AB-4F93-BB44-E0FFCEFF5C2C}" destId="{3102073A-0B37-4EE7-9FB6-C679253A425E}" srcOrd="0" destOrd="1" presId="urn:microsoft.com/office/officeart/2005/8/layout/vList2"/>
    <dgm:cxn modelId="{963BD3F4-ED63-461F-8B9C-DE6D169AC55B}" type="presOf" srcId="{312B9663-67DD-4BF0-8671-ACD17F5C18E1}" destId="{3102073A-0B37-4EE7-9FB6-C679253A425E}" srcOrd="0" destOrd="0" presId="urn:microsoft.com/office/officeart/2005/8/layout/vList2"/>
    <dgm:cxn modelId="{A6B54CF5-7FE1-43F2-8EF4-C849437963EC}" type="presOf" srcId="{8C446D5B-F40C-47A7-AA82-4959E8CB408D}" destId="{E9240949-51E6-49B1-BC58-DA8E36260ED3}" srcOrd="0" destOrd="0" presId="urn:microsoft.com/office/officeart/2005/8/layout/vList2"/>
    <dgm:cxn modelId="{C9E6D102-6B90-4AB2-A0C5-7431F1190994}" type="presParOf" srcId="{E9240949-51E6-49B1-BC58-DA8E36260ED3}" destId="{494A0A28-AC71-410E-9A09-98494374006B}" srcOrd="0" destOrd="0" presId="urn:microsoft.com/office/officeart/2005/8/layout/vList2"/>
    <dgm:cxn modelId="{5394638F-8F1A-4651-A6D1-043DE6071D85}" type="presParOf" srcId="{E9240949-51E6-49B1-BC58-DA8E36260ED3}" destId="{3102073A-0B37-4EE7-9FB6-C679253A425E}" srcOrd="1" destOrd="0" presId="urn:microsoft.com/office/officeart/2005/8/layout/vList2"/>
  </dgm:cxnLst>
  <dgm:bg/>
  <dgm:whole/>
</dgm:dataModel>
</file>

<file path=ppt/diagrams/data2.xml><?xml version="1.0" encoding="utf-8"?>
<dgm:dataModel xmlns:dgm="http://schemas.openxmlformats.org/drawingml/2006/diagram" xmlns:a="http://schemas.openxmlformats.org/drawingml/2006/main">
  <dgm:ptLst>
    <dgm:pt modelId="{EBCBF1CC-6476-48D4-AFD5-2964E72948F8}" type="doc">
      <dgm:prSet loTypeId="urn:microsoft.com/office/officeart/2005/8/layout/matrix1" loCatId="matrix" qsTypeId="urn:microsoft.com/office/officeart/2005/8/quickstyle/simple1" qsCatId="simple" csTypeId="urn:microsoft.com/office/officeart/2005/8/colors/colorful5" csCatId="colorful" phldr="1"/>
      <dgm:spPr/>
      <dgm:t>
        <a:bodyPr/>
        <a:lstStyle/>
        <a:p>
          <a:endParaRPr lang="ru-RU"/>
        </a:p>
      </dgm:t>
    </dgm:pt>
    <dgm:pt modelId="{0E5068FE-1FAE-44FF-A038-C39C0C59A30B}">
      <dgm:prSet phldrT="[Текст]"/>
      <dgm:spPr>
        <a:solidFill>
          <a:srgbClr val="FFFF00"/>
        </a:solidFill>
      </dgm:spPr>
      <dgm:t>
        <a:bodyPr/>
        <a:lstStyle/>
        <a:p>
          <a:r>
            <a:rPr lang="uz-Cyrl-UZ" dirty="0" smtClean="0"/>
            <a:t>Буғдой</a:t>
          </a:r>
          <a:endParaRPr lang="ru-RU" dirty="0"/>
        </a:p>
      </dgm:t>
    </dgm:pt>
    <dgm:pt modelId="{2D26C5AE-7CC9-4197-9785-D216BB953ACF}" type="parTrans" cxnId="{150B5054-A60D-45A2-840C-56317447576E}">
      <dgm:prSet/>
      <dgm:spPr/>
      <dgm:t>
        <a:bodyPr/>
        <a:lstStyle/>
        <a:p>
          <a:endParaRPr lang="ru-RU"/>
        </a:p>
      </dgm:t>
    </dgm:pt>
    <dgm:pt modelId="{456FE9D3-6727-437A-8BB8-8BAF4460F07A}" type="sibTrans" cxnId="{150B5054-A60D-45A2-840C-56317447576E}">
      <dgm:prSet/>
      <dgm:spPr/>
      <dgm:t>
        <a:bodyPr/>
        <a:lstStyle/>
        <a:p>
          <a:endParaRPr lang="ru-RU"/>
        </a:p>
      </dgm:t>
    </dgm:pt>
    <dgm:pt modelId="{A358DCD4-698F-4957-AB5F-9044A78824E3}">
      <dgm:prSet phldrT="[Текст]"/>
      <dgm:spPr/>
      <dgm:t>
        <a:bodyPr/>
        <a:lstStyle/>
        <a:p>
          <a:r>
            <a:rPr lang="uz-Cyrl-UZ" dirty="0" smtClean="0"/>
            <a:t>I.Диплоидли-2п-14</a:t>
          </a:r>
          <a:endParaRPr lang="ru-RU" dirty="0"/>
        </a:p>
      </dgm:t>
    </dgm:pt>
    <dgm:pt modelId="{B83FC90D-A6C5-4E17-AA3B-DFECE6F41827}" type="parTrans" cxnId="{FD07D044-E38F-452E-BFAB-C5757E3B449C}">
      <dgm:prSet/>
      <dgm:spPr/>
      <dgm:t>
        <a:bodyPr/>
        <a:lstStyle/>
        <a:p>
          <a:endParaRPr lang="ru-RU"/>
        </a:p>
      </dgm:t>
    </dgm:pt>
    <dgm:pt modelId="{4CE4C612-90E9-46E0-BA5C-D132D313E64C}" type="sibTrans" cxnId="{FD07D044-E38F-452E-BFAB-C5757E3B449C}">
      <dgm:prSet/>
      <dgm:spPr/>
      <dgm:t>
        <a:bodyPr/>
        <a:lstStyle/>
        <a:p>
          <a:endParaRPr lang="ru-RU"/>
        </a:p>
      </dgm:t>
    </dgm:pt>
    <dgm:pt modelId="{BE8F5BB2-89FF-4FFF-8265-E1BA3783A518}">
      <dgm:prSet phldrT="[Текст]" custT="1"/>
      <dgm:spPr/>
      <dgm:t>
        <a:bodyPr/>
        <a:lstStyle/>
        <a:p>
          <a:r>
            <a:rPr lang="uz-Cyrl-UZ" sz="2400" b="1" dirty="0" smtClean="0"/>
            <a:t>II.Тетраплоидли–2п-28</a:t>
          </a:r>
          <a:endParaRPr lang="ru-RU" sz="2400" dirty="0"/>
        </a:p>
      </dgm:t>
    </dgm:pt>
    <dgm:pt modelId="{349846C4-69EA-4EC1-8B97-8D4E0B048878}" type="parTrans" cxnId="{7D87A6CB-E173-4814-B929-AAFE69391D5F}">
      <dgm:prSet/>
      <dgm:spPr/>
      <dgm:t>
        <a:bodyPr/>
        <a:lstStyle/>
        <a:p>
          <a:endParaRPr lang="ru-RU"/>
        </a:p>
      </dgm:t>
    </dgm:pt>
    <dgm:pt modelId="{785A5931-EA3E-465A-B850-94479BEFDD32}" type="sibTrans" cxnId="{7D87A6CB-E173-4814-B929-AAFE69391D5F}">
      <dgm:prSet/>
      <dgm:spPr/>
      <dgm:t>
        <a:bodyPr/>
        <a:lstStyle/>
        <a:p>
          <a:endParaRPr lang="ru-RU"/>
        </a:p>
      </dgm:t>
    </dgm:pt>
    <dgm:pt modelId="{4D65B14A-6514-4BB4-88E3-A8DF92D31575}">
      <dgm:prSet phldrT="[Текст]" custT="1"/>
      <dgm:spPr/>
      <dgm:t>
        <a:bodyPr/>
        <a:lstStyle/>
        <a:p>
          <a:r>
            <a:rPr lang="en-US" sz="2400" b="1" dirty="0" smtClean="0"/>
            <a:t>III</a:t>
          </a:r>
          <a:r>
            <a:rPr lang="ru-RU" sz="2400" b="1" dirty="0" smtClean="0"/>
            <a:t>.</a:t>
          </a:r>
          <a:r>
            <a:rPr lang="ru-RU" sz="2400" b="1" dirty="0" err="1" smtClean="0"/>
            <a:t>Гексаплоид</a:t>
          </a:r>
          <a:r>
            <a:rPr lang="ru-RU" sz="2400" b="1" dirty="0" smtClean="0"/>
            <a:t> –2п-42</a:t>
          </a:r>
          <a:endParaRPr lang="ru-RU" sz="2400" dirty="0"/>
        </a:p>
      </dgm:t>
    </dgm:pt>
    <dgm:pt modelId="{DAFF2D80-FDF2-4250-8E08-3DA375FE3C95}" type="parTrans" cxnId="{0AF6A8AF-B5DE-454C-A873-99BD183C37CF}">
      <dgm:prSet/>
      <dgm:spPr/>
      <dgm:t>
        <a:bodyPr/>
        <a:lstStyle/>
        <a:p>
          <a:endParaRPr lang="ru-RU"/>
        </a:p>
      </dgm:t>
    </dgm:pt>
    <dgm:pt modelId="{E6E72746-8479-4B5F-B751-B180AFFE03F2}" type="sibTrans" cxnId="{0AF6A8AF-B5DE-454C-A873-99BD183C37CF}">
      <dgm:prSet/>
      <dgm:spPr/>
      <dgm:t>
        <a:bodyPr/>
        <a:lstStyle/>
        <a:p>
          <a:endParaRPr lang="ru-RU"/>
        </a:p>
      </dgm:t>
    </dgm:pt>
    <dgm:pt modelId="{AF39D5AE-E1FF-4ABE-AD21-945CD6D983E8}">
      <dgm:prSet phldrT="[Текст]"/>
      <dgm:spPr/>
      <dgm:t>
        <a:bodyPr/>
        <a:lstStyle/>
        <a:p>
          <a:r>
            <a:rPr lang="en-US" b="1" dirty="0" smtClean="0"/>
            <a:t>IV</a:t>
          </a:r>
          <a:r>
            <a:rPr lang="ru-RU" b="1" dirty="0" smtClean="0"/>
            <a:t>.</a:t>
          </a:r>
          <a:r>
            <a:rPr lang="ru-RU" b="1" dirty="0" err="1" smtClean="0"/>
            <a:t>Октаплоид</a:t>
          </a:r>
          <a:r>
            <a:rPr lang="ru-RU" b="1" dirty="0" smtClean="0"/>
            <a:t> 2п-56</a:t>
          </a:r>
          <a:endParaRPr lang="ru-RU" dirty="0"/>
        </a:p>
      </dgm:t>
    </dgm:pt>
    <dgm:pt modelId="{59F4D937-FA71-4E82-B2D0-840916957480}" type="parTrans" cxnId="{C04B545B-A690-4018-B0DC-6DAA56047108}">
      <dgm:prSet/>
      <dgm:spPr/>
      <dgm:t>
        <a:bodyPr/>
        <a:lstStyle/>
        <a:p>
          <a:endParaRPr lang="ru-RU"/>
        </a:p>
      </dgm:t>
    </dgm:pt>
    <dgm:pt modelId="{42F8D842-1A39-42A5-8FEB-5739C3025264}" type="sibTrans" cxnId="{C04B545B-A690-4018-B0DC-6DAA56047108}">
      <dgm:prSet/>
      <dgm:spPr/>
      <dgm:t>
        <a:bodyPr/>
        <a:lstStyle/>
        <a:p>
          <a:endParaRPr lang="ru-RU"/>
        </a:p>
      </dgm:t>
    </dgm:pt>
    <dgm:pt modelId="{BC5B1009-EEC9-4680-A808-7A9EAC63245F}" type="pres">
      <dgm:prSet presAssocID="{EBCBF1CC-6476-48D4-AFD5-2964E72948F8}" presName="diagram" presStyleCnt="0">
        <dgm:presLayoutVars>
          <dgm:chMax val="1"/>
          <dgm:dir/>
          <dgm:animLvl val="ctr"/>
          <dgm:resizeHandles val="exact"/>
        </dgm:presLayoutVars>
      </dgm:prSet>
      <dgm:spPr/>
      <dgm:t>
        <a:bodyPr/>
        <a:lstStyle/>
        <a:p>
          <a:endParaRPr lang="ru-RU"/>
        </a:p>
      </dgm:t>
    </dgm:pt>
    <dgm:pt modelId="{EC7B5C64-C72E-497C-84DB-447FE5CC3CFD}" type="pres">
      <dgm:prSet presAssocID="{EBCBF1CC-6476-48D4-AFD5-2964E72948F8}" presName="matrix" presStyleCnt="0"/>
      <dgm:spPr/>
    </dgm:pt>
    <dgm:pt modelId="{0FEA4088-5215-4F97-9CAC-F08A98809670}" type="pres">
      <dgm:prSet presAssocID="{EBCBF1CC-6476-48D4-AFD5-2964E72948F8}" presName="tile1" presStyleLbl="node1" presStyleIdx="0" presStyleCnt="4" custLinFactNeighborX="-3126" custLinFactNeighborY="1562"/>
      <dgm:spPr/>
      <dgm:t>
        <a:bodyPr/>
        <a:lstStyle/>
        <a:p>
          <a:endParaRPr lang="ru-RU"/>
        </a:p>
      </dgm:t>
    </dgm:pt>
    <dgm:pt modelId="{0D2B8712-B418-4AA0-A61E-F284E77832FC}" type="pres">
      <dgm:prSet presAssocID="{EBCBF1CC-6476-48D4-AFD5-2964E72948F8}" presName="tile1text" presStyleLbl="node1" presStyleIdx="0" presStyleCnt="4">
        <dgm:presLayoutVars>
          <dgm:chMax val="0"/>
          <dgm:chPref val="0"/>
          <dgm:bulletEnabled val="1"/>
        </dgm:presLayoutVars>
      </dgm:prSet>
      <dgm:spPr/>
      <dgm:t>
        <a:bodyPr/>
        <a:lstStyle/>
        <a:p>
          <a:endParaRPr lang="ru-RU"/>
        </a:p>
      </dgm:t>
    </dgm:pt>
    <dgm:pt modelId="{FB0F3DEF-1218-4A2B-80C5-45D4498ED1AA}" type="pres">
      <dgm:prSet presAssocID="{EBCBF1CC-6476-48D4-AFD5-2964E72948F8}" presName="tile2" presStyleLbl="node1" presStyleIdx="1" presStyleCnt="4"/>
      <dgm:spPr/>
      <dgm:t>
        <a:bodyPr/>
        <a:lstStyle/>
        <a:p>
          <a:endParaRPr lang="ru-RU"/>
        </a:p>
      </dgm:t>
    </dgm:pt>
    <dgm:pt modelId="{8A8D4D48-B39E-4E50-8D8C-D0C9720D8EB8}" type="pres">
      <dgm:prSet presAssocID="{EBCBF1CC-6476-48D4-AFD5-2964E72948F8}" presName="tile2text" presStyleLbl="node1" presStyleIdx="1" presStyleCnt="4">
        <dgm:presLayoutVars>
          <dgm:chMax val="0"/>
          <dgm:chPref val="0"/>
          <dgm:bulletEnabled val="1"/>
        </dgm:presLayoutVars>
      </dgm:prSet>
      <dgm:spPr/>
      <dgm:t>
        <a:bodyPr/>
        <a:lstStyle/>
        <a:p>
          <a:endParaRPr lang="ru-RU"/>
        </a:p>
      </dgm:t>
    </dgm:pt>
    <dgm:pt modelId="{F300EE45-CC52-4626-AD44-1B217C4FA5CA}" type="pres">
      <dgm:prSet presAssocID="{EBCBF1CC-6476-48D4-AFD5-2964E72948F8}" presName="tile3" presStyleLbl="node1" presStyleIdx="2" presStyleCnt="4"/>
      <dgm:spPr/>
      <dgm:t>
        <a:bodyPr/>
        <a:lstStyle/>
        <a:p>
          <a:endParaRPr lang="ru-RU"/>
        </a:p>
      </dgm:t>
    </dgm:pt>
    <dgm:pt modelId="{29F581F3-B337-4003-8826-5C5E5E7C6C8B}" type="pres">
      <dgm:prSet presAssocID="{EBCBF1CC-6476-48D4-AFD5-2964E72948F8}" presName="tile3text" presStyleLbl="node1" presStyleIdx="2" presStyleCnt="4">
        <dgm:presLayoutVars>
          <dgm:chMax val="0"/>
          <dgm:chPref val="0"/>
          <dgm:bulletEnabled val="1"/>
        </dgm:presLayoutVars>
      </dgm:prSet>
      <dgm:spPr/>
      <dgm:t>
        <a:bodyPr/>
        <a:lstStyle/>
        <a:p>
          <a:endParaRPr lang="ru-RU"/>
        </a:p>
      </dgm:t>
    </dgm:pt>
    <dgm:pt modelId="{DAA1498A-C86F-4633-BA47-9E20B10CBC77}" type="pres">
      <dgm:prSet presAssocID="{EBCBF1CC-6476-48D4-AFD5-2964E72948F8}" presName="tile4" presStyleLbl="node1" presStyleIdx="3" presStyleCnt="4"/>
      <dgm:spPr/>
      <dgm:t>
        <a:bodyPr/>
        <a:lstStyle/>
        <a:p>
          <a:endParaRPr lang="ru-RU"/>
        </a:p>
      </dgm:t>
    </dgm:pt>
    <dgm:pt modelId="{CBCB4D87-2BB5-4092-AE2B-8CFA8A14721C}" type="pres">
      <dgm:prSet presAssocID="{EBCBF1CC-6476-48D4-AFD5-2964E72948F8}" presName="tile4text" presStyleLbl="node1" presStyleIdx="3" presStyleCnt="4">
        <dgm:presLayoutVars>
          <dgm:chMax val="0"/>
          <dgm:chPref val="0"/>
          <dgm:bulletEnabled val="1"/>
        </dgm:presLayoutVars>
      </dgm:prSet>
      <dgm:spPr/>
      <dgm:t>
        <a:bodyPr/>
        <a:lstStyle/>
        <a:p>
          <a:endParaRPr lang="ru-RU"/>
        </a:p>
      </dgm:t>
    </dgm:pt>
    <dgm:pt modelId="{4D692098-2643-497F-B14B-3AB0097EB292}" type="pres">
      <dgm:prSet presAssocID="{EBCBF1CC-6476-48D4-AFD5-2964E72948F8}" presName="centerTile" presStyleLbl="fgShp" presStyleIdx="0" presStyleCnt="1">
        <dgm:presLayoutVars>
          <dgm:chMax val="0"/>
          <dgm:chPref val="0"/>
        </dgm:presLayoutVars>
      </dgm:prSet>
      <dgm:spPr/>
      <dgm:t>
        <a:bodyPr/>
        <a:lstStyle/>
        <a:p>
          <a:endParaRPr lang="ru-RU"/>
        </a:p>
      </dgm:t>
    </dgm:pt>
  </dgm:ptLst>
  <dgm:cxnLst>
    <dgm:cxn modelId="{7D87A6CB-E173-4814-B929-AAFE69391D5F}" srcId="{0E5068FE-1FAE-44FF-A038-C39C0C59A30B}" destId="{BE8F5BB2-89FF-4FFF-8265-E1BA3783A518}" srcOrd="1" destOrd="0" parTransId="{349846C4-69EA-4EC1-8B97-8D4E0B048878}" sibTransId="{785A5931-EA3E-465A-B850-94479BEFDD32}"/>
    <dgm:cxn modelId="{150B5054-A60D-45A2-840C-56317447576E}" srcId="{EBCBF1CC-6476-48D4-AFD5-2964E72948F8}" destId="{0E5068FE-1FAE-44FF-A038-C39C0C59A30B}" srcOrd="0" destOrd="0" parTransId="{2D26C5AE-7CC9-4197-9785-D216BB953ACF}" sibTransId="{456FE9D3-6727-437A-8BB8-8BAF4460F07A}"/>
    <dgm:cxn modelId="{DBB31D76-5FD9-46E4-96BF-E09CC1068A59}" type="presOf" srcId="{AF39D5AE-E1FF-4ABE-AD21-945CD6D983E8}" destId="{CBCB4D87-2BB5-4092-AE2B-8CFA8A14721C}" srcOrd="1" destOrd="0" presId="urn:microsoft.com/office/officeart/2005/8/layout/matrix1"/>
    <dgm:cxn modelId="{EA1879BF-BFD4-4E32-88FC-D5D2C11A2802}" type="presOf" srcId="{BE8F5BB2-89FF-4FFF-8265-E1BA3783A518}" destId="{FB0F3DEF-1218-4A2B-80C5-45D4498ED1AA}" srcOrd="0" destOrd="0" presId="urn:microsoft.com/office/officeart/2005/8/layout/matrix1"/>
    <dgm:cxn modelId="{607456B8-5E69-4FD7-8304-293D10EE7856}" type="presOf" srcId="{4D65B14A-6514-4BB4-88E3-A8DF92D31575}" destId="{F300EE45-CC52-4626-AD44-1B217C4FA5CA}" srcOrd="0" destOrd="0" presId="urn:microsoft.com/office/officeart/2005/8/layout/matrix1"/>
    <dgm:cxn modelId="{A184D0DB-6CDA-4077-9D13-2579BFA18C32}" type="presOf" srcId="{0E5068FE-1FAE-44FF-A038-C39C0C59A30B}" destId="{4D692098-2643-497F-B14B-3AB0097EB292}" srcOrd="0" destOrd="0" presId="urn:microsoft.com/office/officeart/2005/8/layout/matrix1"/>
    <dgm:cxn modelId="{1343AC38-EEC2-4100-AAB1-86ED6FCE7AE4}" type="presOf" srcId="{BE8F5BB2-89FF-4FFF-8265-E1BA3783A518}" destId="{8A8D4D48-B39E-4E50-8D8C-D0C9720D8EB8}" srcOrd="1" destOrd="0" presId="urn:microsoft.com/office/officeart/2005/8/layout/matrix1"/>
    <dgm:cxn modelId="{43D2180B-EAAC-4FB1-838A-C221A81521C8}" type="presOf" srcId="{4D65B14A-6514-4BB4-88E3-A8DF92D31575}" destId="{29F581F3-B337-4003-8826-5C5E5E7C6C8B}" srcOrd="1" destOrd="0" presId="urn:microsoft.com/office/officeart/2005/8/layout/matrix1"/>
    <dgm:cxn modelId="{0AF6A8AF-B5DE-454C-A873-99BD183C37CF}" srcId="{0E5068FE-1FAE-44FF-A038-C39C0C59A30B}" destId="{4D65B14A-6514-4BB4-88E3-A8DF92D31575}" srcOrd="2" destOrd="0" parTransId="{DAFF2D80-FDF2-4250-8E08-3DA375FE3C95}" sibTransId="{E6E72746-8479-4B5F-B751-B180AFFE03F2}"/>
    <dgm:cxn modelId="{0D9FF13D-8515-4F2E-88A2-F1E299541750}" type="presOf" srcId="{EBCBF1CC-6476-48D4-AFD5-2964E72948F8}" destId="{BC5B1009-EEC9-4680-A808-7A9EAC63245F}" srcOrd="0" destOrd="0" presId="urn:microsoft.com/office/officeart/2005/8/layout/matrix1"/>
    <dgm:cxn modelId="{C04B545B-A690-4018-B0DC-6DAA56047108}" srcId="{0E5068FE-1FAE-44FF-A038-C39C0C59A30B}" destId="{AF39D5AE-E1FF-4ABE-AD21-945CD6D983E8}" srcOrd="3" destOrd="0" parTransId="{59F4D937-FA71-4E82-B2D0-840916957480}" sibTransId="{42F8D842-1A39-42A5-8FEB-5739C3025264}"/>
    <dgm:cxn modelId="{20B9A6D3-1D26-42D4-BB96-20B629F89484}" type="presOf" srcId="{A358DCD4-698F-4957-AB5F-9044A78824E3}" destId="{0FEA4088-5215-4F97-9CAC-F08A98809670}" srcOrd="0" destOrd="0" presId="urn:microsoft.com/office/officeart/2005/8/layout/matrix1"/>
    <dgm:cxn modelId="{FD07D044-E38F-452E-BFAB-C5757E3B449C}" srcId="{0E5068FE-1FAE-44FF-A038-C39C0C59A30B}" destId="{A358DCD4-698F-4957-AB5F-9044A78824E3}" srcOrd="0" destOrd="0" parTransId="{B83FC90D-A6C5-4E17-AA3B-DFECE6F41827}" sibTransId="{4CE4C612-90E9-46E0-BA5C-D132D313E64C}"/>
    <dgm:cxn modelId="{7B0E94C7-42AB-4A2F-AE09-44689971A074}" type="presOf" srcId="{AF39D5AE-E1FF-4ABE-AD21-945CD6D983E8}" destId="{DAA1498A-C86F-4633-BA47-9E20B10CBC77}" srcOrd="0" destOrd="0" presId="urn:microsoft.com/office/officeart/2005/8/layout/matrix1"/>
    <dgm:cxn modelId="{ED0C73B9-4796-481A-8F2B-04335E6DF7C2}" type="presOf" srcId="{A358DCD4-698F-4957-AB5F-9044A78824E3}" destId="{0D2B8712-B418-4AA0-A61E-F284E77832FC}" srcOrd="1" destOrd="0" presId="urn:microsoft.com/office/officeart/2005/8/layout/matrix1"/>
    <dgm:cxn modelId="{CD724FD3-85B9-49A8-942B-6F6E268500A0}" type="presParOf" srcId="{BC5B1009-EEC9-4680-A808-7A9EAC63245F}" destId="{EC7B5C64-C72E-497C-84DB-447FE5CC3CFD}" srcOrd="0" destOrd="0" presId="urn:microsoft.com/office/officeart/2005/8/layout/matrix1"/>
    <dgm:cxn modelId="{49749F0C-3FA0-420B-BF5D-1C08B558A94A}" type="presParOf" srcId="{EC7B5C64-C72E-497C-84DB-447FE5CC3CFD}" destId="{0FEA4088-5215-4F97-9CAC-F08A98809670}" srcOrd="0" destOrd="0" presId="urn:microsoft.com/office/officeart/2005/8/layout/matrix1"/>
    <dgm:cxn modelId="{57B634F5-E93E-4A6B-B958-50DE461CBBF4}" type="presParOf" srcId="{EC7B5C64-C72E-497C-84DB-447FE5CC3CFD}" destId="{0D2B8712-B418-4AA0-A61E-F284E77832FC}" srcOrd="1" destOrd="0" presId="urn:microsoft.com/office/officeart/2005/8/layout/matrix1"/>
    <dgm:cxn modelId="{62F9886A-2E93-4281-8A93-9533BE9269B5}" type="presParOf" srcId="{EC7B5C64-C72E-497C-84DB-447FE5CC3CFD}" destId="{FB0F3DEF-1218-4A2B-80C5-45D4498ED1AA}" srcOrd="2" destOrd="0" presId="urn:microsoft.com/office/officeart/2005/8/layout/matrix1"/>
    <dgm:cxn modelId="{964B11CB-3DB6-4AFC-8D04-7680416AFD71}" type="presParOf" srcId="{EC7B5C64-C72E-497C-84DB-447FE5CC3CFD}" destId="{8A8D4D48-B39E-4E50-8D8C-D0C9720D8EB8}" srcOrd="3" destOrd="0" presId="urn:microsoft.com/office/officeart/2005/8/layout/matrix1"/>
    <dgm:cxn modelId="{332AB526-821F-4052-8E6A-A5353CC9C9A5}" type="presParOf" srcId="{EC7B5C64-C72E-497C-84DB-447FE5CC3CFD}" destId="{F300EE45-CC52-4626-AD44-1B217C4FA5CA}" srcOrd="4" destOrd="0" presId="urn:microsoft.com/office/officeart/2005/8/layout/matrix1"/>
    <dgm:cxn modelId="{D1F2D65F-6191-40F0-8DD4-425C929737AA}" type="presParOf" srcId="{EC7B5C64-C72E-497C-84DB-447FE5CC3CFD}" destId="{29F581F3-B337-4003-8826-5C5E5E7C6C8B}" srcOrd="5" destOrd="0" presId="urn:microsoft.com/office/officeart/2005/8/layout/matrix1"/>
    <dgm:cxn modelId="{86359512-AD91-476F-B79A-0AEADAD0E176}" type="presParOf" srcId="{EC7B5C64-C72E-497C-84DB-447FE5CC3CFD}" destId="{DAA1498A-C86F-4633-BA47-9E20B10CBC77}" srcOrd="6" destOrd="0" presId="urn:microsoft.com/office/officeart/2005/8/layout/matrix1"/>
    <dgm:cxn modelId="{0A09C137-16A0-4CDE-A278-B79CEF0073DE}" type="presParOf" srcId="{EC7B5C64-C72E-497C-84DB-447FE5CC3CFD}" destId="{CBCB4D87-2BB5-4092-AE2B-8CFA8A14721C}" srcOrd="7" destOrd="0" presId="urn:microsoft.com/office/officeart/2005/8/layout/matrix1"/>
    <dgm:cxn modelId="{39D7FDC0-5450-4D3A-AAA5-160EFF563A0A}" type="presParOf" srcId="{BC5B1009-EEC9-4680-A808-7A9EAC63245F}" destId="{4D692098-2643-497F-B14B-3AB0097EB292}" srcOrd="1" destOrd="0" presId="urn:microsoft.com/office/officeart/2005/8/layout/matrix1"/>
  </dgm:cxnLst>
  <dgm:bg/>
  <dgm:whole/>
</dgm:dataModel>
</file>

<file path=ppt/diagrams/data3.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i="1" dirty="0" smtClean="0"/>
            <a:t>Экинни парвариш қилиш.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Нам ерларда арпа экилиши билан эгатлари орқали суғорилиши, бунда суғориш меъёри 1000 м</a:t>
          </a:r>
          <a:r>
            <a:rPr lang="uz-Cyrl-UZ" baseline="30000" dirty="0" smtClean="0"/>
            <a:t>3</a:t>
          </a:r>
          <a:r>
            <a:rPr lang="uz-Cyrl-UZ" dirty="0" smtClean="0"/>
            <a:t> бўлиши, кейинги ўсув даврида эса (тупланиш, бошоқланиш ёки най ўраш, бошоқланиш, сут пишиш даврларида) 780 - 850 м</a:t>
          </a:r>
          <a:r>
            <a:rPr lang="uz-Cyrl-UZ" baseline="30000" dirty="0" smtClean="0"/>
            <a:t>3</a:t>
          </a:r>
          <a:r>
            <a:rPr lang="uz-Cyrl-UZ" dirty="0" smtClean="0"/>
            <a:t> бўлиши самаралидир.</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C4953F60-A378-442E-8697-85B1F85B303D}"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86533FAE-C37A-4DAE-837E-0A2681B37347}" type="presOf" srcId="{312B9663-67DD-4BF0-8671-ACD17F5C18E1}" destId="{3102073A-0B37-4EE7-9FB6-C679253A425E}" srcOrd="0" destOrd="0" presId="urn:microsoft.com/office/officeart/2005/8/layout/vList2"/>
    <dgm:cxn modelId="{B8143EE2-85AF-4BAF-A8B8-261973ACA872}" type="presOf" srcId="{8C446D5B-F40C-47A7-AA82-4959E8CB408D}" destId="{E9240949-51E6-49B1-BC58-DA8E36260ED3}" srcOrd="0" destOrd="0" presId="urn:microsoft.com/office/officeart/2005/8/layout/vList2"/>
    <dgm:cxn modelId="{7C9E963A-6FC4-41A0-910B-0E4619C2E21D}" type="presParOf" srcId="{E9240949-51E6-49B1-BC58-DA8E36260ED3}" destId="{494A0A28-AC71-410E-9A09-98494374006B}" srcOrd="0" destOrd="0" presId="urn:microsoft.com/office/officeart/2005/8/layout/vList2"/>
    <dgm:cxn modelId="{5C9E0958-DB5C-4216-83FF-4206C10C7C47}" type="presParOf" srcId="{E9240949-51E6-49B1-BC58-DA8E36260ED3}" destId="{3102073A-0B37-4EE7-9FB6-C679253A425E}" srcOrd="1"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i="1" dirty="0" smtClean="0"/>
            <a:t>Экинни парвариш қилиш.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solidFill>
                <a:srgbClr val="0033CC"/>
              </a:solidFill>
            </a:rPr>
            <a:t>Арпа ўсув даврида бегона ўтларга қарши тўла тупланиш даврида кўкламда далани диагонали бўйлаб бороналаш лалмикор деҳқончилик шароитида фойдалидир. Агар далани кўп миқдорда бегона ўт қоплаган бўлса, маҳсус гербицидларни қўллаш зарур бўлади.</a:t>
          </a:r>
          <a:endParaRPr lang="ru-RU" dirty="0">
            <a:solidFill>
              <a:srgbClr val="0033CC"/>
            </a:solidFill>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3E2BDFED-75CF-43F5-9522-641D7B0B9DB3}"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DE8E3C0D-56A4-4EE1-9E0B-9474DD71DFC9}" type="presOf" srcId="{312B9663-67DD-4BF0-8671-ACD17F5C18E1}" destId="{3102073A-0B37-4EE7-9FB6-C679253A425E}" srcOrd="0" destOrd="0" presId="urn:microsoft.com/office/officeart/2005/8/layout/vList2"/>
    <dgm:cxn modelId="{289428F7-71FD-4483-8703-D6D723D65124}"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2844DC32-C43E-47CB-8F82-16006B106865}" type="presParOf" srcId="{E9240949-51E6-49B1-BC58-DA8E36260ED3}" destId="{494A0A28-AC71-410E-9A09-98494374006B}" srcOrd="0" destOrd="0" presId="urn:microsoft.com/office/officeart/2005/8/layout/vList2"/>
    <dgm:cxn modelId="{489ECBB4-5E2F-47BF-B6BF-52137756D998}" type="presParOf" srcId="{E9240949-51E6-49B1-BC58-DA8E36260ED3}" destId="{3102073A-0B37-4EE7-9FB6-C679253A425E}" srcOrd="1" destOrd="0" presId="urn:microsoft.com/office/officeart/2005/8/layout/vList2"/>
  </dgm:cxnLst>
  <dgm:bg/>
  <dgm:whole/>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pPr algn="ctr"/>
          <a:r>
            <a:rPr lang="uz-Cyrl-UZ" b="1" i="1" smtClean="0"/>
            <a:t>Агротехникаси</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smtClean="0"/>
            <a:t>Жўхори учун яхши ўтмишдошлар бирйиллик дуккакли ўсимликлар, кузги дон ва қатор оралари ишланадиган экинлар ҳисобланади. Аммо уни бир майдонга бир неча йил экиш ҳам мумкин, бунда ҳосили кескин камайиб кетмайди. Бу экин бошқа экинлар учун яхши ўтмишдош ҳисобланмайди, чунки у тупроқдан кўп миқдорда озуқа моддаларни олиб чиқиб кетади, лекин дуккакли ўтлар билан қўшиб экилганда ва ўғитлар қўлланилганда ёмон ўтмишдош ҳисобланмайди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DC61E998-100C-4893-A8CB-AEE640093206}" type="presOf" srcId="{FFE8B254-F748-4EA9-840F-C629F20050FA}" destId="{494A0A28-AC71-410E-9A09-98494374006B}" srcOrd="0" destOrd="0" presId="urn:microsoft.com/office/officeart/2005/8/layout/vList2"/>
    <dgm:cxn modelId="{76C50291-5B89-4B56-B8F1-C827F88421A4}"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93C03D73-B134-4FC0-ACBA-CC6758D35DC8}"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95FA5DB9-93CA-43DD-903D-A39467EFC7E5}" type="presParOf" srcId="{E9240949-51E6-49B1-BC58-DA8E36260ED3}" destId="{494A0A28-AC71-410E-9A09-98494374006B}" srcOrd="0" destOrd="0" presId="urn:microsoft.com/office/officeart/2005/8/layout/vList2"/>
    <dgm:cxn modelId="{8CD0EE8C-5728-4EC6-858A-F0C453D71F2E}" type="presParOf" srcId="{E9240949-51E6-49B1-BC58-DA8E36260ED3}" destId="{3102073A-0B37-4EE7-9FB6-C679253A425E}" srcOrd="1"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930339D-D779-48AC-A30A-A35A717F57D4}" type="datetimeFigureOut">
              <a:rPr lang="ru-RU" smtClean="0"/>
              <a:pPr/>
              <a:t>15.11.2017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D80B4B6-250C-4908-8DCD-ABF30AFBFC1C}"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Образ слайда 1"/>
          <p:cNvSpPr>
            <a:spLocks noGrp="1" noRot="1" noChangeAspect="1"/>
          </p:cNvSpPr>
          <p:nvPr>
            <p:ph type="sldImg"/>
          </p:nvPr>
        </p:nvSpPr>
        <p:spPr bwMode="auto">
          <a:noFill/>
          <a:ln>
            <a:solidFill>
              <a:srgbClr val="000000"/>
            </a:solidFill>
            <a:miter lim="800000"/>
            <a:headEnd/>
            <a:tailEnd/>
          </a:ln>
        </p:spPr>
      </p:sp>
      <p:sp>
        <p:nvSpPr>
          <p:cNvPr id="22530"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smtClean="0"/>
          </a:p>
        </p:txBody>
      </p:sp>
      <p:sp>
        <p:nvSpPr>
          <p:cNvPr id="22531"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1D64CB7-BB6D-4734-98D2-5D33010204E8}" type="slidenum">
              <a:rPr lang="ru-RU">
                <a:cs typeface="Arial" charset="0"/>
              </a:rPr>
              <a:pPr fontAlgn="base">
                <a:spcBef>
                  <a:spcPct val="0"/>
                </a:spcBef>
                <a:spcAft>
                  <a:spcPct val="0"/>
                </a:spcAft>
              </a:pPr>
              <a:t>3</a:t>
            </a:fld>
            <a:endParaRPr lang="ru-RU">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20" name="Нижний колонтитул 19"/>
          <p:cNvSpPr>
            <a:spLocks noGrp="1"/>
          </p:cNvSpPr>
          <p:nvPr>
            <p:ph type="ftr" sz="quarter" idx="11"/>
          </p:nvPr>
        </p:nvSpPr>
        <p:spPr/>
        <p:txBody>
          <a:bodyPr/>
          <a:lstStyle>
            <a:extLst/>
          </a:lstStyle>
          <a:p>
            <a:pPr>
              <a:defRPr/>
            </a:pPr>
            <a:endParaRPr lang="ru-RU"/>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pPr>
                <a:defRPr/>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75084564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530094933"/>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3094675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01875025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64813779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8178676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1400246093"/>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33548970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25086395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71272544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pPr/>
              <a:t>11/15/2017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FE8DF1E-33BB-4377-9A26-35481BA06C7C}" type="slidenum">
              <a:rPr lang="en-US" smtClean="0"/>
              <a:pPr/>
              <a:t>‹#›</a:t>
            </a:fld>
            <a:endParaRPr lang="en-US"/>
          </a:p>
        </p:txBody>
      </p:sp>
    </p:spTree>
    <p:extLst>
      <p:ext uri="{BB962C8B-B14F-4D97-AF65-F5344CB8AC3E}">
        <p14:creationId xmlns:p14="http://schemas.microsoft.com/office/powerpoint/2010/main" xmlns="" val="3382581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 xmlns:p14="http://schemas.microsoft.com/office/powerpoint/2010/main" val="2543516437"/>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 xmlns:p14="http://schemas.microsoft.com/office/powerpoint/2010/main" val="74129747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399182068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245933488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245316171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274398906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11950036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37906674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350495944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16697900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15.11.2017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49177046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4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C504344-826D-424F-B276-FA3DC188FE36}" type="slidenum">
              <a:rPr lang="ru-RU"/>
              <a:pPr>
                <a:defRPr/>
              </a:pPr>
              <a:t>‹#›</a:t>
            </a:fld>
            <a:endParaRPr lang="ru-RU"/>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EE14305-ADAD-4A89-A3DA-DE02EE03FDA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2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A6F0381-1F9E-402E-9CD0-66F2BC08103C}" type="slidenum">
              <a:rPr lang="ru-RU"/>
              <a:pPr>
                <a:defRPr/>
              </a:pPr>
              <a:t>‹#›</a:t>
            </a:fld>
            <a:endParaRPr lang="ru-RU"/>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14787BC5-353C-4B27-9C9D-22FCA6BAA3DE}" type="slidenum">
              <a:rPr lang="ru-RU"/>
              <a:pPr>
                <a:defRPr/>
              </a:pPr>
              <a:t>‹#›</a:t>
            </a:fld>
            <a:endParaRPr lang="ru-RU"/>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410723F3-1573-4272-AB1C-087A85B1BEBC}" type="slidenum">
              <a:rPr lang="ru-RU"/>
              <a:pPr>
                <a:defRPr/>
              </a:pPr>
              <a:t>‹#›</a:t>
            </a:fld>
            <a:endParaRPr lang="ru-RU"/>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8F0A115B-CD3F-4691-80DA-F09DC5E8DA65}" type="slidenum">
              <a:rPr lang="ru-RU"/>
              <a:pPr>
                <a:defRPr/>
              </a:pPr>
              <a:t>‹#›</a:t>
            </a:fld>
            <a:endParaRPr lang="ru-RU"/>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7713A24D-3AA3-4DA2-A89B-BCF6AE96802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1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7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1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966486ED-C6F5-4E7F-822C-2EFCAD7C6B3E}" type="slidenum">
              <a:rPr lang="ru-RU"/>
              <a:pPr>
                <a:defRPr/>
              </a:pPr>
              <a:t>‹#›</a:t>
            </a:fld>
            <a:endParaRPr lang="ru-RU"/>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91"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91"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91"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12E12032-A896-42F9-9A0A-D711DD470D77}" type="slidenum">
              <a:rPr lang="ru-RU"/>
              <a:pPr>
                <a:defRPr/>
              </a:pPr>
              <a:t>‹#›</a:t>
            </a:fld>
            <a:endParaRPr lang="ru-RU"/>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CCA2F74-7205-48E9-8C1D-3D2C0A3D5E0E}" type="slidenum">
              <a:rPr lang="ru-RU"/>
              <a:pPr>
                <a:defRPr/>
              </a:pPr>
              <a:t>‹#›</a:t>
            </a:fld>
            <a:endParaRPr lang="ru-RU"/>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5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5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12B931D7-E7F4-49E8-A384-FDACE4B34F1C}" type="slidenum">
              <a:rPr lang="ru-RU"/>
              <a:pPr>
                <a:defRPr/>
              </a:pPr>
              <a:t>‹#›</a:t>
            </a:fld>
            <a:endParaRPr lang="ru-RU"/>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Only" preserve="1">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4" y="274658"/>
            <a:ext cx="8229600" cy="5851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6BC2CCAE-A7AB-4BE7-BA0E-9790D4B0EE5F}"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chart">
  <p:cSld name="Заголовок и диаграмм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923" y="103188"/>
            <a:ext cx="8243887" cy="1314450"/>
          </a:xfrm>
        </p:spPr>
        <p:txBody>
          <a:bodyPr/>
          <a:lstStyle/>
          <a:p>
            <a:r>
              <a:rPr lang="ru-RU" smtClean="0"/>
              <a:t>Образец заголовка</a:t>
            </a:r>
            <a:endParaRPr lang="ru-RU"/>
          </a:p>
        </p:txBody>
      </p:sp>
      <p:sp>
        <p:nvSpPr>
          <p:cNvPr id="3" name="Диаграмма 2"/>
          <p:cNvSpPr>
            <a:spLocks noGrp="1"/>
          </p:cNvSpPr>
          <p:nvPr>
            <p:ph type="chart" idx="1"/>
          </p:nvPr>
        </p:nvSpPr>
        <p:spPr>
          <a:xfrm>
            <a:off x="457204" y="1600201"/>
            <a:ext cx="8229600" cy="4456113"/>
          </a:xfrm>
        </p:spPr>
        <p:txBody>
          <a:bodyPr>
            <a:normAutofit/>
          </a:bodyPr>
          <a:lstStyle/>
          <a:p>
            <a:pPr lvl="0"/>
            <a:endParaRPr lang="ru-RU" noProof="0" smtClean="0"/>
          </a:p>
        </p:txBody>
      </p:sp>
      <p:sp>
        <p:nvSpPr>
          <p:cNvPr id="4" name="Rectangle 47"/>
          <p:cNvSpPr>
            <a:spLocks noGrp="1" noChangeArrowheads="1"/>
          </p:cNvSpPr>
          <p:nvPr>
            <p:ph type="dt" sz="half" idx="10"/>
          </p:nvPr>
        </p:nvSpPr>
        <p:spPr/>
        <p:txBody>
          <a:bodyPr/>
          <a:lstStyle>
            <a:lvl1pPr>
              <a:defRPr/>
            </a:lvl1pPr>
          </a:lstStyle>
          <a:p>
            <a:pPr>
              <a:defRPr/>
            </a:pPr>
            <a:endParaRPr lang="ru-RU"/>
          </a:p>
        </p:txBody>
      </p:sp>
      <p:sp>
        <p:nvSpPr>
          <p:cNvPr id="5" name="Rectangle 48"/>
          <p:cNvSpPr>
            <a:spLocks noGrp="1" noChangeArrowheads="1"/>
          </p:cNvSpPr>
          <p:nvPr>
            <p:ph type="ftr" sz="quarter" idx="11"/>
          </p:nvPr>
        </p:nvSpPr>
        <p:spPr/>
        <p:txBody>
          <a:bodyPr/>
          <a:lstStyle>
            <a:lvl1pPr>
              <a:defRPr/>
            </a:lvl1pPr>
          </a:lstStyle>
          <a:p>
            <a:pPr>
              <a:defRPr/>
            </a:pPr>
            <a:endParaRPr lang="ru-RU"/>
          </a:p>
        </p:txBody>
      </p:sp>
      <p:sp>
        <p:nvSpPr>
          <p:cNvPr id="6" name="Rectangle 49"/>
          <p:cNvSpPr>
            <a:spLocks noGrp="1" noChangeArrowheads="1"/>
          </p:cNvSpPr>
          <p:nvPr>
            <p:ph type="sldNum" sz="quarter" idx="12"/>
          </p:nvPr>
        </p:nvSpPr>
        <p:spPr/>
        <p:txBody>
          <a:bodyPr/>
          <a:lstStyle>
            <a:lvl1pPr>
              <a:defRPr/>
            </a:lvl1pPr>
          </a:lstStyle>
          <a:p>
            <a:pPr>
              <a:defRPr/>
            </a:pPr>
            <a:fld id="{8109801C-7C90-41C9-B8E9-36B99C714D3A}" type="slidenum">
              <a:rPr lang="ru-RU"/>
              <a:pPr>
                <a:defRPr/>
              </a:pPr>
              <a:t>‹#›</a:t>
            </a:fld>
            <a:endParaRPr lang="ru-RU"/>
          </a:p>
        </p:txBody>
      </p:sp>
    </p:spTree>
  </p:cSld>
  <p:clrMapOvr>
    <a:masterClrMapping/>
  </p:clrMapOvr>
  <p:transition>
    <p:wipe dir="u"/>
  </p:transition>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4676" y="304801"/>
            <a:ext cx="8001000" cy="12160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566738" y="1752600"/>
            <a:ext cx="8001000" cy="4267200"/>
          </a:xfrm>
        </p:spPr>
        <p:txBody>
          <a:bodyPr/>
          <a:lstStyle/>
          <a:p>
            <a:pPr lvl="0"/>
            <a:endParaRPr lang="ru-RU"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81C9F27-5AD6-404E-9D7C-C071885864F3}"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4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B4581313-3196-491C-861A-801F0CD02D9D}" type="datetimeFigureOut">
              <a:rPr lang="ru-RU"/>
              <a:pPr>
                <a:defRPr/>
              </a:pPr>
              <a:t>15.11.2017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C60AD8-97AC-4747-A2E3-8586F6689E82}" type="slidenum">
              <a:rPr lang="ru-RU"/>
              <a:pPr>
                <a:defRPr/>
              </a:pPr>
              <a:t>‹#›</a:t>
            </a:fld>
            <a:endParaRPr lang="ru-RU"/>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F848AB36-D703-4728-B232-932A5F80AC79}" type="datetimeFigureOut">
              <a:rPr lang="ru-RU"/>
              <a:pPr>
                <a:defRPr/>
              </a:pPr>
              <a:t>15.11.2017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E7519297-1397-49F4-952B-EDAEA329822F}"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2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78D64CA2-ED01-44CF-A85B-9EABA6FF4494}" type="datetimeFigureOut">
              <a:rPr lang="ru-RU"/>
              <a:pPr>
                <a:defRPr/>
              </a:pPr>
              <a:t>15.11.2017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D834BD1D-B80B-4A90-914A-03917B14F2C5}" type="slidenum">
              <a:rPr lang="ru-RU"/>
              <a:pPr>
                <a:defRPr/>
              </a:pPr>
              <a:t>‹#›</a:t>
            </a:fld>
            <a:endParaRPr lang="ru-RU"/>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2E4544C8-25A7-40AB-9A14-1B80FBEC6DF3}" type="datetimeFigureOut">
              <a:rPr lang="ru-RU"/>
              <a:pPr>
                <a:defRPr/>
              </a:pPr>
              <a:t>15.11.2017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B7196527-FBA1-40A2-84DF-DD57FAC05572}" type="slidenum">
              <a:rPr lang="ru-RU"/>
              <a:pPr>
                <a:defRPr/>
              </a:pPr>
              <a:t>‹#›</a:t>
            </a:fld>
            <a:endParaRPr lang="ru-RU"/>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0DC1957F-4D5F-4A11-ADF6-606880D7A5C4}" type="datetimeFigureOut">
              <a:rPr lang="ru-RU"/>
              <a:pPr>
                <a:defRPr/>
              </a:pPr>
              <a:t>15.11.2017</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168AE3C3-85F5-471A-BAA8-289F66BE53F0}" type="slidenum">
              <a:rPr lang="ru-RU"/>
              <a:pPr>
                <a:defRPr/>
              </a:pPr>
              <a:t>‹#›</a:t>
            </a:fld>
            <a:endParaRPr lang="ru-RU"/>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BDCE470A-6629-49B8-8589-844977CE304E}" type="datetimeFigureOut">
              <a:rPr lang="ru-RU"/>
              <a:pPr>
                <a:defRPr/>
              </a:pPr>
              <a:t>15.11.2017</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235AB211-CD1D-4C44-85D9-D5E8049A86C9}" type="slidenum">
              <a:rPr lang="ru-RU"/>
              <a:pPr>
                <a:defRPr/>
              </a:pPr>
              <a:t>‹#›</a:t>
            </a:fld>
            <a:endParaRPr lang="ru-RU"/>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D328B326-0637-441D-8E78-70DEA1031319}" type="datetimeFigureOut">
              <a:rPr lang="ru-RU"/>
              <a:pPr>
                <a:defRPr/>
              </a:pPr>
              <a:t>15.11.2017</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C8F1FD18-324C-428E-AD5B-5116B8C13DC4}"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1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7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10"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7834C60C-09E6-4AFB-932C-84A4B45F6A24}" type="datetimeFigureOut">
              <a:rPr lang="ru-RU"/>
              <a:pPr>
                <a:defRPr/>
              </a:pPr>
              <a:t>15.11.2017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9D4C2F92-FFF3-40D7-918A-0CD1495C98E1}" type="slidenum">
              <a:rPr lang="ru-RU"/>
              <a:pPr>
                <a:defRPr/>
              </a:pPr>
              <a:t>‹#›</a:t>
            </a:fld>
            <a:endParaRPr lang="ru-RU"/>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91"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91"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91"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9E7F636F-8F21-4330-8A3A-9613D28EC058}" type="datetimeFigureOut">
              <a:rPr lang="ru-RU"/>
              <a:pPr>
                <a:defRPr/>
              </a:pPr>
              <a:t>15.11.2017</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FADB165C-6343-4714-80D3-1D78FD526DE6}" type="slidenum">
              <a:rPr lang="ru-RU"/>
              <a:pPr>
                <a:defRPr/>
              </a:pPr>
              <a:t>‹#›</a:t>
            </a:fld>
            <a:endParaRPr lang="ru-RU"/>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2224D3E-A809-47D4-868C-8D6C3E2FB245}" type="datetimeFigureOut">
              <a:rPr lang="ru-RU"/>
              <a:pPr>
                <a:defRPr/>
              </a:pPr>
              <a:t>15.11.2017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8530F202-4C10-4C98-9C2D-C3F3C9F7D922}" type="slidenum">
              <a:rPr lang="ru-RU"/>
              <a:pPr>
                <a:defRPr/>
              </a:pPr>
              <a:t>‹#›</a:t>
            </a:fld>
            <a:endParaRPr lang="ru-RU"/>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5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5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65F1A9B3-E5E3-4A25-B43E-5EA863CB2801}" type="datetimeFigureOut">
              <a:rPr lang="ru-RU"/>
              <a:pPr>
                <a:defRPr/>
              </a:pPr>
              <a:t>15.11.2017</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C6A80615-D19E-4F5F-9FAB-39DA589B25C6}" type="slidenum">
              <a:rPr lang="ru-RU"/>
              <a:pPr>
                <a:defRPr/>
              </a:pPr>
              <a:t>‹#›</a:t>
            </a:fld>
            <a:endParaRPr lang="ru-RU"/>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92DA8EC3-BF08-4387-BEAA-7E1E445692B3}"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96AE08D-01EB-444E-BC18-6895B8E2DEA3}" type="datetimeFigureOut">
              <a:rPr lang="ru-RU" smtClean="0"/>
              <a:pPr/>
              <a:t>15.11.2017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92DA8EC3-BF08-4387-BEAA-7E1E445692B3}"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slideLayout" Target="../slideLayouts/slideLayout90.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slideLayout" Target="../slideLayouts/slideLayout89.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5" Type="http://schemas.openxmlformats.org/officeDocument/2006/relationships/theme" Target="../theme/theme8.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slideLayout" Target="../slideLayouts/slideLayout9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9.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theme" Target="../theme/theme9.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10.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1.xml"/><Relationship Id="rId3" Type="http://schemas.openxmlformats.org/officeDocument/2006/relationships/slideLayout" Target="../slideLayouts/slideLayout116.xml"/><Relationship Id="rId7" Type="http://schemas.openxmlformats.org/officeDocument/2006/relationships/slideLayout" Target="../slideLayouts/slideLayout120.xml"/><Relationship Id="rId12" Type="http://schemas.openxmlformats.org/officeDocument/2006/relationships/theme" Target="../theme/theme11.xml"/><Relationship Id="rId2" Type="http://schemas.openxmlformats.org/officeDocument/2006/relationships/slideLayout" Target="../slideLayouts/slideLayout115.xml"/><Relationship Id="rId1" Type="http://schemas.openxmlformats.org/officeDocument/2006/relationships/slideLayout" Target="../slideLayouts/slideLayout114.xml"/><Relationship Id="rId6" Type="http://schemas.openxmlformats.org/officeDocument/2006/relationships/slideLayout" Target="../slideLayouts/slideLayout119.xml"/><Relationship Id="rId11" Type="http://schemas.openxmlformats.org/officeDocument/2006/relationships/slideLayout" Target="../slideLayouts/slideLayout124.xml"/><Relationship Id="rId5" Type="http://schemas.openxmlformats.org/officeDocument/2006/relationships/slideLayout" Target="../slideLayouts/slideLayout118.xml"/><Relationship Id="rId10" Type="http://schemas.openxmlformats.org/officeDocument/2006/relationships/slideLayout" Target="../slideLayouts/slideLayout123.xml"/><Relationship Id="rId4" Type="http://schemas.openxmlformats.org/officeDocument/2006/relationships/slideLayout" Target="../slideLayouts/slideLayout117.xml"/><Relationship Id="rId9" Type="http://schemas.openxmlformats.org/officeDocument/2006/relationships/slideLayout" Target="../slideLayouts/slideLayout1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pPr>
                <a:defRPr/>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xmlns=""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pPr/>
              <a:t>11/15/2017</a:t>
            </a:fld>
            <a:endParaRPr lang="en-US"/>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pPr/>
              <a:t>‹#›</a:t>
            </a:fld>
            <a:endParaRPr lang="en-US"/>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xmlns="" val="1223321422"/>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15.11.2017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834" r:id="rId1"/>
    <p:sldLayoutId id="2147483835" r:id="rId2"/>
    <p:sldLayoutId id="2147483836" r:id="rId3"/>
    <p:sldLayoutId id="2147483837" r:id="rId4"/>
    <p:sldLayoutId id="2147483838" r:id="rId5"/>
    <p:sldLayoutId id="2147483839" r:id="rId6"/>
    <p:sldLayoutId id="2147483840" r:id="rId7"/>
    <p:sldLayoutId id="2147483841" r:id="rId8"/>
    <p:sldLayoutId id="2147483842" r:id="rId9"/>
    <p:sldLayoutId id="2147483843" r:id="rId10"/>
    <p:sldLayoutId id="214748384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46" r:id="rId1"/>
    <p:sldLayoutId id="2147483847" r:id="rId2"/>
    <p:sldLayoutId id="2147483848" r:id="rId3"/>
    <p:sldLayoutId id="2147483849" r:id="rId4"/>
    <p:sldLayoutId id="2147483850" r:id="rId5"/>
    <p:sldLayoutId id="2147483851" r:id="rId6"/>
    <p:sldLayoutId id="2147483852" r:id="rId7"/>
    <p:sldLayoutId id="2147483853" r:id="rId8"/>
    <p:sldLayoutId id="2147483854" r:id="rId9"/>
    <p:sldLayoutId id="2147483855" r:id="rId10"/>
    <p:sldLayoutId id="214748385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4"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5123" name="Rectangle 3"/>
          <p:cNvSpPr>
            <a:spLocks noGrp="1" noChangeArrowheads="1"/>
          </p:cNvSpPr>
          <p:nvPr>
            <p:ph type="body" idx="1"/>
          </p:nvPr>
        </p:nvSpPr>
        <p:spPr bwMode="auto">
          <a:xfrm>
            <a:off x="457204"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058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ru-RU"/>
          </a:p>
        </p:txBody>
      </p:sp>
      <p:sp>
        <p:nvSpPr>
          <p:cNvPr id="205829" name="Rectangle 5"/>
          <p:cNvSpPr>
            <a:spLocks noGrp="1" noChangeArrowheads="1"/>
          </p:cNvSpPr>
          <p:nvPr>
            <p:ph type="ftr" sz="quarter" idx="3"/>
          </p:nvPr>
        </p:nvSpPr>
        <p:spPr bwMode="auto">
          <a:xfrm>
            <a:off x="3124204"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ru-RU"/>
          </a:p>
        </p:txBody>
      </p:sp>
      <p:sp>
        <p:nvSpPr>
          <p:cNvPr id="205830" name="Rectangle 6"/>
          <p:cNvSpPr>
            <a:spLocks noGrp="1" noChangeArrowheads="1"/>
          </p:cNvSpPr>
          <p:nvPr>
            <p:ph type="sldNum" sz="quarter" idx="4"/>
          </p:nvPr>
        </p:nvSpPr>
        <p:spPr bwMode="auto">
          <a:xfrm>
            <a:off x="6553201"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E4B11DBE-5DC3-4D45-97B8-D2E4223594DD}"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Заголовок 1"/>
          <p:cNvSpPr>
            <a:spLocks noGrp="1"/>
          </p:cNvSpPr>
          <p:nvPr>
            <p:ph type="title"/>
          </p:nvPr>
        </p:nvSpPr>
        <p:spPr bwMode="auto">
          <a:xfrm>
            <a:off x="457204"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2051" name="Текст 2"/>
          <p:cNvSpPr>
            <a:spLocks noGrp="1"/>
          </p:cNvSpPr>
          <p:nvPr>
            <p:ph type="body" idx="1"/>
          </p:nvPr>
        </p:nvSpPr>
        <p:spPr bwMode="auto">
          <a:xfrm>
            <a:off x="457204"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7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1CF28754-EC68-4A00-8B70-4480CC851911}" type="datetimeFigureOut">
              <a:rPr lang="ru-RU"/>
              <a:pPr>
                <a:defRPr/>
              </a:pPr>
              <a:t>15.11.2017</a:t>
            </a:fld>
            <a:endParaRPr lang="ru-RU"/>
          </a:p>
        </p:txBody>
      </p:sp>
      <p:sp>
        <p:nvSpPr>
          <p:cNvPr id="5" name="Нижний колонтитул 4"/>
          <p:cNvSpPr>
            <a:spLocks noGrp="1"/>
          </p:cNvSpPr>
          <p:nvPr>
            <p:ph type="ftr" sz="quarter" idx="3"/>
          </p:nvPr>
        </p:nvSpPr>
        <p:spPr>
          <a:xfrm>
            <a:off x="3124204" y="635637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1" y="635637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625E387D-2642-4975-AC7A-4A095AF013D1}"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873" r:id="rId1"/>
    <p:sldLayoutId id="2147483874" r:id="rId2"/>
    <p:sldLayoutId id="2147483875" r:id="rId3"/>
    <p:sldLayoutId id="2147483876" r:id="rId4"/>
    <p:sldLayoutId id="2147483877" r:id="rId5"/>
    <p:sldLayoutId id="2147483878" r:id="rId6"/>
    <p:sldLayoutId id="2147483879" r:id="rId7"/>
    <p:sldLayoutId id="2147483880" r:id="rId8"/>
    <p:sldLayoutId id="2147483881" r:id="rId9"/>
    <p:sldLayoutId id="2147483882" r:id="rId10"/>
    <p:sldLayoutId id="2147483883" r:id="rId11"/>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885" r:id="rId1"/>
    <p:sldLayoutId id="2147483886" r:id="rId2"/>
    <p:sldLayoutId id="2147483887" r:id="rId3"/>
    <p:sldLayoutId id="2147483888" r:id="rId4"/>
    <p:sldLayoutId id="2147483889" r:id="rId5"/>
    <p:sldLayoutId id="2147483890" r:id="rId6"/>
    <p:sldLayoutId id="2147483891" r:id="rId7"/>
    <p:sldLayoutId id="2147483892" r:id="rId8"/>
    <p:sldLayoutId id="2147483893" r:id="rId9"/>
    <p:sldLayoutId id="2147483894" r:id="rId10"/>
    <p:sldLayoutId id="2147483895"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96AE08D-01EB-444E-BC18-6895B8E2DEA3}" type="datetimeFigureOut">
              <a:rPr lang="ru-RU" smtClean="0"/>
              <a:pPr/>
              <a:t>15.11.2017</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2DA8EC3-BF08-4387-BEAA-7E1E445692B3}"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97" r:id="rId1"/>
    <p:sldLayoutId id="2147483898" r:id="rId2"/>
    <p:sldLayoutId id="2147483899" r:id="rId3"/>
    <p:sldLayoutId id="2147483900" r:id="rId4"/>
    <p:sldLayoutId id="2147483901" r:id="rId5"/>
    <p:sldLayoutId id="2147483902" r:id="rId6"/>
    <p:sldLayoutId id="2147483903" r:id="rId7"/>
    <p:sldLayoutId id="2147483904" r:id="rId8"/>
    <p:sldLayoutId id="2147483905" r:id="rId9"/>
    <p:sldLayoutId id="2147483906" r:id="rId10"/>
    <p:sldLayoutId id="2147483907"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5.xml"/><Relationship Id="rId4" Type="http://schemas.openxmlformats.org/officeDocument/2006/relationships/image" Target="../media/image10.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35.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4.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5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diagramLayout" Target="../diagrams/layout1.xml"/><Relationship Id="rId7" Type="http://schemas.openxmlformats.org/officeDocument/2006/relationships/image" Target="../media/image33.jpeg"/><Relationship Id="rId2" Type="http://schemas.openxmlformats.org/officeDocument/2006/relationships/diagramData" Target="../diagrams/data1.xml"/><Relationship Id="rId1" Type="http://schemas.openxmlformats.org/officeDocument/2006/relationships/slideLayout" Target="../slideLayouts/slideLayout68.xml"/><Relationship Id="rId6" Type="http://schemas.openxmlformats.org/officeDocument/2006/relationships/image" Target="../media/image32.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jpeg"/><Relationship Id="rId1" Type="http://schemas.openxmlformats.org/officeDocument/2006/relationships/slideLayout" Target="../slideLayouts/slideLayout79.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98.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9.xml"/><Relationship Id="rId1" Type="http://schemas.openxmlformats.org/officeDocument/2006/relationships/vmlDrawing" Target="../drawings/vmlDrawing1.vml"/></Relationships>
</file>

<file path=ppt/slides/_rels/slide1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9.xml"/><Relationship Id="rId4" Type="http://schemas.openxmlformats.org/officeDocument/2006/relationships/image" Target="../media/image44.jpeg"/></Relationships>
</file>

<file path=ppt/slides/_rels/slide1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9.xml"/><Relationship Id="rId6" Type="http://schemas.openxmlformats.org/officeDocument/2006/relationships/image" Target="../media/image49.png"/><Relationship Id="rId5" Type="http://schemas.openxmlformats.org/officeDocument/2006/relationships/image" Target="../media/image48.jpeg"/><Relationship Id="rId4" Type="http://schemas.openxmlformats.org/officeDocument/2006/relationships/image" Target="../media/image47.jpeg"/></Relationships>
</file>

<file path=ppt/slides/_rels/slide1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gif"/><Relationship Id="rId1" Type="http://schemas.openxmlformats.org/officeDocument/2006/relationships/slideLayout" Target="../slideLayouts/slideLayout79.xml"/><Relationship Id="rId4" Type="http://schemas.openxmlformats.org/officeDocument/2006/relationships/image" Target="../media/image52.jpeg"/></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57.xml"/><Relationship Id="rId4" Type="http://schemas.openxmlformats.org/officeDocument/2006/relationships/image" Target="../media/image55.jpe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57.jpeg"/><Relationship Id="rId2" Type="http://schemas.openxmlformats.org/officeDocument/2006/relationships/diagramData" Target="../diagrams/data3.xml"/><Relationship Id="rId1" Type="http://schemas.openxmlformats.org/officeDocument/2006/relationships/slideLayout" Target="../slideLayouts/slideLayout104.xml"/><Relationship Id="rId6" Type="http://schemas.openxmlformats.org/officeDocument/2006/relationships/image" Target="../media/image56.jpe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diagramLayout" Target="../diagrams/layout4.xml"/><Relationship Id="rId7" Type="http://schemas.openxmlformats.org/officeDocument/2006/relationships/image" Target="../media/image59.jpeg"/><Relationship Id="rId2" Type="http://schemas.openxmlformats.org/officeDocument/2006/relationships/diagramData" Target="../diagrams/data4.xml"/><Relationship Id="rId1" Type="http://schemas.openxmlformats.org/officeDocument/2006/relationships/slideLayout" Target="../slideLayouts/slideLayout104.xml"/><Relationship Id="rId6" Type="http://schemas.openxmlformats.org/officeDocument/2006/relationships/image" Target="../media/image58.jpeg"/><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04.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2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3.xml"/><Relationship Id="rId4" Type="http://schemas.openxmlformats.org/officeDocument/2006/relationships/image" Target="../media/image68.jpeg"/></Relationships>
</file>

<file path=ppt/slides/_rels/slide2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hyperlink" Target="https://upload.wikimedia.org/wikipedia/commons/9/9f/Turpan_Millet.jpg" TargetMode="External"/><Relationship Id="rId1" Type="http://schemas.openxmlformats.org/officeDocument/2006/relationships/slideLayout" Target="../slideLayouts/slideLayout79.xml"/><Relationship Id="rId4" Type="http://schemas.openxmlformats.org/officeDocument/2006/relationships/image" Target="../media/image72.jpeg"/></Relationships>
</file>

<file path=ppt/slides/_rels/slide2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hyperlink" Target="https://mk.wikipedia.org/wiki/%D0%9F%D0%BE%D0%B4%D0%B0%D1%82%D0%BE%D1%82%D0%B5%D0%BA%D0%B0:A_closeup_of_white_sorghum.JPG" TargetMode="External"/><Relationship Id="rId1" Type="http://schemas.openxmlformats.org/officeDocument/2006/relationships/slideLayout" Target="../slideLayouts/slideLayout115.xml"/><Relationship Id="rId5" Type="http://schemas.openxmlformats.org/officeDocument/2006/relationships/image" Target="../media/image75.jpeg"/><Relationship Id="rId4" Type="http://schemas.openxmlformats.org/officeDocument/2006/relationships/image" Target="../media/image74.jpeg"/></Relationships>
</file>

<file path=ppt/slides/_rels/slide24.xml.rels><?xml version="1.0" encoding="UTF-8" standalone="yes"?>
<Relationships xmlns="http://schemas.openxmlformats.org/package/2006/relationships"><Relationship Id="rId8" Type="http://schemas.openxmlformats.org/officeDocument/2006/relationships/image" Target="../media/image78.jpeg"/><Relationship Id="rId3" Type="http://schemas.openxmlformats.org/officeDocument/2006/relationships/diagramLayout" Target="../diagrams/layout5.xml"/><Relationship Id="rId7" Type="http://schemas.openxmlformats.org/officeDocument/2006/relationships/image" Target="../media/image77.jpeg"/><Relationship Id="rId2" Type="http://schemas.openxmlformats.org/officeDocument/2006/relationships/diagramData" Target="../diagrams/data5.xml"/><Relationship Id="rId1" Type="http://schemas.openxmlformats.org/officeDocument/2006/relationships/slideLayout" Target="../slideLayouts/slideLayout104.xml"/><Relationship Id="rId6" Type="http://schemas.openxmlformats.org/officeDocument/2006/relationships/image" Target="../media/image76.jpeg"/><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2844" y="1071546"/>
            <a:ext cx="8629656" cy="1470025"/>
          </a:xfrm>
        </p:spPr>
        <p:style>
          <a:lnRef idx="3">
            <a:schemeClr val="lt1"/>
          </a:lnRef>
          <a:fillRef idx="1">
            <a:schemeClr val="accent1"/>
          </a:fillRef>
          <a:effectRef idx="1">
            <a:schemeClr val="accent1"/>
          </a:effectRef>
          <a:fontRef idx="minor">
            <a:schemeClr val="lt1"/>
          </a:fontRef>
        </p:style>
        <p:txBody>
          <a:bodyPr>
            <a:noAutofit/>
          </a:bodyPr>
          <a:lstStyle/>
          <a:p>
            <a:r>
              <a:rPr lang="uz-Cyrl-UZ" sz="48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7-мавзу. ДАЛАЛАРДА ЕМ-ХАШАК ЕТИШТИРИШ.</a:t>
            </a:r>
            <a:endParaRPr lang="ru-RU" sz="48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1026" name="Picture 2" descr="F:\Слайдларга\Ем хашак етиштириш\рАСМЛАР\000022_E02B9F251CEB3C304325817B002759E2_174531.jpg"/>
          <p:cNvPicPr>
            <a:picLocks noChangeAspect="1" noChangeArrowheads="1"/>
          </p:cNvPicPr>
          <p:nvPr/>
        </p:nvPicPr>
        <p:blipFill>
          <a:blip r:embed="rId2"/>
          <a:srcRect/>
          <a:stretch>
            <a:fillRect/>
          </a:stretch>
        </p:blipFill>
        <p:spPr bwMode="auto">
          <a:xfrm>
            <a:off x="142976" y="2714620"/>
            <a:ext cx="3212212" cy="2143140"/>
          </a:xfrm>
          <a:prstGeom prst="rect">
            <a:avLst/>
          </a:prstGeom>
          <a:noFill/>
        </p:spPr>
      </p:pic>
      <p:pic>
        <p:nvPicPr>
          <p:cNvPr id="1028" name="Picture 4" descr="F:\Слайдларга\Ем хашак етиштириш\рАСМЛАР\vazhskoe-feed.jpg"/>
          <p:cNvPicPr>
            <a:picLocks noChangeAspect="1" noChangeArrowheads="1"/>
          </p:cNvPicPr>
          <p:nvPr/>
        </p:nvPicPr>
        <p:blipFill>
          <a:blip r:embed="rId3"/>
          <a:srcRect/>
          <a:stretch>
            <a:fillRect/>
          </a:stretch>
        </p:blipFill>
        <p:spPr bwMode="auto">
          <a:xfrm>
            <a:off x="5881698" y="2714620"/>
            <a:ext cx="2857520" cy="2143140"/>
          </a:xfrm>
          <a:prstGeom prst="rect">
            <a:avLst/>
          </a:prstGeom>
          <a:noFill/>
        </p:spPr>
      </p:pic>
      <p:pic>
        <p:nvPicPr>
          <p:cNvPr id="1029" name="Picture 5" descr="F:\Слайдларга\Ем хашак етиштириш\рАСМЛАР\2512dcb0a10a20770d570159d56ffbffde0153a5.jpg"/>
          <p:cNvPicPr>
            <a:picLocks noChangeAspect="1" noChangeArrowheads="1"/>
          </p:cNvPicPr>
          <p:nvPr/>
        </p:nvPicPr>
        <p:blipFill>
          <a:blip r:embed="rId4"/>
          <a:srcRect/>
          <a:stretch>
            <a:fillRect/>
          </a:stretch>
        </p:blipFill>
        <p:spPr bwMode="auto">
          <a:xfrm>
            <a:off x="3000364" y="4286255"/>
            <a:ext cx="3268658" cy="2288061"/>
          </a:xfrm>
          <a:prstGeom prst="rect">
            <a:avLst/>
          </a:prstGeom>
          <a:noFill/>
        </p:spPr>
      </p:pic>
    </p:spTree>
    <p:extLst>
      <p:ext uri="{BB962C8B-B14F-4D97-AF65-F5344CB8AC3E}">
        <p14:creationId xmlns=""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428596" y="1142984"/>
            <a:ext cx="8429684" cy="39918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Донли экинлар.</a:t>
            </a:r>
            <a:endParaRPr lang="ru-RU" sz="2000" dirty="0" smtClean="0">
              <a:solidFill>
                <a:srgbClr val="0000FF"/>
              </a:solidFill>
              <a:latin typeface="Calibri"/>
              <a:ea typeface="Calibri"/>
              <a:cs typeface="Times New Roman"/>
            </a:endParaRP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Жавдар</a:t>
            </a:r>
            <a:endParaRPr lang="ru-RU" sz="2000" dirty="0" smtClean="0">
              <a:solidFill>
                <a:srgbClr val="0000FF"/>
              </a:solidFill>
              <a:latin typeface="Calibri"/>
              <a:ea typeface="Calibri"/>
              <a:cs typeface="Times New Roman"/>
            </a:endParaRP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Буғдой</a:t>
            </a:r>
            <a:endParaRPr lang="ru-RU" sz="2000" dirty="0" smtClean="0">
              <a:solidFill>
                <a:srgbClr val="0000FF"/>
              </a:solidFill>
              <a:latin typeface="Calibri"/>
              <a:ea typeface="Calibri"/>
              <a:cs typeface="Times New Roman"/>
            </a:endParaRP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Тритикале</a:t>
            </a:r>
            <a:endParaRPr lang="ru-RU" sz="2000" dirty="0" smtClean="0">
              <a:solidFill>
                <a:srgbClr val="0000FF"/>
              </a:solidFill>
              <a:latin typeface="Calibri"/>
              <a:ea typeface="Calibri"/>
              <a:cs typeface="Times New Roman"/>
            </a:endParaRP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Кузги арпа</a:t>
            </a:r>
            <a:endParaRPr lang="ru-RU" sz="2000" dirty="0" smtClean="0">
              <a:solidFill>
                <a:srgbClr val="0000FF"/>
              </a:solidFill>
              <a:latin typeface="Calibri"/>
              <a:ea typeface="Calibri"/>
              <a:cs typeface="Times New Roman"/>
            </a:endParaRP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Баҳорги донли экинлар, сули</a:t>
            </a:r>
            <a:endParaRPr lang="ru-RU" sz="2000" dirty="0" smtClean="0">
              <a:solidFill>
                <a:srgbClr val="0000FF"/>
              </a:solidFill>
              <a:latin typeface="Calibri"/>
              <a:ea typeface="Calibri"/>
              <a:cs typeface="Times New Roman"/>
            </a:endParaRPr>
          </a:p>
          <a:p>
            <a:pPr marL="342900" lvl="0" indent="-342900" algn="just" hangingPunct="0">
              <a:lnSpc>
                <a:spcPct val="115000"/>
              </a:lnSpc>
              <a:spcAft>
                <a:spcPts val="0"/>
              </a:spcAft>
              <a:buFont typeface="+mj-lt"/>
              <a:buAutoNum type="arabicPeriod"/>
            </a:pPr>
            <a:r>
              <a:rPr lang="uz-Cyrl-UZ" sz="2800" b="1" dirty="0" smtClean="0">
                <a:solidFill>
                  <a:srgbClr val="0000FF"/>
                </a:solidFill>
                <a:latin typeface="Times New Roman"/>
                <a:ea typeface="Times New Roman"/>
                <a:cs typeface="Times New Roman"/>
              </a:rPr>
              <a:t>Оқжўхори</a:t>
            </a:r>
            <a:endParaRPr lang="ru-RU" sz="2000" dirty="0" smtClean="0">
              <a:solidFill>
                <a:srgbClr val="0000FF"/>
              </a:solidFill>
              <a:latin typeface="Calibri"/>
              <a:ea typeface="Calibri"/>
              <a:cs typeface="Times New Roman"/>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rgbClr val="0000FF"/>
                </a:solidFill>
                <a:effectLst/>
                <a:latin typeface="Times New Roman" pitchFamily="18" charset="0"/>
                <a:ea typeface="Calibri" pitchFamily="34" charset="0"/>
                <a:cs typeface="Times New Roman" pitchFamily="18" charset="0"/>
              </a:rPr>
              <a:t>	</a:t>
            </a:r>
            <a:endParaRPr kumimoji="0" lang="uz-Cyrl-UZ" sz="3600" b="0" i="0" u="none" strike="noStrike" cap="none" normalizeH="0" baseline="0" dirty="0" smtClean="0">
              <a:ln>
                <a:noFill/>
              </a:ln>
              <a:solidFill>
                <a:srgbClr val="0000FF"/>
              </a:solidFill>
              <a:effectLst/>
              <a:latin typeface="Arial" pitchFamily="34" charset="0"/>
            </a:endParaRPr>
          </a:p>
        </p:txBody>
      </p:sp>
    </p:spTree>
    <p:extLst>
      <p:ext uri="{BB962C8B-B14F-4D97-AF65-F5344CB8AC3E}">
        <p14:creationId xmlns:p14="http://schemas.microsoft.com/office/powerpoint/2010/main" xmlns="" val="3372927234"/>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71414"/>
            <a:ext cx="8329642" cy="868346"/>
          </a:xfrm>
          <a:ln/>
        </p:spPr>
        <p:style>
          <a:lnRef idx="2">
            <a:schemeClr val="accent2">
              <a:shade val="50000"/>
            </a:schemeClr>
          </a:lnRef>
          <a:fillRef idx="1">
            <a:schemeClr val="accent2"/>
          </a:fillRef>
          <a:effectRef idx="0">
            <a:schemeClr val="accent2"/>
          </a:effectRef>
          <a:fontRef idx="minor">
            <a:schemeClr val="lt1"/>
          </a:fontRef>
        </p:style>
        <p:txBody>
          <a:bodyPr rtlCol="0">
            <a:noAutofit/>
          </a:bodyPr>
          <a:lstStyle/>
          <a:p>
            <a:pPr algn="ctr" fontAlgn="auto">
              <a:spcAft>
                <a:spcPts val="0"/>
              </a:spcAft>
              <a:defRPr/>
            </a:pPr>
            <a:r>
              <a:rPr lang="uz-Cyrl-UZ" sz="3200" dirty="0" smtClean="0"/>
              <a:t>Донли экинлар</a:t>
            </a:r>
            <a:endParaRPr lang="ru-RU" sz="3200" dirty="0"/>
          </a:p>
        </p:txBody>
      </p:sp>
      <p:sp>
        <p:nvSpPr>
          <p:cNvPr id="3" name="Содержимое 2"/>
          <p:cNvSpPr>
            <a:spLocks noGrp="1"/>
          </p:cNvSpPr>
          <p:nvPr>
            <p:ph idx="1"/>
          </p:nvPr>
        </p:nvSpPr>
        <p:spPr>
          <a:xfrm>
            <a:off x="285750" y="1000108"/>
            <a:ext cx="8686800" cy="2428892"/>
          </a:xfrm>
        </p:spPr>
        <p:style>
          <a:lnRef idx="1">
            <a:schemeClr val="accent3"/>
          </a:lnRef>
          <a:fillRef idx="2">
            <a:schemeClr val="accent3"/>
          </a:fillRef>
          <a:effectRef idx="1">
            <a:schemeClr val="accent3"/>
          </a:effectRef>
          <a:fontRef idx="minor">
            <a:schemeClr val="dk1"/>
          </a:fontRef>
        </p:style>
        <p:txBody>
          <a:bodyPr rtlCol="0">
            <a:noAutofit/>
          </a:bodyPr>
          <a:lstStyle/>
          <a:p>
            <a:pPr algn="just">
              <a:defRPr/>
            </a:pPr>
            <a:r>
              <a:rPr lang="uz-Cyrl-UZ" sz="1600" b="1" dirty="0" smtClean="0">
                <a:solidFill>
                  <a:srgbClr val="0000FF"/>
                </a:solidFill>
                <a:latin typeface="Arial Black" pitchFamily="34" charset="0"/>
                <a:cs typeface="Times New Roman" pitchFamily="18" charset="0"/>
              </a:rPr>
              <a:t>Ўзбекистонда пахта ва дон етиштириш қишлоқ хўжалигининг асоси ҳисобланади. Кейинги йилларда мамлакатимизда 7 млн. т дан ортиқроқ дон етиштирилмоқда, бу доннинг асосий қисми суғориладиган ерлардан олинмоқда.</a:t>
            </a:r>
          </a:p>
          <a:p>
            <a:pPr algn="just">
              <a:defRPr/>
            </a:pPr>
            <a:r>
              <a:rPr lang="uz-Cyrl-UZ" sz="1600" b="1" dirty="0" smtClean="0">
                <a:solidFill>
                  <a:srgbClr val="0000FF"/>
                </a:solidFill>
                <a:latin typeface="Arial Black" pitchFamily="34" charset="0"/>
                <a:cs typeface="Times New Roman" pitchFamily="18" charset="0"/>
              </a:rPr>
              <a:t>Суғориладиган ерларда дон етиштиришни кўпайтириш муҳим вазифа ҳисобланиб, бу экинлар ҳосилдорлигини кўпайтириш йўли билан ҳал этилиши керак. Ҳар гектар майдондан олинадиган ҳосилни кўпайтиришнинг ишончли йўли ҳар бир экин учун турли тупроқ-иқлим шароитларига мос келадиган такомиллашган интенсив технологияларни жорий этишдир. </a:t>
            </a:r>
            <a:endParaRPr lang="ru-RU" sz="1600" b="1" dirty="0">
              <a:solidFill>
                <a:srgbClr val="0000FF"/>
              </a:solidFill>
              <a:latin typeface="Arial Black" pitchFamily="34" charset="0"/>
              <a:cs typeface="Times New Roman" pitchFamily="18" charset="0"/>
            </a:endParaRPr>
          </a:p>
        </p:txBody>
      </p:sp>
      <p:pic>
        <p:nvPicPr>
          <p:cNvPr id="21511" name="Picture 298" descr="скачанные файлы (2)"/>
          <p:cNvPicPr>
            <a:picLocks noChangeAspect="1" noChangeArrowheads="1"/>
          </p:cNvPicPr>
          <p:nvPr/>
        </p:nvPicPr>
        <p:blipFill>
          <a:blip r:embed="rId3"/>
          <a:srcRect/>
          <a:stretch>
            <a:fillRect/>
          </a:stretch>
        </p:blipFill>
        <p:spPr bwMode="auto">
          <a:xfrm>
            <a:off x="7215188" y="5489598"/>
            <a:ext cx="1928812" cy="1225550"/>
          </a:xfrm>
          <a:prstGeom prst="rect">
            <a:avLst/>
          </a:prstGeom>
          <a:noFill/>
          <a:ln w="9525">
            <a:noFill/>
            <a:miter lim="800000"/>
            <a:headEnd/>
            <a:tailEnd/>
          </a:ln>
        </p:spPr>
      </p:pic>
      <p:pic>
        <p:nvPicPr>
          <p:cNvPr id="21512" name="Picture 10"/>
          <p:cNvPicPr>
            <a:picLocks noChangeAspect="1" noChangeArrowheads="1"/>
          </p:cNvPicPr>
          <p:nvPr/>
        </p:nvPicPr>
        <p:blipFill>
          <a:blip r:embed="rId4"/>
          <a:srcRect r="17525" b="2594"/>
          <a:stretch>
            <a:fillRect/>
          </a:stretch>
        </p:blipFill>
        <p:spPr bwMode="auto">
          <a:xfrm>
            <a:off x="4643438" y="5214938"/>
            <a:ext cx="2568575" cy="1643062"/>
          </a:xfrm>
          <a:prstGeom prst="rect">
            <a:avLst/>
          </a:prstGeom>
          <a:noFill/>
          <a:ln w="9525">
            <a:solidFill>
              <a:schemeClr val="tx1"/>
            </a:solidFill>
            <a:miter lim="800000"/>
            <a:headEnd/>
            <a:tailEnd/>
          </a:ln>
        </p:spPr>
      </p:pic>
      <p:pic>
        <p:nvPicPr>
          <p:cNvPr id="21513" name="Picture 2" descr="SP damage on seeds"/>
          <p:cNvPicPr>
            <a:picLocks noChangeAspect="1" noChangeArrowheads="1"/>
          </p:cNvPicPr>
          <p:nvPr/>
        </p:nvPicPr>
        <p:blipFill>
          <a:blip r:embed="rId5"/>
          <a:srcRect/>
          <a:stretch>
            <a:fillRect/>
          </a:stretch>
        </p:blipFill>
        <p:spPr bwMode="auto">
          <a:xfrm>
            <a:off x="2571750" y="5378450"/>
            <a:ext cx="2000250" cy="1550988"/>
          </a:xfrm>
          <a:prstGeom prst="rect">
            <a:avLst/>
          </a:prstGeom>
          <a:noFill/>
          <a:ln w="9525">
            <a:solidFill>
              <a:schemeClr val="bg1"/>
            </a:solidFill>
            <a:miter lim="800000"/>
            <a:headEnd/>
            <a:tailEnd/>
          </a:ln>
        </p:spPr>
      </p:pic>
      <p:pic>
        <p:nvPicPr>
          <p:cNvPr id="21514" name="Рисунок 3" descr="C:\Documents and Settings\USER\Рабочий стол\Лемкен\csm_LEMKEN_Vega_2_01_ad15152cf6.jpg"/>
          <p:cNvPicPr>
            <a:picLocks noChangeAspect="1" noChangeArrowheads="1"/>
          </p:cNvPicPr>
          <p:nvPr/>
        </p:nvPicPr>
        <p:blipFill>
          <a:blip r:embed="rId6"/>
          <a:srcRect/>
          <a:stretch>
            <a:fillRect/>
          </a:stretch>
        </p:blipFill>
        <p:spPr bwMode="auto">
          <a:xfrm>
            <a:off x="71438" y="5429250"/>
            <a:ext cx="2428875" cy="1428750"/>
          </a:xfrm>
          <a:prstGeom prst="rect">
            <a:avLst/>
          </a:prstGeom>
          <a:noFill/>
          <a:ln w="9525">
            <a:noFill/>
            <a:miter lim="800000"/>
            <a:headEnd/>
            <a:tailEnd/>
          </a:ln>
        </p:spPr>
      </p:pic>
      <p:pic>
        <p:nvPicPr>
          <p:cNvPr id="10" name="Picture 2" descr="060"/>
          <p:cNvPicPr>
            <a:picLocks noChangeAspect="1" noChangeArrowheads="1"/>
          </p:cNvPicPr>
          <p:nvPr/>
        </p:nvPicPr>
        <p:blipFill>
          <a:blip r:embed="rId7"/>
          <a:srcRect/>
          <a:stretch>
            <a:fillRect/>
          </a:stretch>
        </p:blipFill>
        <p:spPr bwMode="auto">
          <a:xfrm>
            <a:off x="357158" y="3429000"/>
            <a:ext cx="2143125" cy="2000250"/>
          </a:xfrm>
          <a:prstGeom prst="rect">
            <a:avLst/>
          </a:prstGeom>
          <a:noFill/>
          <a:ln w="9525">
            <a:noFill/>
            <a:miter lim="800000"/>
            <a:headEnd/>
            <a:tailEnd/>
          </a:ln>
        </p:spPr>
      </p:pic>
      <p:pic>
        <p:nvPicPr>
          <p:cNvPr id="11" name="Picture 4" descr="C:\КАФЕДРА\Укув услубий мажмуалар\Усимликшунослик ва Пахтачилик фанидан мажмуалар\Усим-пахтачилик_мавзулар презинтацияси\04 Макажухори\images (9).jpg"/>
          <p:cNvPicPr>
            <a:picLocks noChangeAspect="1" noChangeArrowheads="1"/>
          </p:cNvPicPr>
          <p:nvPr/>
        </p:nvPicPr>
        <p:blipFill>
          <a:blip r:embed="rId8"/>
          <a:srcRect/>
          <a:stretch>
            <a:fillRect/>
          </a:stretch>
        </p:blipFill>
        <p:spPr bwMode="auto">
          <a:xfrm>
            <a:off x="2457094" y="3714752"/>
            <a:ext cx="2575190" cy="1428760"/>
          </a:xfrm>
          <a:prstGeom prst="rect">
            <a:avLst/>
          </a:prstGeom>
          <a:noFill/>
          <a:ln w="9525">
            <a:noFill/>
            <a:miter lim="800000"/>
            <a:headEnd/>
            <a:tailEnd/>
          </a:ln>
        </p:spPr>
      </p:pic>
      <p:pic>
        <p:nvPicPr>
          <p:cNvPr id="12" name="Picture 5" descr="C:\КАФЕДРА\Укув услубий мажмуалар\Усимликшунослик ва Пахтачилик фанидан мажмуалар\Усим-пахтачилик_мавзулар презинтацияси\05 Шоли\Расмлар\images (1).jpg"/>
          <p:cNvPicPr>
            <a:picLocks noChangeAspect="1" noChangeArrowheads="1"/>
          </p:cNvPicPr>
          <p:nvPr/>
        </p:nvPicPr>
        <p:blipFill>
          <a:blip r:embed="rId9"/>
          <a:srcRect/>
          <a:stretch>
            <a:fillRect/>
          </a:stretch>
        </p:blipFill>
        <p:spPr bwMode="auto">
          <a:xfrm>
            <a:off x="5500694" y="3500437"/>
            <a:ext cx="3315043" cy="160129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357158" y="1344912"/>
            <a:ext cx="8501122" cy="273630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171" name="Прямоугольник 4"/>
          <p:cNvSpPr>
            <a:spLocks noChangeArrowheads="1"/>
          </p:cNvSpPr>
          <p:nvPr/>
        </p:nvSpPr>
        <p:spPr bwMode="auto">
          <a:xfrm>
            <a:off x="1052513" y="476250"/>
            <a:ext cx="6877073" cy="584775"/>
          </a:xfrm>
          <a:prstGeom prst="rect">
            <a:avLst/>
          </a:prstGeom>
          <a:ln>
            <a:headEnd/>
            <a:tailEnd/>
          </a:ln>
        </p:spPr>
        <p:style>
          <a:lnRef idx="3">
            <a:schemeClr val="lt1"/>
          </a:lnRef>
          <a:fillRef idx="1">
            <a:schemeClr val="accent6"/>
          </a:fillRef>
          <a:effectRef idx="1">
            <a:schemeClr val="accent6"/>
          </a:effectRef>
          <a:fontRef idx="minor">
            <a:schemeClr val="lt1"/>
          </a:fontRef>
        </p:style>
        <p:txBody>
          <a:bodyPr>
            <a:spAutoFit/>
          </a:bodyPr>
          <a:lstStyle/>
          <a:p>
            <a:pPr marL="88900" indent="-3175" algn="ctr" defTabSz="254000" eaLnBrk="0" hangingPunct="0">
              <a:buFont typeface="Wingdings" pitchFamily="2" charset="2"/>
              <a:buNone/>
              <a:defRPr/>
            </a:pPr>
            <a:r>
              <a:rPr lang="uz-Cyrl-UZ" altLang="ru-RU" sz="3200">
                <a:ln w="18415" cmpd="sng">
                  <a:solidFill>
                    <a:srgbClr val="FFFFFF"/>
                  </a:solidFill>
                  <a:prstDash val="solid"/>
                </a:ln>
                <a:solidFill>
                  <a:srgbClr val="FFFFFF"/>
                </a:solidFill>
                <a:effectLst>
                  <a:outerShdw blurRad="63500" dir="3600000" algn="tl" rotWithShape="0">
                    <a:srgbClr val="000000">
                      <a:alpha val="70000"/>
                    </a:srgbClr>
                  </a:outerShdw>
                </a:effectLst>
                <a:cs typeface="Times New Roman" pitchFamily="18" charset="0"/>
              </a:rPr>
              <a:t>ДОН ЭКИНЛАРИНИНГ</a:t>
            </a:r>
            <a:r>
              <a:rPr lang="en-US" altLang="ru-RU" sz="3200">
                <a:ln w="18415" cmpd="sng">
                  <a:solidFill>
                    <a:srgbClr val="FFFFFF"/>
                  </a:solidFill>
                  <a:prstDash val="solid"/>
                </a:ln>
                <a:solidFill>
                  <a:srgbClr val="FFFFFF"/>
                </a:solidFill>
                <a:effectLst>
                  <a:outerShdw blurRad="63500" dir="3600000" algn="tl" rotWithShape="0">
                    <a:srgbClr val="000000">
                      <a:alpha val="70000"/>
                    </a:srgbClr>
                  </a:outerShdw>
                </a:effectLst>
                <a:cs typeface="Times New Roman" pitchFamily="18" charset="0"/>
              </a:rPr>
              <a:t> </a:t>
            </a:r>
            <a:r>
              <a:rPr lang="uz-Cyrl-UZ" altLang="ru-RU" sz="3200">
                <a:ln w="18415" cmpd="sng">
                  <a:solidFill>
                    <a:srgbClr val="FFFFFF"/>
                  </a:solidFill>
                  <a:prstDash val="solid"/>
                </a:ln>
                <a:solidFill>
                  <a:srgbClr val="FFFFFF"/>
                </a:solidFill>
                <a:effectLst>
                  <a:outerShdw blurRad="63500" dir="3600000" algn="tl" rotWithShape="0">
                    <a:srgbClr val="000000">
                      <a:alpha val="70000"/>
                    </a:srgbClr>
                  </a:outerShdw>
                </a:effectLst>
                <a:cs typeface="Times New Roman" pitchFamily="18" charset="0"/>
              </a:rPr>
              <a:t>ТУРЛАРИ.</a:t>
            </a:r>
            <a:endParaRPr lang="ru-RU" altLang="ru-RU" sz="3200">
              <a:ln w="18415" cmpd="sng">
                <a:solidFill>
                  <a:srgbClr val="FFFFFF"/>
                </a:solidFill>
                <a:prstDash val="solid"/>
              </a:ln>
              <a:solidFill>
                <a:srgbClr val="FFFFFF"/>
              </a:solidFill>
              <a:effectLst>
                <a:outerShdw blurRad="63500" dir="3600000" algn="tl" rotWithShape="0">
                  <a:srgbClr val="000000">
                    <a:alpha val="70000"/>
                  </a:srgbClr>
                </a:outerShdw>
              </a:effectLst>
              <a:cs typeface="Times New Roman" pitchFamily="18" charset="0"/>
            </a:endParaRPr>
          </a:p>
        </p:txBody>
      </p:sp>
      <p:pic>
        <p:nvPicPr>
          <p:cNvPr id="2" name="Рисунок 1"/>
          <p:cNvPicPr>
            <a:picLocks noChangeAspect="1"/>
          </p:cNvPicPr>
          <p:nvPr/>
        </p:nvPicPr>
        <p:blipFill>
          <a:blip r:embed="rId3"/>
          <a:stretch>
            <a:fillRect/>
          </a:stretch>
        </p:blipFill>
        <p:spPr>
          <a:xfrm>
            <a:off x="285720" y="4286256"/>
            <a:ext cx="8572559" cy="249289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8"/>
          <p:cNvSpPr>
            <a:spLocks noGrp="1"/>
          </p:cNvSpPr>
          <p:nvPr>
            <p:ph type="title"/>
          </p:nvPr>
        </p:nvSpPr>
        <p:spPr>
          <a:xfrm>
            <a:off x="214282" y="274638"/>
            <a:ext cx="8715436" cy="796908"/>
          </a:xfrm>
        </p:spPr>
        <p:style>
          <a:lnRef idx="3">
            <a:schemeClr val="lt1"/>
          </a:lnRef>
          <a:fillRef idx="1">
            <a:schemeClr val="accent6"/>
          </a:fillRef>
          <a:effectRef idx="1">
            <a:schemeClr val="accent6"/>
          </a:effectRef>
          <a:fontRef idx="minor">
            <a:schemeClr val="lt1"/>
          </a:fontRef>
        </p:style>
        <p:txBody>
          <a:bodyPr>
            <a:noAutofit/>
          </a:bodyPr>
          <a:lstStyle/>
          <a:p>
            <a:pPr lvl="0" algn="ctr"/>
            <a:r>
              <a:rPr lang="ru-RU" sz="2400" b="1" dirty="0" err="1" smtClean="0">
                <a:solidFill>
                  <a:srgbClr val="FFFF00"/>
                </a:solidFill>
                <a:effectLst/>
                <a:latin typeface="Arial" pitchFamily="34" charset="0"/>
                <a:ea typeface="Times New Roman" pitchFamily="18" charset="0"/>
                <a:cs typeface="Times New Roman" pitchFamily="18" charset="0"/>
              </a:rPr>
              <a:t>Ғалладон экинлари</a:t>
            </a:r>
            <a:r>
              <a:rPr lang="ru-RU" sz="2400" b="1" dirty="0" smtClean="0">
                <a:solidFill>
                  <a:srgbClr val="FFFF00"/>
                </a:solidFill>
                <a:effectLst/>
                <a:latin typeface="Arial" pitchFamily="34" charset="0"/>
                <a:ea typeface="Times New Roman" pitchFamily="18" charset="0"/>
                <a:cs typeface="Times New Roman" pitchFamily="18" charset="0"/>
              </a:rPr>
              <a:t> </a:t>
            </a:r>
            <a:r>
              <a:rPr lang="ru-RU" sz="2400" b="1" dirty="0" err="1" smtClean="0">
                <a:solidFill>
                  <a:srgbClr val="FFFF00"/>
                </a:solidFill>
                <a:effectLst/>
                <a:latin typeface="Arial" pitchFamily="34" charset="0"/>
                <a:ea typeface="Times New Roman" pitchFamily="18" charset="0"/>
                <a:cs typeface="Times New Roman" pitchFamily="18" charset="0"/>
              </a:rPr>
              <a:t>дони</a:t>
            </a:r>
            <a:r>
              <a:rPr lang="ru-RU" sz="2400" b="1" dirty="0" smtClean="0">
                <a:solidFill>
                  <a:srgbClr val="FFFF00"/>
                </a:solidFill>
                <a:effectLst/>
                <a:latin typeface="Arial" pitchFamily="34" charset="0"/>
                <a:ea typeface="Times New Roman" pitchFamily="18" charset="0"/>
                <a:cs typeface="Times New Roman" pitchFamily="18" charset="0"/>
              </a:rPr>
              <a:t>, </a:t>
            </a:r>
            <a:r>
              <a:rPr lang="ru-RU" sz="2400" b="1" dirty="0" err="1" smtClean="0">
                <a:solidFill>
                  <a:srgbClr val="FFFF00"/>
                </a:solidFill>
                <a:effectLst/>
                <a:latin typeface="Arial" pitchFamily="34" charset="0"/>
                <a:ea typeface="Times New Roman" pitchFamily="18" charset="0"/>
                <a:cs typeface="Times New Roman" pitchFamily="18" charset="0"/>
              </a:rPr>
              <a:t>уларнинг</a:t>
            </a:r>
            <a:r>
              <a:rPr lang="ru-RU" sz="2400" b="1" dirty="0" smtClean="0">
                <a:solidFill>
                  <a:srgbClr val="FFFF00"/>
                </a:solidFill>
                <a:effectLst/>
                <a:latin typeface="Arial" pitchFamily="34" charset="0"/>
                <a:ea typeface="Times New Roman" pitchFamily="18" charset="0"/>
                <a:cs typeface="Times New Roman" pitchFamily="18" charset="0"/>
              </a:rPr>
              <a:t> </a:t>
            </a:r>
            <a:r>
              <a:rPr lang="ru-RU" sz="2400" b="1" dirty="0" err="1" smtClean="0">
                <a:solidFill>
                  <a:srgbClr val="FFFF00"/>
                </a:solidFill>
                <a:effectLst/>
                <a:latin typeface="Arial" pitchFamily="34" charset="0"/>
                <a:ea typeface="Times New Roman" pitchFamily="18" charset="0"/>
                <a:cs typeface="Times New Roman" pitchFamily="18" charset="0"/>
              </a:rPr>
              <a:t>кимёвий</a:t>
            </a:r>
            <a:r>
              <a:rPr lang="ru-RU" sz="2400" b="1" dirty="0" smtClean="0">
                <a:solidFill>
                  <a:srgbClr val="FFFF00"/>
                </a:solidFill>
                <a:effectLst/>
                <a:latin typeface="Arial" pitchFamily="34" charset="0"/>
                <a:ea typeface="Times New Roman" pitchFamily="18" charset="0"/>
                <a:cs typeface="Times New Roman" pitchFamily="18" charset="0"/>
              </a:rPr>
              <a:t> </a:t>
            </a:r>
            <a:r>
              <a:rPr lang="ru-RU" sz="2400" b="1" dirty="0" err="1" smtClean="0">
                <a:solidFill>
                  <a:srgbClr val="FFFF00"/>
                </a:solidFill>
                <a:effectLst/>
                <a:latin typeface="Arial" pitchFamily="34" charset="0"/>
                <a:ea typeface="Times New Roman" pitchFamily="18" charset="0"/>
                <a:cs typeface="Times New Roman" pitchFamily="18" charset="0"/>
              </a:rPr>
              <a:t>таркиби</a:t>
            </a:r>
            <a:r>
              <a:rPr lang="ru-RU" sz="2400" b="1" dirty="0" smtClean="0">
                <a:solidFill>
                  <a:srgbClr val="FFFF00"/>
                </a:solidFill>
                <a:effectLst/>
                <a:latin typeface="Arial" pitchFamily="34" charset="0"/>
                <a:ea typeface="Times New Roman" pitchFamily="18" charset="0"/>
                <a:cs typeface="Times New Roman" pitchFamily="18" charset="0"/>
              </a:rPr>
              <a:t> </a:t>
            </a:r>
            <a:r>
              <a:rPr lang="ru-RU" sz="2400" b="1" dirty="0" err="1" smtClean="0">
                <a:solidFill>
                  <a:srgbClr val="FFFF00"/>
                </a:solidFill>
                <a:effectLst/>
                <a:latin typeface="Arial" pitchFamily="34" charset="0"/>
                <a:ea typeface="Times New Roman" pitchFamily="18" charset="0"/>
                <a:cs typeface="Times New Roman" pitchFamily="18" charset="0"/>
              </a:rPr>
              <a:t>ва</a:t>
            </a:r>
            <a:r>
              <a:rPr lang="ru-RU" sz="2400" b="1" dirty="0" smtClean="0">
                <a:solidFill>
                  <a:srgbClr val="FFFF00"/>
                </a:solidFill>
                <a:effectLst/>
                <a:latin typeface="Arial" pitchFamily="34" charset="0"/>
                <a:ea typeface="Times New Roman" pitchFamily="18" charset="0"/>
                <a:cs typeface="Times New Roman" pitchFamily="18" charset="0"/>
              </a:rPr>
              <a:t> </a:t>
            </a:r>
            <a:r>
              <a:rPr lang="ru-RU" sz="2400" b="1" dirty="0" err="1" smtClean="0">
                <a:solidFill>
                  <a:srgbClr val="FFFF00"/>
                </a:solidFill>
                <a:effectLst/>
                <a:latin typeface="Arial" pitchFamily="34" charset="0"/>
                <a:ea typeface="Times New Roman" pitchFamily="18" charset="0"/>
                <a:cs typeface="Times New Roman" pitchFamily="18" charset="0"/>
              </a:rPr>
              <a:t>тўйимли</a:t>
            </a:r>
            <a:r>
              <a:rPr lang="uz-Cyrl-UZ" sz="2400" b="1" dirty="0" smtClean="0">
                <a:solidFill>
                  <a:srgbClr val="FFFF00"/>
                </a:solidFill>
                <a:effectLst/>
                <a:latin typeface="Arial" pitchFamily="34" charset="0"/>
                <a:ea typeface="Times New Roman" pitchFamily="18" charset="0"/>
                <a:cs typeface="Times New Roman" pitchFamily="18" charset="0"/>
              </a:rPr>
              <a:t>ли</a:t>
            </a:r>
            <a:r>
              <a:rPr lang="ru-RU" sz="2400" b="1" dirty="0" err="1" smtClean="0">
                <a:solidFill>
                  <a:srgbClr val="FFFF00"/>
                </a:solidFill>
                <a:effectLst/>
                <a:latin typeface="Arial" pitchFamily="34" charset="0"/>
                <a:ea typeface="Times New Roman" pitchFamily="18" charset="0"/>
                <a:cs typeface="Times New Roman" pitchFamily="18" charset="0"/>
              </a:rPr>
              <a:t>ги</a:t>
            </a:r>
            <a:r>
              <a:rPr lang="ru-RU" sz="2400" b="1" dirty="0" smtClean="0">
                <a:solidFill>
                  <a:srgbClr val="FFFF00"/>
                </a:solidFill>
                <a:effectLst/>
                <a:latin typeface="Arial" pitchFamily="34" charset="0"/>
                <a:ea typeface="Times New Roman" pitchFamily="18" charset="0"/>
                <a:cs typeface="Times New Roman" pitchFamily="18" charset="0"/>
              </a:rPr>
              <a:t>, %</a:t>
            </a:r>
            <a:endParaRPr lang="ru-RU" sz="2400" dirty="0">
              <a:solidFill>
                <a:srgbClr val="FFFF00"/>
              </a:solidFill>
            </a:endParaRPr>
          </a:p>
        </p:txBody>
      </p:sp>
      <p:graphicFrame>
        <p:nvGraphicFramePr>
          <p:cNvPr id="10" name="Таблица 9"/>
          <p:cNvGraphicFramePr>
            <a:graphicFrameLocks noGrp="1"/>
          </p:cNvGraphicFramePr>
          <p:nvPr/>
        </p:nvGraphicFramePr>
        <p:xfrm>
          <a:off x="285720" y="1397000"/>
          <a:ext cx="8572560" cy="5137286"/>
        </p:xfrm>
        <a:graphic>
          <a:graphicData uri="http://schemas.openxmlformats.org/drawingml/2006/table">
            <a:tbl>
              <a:tblPr>
                <a:tableStyleId>{284E427A-3D55-4303-BF80-6455036E1DE7}</a:tableStyleId>
              </a:tblPr>
              <a:tblGrid>
                <a:gridCol w="891367"/>
                <a:gridCol w="564590"/>
                <a:gridCol w="687183"/>
                <a:gridCol w="692633"/>
                <a:gridCol w="571430"/>
                <a:gridCol w="927631"/>
                <a:gridCol w="1093249"/>
                <a:gridCol w="508129"/>
                <a:gridCol w="778960"/>
                <a:gridCol w="857256"/>
                <a:gridCol w="1000132"/>
              </a:tblGrid>
              <a:tr h="57603">
                <a:tc rowSpan="2">
                  <a:txBody>
                    <a:bodyPr/>
                    <a:lstStyle/>
                    <a:p>
                      <a:pPr algn="ctr" fontAlgn="base" hangingPunct="0">
                        <a:lnSpc>
                          <a:spcPct val="115000"/>
                        </a:lnSpc>
                        <a:spcAft>
                          <a:spcPts val="0"/>
                        </a:spcAft>
                      </a:pPr>
                      <a:r>
                        <a:rPr lang="ru-RU" sz="1400"/>
                        <a:t>Экинлар</a:t>
                      </a:r>
                      <a:endParaRPr lang="ru-RU" sz="1200">
                        <a:latin typeface="Calibri"/>
                        <a:ea typeface="Calibri"/>
                        <a:cs typeface="Times New Roman"/>
                      </a:endParaRPr>
                    </a:p>
                  </a:txBody>
                  <a:tcPr marL="4032" marR="4032" marT="0" marB="0" anchor="ctr"/>
                </a:tc>
                <a:tc rowSpan="2">
                  <a:txBody>
                    <a:bodyPr/>
                    <a:lstStyle/>
                    <a:p>
                      <a:pPr algn="ctr" fontAlgn="base" hangingPunct="0">
                        <a:lnSpc>
                          <a:spcPct val="115000"/>
                        </a:lnSpc>
                        <a:spcAft>
                          <a:spcPts val="0"/>
                        </a:spcAft>
                      </a:pPr>
                      <a:r>
                        <a:rPr lang="ru-RU" sz="1400"/>
                        <a:t>Сув</a:t>
                      </a:r>
                      <a:endParaRPr lang="ru-RU" sz="1200">
                        <a:latin typeface="Calibri"/>
                        <a:ea typeface="Calibri"/>
                        <a:cs typeface="Times New Roman"/>
                      </a:endParaRPr>
                    </a:p>
                  </a:txBody>
                  <a:tcPr marL="4032" marR="4032" marT="0" marB="0" anchor="ctr"/>
                </a:tc>
                <a:tc rowSpan="2">
                  <a:txBody>
                    <a:bodyPr/>
                    <a:lstStyle/>
                    <a:p>
                      <a:pPr algn="ctr" fontAlgn="base" hangingPunct="0">
                        <a:lnSpc>
                          <a:spcPct val="115000"/>
                        </a:lnSpc>
                        <a:spcAft>
                          <a:spcPts val="0"/>
                        </a:spcAft>
                      </a:pPr>
                      <a:r>
                        <a:rPr lang="ru-RU" sz="1400"/>
                        <a:t>Протеин</a:t>
                      </a:r>
                      <a:endParaRPr lang="ru-RU" sz="1200">
                        <a:latin typeface="Calibri"/>
                        <a:ea typeface="Calibri"/>
                        <a:cs typeface="Times New Roman"/>
                      </a:endParaRPr>
                    </a:p>
                  </a:txBody>
                  <a:tcPr marL="4032" marR="4032" marT="0" marB="0" anchor="ctr"/>
                </a:tc>
                <a:tc rowSpan="2">
                  <a:txBody>
                    <a:bodyPr/>
                    <a:lstStyle/>
                    <a:p>
                      <a:pPr algn="ctr" fontAlgn="base" hangingPunct="0">
                        <a:lnSpc>
                          <a:spcPct val="115000"/>
                        </a:lnSpc>
                        <a:spcAft>
                          <a:spcPts val="0"/>
                        </a:spcAft>
                      </a:pPr>
                      <a:r>
                        <a:rPr lang="ru-RU" sz="1400"/>
                        <a:t>Оқсил</a:t>
                      </a:r>
                      <a:endParaRPr lang="ru-RU" sz="1200">
                        <a:latin typeface="Calibri"/>
                        <a:ea typeface="Calibri"/>
                        <a:cs typeface="Times New Roman"/>
                      </a:endParaRPr>
                    </a:p>
                  </a:txBody>
                  <a:tcPr marL="4032" marR="4032" marT="0" marB="0" anchor="ctr"/>
                </a:tc>
                <a:tc rowSpan="2">
                  <a:txBody>
                    <a:bodyPr/>
                    <a:lstStyle/>
                    <a:p>
                      <a:pPr algn="ctr" fontAlgn="base" hangingPunct="0">
                        <a:lnSpc>
                          <a:spcPct val="115000"/>
                        </a:lnSpc>
                        <a:spcAft>
                          <a:spcPts val="0"/>
                        </a:spcAft>
                      </a:pPr>
                      <a:r>
                        <a:rPr lang="ru-RU" sz="1400"/>
                        <a:t>Ёғлар</a:t>
                      </a:r>
                      <a:endParaRPr lang="ru-RU" sz="1200">
                        <a:latin typeface="Calibri"/>
                        <a:ea typeface="Calibri"/>
                        <a:cs typeface="Times New Roman"/>
                      </a:endParaRPr>
                    </a:p>
                  </a:txBody>
                  <a:tcPr marL="4032" marR="4032" marT="0" marB="0" anchor="ctr"/>
                </a:tc>
                <a:tc rowSpan="2">
                  <a:txBody>
                    <a:bodyPr/>
                    <a:lstStyle/>
                    <a:p>
                      <a:pPr algn="ctr" fontAlgn="base" hangingPunct="0">
                        <a:lnSpc>
                          <a:spcPct val="115000"/>
                        </a:lnSpc>
                        <a:spcAft>
                          <a:spcPts val="0"/>
                        </a:spcAft>
                      </a:pPr>
                      <a:r>
                        <a:rPr lang="ru-RU" sz="1400"/>
                        <a:t>Кл</a:t>
                      </a:r>
                      <a:r>
                        <a:rPr lang="uz-Cyrl-UZ" sz="1400"/>
                        <a:t>ет</a:t>
                      </a:r>
                      <a:r>
                        <a:rPr lang="ru-RU" sz="1400"/>
                        <a:t>чатка</a:t>
                      </a:r>
                      <a:endParaRPr lang="ru-RU" sz="1200">
                        <a:latin typeface="Calibri"/>
                        <a:ea typeface="Calibri"/>
                        <a:cs typeface="Times New Roman"/>
                      </a:endParaRPr>
                    </a:p>
                  </a:txBody>
                  <a:tcPr marL="4032" marR="4032" marT="0" marB="0" anchor="ctr"/>
                </a:tc>
                <a:tc rowSpan="2">
                  <a:txBody>
                    <a:bodyPr/>
                    <a:lstStyle/>
                    <a:p>
                      <a:pPr algn="ctr" fontAlgn="base" hangingPunct="0">
                        <a:lnSpc>
                          <a:spcPct val="115000"/>
                        </a:lnSpc>
                        <a:spcAft>
                          <a:spcPts val="0"/>
                        </a:spcAft>
                      </a:pPr>
                      <a:r>
                        <a:rPr lang="ru-RU" sz="1400"/>
                        <a:t>Азотсиз</a:t>
                      </a:r>
                      <a:endParaRPr lang="ru-RU" sz="1200"/>
                    </a:p>
                    <a:p>
                      <a:pPr algn="ctr" fontAlgn="base" hangingPunct="0">
                        <a:lnSpc>
                          <a:spcPct val="115000"/>
                        </a:lnSpc>
                        <a:spcAft>
                          <a:spcPts val="0"/>
                        </a:spcAft>
                      </a:pPr>
                      <a:r>
                        <a:rPr lang="ru-RU" sz="1400"/>
                        <a:t>экстрактив</a:t>
                      </a:r>
                      <a:endParaRPr lang="ru-RU" sz="1200"/>
                    </a:p>
                    <a:p>
                      <a:pPr algn="ctr" fontAlgn="base" hangingPunct="0">
                        <a:lnSpc>
                          <a:spcPct val="115000"/>
                        </a:lnSpc>
                        <a:spcAft>
                          <a:spcPts val="0"/>
                        </a:spcAft>
                      </a:pPr>
                      <a:r>
                        <a:rPr lang="ru-RU" sz="1400"/>
                        <a:t>модда </a:t>
                      </a:r>
                      <a:r>
                        <a:rPr lang="uz-Cyrl-UZ" sz="1400"/>
                        <a:t>(</a:t>
                      </a:r>
                      <a:r>
                        <a:rPr lang="ru-RU" sz="1400"/>
                        <a:t>АЭМ)</a:t>
                      </a:r>
                      <a:endParaRPr lang="ru-RU" sz="1200">
                        <a:latin typeface="Calibri"/>
                        <a:ea typeface="Calibri"/>
                        <a:cs typeface="Times New Roman"/>
                      </a:endParaRPr>
                    </a:p>
                  </a:txBody>
                  <a:tcPr marL="4032" marR="4032" marT="0" marB="0" anchor="ctr"/>
                </a:tc>
                <a:tc rowSpan="2">
                  <a:txBody>
                    <a:bodyPr/>
                    <a:lstStyle/>
                    <a:p>
                      <a:pPr algn="ctr" fontAlgn="base" hangingPunct="0">
                        <a:lnSpc>
                          <a:spcPct val="115000"/>
                        </a:lnSpc>
                        <a:spcAft>
                          <a:spcPts val="0"/>
                        </a:spcAft>
                      </a:pPr>
                      <a:r>
                        <a:rPr lang="ru-RU" sz="1400"/>
                        <a:t>Кул</a:t>
                      </a:r>
                      <a:endParaRPr lang="ru-RU" sz="1200">
                        <a:latin typeface="Calibri"/>
                        <a:ea typeface="Calibri"/>
                        <a:cs typeface="Times New Roman"/>
                      </a:endParaRPr>
                    </a:p>
                  </a:txBody>
                  <a:tcPr marL="4032" marR="4032" marT="0" marB="0" anchor="ctr"/>
                </a:tc>
                <a:tc gridSpan="2">
                  <a:txBody>
                    <a:bodyPr/>
                    <a:lstStyle/>
                    <a:p>
                      <a:pPr algn="ctr" fontAlgn="base" hangingPunct="0">
                        <a:lnSpc>
                          <a:spcPct val="115000"/>
                        </a:lnSpc>
                        <a:spcAft>
                          <a:spcPts val="0"/>
                        </a:spcAft>
                      </a:pPr>
                      <a:r>
                        <a:rPr lang="ru-RU" sz="1400"/>
                        <a:t>озуқада</a:t>
                      </a:r>
                      <a:endParaRPr lang="ru-RU" sz="1400">
                        <a:latin typeface="Times New Roman"/>
                        <a:ea typeface="Times New Roman"/>
                        <a:cs typeface="Times New Roman"/>
                      </a:endParaRPr>
                    </a:p>
                  </a:txBody>
                  <a:tcPr marL="4032" marR="4032" marT="0" marB="0"/>
                </a:tc>
                <a:tc hMerge="1">
                  <a:txBody>
                    <a:bodyPr/>
                    <a:lstStyle/>
                    <a:p>
                      <a:endParaRPr lang="ru-RU"/>
                    </a:p>
                  </a:txBody>
                  <a:tcPr/>
                </a:tc>
                <a:tc rowSpan="2">
                  <a:txBody>
                    <a:bodyPr/>
                    <a:lstStyle/>
                    <a:p>
                      <a:pPr algn="ctr" fontAlgn="base" hangingPunct="0">
                        <a:lnSpc>
                          <a:spcPct val="115000"/>
                        </a:lnSpc>
                        <a:spcAft>
                          <a:spcPts val="0"/>
                        </a:spcAft>
                      </a:pPr>
                      <a:r>
                        <a:rPr lang="ru-RU" sz="1400" dirty="0"/>
                        <a:t>1 </a:t>
                      </a:r>
                      <a:r>
                        <a:rPr lang="ru-RU" sz="1400" dirty="0" err="1"/>
                        <a:t>озика</a:t>
                      </a:r>
                      <a:r>
                        <a:rPr lang="ru-RU" sz="1400" dirty="0"/>
                        <a:t> </a:t>
                      </a:r>
                      <a:r>
                        <a:rPr lang="ru-RU" sz="1400" dirty="0" err="1"/>
                        <a:t>бирлигида</a:t>
                      </a:r>
                      <a:endParaRPr lang="ru-RU" sz="1200" dirty="0"/>
                    </a:p>
                    <a:p>
                      <a:pPr algn="ctr" fontAlgn="base" hangingPunct="0">
                        <a:lnSpc>
                          <a:spcPct val="115000"/>
                        </a:lnSpc>
                        <a:spcAft>
                          <a:spcPts val="0"/>
                        </a:spcAft>
                      </a:pPr>
                      <a:r>
                        <a:rPr lang="ru-RU" sz="1400" dirty="0" err="1"/>
                        <a:t>озуқа миқд</a:t>
                      </a:r>
                      <a:r>
                        <a:rPr lang="uz-Cyrl-UZ" sz="1400" dirty="0"/>
                        <a:t>ори</a:t>
                      </a:r>
                      <a:r>
                        <a:rPr lang="ru-RU" sz="1400" dirty="0"/>
                        <a:t>, кг</a:t>
                      </a:r>
                      <a:endParaRPr lang="ru-RU" sz="1200" dirty="0">
                        <a:latin typeface="Calibri"/>
                        <a:ea typeface="Calibri"/>
                        <a:cs typeface="Times New Roman"/>
                      </a:endParaRPr>
                    </a:p>
                  </a:txBody>
                  <a:tcPr marL="4032" marR="4032" marT="0" marB="0" anchor="ctr"/>
                </a:tc>
              </a:tr>
              <a:tr h="723377">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fontAlgn="base" hangingPunct="0">
                        <a:lnSpc>
                          <a:spcPct val="115000"/>
                        </a:lnSpc>
                        <a:spcAft>
                          <a:spcPts val="0"/>
                        </a:spcAft>
                      </a:pPr>
                      <a:r>
                        <a:rPr lang="ru-RU" sz="1400"/>
                        <a:t>Ҳазмлана-диган оқсил, кг</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dirty="0" err="1"/>
                        <a:t>Озуқа</a:t>
                      </a:r>
                      <a:endParaRPr lang="ru-RU" sz="1200" dirty="0"/>
                    </a:p>
                    <a:p>
                      <a:pPr algn="ctr" fontAlgn="base" hangingPunct="0">
                        <a:lnSpc>
                          <a:spcPct val="115000"/>
                        </a:lnSpc>
                        <a:spcAft>
                          <a:spcPts val="0"/>
                        </a:spcAft>
                      </a:pPr>
                      <a:r>
                        <a:rPr lang="ru-RU" sz="1400" dirty="0" err="1"/>
                        <a:t>бирлиги</a:t>
                      </a:r>
                      <a:r>
                        <a:rPr lang="ru-RU" sz="1400" dirty="0"/>
                        <a:t>,</a:t>
                      </a:r>
                      <a:endParaRPr lang="ru-RU" sz="1200" dirty="0">
                        <a:latin typeface="Calibri"/>
                        <a:ea typeface="Calibri"/>
                        <a:cs typeface="Times New Roman"/>
                      </a:endParaRPr>
                    </a:p>
                  </a:txBody>
                  <a:tcPr marL="4032" marR="4032" marT="0" marB="0"/>
                </a:tc>
                <a:tc vMerge="1">
                  <a:txBody>
                    <a:bodyPr/>
                    <a:lstStyle/>
                    <a:p>
                      <a:endParaRPr lang="ru-RU"/>
                    </a:p>
                  </a:txBody>
                  <a:tcPr/>
                </a:tc>
              </a:tr>
              <a:tr h="55644">
                <a:tc gridSpan="11">
                  <a:txBody>
                    <a:bodyPr/>
                    <a:lstStyle/>
                    <a:p>
                      <a:pPr algn="ctr" fontAlgn="base" hangingPunct="0">
                        <a:lnSpc>
                          <a:spcPct val="115000"/>
                        </a:lnSpc>
                        <a:spcAft>
                          <a:spcPts val="0"/>
                        </a:spcAft>
                      </a:pPr>
                      <a:r>
                        <a:rPr lang="ru-RU" sz="1400" b="1" dirty="0"/>
                        <a:t>Дон </a:t>
                      </a:r>
                      <a:endParaRPr lang="ru-RU" sz="1200" b="1" dirty="0">
                        <a:latin typeface="Calibri"/>
                        <a:ea typeface="Calibri"/>
                        <a:cs typeface="Times New Roman"/>
                      </a:endParaRPr>
                    </a:p>
                  </a:txBody>
                  <a:tcPr marL="4032" marR="4032"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78222">
                <a:tc>
                  <a:txBody>
                    <a:bodyPr/>
                    <a:lstStyle/>
                    <a:p>
                      <a:pPr algn="ctr" fontAlgn="base" hangingPunct="0">
                        <a:lnSpc>
                          <a:spcPct val="115000"/>
                        </a:lnSpc>
                        <a:spcAft>
                          <a:spcPts val="0"/>
                        </a:spcAft>
                      </a:pPr>
                      <a:r>
                        <a:rPr lang="ru-RU" sz="1400" spc="-20"/>
                        <a:t>Жавдар</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12,3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68,4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1,9</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8,3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118,4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dirty="0"/>
                        <a:t>0,8</a:t>
                      </a:r>
                      <a:endParaRPr lang="ru-RU" sz="1200" dirty="0">
                        <a:latin typeface="Calibri"/>
                        <a:ea typeface="Calibri"/>
                        <a:cs typeface="Times New Roman"/>
                      </a:endParaRPr>
                    </a:p>
                  </a:txBody>
                  <a:tcPr marL="4032" marR="4032" marT="0" marB="0"/>
                </a:tc>
              </a:tr>
              <a:tr h="278222">
                <a:tc>
                  <a:txBody>
                    <a:bodyPr/>
                    <a:lstStyle/>
                    <a:p>
                      <a:pPr algn="ctr" fontAlgn="base" hangingPunct="0">
                        <a:lnSpc>
                          <a:spcPct val="115000"/>
                        </a:lnSpc>
                        <a:spcAft>
                          <a:spcPts val="0"/>
                        </a:spcAft>
                      </a:pPr>
                      <a:r>
                        <a:rPr lang="ru-RU" sz="1400"/>
                        <a:t>Буғдой</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16,2</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14,3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2,6</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64,5</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1,7</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12,1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117,7</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0,8</a:t>
                      </a:r>
                      <a:endParaRPr lang="ru-RU" sz="1200">
                        <a:latin typeface="Calibri"/>
                        <a:ea typeface="Calibri"/>
                        <a:cs typeface="Times New Roman"/>
                      </a:endParaRPr>
                    </a:p>
                  </a:txBody>
                  <a:tcPr marL="4032" marR="4032" marT="0" marB="0"/>
                </a:tc>
              </a:tr>
              <a:tr h="278222">
                <a:tc>
                  <a:txBody>
                    <a:bodyPr/>
                    <a:lstStyle/>
                    <a:p>
                      <a:pPr algn="ctr" fontAlgn="base" hangingPunct="0">
                        <a:lnSpc>
                          <a:spcPct val="115000"/>
                        </a:lnSpc>
                        <a:spcAft>
                          <a:spcPts val="0"/>
                        </a:spcAft>
                      </a:pPr>
                      <a:r>
                        <a:rPr lang="ru-RU" sz="1400"/>
                        <a:t>Макка-жўхори</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10,4</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9,5</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4,1</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2,2</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68,7</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1,6</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6,9</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133,7</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0,7</a:t>
                      </a:r>
                      <a:endParaRPr lang="ru-RU" sz="1200">
                        <a:latin typeface="Calibri"/>
                        <a:ea typeface="Calibri"/>
                        <a:cs typeface="Times New Roman"/>
                      </a:endParaRPr>
                    </a:p>
                  </a:txBody>
                  <a:tcPr marL="4032" marR="4032" marT="0" marB="0" anchor="ctr"/>
                </a:tc>
              </a:tr>
              <a:tr h="278222">
                <a:tc>
                  <a:txBody>
                    <a:bodyPr/>
                    <a:lstStyle/>
                    <a:p>
                      <a:pPr algn="ctr" fontAlgn="base" hangingPunct="0">
                        <a:lnSpc>
                          <a:spcPct val="115000"/>
                        </a:lnSpc>
                        <a:spcAft>
                          <a:spcPts val="0"/>
                        </a:spcAft>
                      </a:pPr>
                      <a:r>
                        <a:rPr lang="ru-RU" sz="1400"/>
                        <a:t>Арпа</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9,5</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4,0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68,0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2,8</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6,7</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126,7</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0,8</a:t>
                      </a:r>
                      <a:endParaRPr lang="ru-RU" sz="1200">
                        <a:latin typeface="Calibri"/>
                        <a:ea typeface="Calibri"/>
                        <a:cs typeface="Times New Roman"/>
                      </a:endParaRPr>
                    </a:p>
                  </a:txBody>
                  <a:tcPr marL="4032" marR="4032" marT="0" marB="0"/>
                </a:tc>
              </a:tr>
              <a:tr h="278222">
                <a:tc>
                  <a:txBody>
                    <a:bodyPr/>
                    <a:lstStyle/>
                    <a:p>
                      <a:pPr algn="ctr" fontAlgn="base" hangingPunct="0">
                        <a:lnSpc>
                          <a:spcPct val="115000"/>
                        </a:lnSpc>
                        <a:spcAft>
                          <a:spcPts val="0"/>
                        </a:spcAft>
                      </a:pPr>
                      <a:r>
                        <a:rPr lang="ru-RU" sz="1400"/>
                        <a:t>Сули</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10,2</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8,7</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4,4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8,2</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61,0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3,2</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6,2</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102,7</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a:t>
                      </a:r>
                      <a:endParaRPr lang="ru-RU" sz="1200">
                        <a:latin typeface="Calibri"/>
                        <a:ea typeface="Calibri"/>
                        <a:cs typeface="Times New Roman"/>
                      </a:endParaRPr>
                    </a:p>
                  </a:txBody>
                  <a:tcPr marL="4032" marR="4032" marT="0" marB="0"/>
                </a:tc>
              </a:tr>
              <a:tr h="222578">
                <a:tc>
                  <a:txBody>
                    <a:bodyPr/>
                    <a:lstStyle/>
                    <a:p>
                      <a:pPr algn="ctr" fontAlgn="base" hangingPunct="0">
                        <a:lnSpc>
                          <a:spcPct val="115000"/>
                        </a:lnSpc>
                        <a:spcAft>
                          <a:spcPts val="0"/>
                        </a:spcAft>
                      </a:pPr>
                      <a:r>
                        <a:rPr lang="ru-RU" sz="1400"/>
                        <a:t>Тариқ</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11,1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3,8</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9,6</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58,6</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3,9</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7,3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95,5</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a:t>
                      </a:r>
                      <a:endParaRPr lang="ru-RU" sz="1200">
                        <a:latin typeface="Calibri"/>
                        <a:ea typeface="Calibri"/>
                        <a:cs typeface="Times New Roman"/>
                      </a:endParaRPr>
                    </a:p>
                  </a:txBody>
                  <a:tcPr marL="4032" marR="4032" marT="0" marB="0"/>
                </a:tc>
              </a:tr>
              <a:tr h="55644">
                <a:tc gridSpan="11">
                  <a:txBody>
                    <a:bodyPr/>
                    <a:lstStyle/>
                    <a:p>
                      <a:pPr algn="ctr" fontAlgn="base" hangingPunct="0">
                        <a:lnSpc>
                          <a:spcPct val="115000"/>
                        </a:lnSpc>
                        <a:spcAft>
                          <a:spcPts val="0"/>
                        </a:spcAft>
                      </a:pPr>
                      <a:r>
                        <a:rPr lang="ru-RU" sz="1400" b="1" dirty="0" err="1"/>
                        <a:t>Ун</a:t>
                      </a:r>
                      <a:endParaRPr lang="ru-RU" sz="1200" b="1" dirty="0">
                        <a:latin typeface="Calibri"/>
                        <a:ea typeface="Calibri"/>
                        <a:cs typeface="Times New Roman"/>
                      </a:endParaRPr>
                    </a:p>
                  </a:txBody>
                  <a:tcPr marL="4032" marR="4032"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78222">
                <a:tc>
                  <a:txBody>
                    <a:bodyPr/>
                    <a:lstStyle/>
                    <a:p>
                      <a:pPr algn="ctr" fontAlgn="base" hangingPunct="0">
                        <a:lnSpc>
                          <a:spcPct val="115000"/>
                        </a:lnSpc>
                        <a:spcAft>
                          <a:spcPts val="0"/>
                        </a:spcAft>
                      </a:pPr>
                      <a:r>
                        <a:rPr lang="ru-RU" sz="1400" spc="-20"/>
                        <a:t>Жавдар</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12,9</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12,4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10,2</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1,9</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68,4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8,1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117,5</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dirty="0"/>
                        <a:t>0,8</a:t>
                      </a:r>
                      <a:endParaRPr lang="ru-RU" sz="1200" dirty="0">
                        <a:latin typeface="Calibri"/>
                        <a:ea typeface="Calibri"/>
                        <a:cs typeface="Times New Roman"/>
                      </a:endParaRPr>
                    </a:p>
                  </a:txBody>
                  <a:tcPr marL="4032" marR="4032" marT="0" marB="0"/>
                </a:tc>
              </a:tr>
              <a:tr h="278222">
                <a:tc>
                  <a:txBody>
                    <a:bodyPr/>
                    <a:lstStyle/>
                    <a:p>
                      <a:pPr algn="ctr" fontAlgn="base" hangingPunct="0">
                        <a:lnSpc>
                          <a:spcPct val="115000"/>
                        </a:lnSpc>
                        <a:spcAft>
                          <a:spcPts val="0"/>
                        </a:spcAft>
                      </a:pPr>
                      <a:r>
                        <a:rPr lang="ru-RU" sz="1400"/>
                        <a:t>Буғдой</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16,4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14,0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4,2</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60,6</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2,8</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12,0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112,0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0,9</a:t>
                      </a:r>
                      <a:endParaRPr lang="ru-RU" sz="1200">
                        <a:latin typeface="Calibri"/>
                        <a:ea typeface="Calibri"/>
                        <a:cs typeface="Times New Roman"/>
                      </a:endParaRPr>
                    </a:p>
                  </a:txBody>
                  <a:tcPr marL="4032" marR="4032" marT="0" marB="0"/>
                </a:tc>
              </a:tr>
              <a:tr h="278222">
                <a:tc>
                  <a:txBody>
                    <a:bodyPr/>
                    <a:lstStyle/>
                    <a:p>
                      <a:pPr algn="ctr" fontAlgn="base" hangingPunct="0">
                        <a:lnSpc>
                          <a:spcPct val="115000"/>
                        </a:lnSpc>
                        <a:spcAft>
                          <a:spcPts val="0"/>
                        </a:spcAft>
                      </a:pPr>
                      <a:r>
                        <a:rPr lang="ru-RU" sz="1400"/>
                        <a:t>Макка-жўхори</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13,4</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10,0</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9,6</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3,3</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1,9</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70,0</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1,4</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6,8</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113,5</a:t>
                      </a:r>
                      <a:endParaRPr lang="ru-RU" sz="1200">
                        <a:latin typeface="Calibri"/>
                        <a:ea typeface="Calibri"/>
                        <a:cs typeface="Times New Roman"/>
                      </a:endParaRPr>
                    </a:p>
                  </a:txBody>
                  <a:tcPr marL="4032" marR="4032" marT="0" marB="0" anchor="ctr"/>
                </a:tc>
                <a:tc>
                  <a:txBody>
                    <a:bodyPr/>
                    <a:lstStyle/>
                    <a:p>
                      <a:pPr algn="ctr" fontAlgn="base" hangingPunct="0">
                        <a:lnSpc>
                          <a:spcPct val="115000"/>
                        </a:lnSpc>
                        <a:spcAft>
                          <a:spcPts val="0"/>
                        </a:spcAft>
                      </a:pPr>
                      <a:r>
                        <a:rPr lang="ru-RU" sz="1400"/>
                        <a:t>0,7</a:t>
                      </a:r>
                      <a:endParaRPr lang="ru-RU" sz="1200">
                        <a:latin typeface="Calibri"/>
                        <a:ea typeface="Calibri"/>
                        <a:cs typeface="Times New Roman"/>
                      </a:endParaRPr>
                    </a:p>
                  </a:txBody>
                  <a:tcPr marL="4032" marR="4032" marT="0" marB="0" anchor="ctr"/>
                </a:tc>
              </a:tr>
              <a:tr h="278222">
                <a:tc>
                  <a:txBody>
                    <a:bodyPr/>
                    <a:lstStyle/>
                    <a:p>
                      <a:pPr algn="ctr" fontAlgn="base" hangingPunct="0">
                        <a:lnSpc>
                          <a:spcPct val="115000"/>
                        </a:lnSpc>
                        <a:spcAft>
                          <a:spcPts val="0"/>
                        </a:spcAft>
                      </a:pPr>
                      <a:r>
                        <a:rPr lang="ru-RU" sz="1400"/>
                        <a:t>Арпа</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11,5</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2,3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5,1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65,1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7,6</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118,8</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0,8</a:t>
                      </a:r>
                      <a:endParaRPr lang="ru-RU" sz="1200">
                        <a:latin typeface="Calibri"/>
                        <a:ea typeface="Calibri"/>
                        <a:cs typeface="Times New Roman"/>
                      </a:endParaRPr>
                    </a:p>
                  </a:txBody>
                  <a:tcPr marL="4032" marR="4032" marT="0" marB="0"/>
                </a:tc>
              </a:tr>
              <a:tr h="222578">
                <a:tc>
                  <a:txBody>
                    <a:bodyPr/>
                    <a:lstStyle/>
                    <a:p>
                      <a:pPr algn="ctr" fontAlgn="base" hangingPunct="0">
                        <a:lnSpc>
                          <a:spcPct val="115000"/>
                        </a:lnSpc>
                        <a:spcAft>
                          <a:spcPts val="0"/>
                        </a:spcAft>
                      </a:pPr>
                      <a:r>
                        <a:rPr lang="ru-RU" sz="1400"/>
                        <a:t>Сули</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13,0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10,9</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9,7</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4,4</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58,1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3,6</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7,2</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95,5</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1,0</a:t>
                      </a:r>
                      <a:endParaRPr lang="ru-RU" sz="1200">
                        <a:latin typeface="Calibri"/>
                        <a:ea typeface="Calibri"/>
                        <a:cs typeface="Times New Roman"/>
                      </a:endParaRPr>
                    </a:p>
                  </a:txBody>
                  <a:tcPr marL="4032" marR="4032" marT="0" marB="0"/>
                </a:tc>
              </a:tr>
              <a:tr h="222578">
                <a:tc>
                  <a:txBody>
                    <a:bodyPr/>
                    <a:lstStyle/>
                    <a:p>
                      <a:pPr algn="ctr" fontAlgn="base" hangingPunct="0">
                        <a:lnSpc>
                          <a:spcPct val="115000"/>
                        </a:lnSpc>
                        <a:spcAft>
                          <a:spcPts val="0"/>
                        </a:spcAft>
                      </a:pPr>
                      <a:r>
                        <a:rPr lang="ru-RU" sz="1400"/>
                        <a:t>Тариқ</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12,6</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12,3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11,9</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4,9</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9,9</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55,0</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5,3</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8,1</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a:t>95,7</a:t>
                      </a:r>
                      <a:endParaRPr lang="ru-RU" sz="1200">
                        <a:latin typeface="Calibri"/>
                        <a:ea typeface="Calibri"/>
                        <a:cs typeface="Times New Roman"/>
                      </a:endParaRPr>
                    </a:p>
                  </a:txBody>
                  <a:tcPr marL="4032" marR="4032" marT="0" marB="0"/>
                </a:tc>
                <a:tc>
                  <a:txBody>
                    <a:bodyPr/>
                    <a:lstStyle/>
                    <a:p>
                      <a:pPr algn="ctr" fontAlgn="base" hangingPunct="0">
                        <a:lnSpc>
                          <a:spcPct val="115000"/>
                        </a:lnSpc>
                        <a:spcAft>
                          <a:spcPts val="0"/>
                        </a:spcAft>
                      </a:pPr>
                      <a:r>
                        <a:rPr lang="ru-RU" sz="1400" dirty="0"/>
                        <a:t>1,0</a:t>
                      </a:r>
                      <a:endParaRPr lang="ru-RU" sz="1200" dirty="0">
                        <a:latin typeface="Calibri"/>
                        <a:ea typeface="Calibri"/>
                        <a:cs typeface="Times New Roman"/>
                      </a:endParaRPr>
                    </a:p>
                  </a:txBody>
                  <a:tcPr marL="4032" marR="4032" marT="0" marB="0"/>
                </a:tc>
              </a:tr>
            </a:tbl>
          </a:graphicData>
        </a:graphic>
      </p:graphicFrame>
    </p:spTree>
    <p:extLst>
      <p:ext uri="{BB962C8B-B14F-4D97-AF65-F5344CB8AC3E}">
        <p14:creationId xmlns="" xmlns:p14="http://schemas.microsoft.com/office/powerpoint/2010/main" val="103399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142852"/>
            <a:ext cx="8362216" cy="511156"/>
          </a:xfrm>
        </p:spPr>
        <p:txBody>
          <a:bodyPr>
            <a:noAutofit/>
          </a:bodyPr>
          <a:lstStyle/>
          <a:p>
            <a:pPr algn="ctr"/>
            <a:r>
              <a:rPr lang="ru-RU" sz="2400" b="1" dirty="0" err="1" smtClean="0"/>
              <a:t>Ғалладонларнинг кепаги</a:t>
            </a:r>
            <a:r>
              <a:rPr lang="ru-RU" sz="2400" b="1" dirty="0" smtClean="0"/>
              <a:t>, </a:t>
            </a:r>
            <a:r>
              <a:rPr lang="ru-RU" sz="2400" b="1" dirty="0" err="1" smtClean="0"/>
              <a:t>сомони</a:t>
            </a:r>
            <a:r>
              <a:rPr lang="ru-RU" sz="2400" b="1" dirty="0" smtClean="0"/>
              <a:t> </a:t>
            </a:r>
            <a:r>
              <a:rPr lang="ru-RU" sz="2400" b="1" dirty="0" err="1" smtClean="0"/>
              <a:t>ва</a:t>
            </a:r>
            <a:r>
              <a:rPr lang="ru-RU" sz="2400" b="1" dirty="0" smtClean="0"/>
              <a:t> </a:t>
            </a:r>
            <a:r>
              <a:rPr lang="ru-RU" sz="2400" b="1" dirty="0" err="1" smtClean="0"/>
              <a:t>тўпонининг</a:t>
            </a:r>
            <a:r>
              <a:rPr lang="ru-RU" sz="2400" b="1" dirty="0" smtClean="0"/>
              <a:t> </a:t>
            </a:r>
            <a:r>
              <a:rPr lang="ru-RU" sz="2400" b="1" dirty="0" err="1" smtClean="0"/>
              <a:t>тўйимлилиги</a:t>
            </a:r>
            <a:r>
              <a:rPr lang="ru-RU" sz="2400" dirty="0" smtClean="0"/>
              <a:t> </a:t>
            </a:r>
            <a:endParaRPr lang="ru-RU" sz="2400" dirty="0"/>
          </a:p>
        </p:txBody>
      </p:sp>
      <p:graphicFrame>
        <p:nvGraphicFramePr>
          <p:cNvPr id="4" name="Таблица 3"/>
          <p:cNvGraphicFramePr>
            <a:graphicFrameLocks noGrp="1"/>
          </p:cNvGraphicFramePr>
          <p:nvPr/>
        </p:nvGraphicFramePr>
        <p:xfrm>
          <a:off x="71406" y="857232"/>
          <a:ext cx="8929719" cy="4732020"/>
        </p:xfrm>
        <a:graphic>
          <a:graphicData uri="http://schemas.openxmlformats.org/drawingml/2006/table">
            <a:tbl>
              <a:tblPr firstRow="1" firstCol="1" bandRow="1" bandCol="1">
                <a:tableStyleId>{775DCB02-9BB8-47FD-8907-85C794F793BA}</a:tableStyleId>
              </a:tblPr>
              <a:tblGrid>
                <a:gridCol w="924763"/>
                <a:gridCol w="798403"/>
                <a:gridCol w="712211"/>
                <a:gridCol w="884595"/>
                <a:gridCol w="799208"/>
                <a:gridCol w="798403"/>
                <a:gridCol w="799208"/>
                <a:gridCol w="1092975"/>
                <a:gridCol w="1026978"/>
                <a:gridCol w="1092975"/>
              </a:tblGrid>
              <a:tr h="303074">
                <a:tc rowSpan="3">
                  <a:txBody>
                    <a:bodyPr/>
                    <a:lstStyle/>
                    <a:p>
                      <a:pPr algn="ctr" fontAlgn="base" hangingPunct="0">
                        <a:lnSpc>
                          <a:spcPct val="115000"/>
                        </a:lnSpc>
                        <a:spcAft>
                          <a:spcPts val="0"/>
                        </a:spcAft>
                      </a:pPr>
                      <a:r>
                        <a:rPr lang="ru-RU" sz="1800" dirty="0" err="1" smtClean="0">
                          <a:latin typeface="Times New Roman" pitchFamily="18" charset="0"/>
                          <a:cs typeface="Times New Roman" pitchFamily="18" charset="0"/>
                        </a:rPr>
                        <a:t>Экин-лар</a:t>
                      </a:r>
                      <a:endParaRPr lang="ru-RU" sz="1200" dirty="0">
                        <a:latin typeface="Times New Roman" pitchFamily="18" charset="0"/>
                        <a:ea typeface="Calibri"/>
                        <a:cs typeface="Times New Roman" pitchFamily="18" charset="0"/>
                      </a:endParaRPr>
                    </a:p>
                  </a:txBody>
                  <a:tcPr marL="2962" marR="2962" marT="0" marB="0" anchor="ctr"/>
                </a:tc>
                <a:tc gridSpan="3">
                  <a:txBody>
                    <a:bodyPr/>
                    <a:lstStyle/>
                    <a:p>
                      <a:pPr algn="ctr" fontAlgn="base" hangingPunct="0">
                        <a:lnSpc>
                          <a:spcPct val="115000"/>
                        </a:lnSpc>
                        <a:spcAft>
                          <a:spcPts val="0"/>
                        </a:spcAft>
                      </a:pPr>
                      <a:r>
                        <a:rPr lang="ru-RU" sz="1800">
                          <a:latin typeface="Times New Roman" pitchFamily="18" charset="0"/>
                          <a:cs typeface="Times New Roman" pitchFamily="18" charset="0"/>
                        </a:rPr>
                        <a:t>Кепак</a:t>
                      </a:r>
                      <a:endParaRPr lang="ru-RU" sz="1200">
                        <a:latin typeface="Times New Roman" pitchFamily="18" charset="0"/>
                        <a:ea typeface="Calibri"/>
                        <a:cs typeface="Times New Roman" pitchFamily="18" charset="0"/>
                      </a:endParaRPr>
                    </a:p>
                  </a:txBody>
                  <a:tcPr marL="2962" marR="2962" marT="0" marB="0"/>
                </a:tc>
                <a:tc hMerge="1">
                  <a:txBody>
                    <a:bodyPr/>
                    <a:lstStyle/>
                    <a:p>
                      <a:endParaRPr lang="ru-RU"/>
                    </a:p>
                  </a:txBody>
                  <a:tcPr/>
                </a:tc>
                <a:tc hMerge="1">
                  <a:txBody>
                    <a:bodyPr/>
                    <a:lstStyle/>
                    <a:p>
                      <a:endParaRPr lang="ru-RU"/>
                    </a:p>
                  </a:txBody>
                  <a:tcPr/>
                </a:tc>
                <a:tc gridSpan="3">
                  <a:txBody>
                    <a:bodyPr/>
                    <a:lstStyle/>
                    <a:p>
                      <a:pPr algn="ctr" fontAlgn="base" hangingPunct="0">
                        <a:lnSpc>
                          <a:spcPct val="115000"/>
                        </a:lnSpc>
                        <a:spcAft>
                          <a:spcPts val="0"/>
                        </a:spcAft>
                      </a:pPr>
                      <a:r>
                        <a:rPr lang="ru-RU" sz="1800">
                          <a:latin typeface="Times New Roman" pitchFamily="18" charset="0"/>
                          <a:cs typeface="Times New Roman" pitchFamily="18" charset="0"/>
                        </a:rPr>
                        <a:t>Сомон</a:t>
                      </a:r>
                      <a:endParaRPr lang="ru-RU" sz="1200">
                        <a:latin typeface="Times New Roman" pitchFamily="18" charset="0"/>
                        <a:ea typeface="Calibri"/>
                        <a:cs typeface="Times New Roman" pitchFamily="18" charset="0"/>
                      </a:endParaRPr>
                    </a:p>
                  </a:txBody>
                  <a:tcPr marL="2962" marR="2962" marT="0" marB="0"/>
                </a:tc>
                <a:tc hMerge="1">
                  <a:txBody>
                    <a:bodyPr/>
                    <a:lstStyle/>
                    <a:p>
                      <a:endParaRPr lang="ru-RU"/>
                    </a:p>
                  </a:txBody>
                  <a:tcPr/>
                </a:tc>
                <a:tc hMerge="1">
                  <a:txBody>
                    <a:bodyPr/>
                    <a:lstStyle/>
                    <a:p>
                      <a:endParaRPr lang="ru-RU"/>
                    </a:p>
                  </a:txBody>
                  <a:tcPr/>
                </a:tc>
                <a:tc gridSpan="3">
                  <a:txBody>
                    <a:bodyPr/>
                    <a:lstStyle/>
                    <a:p>
                      <a:pPr algn="ctr" fontAlgn="base" hangingPunct="0">
                        <a:lnSpc>
                          <a:spcPct val="115000"/>
                        </a:lnSpc>
                        <a:spcAft>
                          <a:spcPts val="0"/>
                        </a:spcAft>
                      </a:pPr>
                      <a:r>
                        <a:rPr lang="ru-RU" sz="1800">
                          <a:latin typeface="Times New Roman" pitchFamily="18" charset="0"/>
                          <a:cs typeface="Times New Roman" pitchFamily="18" charset="0"/>
                        </a:rPr>
                        <a:t>Тўпон</a:t>
                      </a:r>
                      <a:endParaRPr lang="ru-RU" sz="1200">
                        <a:latin typeface="Times New Roman" pitchFamily="18" charset="0"/>
                        <a:ea typeface="Calibri"/>
                        <a:cs typeface="Times New Roman" pitchFamily="18" charset="0"/>
                      </a:endParaRPr>
                    </a:p>
                  </a:txBody>
                  <a:tcPr marL="2962" marR="2962" marT="0" marB="0"/>
                </a:tc>
                <a:tc hMerge="1">
                  <a:txBody>
                    <a:bodyPr/>
                    <a:lstStyle/>
                    <a:p>
                      <a:endParaRPr lang="ru-RU"/>
                    </a:p>
                  </a:txBody>
                  <a:tcPr/>
                </a:tc>
                <a:tc hMerge="1">
                  <a:txBody>
                    <a:bodyPr/>
                    <a:lstStyle/>
                    <a:p>
                      <a:endParaRPr lang="ru-RU"/>
                    </a:p>
                  </a:txBody>
                  <a:tcPr/>
                </a:tc>
              </a:tr>
              <a:tr h="591402">
                <a:tc vMerge="1">
                  <a:txBody>
                    <a:bodyPr/>
                    <a:lstStyle/>
                    <a:p>
                      <a:endParaRPr lang="ru-RU"/>
                    </a:p>
                  </a:txBody>
                  <a:tcPr/>
                </a:tc>
                <a:tc gridSpan="2">
                  <a:txBody>
                    <a:bodyPr/>
                    <a:lstStyle/>
                    <a:p>
                      <a:pPr algn="ctr" fontAlgn="base" hangingPunct="0">
                        <a:lnSpc>
                          <a:spcPct val="115000"/>
                        </a:lnSpc>
                        <a:spcAft>
                          <a:spcPts val="0"/>
                        </a:spcAft>
                      </a:pPr>
                      <a:r>
                        <a:rPr lang="ru-RU" sz="1800">
                          <a:latin typeface="Times New Roman" pitchFamily="18" charset="0"/>
                          <a:cs typeface="Times New Roman" pitchFamily="18" charset="0"/>
                        </a:rPr>
                        <a:t>озуқада</a:t>
                      </a:r>
                      <a:endParaRPr lang="ru-RU" sz="1800">
                        <a:latin typeface="Times New Roman" pitchFamily="18" charset="0"/>
                        <a:ea typeface="Times New Roman"/>
                        <a:cs typeface="Times New Roman" pitchFamily="18" charset="0"/>
                      </a:endParaRPr>
                    </a:p>
                  </a:txBody>
                  <a:tcPr marL="2962" marR="2962" marT="0" marB="0"/>
                </a:tc>
                <a:tc hMerge="1">
                  <a:txBody>
                    <a:bodyPr/>
                    <a:lstStyle/>
                    <a:p>
                      <a:endParaRPr lang="ru-RU"/>
                    </a:p>
                  </a:txBody>
                  <a:tcPr/>
                </a:tc>
                <a:tc rowSpan="2">
                  <a:txBody>
                    <a:bodyPr/>
                    <a:lstStyle/>
                    <a:p>
                      <a:pPr algn="ctr" fontAlgn="base" hangingPunct="0">
                        <a:lnSpc>
                          <a:spcPct val="115000"/>
                        </a:lnSpc>
                        <a:spcAft>
                          <a:spcPts val="0"/>
                        </a:spcAft>
                      </a:pPr>
                      <a:r>
                        <a:rPr lang="uz-Cyrl-UZ" sz="1800">
                          <a:latin typeface="Times New Roman" pitchFamily="18" charset="0"/>
                          <a:cs typeface="Times New Roman" pitchFamily="18" charset="0"/>
                        </a:rPr>
                        <a:t>бир</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озу</a:t>
                      </a:r>
                      <a:r>
                        <a:rPr lang="uz-Cyrl-UZ" sz="1800">
                          <a:latin typeface="Times New Roman" pitchFamily="18" charset="0"/>
                          <a:cs typeface="Times New Roman" pitchFamily="18" charset="0"/>
                        </a:rPr>
                        <a:t>қ</a:t>
                      </a:r>
                      <a:r>
                        <a:rPr lang="ru-RU" sz="1800">
                          <a:latin typeface="Times New Roman" pitchFamily="18" charset="0"/>
                          <a:cs typeface="Times New Roman" pitchFamily="18" charset="0"/>
                        </a:rPr>
                        <a:t>ада</a:t>
                      </a:r>
                      <a:endParaRPr lang="ru-RU" sz="1200">
                        <a:latin typeface="Times New Roman" pitchFamily="18" charset="0"/>
                        <a:cs typeface="Times New Roman" pitchFamily="18" charset="0"/>
                      </a:endParaRPr>
                    </a:p>
                    <a:p>
                      <a:pPr algn="ctr" fontAlgn="base" hangingPunct="0">
                        <a:lnSpc>
                          <a:spcPct val="115000"/>
                        </a:lnSpc>
                        <a:spcAft>
                          <a:spcPts val="0"/>
                        </a:spcAft>
                      </a:pPr>
                      <a:r>
                        <a:rPr lang="uz-Cyrl-UZ" sz="1800">
                          <a:latin typeface="Times New Roman" pitchFamily="18" charset="0"/>
                          <a:cs typeface="Times New Roman" pitchFamily="18" charset="0"/>
                        </a:rPr>
                        <a:t>озуқа </a:t>
                      </a:r>
                      <a:r>
                        <a:rPr lang="ru-RU" sz="1800">
                          <a:latin typeface="Times New Roman" pitchFamily="18" charset="0"/>
                          <a:cs typeface="Times New Roman" pitchFamily="18" charset="0"/>
                        </a:rPr>
                        <a:t>бир</a:t>
                      </a:r>
                      <a:r>
                        <a:rPr lang="uz-Cyrl-UZ" sz="1800">
                          <a:latin typeface="Times New Roman" pitchFamily="18" charset="0"/>
                          <a:cs typeface="Times New Roman" pitchFamily="18" charset="0"/>
                        </a:rPr>
                        <a:t>-</a:t>
                      </a:r>
                      <a:r>
                        <a:rPr lang="ru-RU" sz="1800">
                          <a:latin typeface="Times New Roman" pitchFamily="18" charset="0"/>
                          <a:cs typeface="Times New Roman" pitchFamily="18" charset="0"/>
                        </a:rPr>
                        <a:t>ли</a:t>
                      </a:r>
                      <a:r>
                        <a:rPr lang="uz-Cyrl-UZ" sz="1800">
                          <a:latin typeface="Times New Roman" pitchFamily="18" charset="0"/>
                          <a:cs typeface="Times New Roman" pitchFamily="18" charset="0"/>
                        </a:rPr>
                        <a:t>ги миқдо-ри, кг</a:t>
                      </a:r>
                      <a:endParaRPr lang="ru-RU" sz="1200">
                        <a:latin typeface="Times New Roman" pitchFamily="18" charset="0"/>
                        <a:ea typeface="Calibri"/>
                        <a:cs typeface="Times New Roman" pitchFamily="18" charset="0"/>
                      </a:endParaRPr>
                    </a:p>
                  </a:txBody>
                  <a:tcPr marL="2962" marR="2962" marT="0" marB="0" anchor="ctr"/>
                </a:tc>
                <a:tc gridSpan="2">
                  <a:txBody>
                    <a:bodyPr/>
                    <a:lstStyle/>
                    <a:p>
                      <a:pPr algn="ctr" fontAlgn="base" hangingPunct="0">
                        <a:lnSpc>
                          <a:spcPct val="115000"/>
                        </a:lnSpc>
                        <a:spcAft>
                          <a:spcPts val="0"/>
                        </a:spcAft>
                      </a:pPr>
                      <a:r>
                        <a:rPr lang="ru-RU" sz="1800">
                          <a:latin typeface="Times New Roman" pitchFamily="18" charset="0"/>
                          <a:cs typeface="Times New Roman" pitchFamily="18" charset="0"/>
                        </a:rPr>
                        <a:t>озуқада</a:t>
                      </a:r>
                      <a:endParaRPr lang="ru-RU" sz="1800">
                        <a:latin typeface="Times New Roman" pitchFamily="18" charset="0"/>
                        <a:ea typeface="Times New Roman"/>
                        <a:cs typeface="Times New Roman" pitchFamily="18" charset="0"/>
                      </a:endParaRPr>
                    </a:p>
                  </a:txBody>
                  <a:tcPr marL="2962" marR="2962" marT="0" marB="0"/>
                </a:tc>
                <a:tc hMerge="1">
                  <a:txBody>
                    <a:bodyPr/>
                    <a:lstStyle/>
                    <a:p>
                      <a:endParaRPr lang="ru-RU"/>
                    </a:p>
                  </a:txBody>
                  <a:tcPr/>
                </a:tc>
                <a:tc rowSpan="2">
                  <a:txBody>
                    <a:bodyPr/>
                    <a:lstStyle/>
                    <a:p>
                      <a:pPr algn="ctr" fontAlgn="base" hangingPunct="0">
                        <a:lnSpc>
                          <a:spcPct val="115000"/>
                        </a:lnSpc>
                        <a:spcAft>
                          <a:spcPts val="0"/>
                        </a:spcAft>
                      </a:pPr>
                      <a:r>
                        <a:rPr lang="uz-Cyrl-UZ" sz="1800">
                          <a:latin typeface="Times New Roman" pitchFamily="18" charset="0"/>
                          <a:cs typeface="Times New Roman" pitchFamily="18" charset="0"/>
                        </a:rPr>
                        <a:t>бир</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озу</a:t>
                      </a:r>
                      <a:r>
                        <a:rPr lang="uz-Cyrl-UZ" sz="1800">
                          <a:latin typeface="Times New Roman" pitchFamily="18" charset="0"/>
                          <a:cs typeface="Times New Roman" pitchFamily="18" charset="0"/>
                        </a:rPr>
                        <a:t>қ</a:t>
                      </a:r>
                      <a:r>
                        <a:rPr lang="ru-RU" sz="1800">
                          <a:latin typeface="Times New Roman" pitchFamily="18" charset="0"/>
                          <a:cs typeface="Times New Roman" pitchFamily="18" charset="0"/>
                        </a:rPr>
                        <a:t>ада</a:t>
                      </a:r>
                      <a:endParaRPr lang="ru-RU" sz="1200">
                        <a:latin typeface="Times New Roman" pitchFamily="18" charset="0"/>
                        <a:cs typeface="Times New Roman" pitchFamily="18" charset="0"/>
                      </a:endParaRPr>
                    </a:p>
                    <a:p>
                      <a:pPr algn="ctr" fontAlgn="base" hangingPunct="0">
                        <a:lnSpc>
                          <a:spcPct val="115000"/>
                        </a:lnSpc>
                        <a:spcAft>
                          <a:spcPts val="0"/>
                        </a:spcAft>
                      </a:pPr>
                      <a:r>
                        <a:rPr lang="uz-Cyrl-UZ" sz="1800">
                          <a:latin typeface="Times New Roman" pitchFamily="18" charset="0"/>
                          <a:cs typeface="Times New Roman" pitchFamily="18" charset="0"/>
                        </a:rPr>
                        <a:t>озуқа </a:t>
                      </a:r>
                      <a:r>
                        <a:rPr lang="ru-RU" sz="1800">
                          <a:latin typeface="Times New Roman" pitchFamily="18" charset="0"/>
                          <a:cs typeface="Times New Roman" pitchFamily="18" charset="0"/>
                        </a:rPr>
                        <a:t>бир</a:t>
                      </a:r>
                      <a:r>
                        <a:rPr lang="uz-Cyrl-UZ" sz="1800">
                          <a:latin typeface="Times New Roman" pitchFamily="18" charset="0"/>
                          <a:cs typeface="Times New Roman" pitchFamily="18" charset="0"/>
                        </a:rPr>
                        <a:t>-</a:t>
                      </a:r>
                      <a:r>
                        <a:rPr lang="ru-RU" sz="1800">
                          <a:latin typeface="Times New Roman" pitchFamily="18" charset="0"/>
                          <a:cs typeface="Times New Roman" pitchFamily="18" charset="0"/>
                        </a:rPr>
                        <a:t>ли</a:t>
                      </a:r>
                      <a:r>
                        <a:rPr lang="uz-Cyrl-UZ" sz="1800">
                          <a:latin typeface="Times New Roman" pitchFamily="18" charset="0"/>
                          <a:cs typeface="Times New Roman" pitchFamily="18" charset="0"/>
                        </a:rPr>
                        <a:t>к</a:t>
                      </a:r>
                      <a:endParaRPr lang="ru-RU" sz="1200">
                        <a:latin typeface="Times New Roman" pitchFamily="18" charset="0"/>
                        <a:ea typeface="Calibri"/>
                        <a:cs typeface="Times New Roman" pitchFamily="18" charset="0"/>
                      </a:endParaRPr>
                    </a:p>
                  </a:txBody>
                  <a:tcPr marL="2962" marR="2962" marT="0" marB="0" anchor="ctr"/>
                </a:tc>
                <a:tc gridSpan="2">
                  <a:txBody>
                    <a:bodyPr/>
                    <a:lstStyle/>
                    <a:p>
                      <a:pPr algn="ctr" fontAlgn="base" hangingPunct="0">
                        <a:lnSpc>
                          <a:spcPct val="115000"/>
                        </a:lnSpc>
                        <a:spcAft>
                          <a:spcPts val="0"/>
                        </a:spcAft>
                      </a:pPr>
                      <a:r>
                        <a:rPr lang="ru-RU" sz="1800">
                          <a:latin typeface="Times New Roman" pitchFamily="18" charset="0"/>
                          <a:cs typeface="Times New Roman" pitchFamily="18" charset="0"/>
                        </a:rPr>
                        <a:t>озуқада</a:t>
                      </a:r>
                      <a:endParaRPr lang="ru-RU" sz="1800">
                        <a:latin typeface="Times New Roman" pitchFamily="18" charset="0"/>
                        <a:ea typeface="Times New Roman"/>
                        <a:cs typeface="Times New Roman" pitchFamily="18" charset="0"/>
                      </a:endParaRPr>
                    </a:p>
                  </a:txBody>
                  <a:tcPr marL="2962" marR="2962" marT="0" marB="0"/>
                </a:tc>
                <a:tc hMerge="1">
                  <a:txBody>
                    <a:bodyPr/>
                    <a:lstStyle/>
                    <a:p>
                      <a:endParaRPr lang="ru-RU"/>
                    </a:p>
                  </a:txBody>
                  <a:tcPr/>
                </a:tc>
                <a:tc rowSpan="2">
                  <a:txBody>
                    <a:bodyPr/>
                    <a:lstStyle/>
                    <a:p>
                      <a:pPr algn="ctr" fontAlgn="base" hangingPunct="0">
                        <a:lnSpc>
                          <a:spcPct val="115000"/>
                        </a:lnSpc>
                        <a:spcAft>
                          <a:spcPts val="0"/>
                        </a:spcAft>
                      </a:pPr>
                      <a:r>
                        <a:rPr lang="uz-Cyrl-UZ" sz="1800">
                          <a:latin typeface="Times New Roman" pitchFamily="18" charset="0"/>
                          <a:cs typeface="Times New Roman" pitchFamily="18" charset="0"/>
                        </a:rPr>
                        <a:t>бир</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озу</a:t>
                      </a:r>
                      <a:r>
                        <a:rPr lang="uz-Cyrl-UZ" sz="1800">
                          <a:latin typeface="Times New Roman" pitchFamily="18" charset="0"/>
                          <a:cs typeface="Times New Roman" pitchFamily="18" charset="0"/>
                        </a:rPr>
                        <a:t>қ</a:t>
                      </a:r>
                      <a:r>
                        <a:rPr lang="ru-RU" sz="1800">
                          <a:latin typeface="Times New Roman" pitchFamily="18" charset="0"/>
                          <a:cs typeface="Times New Roman" pitchFamily="18" charset="0"/>
                        </a:rPr>
                        <a:t>ада</a:t>
                      </a:r>
                      <a:endParaRPr lang="ru-RU" sz="1200">
                        <a:latin typeface="Times New Roman" pitchFamily="18" charset="0"/>
                        <a:cs typeface="Times New Roman" pitchFamily="18" charset="0"/>
                      </a:endParaRPr>
                    </a:p>
                    <a:p>
                      <a:pPr algn="ctr" fontAlgn="base" hangingPunct="0">
                        <a:lnSpc>
                          <a:spcPct val="115000"/>
                        </a:lnSpc>
                        <a:spcAft>
                          <a:spcPts val="0"/>
                        </a:spcAft>
                      </a:pPr>
                      <a:r>
                        <a:rPr lang="uz-Cyrl-UZ" sz="1800">
                          <a:latin typeface="Times New Roman" pitchFamily="18" charset="0"/>
                          <a:cs typeface="Times New Roman" pitchFamily="18" charset="0"/>
                        </a:rPr>
                        <a:t>озуқа </a:t>
                      </a:r>
                      <a:r>
                        <a:rPr lang="ru-RU" sz="1800">
                          <a:latin typeface="Times New Roman" pitchFamily="18" charset="0"/>
                          <a:cs typeface="Times New Roman" pitchFamily="18" charset="0"/>
                        </a:rPr>
                        <a:t>бир</a:t>
                      </a:r>
                      <a:r>
                        <a:rPr lang="uz-Cyrl-UZ" sz="1800">
                          <a:latin typeface="Times New Roman" pitchFamily="18" charset="0"/>
                          <a:cs typeface="Times New Roman" pitchFamily="18" charset="0"/>
                        </a:rPr>
                        <a:t>-</a:t>
                      </a:r>
                      <a:r>
                        <a:rPr lang="ru-RU" sz="1800">
                          <a:latin typeface="Times New Roman" pitchFamily="18" charset="0"/>
                          <a:cs typeface="Times New Roman" pitchFamily="18" charset="0"/>
                        </a:rPr>
                        <a:t>ли</a:t>
                      </a:r>
                      <a:r>
                        <a:rPr lang="uz-Cyrl-UZ" sz="1800">
                          <a:latin typeface="Times New Roman" pitchFamily="18" charset="0"/>
                          <a:cs typeface="Times New Roman" pitchFamily="18" charset="0"/>
                        </a:rPr>
                        <a:t>ги миқдори, кг</a:t>
                      </a:r>
                      <a:endParaRPr lang="ru-RU" sz="1200">
                        <a:latin typeface="Times New Roman" pitchFamily="18" charset="0"/>
                        <a:ea typeface="Calibri"/>
                        <a:cs typeface="Times New Roman" pitchFamily="18" charset="0"/>
                      </a:endParaRPr>
                    </a:p>
                  </a:txBody>
                  <a:tcPr marL="2962" marR="2962" marT="0" marB="0"/>
                </a:tc>
              </a:tr>
              <a:tr h="1320102">
                <a:tc vMerge="1">
                  <a:txBody>
                    <a:bodyPr/>
                    <a:lstStyle/>
                    <a:p>
                      <a:endParaRPr lang="ru-RU"/>
                    </a:p>
                  </a:txBody>
                  <a:tcPr/>
                </a:tc>
                <a:tc>
                  <a:txBody>
                    <a:bodyPr/>
                    <a:lstStyle/>
                    <a:p>
                      <a:pPr algn="ctr" fontAlgn="base" hangingPunct="0">
                        <a:lnSpc>
                          <a:spcPct val="115000"/>
                        </a:lnSpc>
                        <a:spcAft>
                          <a:spcPts val="0"/>
                        </a:spcAft>
                      </a:pPr>
                      <a:r>
                        <a:rPr lang="uz-Cyrl-UZ" sz="1800">
                          <a:latin typeface="Times New Roman" pitchFamily="18" charset="0"/>
                          <a:cs typeface="Times New Roman" pitchFamily="18" charset="0"/>
                        </a:rPr>
                        <a:t>ҳ</a:t>
                      </a:r>
                      <a:r>
                        <a:rPr lang="ru-RU" sz="1800">
                          <a:latin typeface="Times New Roman" pitchFamily="18" charset="0"/>
                          <a:cs typeface="Times New Roman" pitchFamily="18" charset="0"/>
                        </a:rPr>
                        <a:t>азмланувчи</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оқсил, кг</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uz-Cyrl-UZ" sz="1800">
                          <a:latin typeface="Times New Roman" pitchFamily="18" charset="0"/>
                          <a:cs typeface="Times New Roman" pitchFamily="18" charset="0"/>
                        </a:rPr>
                        <a:t>озуқа </a:t>
                      </a:r>
                      <a:r>
                        <a:rPr lang="ru-RU" sz="1800">
                          <a:latin typeface="Times New Roman" pitchFamily="18" charset="0"/>
                          <a:cs typeface="Times New Roman" pitchFamily="18" charset="0"/>
                        </a:rPr>
                        <a:t>бир</a:t>
                      </a:r>
                      <a:r>
                        <a:rPr lang="uz-Cyrl-UZ" sz="1800">
                          <a:latin typeface="Times New Roman" pitchFamily="18" charset="0"/>
                          <a:cs typeface="Times New Roman" pitchFamily="18" charset="0"/>
                        </a:rPr>
                        <a:t>-</a:t>
                      </a:r>
                      <a:r>
                        <a:rPr lang="ru-RU" sz="1800">
                          <a:latin typeface="Times New Roman" pitchFamily="18" charset="0"/>
                          <a:cs typeface="Times New Roman" pitchFamily="18" charset="0"/>
                        </a:rPr>
                        <a:t>ли</a:t>
                      </a:r>
                      <a:r>
                        <a:rPr lang="uz-Cyrl-UZ" sz="1800">
                          <a:latin typeface="Times New Roman" pitchFamily="18" charset="0"/>
                          <a:cs typeface="Times New Roman" pitchFamily="18" charset="0"/>
                        </a:rPr>
                        <a:t>к</a:t>
                      </a:r>
                      <a:endParaRPr lang="ru-RU" sz="1200">
                        <a:latin typeface="Times New Roman" pitchFamily="18" charset="0"/>
                        <a:ea typeface="Calibri"/>
                        <a:cs typeface="Times New Roman" pitchFamily="18" charset="0"/>
                      </a:endParaRPr>
                    </a:p>
                  </a:txBody>
                  <a:tcPr marL="2962" marR="2962" marT="0" marB="0"/>
                </a:tc>
                <a:tc vMerge="1">
                  <a:txBody>
                    <a:bodyPr/>
                    <a:lstStyle/>
                    <a:p>
                      <a:endParaRPr lang="ru-RU"/>
                    </a:p>
                  </a:txBody>
                  <a:tcPr/>
                </a:tc>
                <a:tc>
                  <a:txBody>
                    <a:bodyPr/>
                    <a:lstStyle/>
                    <a:p>
                      <a:pPr algn="ctr" fontAlgn="base" hangingPunct="0">
                        <a:lnSpc>
                          <a:spcPct val="115000"/>
                        </a:lnSpc>
                        <a:spcAft>
                          <a:spcPts val="0"/>
                        </a:spcAft>
                      </a:pPr>
                      <a:r>
                        <a:rPr lang="uz-Cyrl-UZ" sz="1800">
                          <a:latin typeface="Times New Roman" pitchFamily="18" charset="0"/>
                          <a:cs typeface="Times New Roman" pitchFamily="18" charset="0"/>
                        </a:rPr>
                        <a:t>ҳ</a:t>
                      </a:r>
                      <a:r>
                        <a:rPr lang="ru-RU" sz="1800">
                          <a:latin typeface="Times New Roman" pitchFamily="18" charset="0"/>
                          <a:cs typeface="Times New Roman" pitchFamily="18" charset="0"/>
                        </a:rPr>
                        <a:t>азмла-нувчи</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оқсил, </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кг</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uz-Cyrl-UZ" sz="1800">
                          <a:latin typeface="Times New Roman" pitchFamily="18" charset="0"/>
                          <a:cs typeface="Times New Roman" pitchFamily="18" charset="0"/>
                        </a:rPr>
                        <a:t>ҳ</a:t>
                      </a:r>
                      <a:r>
                        <a:rPr lang="ru-RU" sz="1800">
                          <a:latin typeface="Times New Roman" pitchFamily="18" charset="0"/>
                          <a:cs typeface="Times New Roman" pitchFamily="18" charset="0"/>
                        </a:rPr>
                        <a:t>азмла</a:t>
                      </a:r>
                      <a:r>
                        <a:rPr lang="uz-Cyrl-UZ" sz="1800">
                          <a:latin typeface="Times New Roman" pitchFamily="18" charset="0"/>
                          <a:cs typeface="Times New Roman" pitchFamily="18" charset="0"/>
                        </a:rPr>
                        <a:t>-</a:t>
                      </a:r>
                      <a:r>
                        <a:rPr lang="ru-RU" sz="1800">
                          <a:latin typeface="Times New Roman" pitchFamily="18" charset="0"/>
                          <a:cs typeface="Times New Roman" pitchFamily="18" charset="0"/>
                        </a:rPr>
                        <a:t>нувчи</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оқсил, кг</a:t>
                      </a:r>
                      <a:endParaRPr lang="ru-RU" sz="1200">
                        <a:latin typeface="Times New Roman" pitchFamily="18" charset="0"/>
                        <a:ea typeface="Calibri"/>
                        <a:cs typeface="Times New Roman" pitchFamily="18" charset="0"/>
                      </a:endParaRPr>
                    </a:p>
                  </a:txBody>
                  <a:tcPr marL="2962" marR="2962" marT="0" marB="0"/>
                </a:tc>
                <a:tc vMerge="1">
                  <a:txBody>
                    <a:bodyPr/>
                    <a:lstStyle/>
                    <a:p>
                      <a:endParaRPr lang="ru-RU"/>
                    </a:p>
                  </a:txBody>
                  <a:tcPr/>
                </a:tc>
                <a:tc>
                  <a:txBody>
                    <a:bodyPr/>
                    <a:lstStyle/>
                    <a:p>
                      <a:pPr algn="ctr" fontAlgn="base" hangingPunct="0">
                        <a:lnSpc>
                          <a:spcPct val="115000"/>
                        </a:lnSpc>
                        <a:spcAft>
                          <a:spcPts val="0"/>
                        </a:spcAft>
                      </a:pPr>
                      <a:r>
                        <a:rPr lang="uz-Cyrl-UZ" sz="1800">
                          <a:latin typeface="Times New Roman" pitchFamily="18" charset="0"/>
                          <a:cs typeface="Times New Roman" pitchFamily="18" charset="0"/>
                        </a:rPr>
                        <a:t>ҳ</a:t>
                      </a:r>
                      <a:r>
                        <a:rPr lang="ru-RU" sz="1800">
                          <a:latin typeface="Times New Roman" pitchFamily="18" charset="0"/>
                          <a:cs typeface="Times New Roman" pitchFamily="18" charset="0"/>
                        </a:rPr>
                        <a:t>азмла</a:t>
                      </a:r>
                      <a:r>
                        <a:rPr lang="uz-Cyrl-UZ" sz="1800">
                          <a:latin typeface="Times New Roman" pitchFamily="18" charset="0"/>
                          <a:cs typeface="Times New Roman" pitchFamily="18" charset="0"/>
                        </a:rPr>
                        <a:t>-</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нувчи</a:t>
                      </a:r>
                      <a:endParaRPr lang="ru-RU" sz="1200">
                        <a:latin typeface="Times New Roman" pitchFamily="18" charset="0"/>
                        <a:cs typeface="Times New Roman" pitchFamily="18" charset="0"/>
                      </a:endParaRPr>
                    </a:p>
                    <a:p>
                      <a:pPr algn="ctr" fontAlgn="base" hangingPunct="0">
                        <a:lnSpc>
                          <a:spcPct val="115000"/>
                        </a:lnSpc>
                        <a:spcAft>
                          <a:spcPts val="0"/>
                        </a:spcAft>
                      </a:pPr>
                      <a:r>
                        <a:rPr lang="ru-RU" sz="1800">
                          <a:latin typeface="Times New Roman" pitchFamily="18" charset="0"/>
                          <a:cs typeface="Times New Roman" pitchFamily="18" charset="0"/>
                        </a:rPr>
                        <a:t>оқсил, кг</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uz-Cyrl-UZ" sz="1800" dirty="0">
                          <a:latin typeface="Times New Roman" pitchFamily="18" charset="0"/>
                          <a:cs typeface="Times New Roman" pitchFamily="18" charset="0"/>
                        </a:rPr>
                        <a:t>озуқа </a:t>
                      </a:r>
                      <a:r>
                        <a:rPr lang="ru-RU" sz="1800" dirty="0" err="1" smtClean="0">
                          <a:latin typeface="Times New Roman" pitchFamily="18" charset="0"/>
                          <a:cs typeface="Times New Roman" pitchFamily="18" charset="0"/>
                        </a:rPr>
                        <a:t>бирли</a:t>
                      </a:r>
                      <a:r>
                        <a:rPr lang="uz-Cyrl-UZ" sz="1800" dirty="0">
                          <a:latin typeface="Times New Roman" pitchFamily="18" charset="0"/>
                          <a:cs typeface="Times New Roman" pitchFamily="18" charset="0"/>
                        </a:rPr>
                        <a:t>к</a:t>
                      </a:r>
                      <a:endParaRPr lang="ru-RU" sz="1200" dirty="0">
                        <a:latin typeface="Times New Roman" pitchFamily="18" charset="0"/>
                        <a:ea typeface="Calibri"/>
                        <a:cs typeface="Times New Roman" pitchFamily="18" charset="0"/>
                      </a:endParaRPr>
                    </a:p>
                  </a:txBody>
                  <a:tcPr marL="2962" marR="2962" marT="0" marB="0"/>
                </a:tc>
                <a:tc vMerge="1">
                  <a:txBody>
                    <a:bodyPr/>
                    <a:lstStyle/>
                    <a:p>
                      <a:endParaRPr lang="ru-RU"/>
                    </a:p>
                  </a:txBody>
                  <a:tcPr/>
                </a:tc>
              </a:tr>
              <a:tr h="303074">
                <a:tc>
                  <a:txBody>
                    <a:bodyPr/>
                    <a:lstStyle/>
                    <a:p>
                      <a:pPr algn="ctr" fontAlgn="base" hangingPunct="0">
                        <a:lnSpc>
                          <a:spcPct val="115000"/>
                        </a:lnSpc>
                        <a:spcAft>
                          <a:spcPts val="0"/>
                        </a:spcAft>
                      </a:pPr>
                      <a:r>
                        <a:rPr lang="ru-RU" sz="1800">
                          <a:latin typeface="Times New Roman" pitchFamily="18" charset="0"/>
                          <a:cs typeface="Times New Roman" pitchFamily="18" charset="0"/>
                        </a:rPr>
                        <a:t>Жавдар</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10,1</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79,8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a:t>
                      </a:r>
                      <a:r>
                        <a:rPr lang="uz-Cyrl-UZ" sz="1800">
                          <a:latin typeface="Times New Roman" pitchFamily="18" charset="0"/>
                          <a:cs typeface="Times New Roman" pitchFamily="18" charset="0"/>
                        </a:rPr>
                        <a:t>,</a:t>
                      </a:r>
                      <a:r>
                        <a:rPr lang="ru-RU" sz="1800">
                          <a:latin typeface="Times New Roman" pitchFamily="18" charset="0"/>
                          <a:cs typeface="Times New Roman" pitchFamily="18" charset="0"/>
                        </a:rPr>
                        <a:t>2</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4,0</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22,4</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4,5</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1,3</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38,8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2,6</a:t>
                      </a:r>
                      <a:endParaRPr lang="ru-RU" sz="1200">
                        <a:latin typeface="Times New Roman" pitchFamily="18" charset="0"/>
                        <a:ea typeface="Calibri"/>
                        <a:cs typeface="Times New Roman" pitchFamily="18" charset="0"/>
                      </a:endParaRPr>
                    </a:p>
                  </a:txBody>
                  <a:tcPr marL="2962" marR="2962" marT="0" marB="0"/>
                </a:tc>
              </a:tr>
              <a:tr h="311387">
                <a:tc>
                  <a:txBody>
                    <a:bodyPr/>
                    <a:lstStyle/>
                    <a:p>
                      <a:pPr algn="ctr" fontAlgn="base" hangingPunct="0">
                        <a:lnSpc>
                          <a:spcPct val="115000"/>
                        </a:lnSpc>
                        <a:spcAft>
                          <a:spcPts val="0"/>
                        </a:spcAft>
                      </a:pPr>
                      <a:r>
                        <a:rPr lang="ru-RU" sz="1800">
                          <a:latin typeface="Times New Roman" pitchFamily="18" charset="0"/>
                          <a:cs typeface="Times New Roman" pitchFamily="18" charset="0"/>
                        </a:rPr>
                        <a:t>Буғдой</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10,8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71,2</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1,4</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0,8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21,3</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4,7</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1,3</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40,8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2,4</a:t>
                      </a:r>
                      <a:endParaRPr lang="ru-RU" sz="1200">
                        <a:latin typeface="Times New Roman" pitchFamily="18" charset="0"/>
                        <a:ea typeface="Calibri"/>
                        <a:cs typeface="Times New Roman" pitchFamily="18" charset="0"/>
                      </a:endParaRPr>
                    </a:p>
                  </a:txBody>
                  <a:tcPr marL="2962" marR="2962" marT="0" marB="0"/>
                </a:tc>
              </a:tr>
              <a:tr h="608539">
                <a:tc>
                  <a:txBody>
                    <a:bodyPr/>
                    <a:lstStyle/>
                    <a:p>
                      <a:pPr algn="ctr" fontAlgn="base" hangingPunct="0">
                        <a:lnSpc>
                          <a:spcPct val="115000"/>
                        </a:lnSpc>
                        <a:spcAft>
                          <a:spcPts val="0"/>
                        </a:spcAft>
                      </a:pPr>
                      <a:r>
                        <a:rPr lang="ru-RU" sz="1800">
                          <a:latin typeface="Times New Roman" pitchFamily="18" charset="0"/>
                          <a:cs typeface="Times New Roman" pitchFamily="18" charset="0"/>
                        </a:rPr>
                        <a:t>Макка-жўхори</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5,2</a:t>
                      </a:r>
                      <a:endParaRPr lang="ru-RU" sz="1200">
                        <a:latin typeface="Times New Roman" pitchFamily="18" charset="0"/>
                        <a:ea typeface="Calibri"/>
                        <a:cs typeface="Times New Roman" pitchFamily="18" charset="0"/>
                      </a:endParaRPr>
                    </a:p>
                  </a:txBody>
                  <a:tcPr marL="2962" marR="2962" marT="0" marB="0" anchor="ctr"/>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92,2</a:t>
                      </a:r>
                      <a:endParaRPr lang="ru-RU" sz="1200">
                        <a:latin typeface="Times New Roman" pitchFamily="18" charset="0"/>
                        <a:ea typeface="Calibri"/>
                        <a:cs typeface="Times New Roman" pitchFamily="18" charset="0"/>
                      </a:endParaRPr>
                    </a:p>
                  </a:txBody>
                  <a:tcPr marL="2962" marR="2962" marT="0" marB="0" anchor="ctr"/>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1,1</a:t>
                      </a:r>
                      <a:endParaRPr lang="ru-RU" sz="1200">
                        <a:latin typeface="Times New Roman" pitchFamily="18" charset="0"/>
                        <a:ea typeface="Calibri"/>
                        <a:cs typeface="Times New Roman" pitchFamily="18" charset="0"/>
                      </a:endParaRPr>
                    </a:p>
                  </a:txBody>
                  <a:tcPr marL="2962" marR="2962" marT="0" marB="0" anchor="ctr"/>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1,5</a:t>
                      </a:r>
                      <a:endParaRPr lang="ru-RU" sz="1200">
                        <a:latin typeface="Times New Roman" pitchFamily="18" charset="0"/>
                        <a:ea typeface="Calibri"/>
                        <a:cs typeface="Times New Roman" pitchFamily="18" charset="0"/>
                      </a:endParaRPr>
                    </a:p>
                  </a:txBody>
                  <a:tcPr marL="2962" marR="2962" marT="0" marB="0" anchor="ctr"/>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37,3</a:t>
                      </a:r>
                      <a:endParaRPr lang="ru-RU" sz="1200">
                        <a:latin typeface="Times New Roman" pitchFamily="18" charset="0"/>
                        <a:ea typeface="Calibri"/>
                        <a:cs typeface="Times New Roman" pitchFamily="18" charset="0"/>
                      </a:endParaRPr>
                    </a:p>
                  </a:txBody>
                  <a:tcPr marL="2962" marR="2962" marT="0" marB="0" anchor="ctr"/>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2,7</a:t>
                      </a:r>
                      <a:endParaRPr lang="ru-RU" sz="1200">
                        <a:latin typeface="Times New Roman" pitchFamily="18" charset="0"/>
                        <a:ea typeface="Calibri"/>
                        <a:cs typeface="Times New Roman" pitchFamily="18" charset="0"/>
                      </a:endParaRPr>
                    </a:p>
                  </a:txBody>
                  <a:tcPr marL="2962" marR="2962" marT="0" marB="0" anchor="ctr"/>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a:t>
                      </a:r>
                      <a:endParaRPr lang="ru-RU" sz="1200">
                        <a:latin typeface="Times New Roman" pitchFamily="18" charset="0"/>
                        <a:ea typeface="Calibri"/>
                        <a:cs typeface="Times New Roman" pitchFamily="18" charset="0"/>
                      </a:endParaRPr>
                    </a:p>
                  </a:txBody>
                  <a:tcPr marL="2962" marR="2962" marT="0" marB="0" anchor="ctr"/>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a:t>
                      </a:r>
                      <a:endParaRPr lang="ru-RU" sz="1200">
                        <a:latin typeface="Times New Roman" pitchFamily="18" charset="0"/>
                        <a:ea typeface="Calibri"/>
                        <a:cs typeface="Times New Roman" pitchFamily="18" charset="0"/>
                      </a:endParaRPr>
                    </a:p>
                  </a:txBody>
                  <a:tcPr marL="2962" marR="2962" marT="0" marB="0" anchor="ctr"/>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a:t>
                      </a:r>
                      <a:endParaRPr lang="ru-RU" sz="1200">
                        <a:latin typeface="Times New Roman" pitchFamily="18" charset="0"/>
                        <a:ea typeface="Calibri"/>
                        <a:cs typeface="Times New Roman" pitchFamily="18" charset="0"/>
                      </a:endParaRPr>
                    </a:p>
                  </a:txBody>
                  <a:tcPr marL="2962" marR="2962" marT="0" marB="0" anchor="ctr"/>
                </a:tc>
              </a:tr>
              <a:tr h="303074">
                <a:tc>
                  <a:txBody>
                    <a:bodyPr/>
                    <a:lstStyle/>
                    <a:p>
                      <a:pPr algn="ctr" fontAlgn="base" hangingPunct="0">
                        <a:lnSpc>
                          <a:spcPct val="115000"/>
                        </a:lnSpc>
                        <a:spcAft>
                          <a:spcPts val="0"/>
                        </a:spcAft>
                      </a:pPr>
                      <a:r>
                        <a:rPr lang="ru-RU" sz="1800">
                          <a:latin typeface="Times New Roman" pitchFamily="18" charset="0"/>
                          <a:cs typeface="Times New Roman" pitchFamily="18" charset="0"/>
                        </a:rPr>
                        <a:t>Арпа</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9,6</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70,0</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1,4</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0,8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35,8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1,1</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34,8</a:t>
                      </a:r>
                      <a:endParaRPr lang="ru-RU" sz="1200">
                        <a:latin typeface="Times New Roman" pitchFamily="18" charset="0"/>
                        <a:ea typeface="Calibri"/>
                        <a:cs typeface="Times New Roman" pitchFamily="18" charset="0"/>
                      </a:endParaRPr>
                    </a:p>
                  </a:txBody>
                  <a:tcPr marL="2962" marR="2962" marT="0" marB="0"/>
                </a:tc>
                <a:tc>
                  <a:txBody>
                    <a:bodyPr/>
                    <a:lstStyle/>
                    <a:p>
                      <a:pPr marL="42545" algn="ctr" fontAlgn="base" hangingPunct="0">
                        <a:lnSpc>
                          <a:spcPct val="115000"/>
                        </a:lnSpc>
                        <a:spcAft>
                          <a:spcPts val="0"/>
                        </a:spcAft>
                      </a:pPr>
                      <a:r>
                        <a:rPr lang="ru-RU" sz="1800">
                          <a:latin typeface="Times New Roman" pitchFamily="18" charset="0"/>
                          <a:cs typeface="Times New Roman" pitchFamily="18" charset="0"/>
                        </a:rPr>
                        <a:t>2,9</a:t>
                      </a:r>
                      <a:endParaRPr lang="ru-RU" sz="1200">
                        <a:latin typeface="Times New Roman" pitchFamily="18" charset="0"/>
                        <a:ea typeface="Calibri"/>
                        <a:cs typeface="Times New Roman" pitchFamily="18" charset="0"/>
                      </a:endParaRPr>
                    </a:p>
                  </a:txBody>
                  <a:tcPr marL="2962" marR="2962" marT="0" marB="0"/>
                </a:tc>
              </a:tr>
              <a:tr h="303074">
                <a:tc>
                  <a:txBody>
                    <a:bodyPr/>
                    <a:lstStyle/>
                    <a:p>
                      <a:pPr algn="ctr" fontAlgn="base" hangingPunct="0">
                        <a:lnSpc>
                          <a:spcPct val="115000"/>
                        </a:lnSpc>
                        <a:spcAft>
                          <a:spcPts val="0"/>
                        </a:spcAft>
                      </a:pPr>
                      <a:r>
                        <a:rPr lang="ru-RU" sz="1800">
                          <a:latin typeface="Times New Roman" pitchFamily="18" charset="0"/>
                          <a:cs typeface="Times New Roman" pitchFamily="18" charset="0"/>
                        </a:rPr>
                        <a:t>Сули</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3,0</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87,7</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1,2</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1,1</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31,2</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3,2</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2,1</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48,0</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2,1</a:t>
                      </a:r>
                      <a:endParaRPr lang="ru-RU" sz="1200">
                        <a:latin typeface="Times New Roman" pitchFamily="18" charset="0"/>
                        <a:ea typeface="Calibri"/>
                        <a:cs typeface="Times New Roman" pitchFamily="18" charset="0"/>
                      </a:endParaRPr>
                    </a:p>
                  </a:txBody>
                  <a:tcPr marL="2962" marR="2962" marT="0" marB="0"/>
                </a:tc>
              </a:tr>
              <a:tr h="303074">
                <a:tc>
                  <a:txBody>
                    <a:bodyPr/>
                    <a:lstStyle/>
                    <a:p>
                      <a:pPr algn="ctr" fontAlgn="base" hangingPunct="0">
                        <a:lnSpc>
                          <a:spcPct val="115000"/>
                        </a:lnSpc>
                        <a:spcAft>
                          <a:spcPts val="0"/>
                        </a:spcAft>
                      </a:pPr>
                      <a:r>
                        <a:rPr lang="ru-RU" sz="1800">
                          <a:latin typeface="Times New Roman" pitchFamily="18" charset="0"/>
                          <a:cs typeface="Times New Roman" pitchFamily="18" charset="0"/>
                        </a:rPr>
                        <a:t>Тариқ</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5,7</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111,3</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0,9</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40,8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2,5</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1,8</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a:latin typeface="Times New Roman" pitchFamily="18" charset="0"/>
                          <a:cs typeface="Times New Roman" pitchFamily="18" charset="0"/>
                        </a:rPr>
                        <a:t>39,0</a:t>
                      </a:r>
                      <a:endParaRPr lang="ru-RU" sz="1200">
                        <a:latin typeface="Times New Roman" pitchFamily="18" charset="0"/>
                        <a:ea typeface="Calibri"/>
                        <a:cs typeface="Times New Roman" pitchFamily="18" charset="0"/>
                      </a:endParaRPr>
                    </a:p>
                  </a:txBody>
                  <a:tcPr marL="2962" marR="2962" marT="0" marB="0"/>
                </a:tc>
                <a:tc>
                  <a:txBody>
                    <a:bodyPr/>
                    <a:lstStyle/>
                    <a:p>
                      <a:pPr algn="ctr" fontAlgn="base" hangingPunct="0">
                        <a:lnSpc>
                          <a:spcPct val="115000"/>
                        </a:lnSpc>
                        <a:spcAft>
                          <a:spcPts val="0"/>
                        </a:spcAft>
                      </a:pPr>
                      <a:r>
                        <a:rPr lang="ru-RU" sz="1800" dirty="0">
                          <a:latin typeface="Times New Roman" pitchFamily="18" charset="0"/>
                          <a:cs typeface="Times New Roman" pitchFamily="18" charset="0"/>
                        </a:rPr>
                        <a:t>2,6</a:t>
                      </a:r>
                      <a:endParaRPr lang="ru-RU" sz="1200" dirty="0">
                        <a:latin typeface="Times New Roman" pitchFamily="18" charset="0"/>
                        <a:ea typeface="Calibri"/>
                        <a:cs typeface="Times New Roman" pitchFamily="18" charset="0"/>
                      </a:endParaRPr>
                    </a:p>
                  </a:txBody>
                  <a:tcPr marL="2962" marR="2962" marT="0" marB="0"/>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357563" y="71438"/>
            <a:ext cx="5643562" cy="4500562"/>
          </a:xfrm>
        </p:spPr>
        <p:style>
          <a:lnRef idx="2">
            <a:schemeClr val="accent2"/>
          </a:lnRef>
          <a:fillRef idx="1">
            <a:schemeClr val="lt1"/>
          </a:fillRef>
          <a:effectRef idx="0">
            <a:schemeClr val="accent2"/>
          </a:effectRef>
          <a:fontRef idx="minor">
            <a:schemeClr val="dk1"/>
          </a:fontRef>
        </p:style>
        <p:txBody>
          <a:bodyPr rtlCol="0">
            <a:noAutofit/>
          </a:bodyPr>
          <a:lstStyle/>
          <a:p>
            <a:pPr algn="just" fontAlgn="base" hangingPunct="0"/>
            <a:r>
              <a:rPr lang="ru-RU" sz="2000" dirty="0" err="1" smtClean="0">
                <a:latin typeface="Times New Roman" pitchFamily="18" charset="0"/>
                <a:cs typeface="Times New Roman" pitchFamily="18" charset="0"/>
              </a:rPr>
              <a:t>Ўзбекистонда</a:t>
            </a:r>
            <a:r>
              <a:rPr lang="ru-RU" sz="2000" dirty="0" smtClean="0">
                <a:latin typeface="Times New Roman" pitchFamily="18" charset="0"/>
                <a:cs typeface="Times New Roman" pitchFamily="18" charset="0"/>
              </a:rPr>
              <a:t> дон </a:t>
            </a:r>
            <a:r>
              <a:rPr lang="ru-RU" sz="2000" dirty="0" err="1" smtClean="0">
                <a:latin typeface="Times New Roman" pitchFamily="18" charset="0"/>
                <a:cs typeface="Times New Roman" pitchFamily="18" charset="0"/>
              </a:rPr>
              <a:t>ялпи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ҳосилини кўпайтиришда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кузги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дон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экинлари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катта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аҳамиятга эга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чунки</a:t>
            </a:r>
            <a:r>
              <a:rPr lang="ru-RU" sz="2000" dirty="0" smtClean="0">
                <a:latin typeface="Times New Roman" pitchFamily="18" charset="0"/>
                <a:cs typeface="Times New Roman" pitchFamily="18" charset="0"/>
              </a:rPr>
              <a:t> улар </a:t>
            </a:r>
            <a:r>
              <a:rPr lang="ru-RU" sz="2000" dirty="0" err="1" smtClean="0">
                <a:latin typeface="Times New Roman" pitchFamily="18" charset="0"/>
                <a:cs typeface="Times New Roman" pitchFamily="18" charset="0"/>
              </a:rPr>
              <a:t>баҳоргиларга нисбатан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анча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юқори ҳосил бера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бунга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сабаб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кузги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қишки 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эрта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баҳорги ёғинлардан самарали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фойдаланади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илдиз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массаси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баҳоргиларга нисбатан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анча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кўп</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тупроқнинг чуқурроқ қатламига кириб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бориб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ундаги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сув</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озуқа моддалардан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самарали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фойдаланади</a:t>
            </a:r>
            <a:r>
              <a:rPr lang="ru-RU" sz="2000" dirty="0" smtClean="0">
                <a:latin typeface="Times New Roman" pitchFamily="18" charset="0"/>
                <a:cs typeface="Times New Roman" pitchFamily="18" charset="0"/>
              </a:rPr>
              <a:t>. </a:t>
            </a:r>
          </a:p>
          <a:p>
            <a:pPr algn="just" fontAlgn="base" hangingPunct="0"/>
            <a:r>
              <a:rPr lang="ru-RU" sz="2000" dirty="0" err="1" smtClean="0">
                <a:latin typeface="Times New Roman" pitchFamily="18" charset="0"/>
                <a:cs typeface="Times New Roman" pitchFamily="18" charset="0"/>
              </a:rPr>
              <a:t>Калта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пояли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ётиб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қолишга чидамли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кузги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буғдой навларининг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юқори ҳосил бера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имконияти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суғориладиган ерларда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гектаридан</a:t>
            </a:r>
            <a:r>
              <a:rPr lang="ru-RU" sz="2000" dirty="0" smtClean="0">
                <a:latin typeface="Times New Roman" pitchFamily="18" charset="0"/>
                <a:cs typeface="Times New Roman" pitchFamily="18" charset="0"/>
              </a:rPr>
              <a:t> 9-10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ундан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ортиқ </a:t>
            </a:r>
            <a:r>
              <a:rPr lang="ru-RU" sz="2000" dirty="0" smtClean="0">
                <a:latin typeface="Times New Roman" pitchFamily="18" charset="0"/>
                <a:cs typeface="Times New Roman" pitchFamily="18" charset="0"/>
              </a:rPr>
              <a:t>тонна </a:t>
            </a:r>
            <a:r>
              <a:rPr lang="ru-RU" sz="2000" dirty="0" err="1" smtClean="0">
                <a:latin typeface="Times New Roman" pitchFamily="18" charset="0"/>
                <a:cs typeface="Times New Roman" pitchFamily="18" charset="0"/>
              </a:rPr>
              <a:t>ҳисобланади</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pic>
        <p:nvPicPr>
          <p:cNvPr id="27650" name="Picture 6" descr="Картинки по запросу селекция и семеноводства"/>
          <p:cNvPicPr>
            <a:picLocks noChangeAspect="1" noChangeArrowheads="1"/>
          </p:cNvPicPr>
          <p:nvPr/>
        </p:nvPicPr>
        <p:blipFill>
          <a:blip r:embed="rId2"/>
          <a:srcRect/>
          <a:stretch>
            <a:fillRect/>
          </a:stretch>
        </p:blipFill>
        <p:spPr bwMode="auto">
          <a:xfrm>
            <a:off x="214313" y="214313"/>
            <a:ext cx="3071812" cy="2087562"/>
          </a:xfrm>
          <a:prstGeom prst="rect">
            <a:avLst/>
          </a:prstGeom>
          <a:noFill/>
          <a:ln w="9525">
            <a:noFill/>
            <a:miter lim="800000"/>
            <a:headEnd/>
            <a:tailEnd/>
          </a:ln>
        </p:spPr>
      </p:pic>
      <p:pic>
        <p:nvPicPr>
          <p:cNvPr id="27651" name="Picture 4" descr="Картинки по запросу селекция и семеноводства"/>
          <p:cNvPicPr>
            <a:picLocks noChangeAspect="1" noChangeArrowheads="1"/>
          </p:cNvPicPr>
          <p:nvPr/>
        </p:nvPicPr>
        <p:blipFill>
          <a:blip r:embed="rId3"/>
          <a:srcRect/>
          <a:stretch>
            <a:fillRect/>
          </a:stretch>
        </p:blipFill>
        <p:spPr bwMode="auto">
          <a:xfrm>
            <a:off x="5716588" y="4625975"/>
            <a:ext cx="3427412" cy="2232025"/>
          </a:xfrm>
          <a:prstGeom prst="rect">
            <a:avLst/>
          </a:prstGeom>
          <a:noFill/>
          <a:ln w="9525">
            <a:noFill/>
            <a:miter lim="800000"/>
            <a:headEnd/>
            <a:tailEnd/>
          </a:ln>
        </p:spPr>
      </p:pic>
      <p:pic>
        <p:nvPicPr>
          <p:cNvPr id="27652" name="Picture 2" descr="Картинки по запросу уруғчилик ва селекция"/>
          <p:cNvPicPr>
            <a:picLocks noChangeAspect="1" noChangeArrowheads="1"/>
          </p:cNvPicPr>
          <p:nvPr/>
        </p:nvPicPr>
        <p:blipFill>
          <a:blip r:embed="rId4"/>
          <a:srcRect/>
          <a:stretch>
            <a:fillRect/>
          </a:stretch>
        </p:blipFill>
        <p:spPr bwMode="auto">
          <a:xfrm>
            <a:off x="0" y="4500563"/>
            <a:ext cx="2606675" cy="2357437"/>
          </a:xfrm>
          <a:prstGeom prst="rect">
            <a:avLst/>
          </a:prstGeom>
          <a:noFill/>
          <a:ln w="9525">
            <a:noFill/>
            <a:miter lim="800000"/>
            <a:headEnd/>
            <a:tailEnd/>
          </a:ln>
        </p:spPr>
      </p:pic>
      <p:pic>
        <p:nvPicPr>
          <p:cNvPr id="27653" name="Рисунок 3" descr="http://russells.uk.com/wp-content/uploads/2012/06/new-holland.jpg"/>
          <p:cNvPicPr>
            <a:picLocks noChangeAspect="1" noChangeArrowheads="1"/>
          </p:cNvPicPr>
          <p:nvPr/>
        </p:nvPicPr>
        <p:blipFill>
          <a:blip r:embed="rId5"/>
          <a:srcRect/>
          <a:stretch>
            <a:fillRect/>
          </a:stretch>
        </p:blipFill>
        <p:spPr bwMode="auto">
          <a:xfrm>
            <a:off x="2714625" y="4572000"/>
            <a:ext cx="2919413" cy="2143125"/>
          </a:xfrm>
          <a:prstGeom prst="rect">
            <a:avLst/>
          </a:prstGeom>
          <a:noFill/>
          <a:ln w="9525">
            <a:noFill/>
            <a:miter lim="800000"/>
            <a:headEnd/>
            <a:tailEnd/>
          </a:ln>
        </p:spPr>
      </p:pic>
      <p:pic>
        <p:nvPicPr>
          <p:cNvPr id="27654" name="Picture 2" descr="C:\ЮНЕСКО\Слайдлар\1\images(4).jpg"/>
          <p:cNvPicPr>
            <a:picLocks noChangeAspect="1" noChangeArrowheads="1"/>
          </p:cNvPicPr>
          <p:nvPr/>
        </p:nvPicPr>
        <p:blipFill>
          <a:blip r:embed="rId6"/>
          <a:srcRect/>
          <a:stretch>
            <a:fillRect/>
          </a:stretch>
        </p:blipFill>
        <p:spPr bwMode="auto">
          <a:xfrm>
            <a:off x="0" y="2357438"/>
            <a:ext cx="3143250" cy="1928812"/>
          </a:xfrm>
          <a:prstGeom prst="rect">
            <a:avLst/>
          </a:prstGeom>
          <a:noFill/>
          <a:ln w="9525">
            <a:noFill/>
            <a:miter lim="800000"/>
            <a:headEnd/>
            <a:tailEnd/>
          </a:ln>
        </p:spPr>
      </p:pic>
      <p:sp>
        <p:nvSpPr>
          <p:cNvPr id="27655" name="Rectangle 6"/>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ru-RU">
              <a:latin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642942"/>
          </a:xfrm>
        </p:spPr>
        <p:style>
          <a:lnRef idx="1">
            <a:schemeClr val="accent6"/>
          </a:lnRef>
          <a:fillRef idx="3">
            <a:schemeClr val="accent6"/>
          </a:fillRef>
          <a:effectRef idx="2">
            <a:schemeClr val="accent6"/>
          </a:effectRef>
          <a:fontRef idx="minor">
            <a:schemeClr val="lt1"/>
          </a:fontRef>
        </p:style>
        <p:txBody>
          <a:bodyPr/>
          <a:lstStyle/>
          <a:p>
            <a:pPr algn="ctr"/>
            <a:r>
              <a:rPr lang="uz-Cyrl-UZ" b="1" dirty="0" smtClean="0"/>
              <a:t>ЖАВДАР</a:t>
            </a:r>
            <a:endParaRPr lang="ru-RU" b="1" dirty="0"/>
          </a:p>
        </p:txBody>
      </p:sp>
      <p:sp>
        <p:nvSpPr>
          <p:cNvPr id="270339" name="Rectangle 3"/>
          <p:cNvSpPr>
            <a:spLocks noGrp="1" noChangeArrowheads="1"/>
          </p:cNvSpPr>
          <p:nvPr>
            <p:ph idx="1"/>
          </p:nvPr>
        </p:nvSpPr>
        <p:spPr>
          <a:xfrm>
            <a:off x="80994" y="785794"/>
            <a:ext cx="8991600" cy="2357454"/>
          </a:xfrm>
        </p:spPr>
        <p:txBody>
          <a:bodyPr>
            <a:noAutofit/>
          </a:bodyPr>
          <a:lstStyle/>
          <a:p>
            <a:pPr fontAlgn="base" hangingPunct="0"/>
            <a:r>
              <a:rPr lang="ru-RU" sz="1800" dirty="0" err="1" smtClean="0"/>
              <a:t>Кузги</a:t>
            </a:r>
            <a:r>
              <a:rPr lang="ru-RU" sz="1800" dirty="0" smtClean="0"/>
              <a:t> </a:t>
            </a:r>
            <a:r>
              <a:rPr lang="ru-RU" sz="1800" dirty="0" err="1" smtClean="0"/>
              <a:t>жавдар</a:t>
            </a:r>
            <a:r>
              <a:rPr lang="ru-RU" sz="1800" dirty="0" smtClean="0"/>
              <a:t> </a:t>
            </a:r>
            <a:r>
              <a:rPr lang="ru-RU" sz="1800" dirty="0" err="1" smtClean="0"/>
              <a:t>муҳим озиқ-овқат экинларидан</a:t>
            </a:r>
            <a:r>
              <a:rPr lang="ru-RU" sz="1800" dirty="0" smtClean="0"/>
              <a:t> </a:t>
            </a:r>
            <a:r>
              <a:rPr lang="ru-RU" sz="1800" dirty="0" err="1" smtClean="0"/>
              <a:t>ҳисобланади.</a:t>
            </a:r>
            <a:r>
              <a:rPr lang="ru-RU" sz="1800" dirty="0" smtClean="0"/>
              <a:t> </a:t>
            </a:r>
            <a:r>
              <a:rPr lang="ru-RU" sz="1800" dirty="0" err="1" smtClean="0"/>
              <a:t>Жавдар</a:t>
            </a:r>
            <a:r>
              <a:rPr lang="ru-RU" sz="1800" dirty="0" smtClean="0"/>
              <a:t> </a:t>
            </a:r>
            <a:r>
              <a:rPr lang="ru-RU" sz="1800" dirty="0" err="1" smtClean="0"/>
              <a:t>унидан</a:t>
            </a:r>
            <a:r>
              <a:rPr lang="ru-RU" sz="1800" dirty="0" smtClean="0"/>
              <a:t> </a:t>
            </a:r>
            <a:r>
              <a:rPr lang="ru-RU" sz="1800" dirty="0" err="1" smtClean="0"/>
              <a:t>турли</a:t>
            </a:r>
            <a:r>
              <a:rPr lang="ru-RU" sz="1800" dirty="0" smtClean="0"/>
              <a:t> </a:t>
            </a:r>
            <a:r>
              <a:rPr lang="ru-RU" sz="1800" dirty="0" err="1" smtClean="0"/>
              <a:t>навли</a:t>
            </a:r>
            <a:r>
              <a:rPr lang="ru-RU" sz="1800" dirty="0" smtClean="0"/>
              <a:t> </a:t>
            </a:r>
            <a:r>
              <a:rPr lang="ru-RU" sz="1800" dirty="0" err="1" smtClean="0"/>
              <a:t>нонлар</a:t>
            </a:r>
            <a:r>
              <a:rPr lang="ru-RU" sz="1800" dirty="0" smtClean="0"/>
              <a:t> </a:t>
            </a:r>
            <a:r>
              <a:rPr lang="ru-RU" sz="1800" dirty="0" err="1" smtClean="0"/>
              <a:t>тайёрланади</a:t>
            </a:r>
            <a:r>
              <a:rPr lang="ru-RU" sz="1800" dirty="0" smtClean="0"/>
              <a:t>. </a:t>
            </a:r>
            <a:r>
              <a:rPr lang="ru-RU" sz="1800" dirty="0" err="1" smtClean="0"/>
              <a:t>Бу</a:t>
            </a:r>
            <a:r>
              <a:rPr lang="ru-RU" sz="1800" dirty="0" smtClean="0"/>
              <a:t> </a:t>
            </a:r>
            <a:r>
              <a:rPr lang="ru-RU" sz="1800" dirty="0" err="1" smtClean="0"/>
              <a:t>нонлар</a:t>
            </a:r>
            <a:r>
              <a:rPr lang="ru-RU" sz="1800" dirty="0" smtClean="0"/>
              <a:t> мазали </a:t>
            </a:r>
            <a:r>
              <a:rPr lang="ru-RU" sz="1800" dirty="0" err="1" smtClean="0"/>
              <a:t>бўлиб</a:t>
            </a:r>
            <a:r>
              <a:rPr lang="ru-RU" sz="1800" dirty="0" smtClean="0"/>
              <a:t>, </a:t>
            </a:r>
            <a:r>
              <a:rPr lang="ru-RU" sz="1800" dirty="0" err="1" smtClean="0"/>
              <a:t>таркибида</a:t>
            </a:r>
            <a:r>
              <a:rPr lang="ru-RU" sz="1800" dirty="0" smtClean="0"/>
              <a:t> </a:t>
            </a:r>
            <a:r>
              <a:rPr lang="ru-RU" sz="1800" dirty="0" err="1" smtClean="0"/>
              <a:t>тўла</a:t>
            </a:r>
            <a:r>
              <a:rPr lang="ru-RU" sz="1800" dirty="0" smtClean="0"/>
              <a:t> </a:t>
            </a:r>
            <a:r>
              <a:rPr lang="ru-RU" sz="1800" dirty="0" err="1" smtClean="0"/>
              <a:t>қимматли оқсил ва</a:t>
            </a:r>
            <a:r>
              <a:rPr lang="ru-RU" sz="1800" dirty="0" smtClean="0"/>
              <a:t> В</a:t>
            </a:r>
            <a:r>
              <a:rPr lang="ru-RU" sz="1800" baseline="-25000" dirty="0" smtClean="0"/>
              <a:t>1</a:t>
            </a:r>
            <a:r>
              <a:rPr lang="ru-RU" sz="1800" dirty="0" smtClean="0"/>
              <a:t>, В</a:t>
            </a:r>
            <a:r>
              <a:rPr lang="ru-RU" sz="1800" baseline="-25000" dirty="0" smtClean="0"/>
              <a:t>2</a:t>
            </a:r>
            <a:r>
              <a:rPr lang="ru-RU" sz="1800" dirty="0" smtClean="0"/>
              <a:t>, В</a:t>
            </a:r>
            <a:r>
              <a:rPr lang="ru-RU" sz="1800" baseline="-25000" dirty="0" smtClean="0"/>
              <a:t>6</a:t>
            </a:r>
            <a:r>
              <a:rPr lang="ru-RU" sz="1800" dirty="0" smtClean="0"/>
              <a:t>, РР, Е </a:t>
            </a:r>
            <a:r>
              <a:rPr lang="ru-RU" sz="1800" dirty="0" err="1" smtClean="0"/>
              <a:t>каби</a:t>
            </a:r>
            <a:r>
              <a:rPr lang="ru-RU" sz="1800" dirty="0" smtClean="0"/>
              <a:t> </a:t>
            </a:r>
            <a:r>
              <a:rPr lang="ru-RU" sz="1800" dirty="0" err="1" smtClean="0"/>
              <a:t>витаминлар</a:t>
            </a:r>
            <a:r>
              <a:rPr lang="ru-RU" sz="1800" dirty="0" smtClean="0"/>
              <a:t> </a:t>
            </a:r>
            <a:r>
              <a:rPr lang="ru-RU" sz="1800" dirty="0" err="1" smtClean="0"/>
              <a:t>бўлади</a:t>
            </a:r>
            <a:r>
              <a:rPr lang="ru-RU" sz="1800" dirty="0" smtClean="0"/>
              <a:t>. </a:t>
            </a:r>
            <a:r>
              <a:rPr lang="ru-RU" sz="1800" dirty="0" err="1" smtClean="0"/>
              <a:t>Жавдар</a:t>
            </a:r>
            <a:r>
              <a:rPr lang="ru-RU" sz="1800" dirty="0" smtClean="0"/>
              <a:t> </a:t>
            </a:r>
            <a:r>
              <a:rPr lang="ru-RU" sz="1800" dirty="0" err="1" smtClean="0"/>
              <a:t>нони</a:t>
            </a:r>
            <a:r>
              <a:rPr lang="ru-RU" sz="1800" dirty="0" smtClean="0"/>
              <a:t> </a:t>
            </a:r>
            <a:r>
              <a:rPr lang="ru-RU" sz="1800" dirty="0" err="1" smtClean="0"/>
              <a:t>тўйимлилиги</a:t>
            </a:r>
            <a:r>
              <a:rPr lang="ru-RU" sz="1800" dirty="0" smtClean="0"/>
              <a:t> </a:t>
            </a:r>
            <a:r>
              <a:rPr lang="ru-RU" sz="1800" dirty="0" err="1" smtClean="0"/>
              <a:t>жиҳатидан буғдойникидан юқори, организмда</a:t>
            </a:r>
            <a:r>
              <a:rPr lang="ru-RU" sz="1800" dirty="0" smtClean="0"/>
              <a:t> </a:t>
            </a:r>
            <a:r>
              <a:rPr lang="ru-RU" sz="1800" dirty="0" err="1" smtClean="0"/>
              <a:t>ҳазм бўлиши</a:t>
            </a:r>
            <a:r>
              <a:rPr lang="ru-RU" sz="1800" dirty="0" smtClean="0"/>
              <a:t> </a:t>
            </a:r>
            <a:r>
              <a:rPr lang="ru-RU" sz="1800" dirty="0" err="1" smtClean="0"/>
              <a:t>бўйича</a:t>
            </a:r>
            <a:r>
              <a:rPr lang="ru-RU" sz="1800" dirty="0" smtClean="0"/>
              <a:t> </a:t>
            </a:r>
            <a:r>
              <a:rPr lang="ru-RU" sz="1800" dirty="0" err="1" smtClean="0"/>
              <a:t>пастроқ бўлади</a:t>
            </a:r>
            <a:r>
              <a:rPr lang="ru-RU" sz="1800" dirty="0" smtClean="0"/>
              <a:t>.</a:t>
            </a:r>
          </a:p>
          <a:p>
            <a:r>
              <a:rPr lang="ru-RU" sz="1800" dirty="0" err="1" smtClean="0"/>
              <a:t>Жавдар</a:t>
            </a:r>
            <a:r>
              <a:rPr lang="ru-RU" sz="1800" dirty="0" smtClean="0"/>
              <a:t> </a:t>
            </a:r>
            <a:r>
              <a:rPr lang="ru-RU" sz="1800" dirty="0" err="1" smtClean="0"/>
              <a:t>дони</a:t>
            </a:r>
            <a:r>
              <a:rPr lang="ru-RU" sz="1800" dirty="0" smtClean="0"/>
              <a:t> </a:t>
            </a:r>
            <a:r>
              <a:rPr lang="ru-RU" sz="1800" dirty="0" err="1" smtClean="0"/>
              <a:t>бутун</a:t>
            </a:r>
            <a:r>
              <a:rPr lang="ru-RU" sz="1800" dirty="0" smtClean="0"/>
              <a:t>, </a:t>
            </a:r>
            <a:r>
              <a:rPr lang="ru-RU" sz="1800" dirty="0" err="1" smtClean="0"/>
              <a:t>майдаланган</a:t>
            </a:r>
            <a:r>
              <a:rPr lang="ru-RU" sz="1800" dirty="0" smtClean="0"/>
              <a:t> </a:t>
            </a:r>
            <a:r>
              <a:rPr lang="ru-RU" sz="1800" dirty="0" err="1" smtClean="0"/>
              <a:t>ҳолда, кепаги</a:t>
            </a:r>
            <a:r>
              <a:rPr lang="ru-RU" sz="1800" dirty="0" smtClean="0"/>
              <a:t> </a:t>
            </a:r>
            <a:r>
              <a:rPr lang="ru-RU" sz="1800" dirty="0" err="1" smtClean="0"/>
              <a:t>ва</a:t>
            </a:r>
            <a:r>
              <a:rPr lang="ru-RU" sz="1800" dirty="0" smtClean="0"/>
              <a:t> уни </a:t>
            </a:r>
            <a:r>
              <a:rPr lang="ru-RU" sz="1800" dirty="0" err="1" smtClean="0"/>
              <a:t>ҳайвонлар учун</a:t>
            </a:r>
            <a:r>
              <a:rPr lang="ru-RU" sz="1800" dirty="0" smtClean="0"/>
              <a:t> </a:t>
            </a:r>
            <a:r>
              <a:rPr lang="ru-RU" sz="1800" dirty="0" err="1" smtClean="0"/>
              <a:t>яхши</a:t>
            </a:r>
            <a:r>
              <a:rPr lang="ru-RU" sz="1800" dirty="0" smtClean="0"/>
              <a:t> </a:t>
            </a:r>
            <a:r>
              <a:rPr lang="ru-RU" sz="1800" dirty="0" err="1" smtClean="0"/>
              <a:t>емдир</a:t>
            </a:r>
            <a:r>
              <a:rPr lang="ru-RU" sz="1800" dirty="0" smtClean="0"/>
              <a:t>. </a:t>
            </a:r>
            <a:r>
              <a:rPr lang="ru-RU" sz="1800" dirty="0" err="1" smtClean="0"/>
              <a:t>Ўсимлигидан</a:t>
            </a:r>
            <a:r>
              <a:rPr lang="ru-RU" sz="1800" dirty="0" smtClean="0"/>
              <a:t> </a:t>
            </a:r>
            <a:r>
              <a:rPr lang="ru-RU" sz="1800" dirty="0" err="1" smtClean="0"/>
              <a:t>ўт</a:t>
            </a:r>
            <a:r>
              <a:rPr lang="ru-RU" sz="1800" dirty="0" smtClean="0"/>
              <a:t> </a:t>
            </a:r>
            <a:r>
              <a:rPr lang="ru-RU" sz="1800" dirty="0" err="1" smtClean="0"/>
              <a:t>талқони, </a:t>
            </a:r>
            <a:r>
              <a:rPr lang="ru-RU" sz="1800" dirty="0" smtClean="0"/>
              <a:t>силос, сенаж, </a:t>
            </a:r>
            <a:r>
              <a:rPr lang="ru-RU" sz="1800" dirty="0" err="1" smtClean="0"/>
              <a:t>кўк</a:t>
            </a:r>
            <a:r>
              <a:rPr lang="ru-RU" sz="1800" dirty="0" smtClean="0"/>
              <a:t> </a:t>
            </a:r>
            <a:r>
              <a:rPr lang="ru-RU" sz="1800" dirty="0" err="1" smtClean="0"/>
              <a:t>ўт</a:t>
            </a:r>
            <a:r>
              <a:rPr lang="ru-RU" sz="1800" dirty="0" smtClean="0"/>
              <a:t> </a:t>
            </a:r>
            <a:r>
              <a:rPr lang="ru-RU" sz="1800" dirty="0" err="1" smtClean="0"/>
              <a:t>ва</a:t>
            </a:r>
            <a:r>
              <a:rPr lang="ru-RU" sz="1800" dirty="0" smtClean="0"/>
              <a:t> </a:t>
            </a:r>
            <a:r>
              <a:rPr lang="ru-RU" sz="1800" dirty="0" err="1" smtClean="0"/>
              <a:t>пичан</a:t>
            </a:r>
            <a:r>
              <a:rPr lang="ru-RU" sz="1800" dirty="0" smtClean="0"/>
              <a:t> </a:t>
            </a:r>
            <a:r>
              <a:rPr lang="ru-RU" sz="1800" dirty="0" err="1" smtClean="0"/>
              <a:t>тайёрланади</a:t>
            </a:r>
            <a:r>
              <a:rPr lang="ru-RU" sz="1800" dirty="0" smtClean="0"/>
              <a:t>. </a:t>
            </a:r>
            <a:r>
              <a:rPr lang="ru-RU" sz="1800" dirty="0" err="1" smtClean="0"/>
              <a:t>Жавдар</a:t>
            </a:r>
            <a:r>
              <a:rPr lang="ru-RU" sz="1800" dirty="0" smtClean="0"/>
              <a:t> </a:t>
            </a:r>
            <a:r>
              <a:rPr lang="ru-RU" sz="1800" dirty="0" err="1" smtClean="0"/>
              <a:t>сомони</a:t>
            </a:r>
            <a:r>
              <a:rPr lang="ru-RU" sz="1800" dirty="0" smtClean="0"/>
              <a:t> </a:t>
            </a:r>
            <a:r>
              <a:rPr lang="ru-RU" sz="1800" dirty="0" err="1" smtClean="0"/>
              <a:t>буғланиб, дағал озуқа ва</a:t>
            </a:r>
            <a:r>
              <a:rPr lang="ru-RU" sz="1800" dirty="0" smtClean="0"/>
              <a:t> </a:t>
            </a:r>
            <a:r>
              <a:rPr lang="ru-RU" sz="1800" dirty="0" err="1" smtClean="0"/>
              <a:t>тўшама</a:t>
            </a:r>
            <a:r>
              <a:rPr lang="ru-RU" sz="1800" dirty="0" smtClean="0"/>
              <a:t> </a:t>
            </a:r>
            <a:r>
              <a:rPr lang="ru-RU" sz="1800" dirty="0" err="1" smtClean="0"/>
              <a:t>сифатида</a:t>
            </a:r>
            <a:r>
              <a:rPr lang="ru-RU" sz="1800" dirty="0" smtClean="0"/>
              <a:t> </a:t>
            </a:r>
            <a:r>
              <a:rPr lang="ru-RU" sz="1800" dirty="0" err="1" smtClean="0"/>
              <a:t>фойдаланилади</a:t>
            </a:r>
            <a:r>
              <a:rPr lang="ru-RU" sz="1800" dirty="0" smtClean="0"/>
              <a:t>, </a:t>
            </a:r>
            <a:r>
              <a:rPr lang="ru-RU" sz="1800" dirty="0" err="1" smtClean="0"/>
              <a:t>ундан</a:t>
            </a:r>
            <a:r>
              <a:rPr lang="ru-RU" sz="1800" dirty="0" smtClean="0"/>
              <a:t> </a:t>
            </a:r>
            <a:r>
              <a:rPr lang="ru-RU" sz="1800" dirty="0" err="1" smtClean="0"/>
              <a:t>қоғоз тайёрлаш</a:t>
            </a:r>
            <a:r>
              <a:rPr lang="ru-RU" sz="1800" dirty="0" smtClean="0"/>
              <a:t> </a:t>
            </a:r>
            <a:r>
              <a:rPr lang="ru-RU" sz="1800" dirty="0" err="1" smtClean="0"/>
              <a:t>мумкин</a:t>
            </a:r>
            <a:r>
              <a:rPr lang="ru-RU" sz="1800" dirty="0" smtClean="0"/>
              <a:t>, </a:t>
            </a:r>
            <a:r>
              <a:rPr lang="ru-RU" sz="1800" dirty="0" err="1" smtClean="0"/>
              <a:t>шунингдек</a:t>
            </a:r>
            <a:r>
              <a:rPr lang="ru-RU" sz="1800" dirty="0" smtClean="0"/>
              <a:t>, целлюлоза, фурфурол, </a:t>
            </a:r>
            <a:r>
              <a:rPr lang="ru-RU" sz="1800" dirty="0" err="1" smtClean="0"/>
              <a:t>сирка</a:t>
            </a:r>
            <a:r>
              <a:rPr lang="ru-RU" sz="1800" dirty="0" smtClean="0"/>
              <a:t>, лигнин </a:t>
            </a:r>
            <a:r>
              <a:rPr lang="ru-RU" sz="1800" dirty="0" err="1" smtClean="0"/>
              <a:t>олинади</a:t>
            </a:r>
            <a:r>
              <a:rPr lang="ru-RU" sz="1800" dirty="0" smtClean="0"/>
              <a:t>. </a:t>
            </a:r>
            <a:r>
              <a:rPr lang="ru-RU" sz="1800" dirty="0" err="1" smtClean="0"/>
              <a:t>Кузги</a:t>
            </a:r>
            <a:r>
              <a:rPr lang="ru-RU" sz="1800" dirty="0" smtClean="0"/>
              <a:t> </a:t>
            </a:r>
            <a:r>
              <a:rPr lang="ru-RU" sz="1800" dirty="0" err="1" smtClean="0"/>
              <a:t>жавдар</a:t>
            </a:r>
            <a:r>
              <a:rPr lang="ru-RU" sz="1800" dirty="0" smtClean="0"/>
              <a:t> </a:t>
            </a:r>
            <a:r>
              <a:rPr lang="ru-RU" sz="1800" dirty="0" err="1" smtClean="0"/>
              <a:t>Ўзбекистонда</a:t>
            </a:r>
            <a:r>
              <a:rPr lang="ru-RU" sz="1800" dirty="0" smtClean="0"/>
              <a:t>, </a:t>
            </a:r>
            <a:r>
              <a:rPr lang="ru-RU" sz="1800" dirty="0" err="1" smtClean="0"/>
              <a:t>асосан</a:t>
            </a:r>
            <a:r>
              <a:rPr lang="ru-RU" sz="1800" dirty="0" smtClean="0"/>
              <a:t>, </a:t>
            </a:r>
            <a:r>
              <a:rPr lang="ru-RU" sz="1800" dirty="0" err="1" smtClean="0"/>
              <a:t>кўк</a:t>
            </a:r>
            <a:r>
              <a:rPr lang="ru-RU" sz="1800" dirty="0" smtClean="0"/>
              <a:t> </a:t>
            </a:r>
            <a:r>
              <a:rPr lang="ru-RU" sz="1800" dirty="0" err="1" smtClean="0"/>
              <a:t>ўт</a:t>
            </a:r>
            <a:r>
              <a:rPr lang="ru-RU" sz="1800" dirty="0" smtClean="0"/>
              <a:t> </a:t>
            </a:r>
            <a:r>
              <a:rPr lang="ru-RU" sz="1800" dirty="0" err="1" smtClean="0"/>
              <a:t>учун</a:t>
            </a:r>
            <a:r>
              <a:rPr lang="ru-RU" sz="1800" dirty="0" smtClean="0"/>
              <a:t> </a:t>
            </a:r>
            <a:r>
              <a:rPr lang="ru-RU" sz="1800" dirty="0" err="1" smtClean="0"/>
              <a:t>оралиқ экин</a:t>
            </a:r>
            <a:r>
              <a:rPr lang="ru-RU" sz="1800" dirty="0" smtClean="0"/>
              <a:t> </a:t>
            </a:r>
            <a:r>
              <a:rPr lang="ru-RU" sz="1800" dirty="0" err="1" smtClean="0"/>
              <a:t>сифатида</a:t>
            </a:r>
            <a:r>
              <a:rPr lang="ru-RU" sz="1800" dirty="0" smtClean="0"/>
              <a:t> </a:t>
            </a:r>
            <a:r>
              <a:rPr lang="ru-RU" sz="1800" dirty="0" err="1" smtClean="0"/>
              <a:t>экилади</a:t>
            </a:r>
            <a:r>
              <a:rPr lang="ru-RU" sz="1800" dirty="0" smtClean="0"/>
              <a:t>.</a:t>
            </a:r>
            <a:endParaRPr lang="uz-Cyrl-UZ" sz="1800" b="1" dirty="0" smtClean="0"/>
          </a:p>
        </p:txBody>
      </p:sp>
      <p:pic>
        <p:nvPicPr>
          <p:cNvPr id="3073" name="Picture 1" descr="C:\ЮНЕСКО\Слайдлар\Ем хашак етиштириш\рАСМЛАР\Жавдар ва тритикале\kvas.jpg"/>
          <p:cNvPicPr>
            <a:picLocks noChangeAspect="1" noChangeArrowheads="1"/>
          </p:cNvPicPr>
          <p:nvPr/>
        </p:nvPicPr>
        <p:blipFill>
          <a:blip r:embed="rId2"/>
          <a:srcRect/>
          <a:stretch>
            <a:fillRect/>
          </a:stretch>
        </p:blipFill>
        <p:spPr bwMode="auto">
          <a:xfrm>
            <a:off x="6914320" y="3643314"/>
            <a:ext cx="2015398" cy="14392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4" name="Picture 2" descr="C:\ЮНЕСКО\Слайдлар\Ем хашак етиштириш\рАСМЛАР\Жавдар ва тритикале\Ржаной-хлеб-1024x671.jpg"/>
          <p:cNvPicPr>
            <a:picLocks noChangeAspect="1" noChangeArrowheads="1"/>
          </p:cNvPicPr>
          <p:nvPr/>
        </p:nvPicPr>
        <p:blipFill>
          <a:blip r:embed="rId3" cstate="print"/>
          <a:srcRect/>
          <a:stretch>
            <a:fillRect/>
          </a:stretch>
        </p:blipFill>
        <p:spPr bwMode="auto">
          <a:xfrm>
            <a:off x="142844" y="3786190"/>
            <a:ext cx="2286016" cy="150019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5" name="Picture 3" descr="C:\ЮНЕСКО\Слайдлар\Ем хашак етиштириш\рАСМЛАР\Жавдар ва тритикале\rganaya_muka.jpg"/>
          <p:cNvPicPr>
            <a:picLocks noChangeAspect="1" noChangeArrowheads="1"/>
          </p:cNvPicPr>
          <p:nvPr/>
        </p:nvPicPr>
        <p:blipFill>
          <a:blip r:embed="rId4"/>
          <a:srcRect/>
          <a:stretch>
            <a:fillRect/>
          </a:stretch>
        </p:blipFill>
        <p:spPr bwMode="auto">
          <a:xfrm>
            <a:off x="2520086" y="3571876"/>
            <a:ext cx="1909038" cy="142876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7" name="Picture 5" descr="C:\ЮНЕСКО\Слайдлар\Ем хашак етиштириш\рАСМЛАР\Жавдар ва тритикале\скачанные файлы (1).jpg"/>
          <p:cNvPicPr>
            <a:picLocks noChangeAspect="1" noChangeArrowheads="1"/>
          </p:cNvPicPr>
          <p:nvPr/>
        </p:nvPicPr>
        <p:blipFill>
          <a:blip r:embed="rId5"/>
          <a:srcRect/>
          <a:stretch>
            <a:fillRect/>
          </a:stretch>
        </p:blipFill>
        <p:spPr bwMode="auto">
          <a:xfrm>
            <a:off x="4632898" y="3571876"/>
            <a:ext cx="1939366" cy="150019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8" name="Picture 6" descr="C:\ЮНЕСКО\Слайдлар\Ем хашак етиштириш\рАСМЛАР\Жавдар ва тритикале\m000187757.jpg"/>
          <p:cNvPicPr>
            <a:picLocks noChangeAspect="1" noChangeArrowheads="1"/>
          </p:cNvPicPr>
          <p:nvPr/>
        </p:nvPicPr>
        <p:blipFill>
          <a:blip r:embed="rId6"/>
          <a:srcRect/>
          <a:stretch>
            <a:fillRect/>
          </a:stretch>
        </p:blipFill>
        <p:spPr bwMode="auto">
          <a:xfrm>
            <a:off x="5429292" y="5143512"/>
            <a:ext cx="2143104" cy="142873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9" name="Picture 7" descr="C:\ЮНЕСКО\Слайдлар\Ем хашак етиштириш\рАСМЛАР\Жавдар ва тритикале\rozh.jpg"/>
          <p:cNvPicPr>
            <a:picLocks noChangeAspect="1" noChangeArrowheads="1"/>
          </p:cNvPicPr>
          <p:nvPr/>
        </p:nvPicPr>
        <p:blipFill>
          <a:blip r:embed="rId7"/>
          <a:srcRect/>
          <a:stretch>
            <a:fillRect/>
          </a:stretch>
        </p:blipFill>
        <p:spPr bwMode="auto">
          <a:xfrm>
            <a:off x="500034" y="5515317"/>
            <a:ext cx="2042340" cy="112839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80" name="Picture 8" descr="C:\ЮНЕСКО\Слайдлар\Ем хашак етиштириш\рАСМЛАР\Жавдар ва тритикале\e665d4f2a4cf152356ceb789dbiy--tsvety-i-floristika-buket-iz-rzhi-suhotsvet-skidka.jpg"/>
          <p:cNvPicPr>
            <a:picLocks noChangeAspect="1" noChangeArrowheads="1"/>
          </p:cNvPicPr>
          <p:nvPr/>
        </p:nvPicPr>
        <p:blipFill>
          <a:blip r:embed="rId8"/>
          <a:srcRect/>
          <a:stretch>
            <a:fillRect/>
          </a:stretch>
        </p:blipFill>
        <p:spPr bwMode="auto">
          <a:xfrm>
            <a:off x="3000364" y="5069709"/>
            <a:ext cx="1958565" cy="15740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Схема 11"/>
          <p:cNvGraphicFramePr/>
          <p:nvPr/>
        </p:nvGraphicFramePr>
        <p:xfrm>
          <a:off x="0" y="357166"/>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8546" name="Picture 2" descr="C:\ЮНЕСКО\Слайдлар\Ем хашак етиштириш\рАСМЛАР\Жавдар ва тритикале\скачанные файлы (4).jpg"/>
          <p:cNvPicPr>
            <a:picLocks noChangeAspect="1" noChangeArrowheads="1"/>
          </p:cNvPicPr>
          <p:nvPr/>
        </p:nvPicPr>
        <p:blipFill>
          <a:blip r:embed="rId6"/>
          <a:srcRect/>
          <a:stretch>
            <a:fillRect/>
          </a:stretch>
        </p:blipFill>
        <p:spPr bwMode="auto">
          <a:xfrm>
            <a:off x="2714612" y="4429132"/>
            <a:ext cx="3071834" cy="2163993"/>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8547" name="Picture 3" descr="C:\ЮНЕСКО\Слайдлар\Ем хашак етиштириш\рАСМЛАР\Жавдар ва тритикале\maxresdefault.jpg"/>
          <p:cNvPicPr>
            <a:picLocks noChangeAspect="1" noChangeArrowheads="1"/>
          </p:cNvPicPr>
          <p:nvPr/>
        </p:nvPicPr>
        <p:blipFill>
          <a:blip r:embed="rId7"/>
          <a:srcRect/>
          <a:stretch>
            <a:fillRect/>
          </a:stretch>
        </p:blipFill>
        <p:spPr bwMode="auto">
          <a:xfrm>
            <a:off x="6072198" y="4352971"/>
            <a:ext cx="2928958" cy="20764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3" descr="C:\ЮНЕСКО\Слайдлар\Ем хашак етиштириш\рАСМЛАР\Жавдар ва тритикале\agropoligon-kvs-ukraina-ozimaya-rozh-vega-agro-avgust-13.jpg"/>
          <p:cNvPicPr>
            <a:picLocks noChangeAspect="1" noChangeArrowheads="1"/>
          </p:cNvPicPr>
          <p:nvPr/>
        </p:nvPicPr>
        <p:blipFill>
          <a:blip r:embed="rId8" cstate="print"/>
          <a:srcRect/>
          <a:stretch>
            <a:fillRect/>
          </a:stretch>
        </p:blipFill>
        <p:spPr bwMode="auto">
          <a:xfrm>
            <a:off x="142876" y="4357694"/>
            <a:ext cx="2428860" cy="221455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7" name="Rectangle 3"/>
          <p:cNvSpPr>
            <a:spLocks noGrp="1" noChangeArrowheads="1"/>
          </p:cNvSpPr>
          <p:nvPr>
            <p:ph idx="1"/>
          </p:nvPr>
        </p:nvSpPr>
        <p:spPr>
          <a:xfrm>
            <a:off x="2000235" y="571480"/>
            <a:ext cx="6962794" cy="4929222"/>
          </a:xfrm>
        </p:spPr>
        <p:style>
          <a:lnRef idx="1">
            <a:schemeClr val="accent6"/>
          </a:lnRef>
          <a:fillRef idx="3">
            <a:schemeClr val="accent6"/>
          </a:fillRef>
          <a:effectRef idx="2">
            <a:schemeClr val="accent6"/>
          </a:effectRef>
          <a:fontRef idx="minor">
            <a:schemeClr val="lt1"/>
          </a:fontRef>
        </p:style>
        <p:txBody>
          <a:bodyPr/>
          <a:lstStyle/>
          <a:p>
            <a:pPr algn="just"/>
            <a:r>
              <a:rPr lang="uz-Cyrl-UZ" sz="1800" dirty="0" smtClean="0">
                <a:solidFill>
                  <a:srgbClr val="FFFF00"/>
                </a:solidFill>
              </a:rPr>
              <a:t>Буғдой асосий озиқ-овқат экини. </a:t>
            </a:r>
            <a:r>
              <a:rPr lang="ru-RU" sz="1800" dirty="0" err="1" smtClean="0">
                <a:solidFill>
                  <a:srgbClr val="FFFF00"/>
                </a:solidFill>
              </a:rPr>
              <a:t>Буғдой </a:t>
            </a:r>
            <a:r>
              <a:rPr lang="ru-RU" sz="1800" dirty="0" smtClean="0">
                <a:solidFill>
                  <a:srgbClr val="FFFF00"/>
                </a:solidFill>
              </a:rPr>
              <a:t>уни нон </a:t>
            </a:r>
            <a:r>
              <a:rPr lang="ru-RU" sz="1800" dirty="0" err="1" smtClean="0">
                <a:solidFill>
                  <a:srgbClr val="FFFF00"/>
                </a:solidFill>
              </a:rPr>
              <a:t>пишириш</a:t>
            </a:r>
            <a:r>
              <a:rPr lang="ru-RU" sz="1800" dirty="0" smtClean="0">
                <a:solidFill>
                  <a:srgbClr val="FFFF00"/>
                </a:solidFill>
              </a:rPr>
              <a:t> </a:t>
            </a:r>
            <a:r>
              <a:rPr lang="ru-RU" sz="1800" dirty="0" err="1" smtClean="0">
                <a:solidFill>
                  <a:srgbClr val="FFFF00"/>
                </a:solidFill>
              </a:rPr>
              <a:t>ва</a:t>
            </a:r>
            <a:r>
              <a:rPr lang="ru-RU" sz="1800" dirty="0" smtClean="0">
                <a:solidFill>
                  <a:srgbClr val="FFFF00"/>
                </a:solidFill>
              </a:rPr>
              <a:t> </a:t>
            </a:r>
            <a:r>
              <a:rPr lang="ru-RU" sz="1800" dirty="0" err="1" smtClean="0">
                <a:solidFill>
                  <a:srgbClr val="FFFF00"/>
                </a:solidFill>
              </a:rPr>
              <a:t>қандолатчилик саноатида</a:t>
            </a:r>
            <a:r>
              <a:rPr lang="ru-RU" sz="1800" dirty="0" smtClean="0">
                <a:solidFill>
                  <a:srgbClr val="FFFF00"/>
                </a:solidFill>
              </a:rPr>
              <a:t> </a:t>
            </a:r>
            <a:r>
              <a:rPr lang="ru-RU" sz="1800" dirty="0" err="1" smtClean="0">
                <a:solidFill>
                  <a:srgbClr val="FFFF00"/>
                </a:solidFill>
              </a:rPr>
              <a:t>кенг</a:t>
            </a:r>
            <a:r>
              <a:rPr lang="ru-RU" sz="1800" dirty="0" smtClean="0">
                <a:solidFill>
                  <a:srgbClr val="FFFF00"/>
                </a:solidFill>
              </a:rPr>
              <a:t> </a:t>
            </a:r>
            <a:r>
              <a:rPr lang="ru-RU" sz="1800" dirty="0" err="1" smtClean="0">
                <a:solidFill>
                  <a:srgbClr val="FFFF00"/>
                </a:solidFill>
              </a:rPr>
              <a:t>ишлатилади</a:t>
            </a:r>
            <a:r>
              <a:rPr lang="ru-RU" sz="1800" dirty="0" smtClean="0">
                <a:solidFill>
                  <a:srgbClr val="FFFF00"/>
                </a:solidFill>
              </a:rPr>
              <a:t>. </a:t>
            </a:r>
            <a:r>
              <a:rPr lang="ru-RU" sz="1800" dirty="0" err="1" smtClean="0">
                <a:solidFill>
                  <a:srgbClr val="FFFF00"/>
                </a:solidFill>
              </a:rPr>
              <a:t>Буғдой унидан</a:t>
            </a:r>
            <a:r>
              <a:rPr lang="ru-RU" sz="1800" dirty="0" smtClean="0">
                <a:solidFill>
                  <a:srgbClr val="FFFF00"/>
                </a:solidFill>
              </a:rPr>
              <a:t> </a:t>
            </a:r>
            <a:r>
              <a:rPr lang="ru-RU" sz="1800" dirty="0" err="1" smtClean="0">
                <a:solidFill>
                  <a:srgbClr val="FFFF00"/>
                </a:solidFill>
              </a:rPr>
              <a:t>тайёрланган</a:t>
            </a:r>
            <a:r>
              <a:rPr lang="ru-RU" sz="1800" dirty="0" smtClean="0">
                <a:solidFill>
                  <a:srgbClr val="FFFF00"/>
                </a:solidFill>
              </a:rPr>
              <a:t> нон </a:t>
            </a:r>
            <a:r>
              <a:rPr lang="ru-RU" sz="1800" dirty="0" err="1" smtClean="0">
                <a:solidFill>
                  <a:srgbClr val="FFFF00"/>
                </a:solidFill>
              </a:rPr>
              <a:t>мазалилиги</a:t>
            </a:r>
            <a:r>
              <a:rPr lang="ru-RU" sz="1800" dirty="0" smtClean="0">
                <a:solidFill>
                  <a:srgbClr val="FFFF00"/>
                </a:solidFill>
              </a:rPr>
              <a:t>, </a:t>
            </a:r>
            <a:r>
              <a:rPr lang="ru-RU" sz="1800" dirty="0" err="1" smtClean="0">
                <a:solidFill>
                  <a:srgbClr val="FFFF00"/>
                </a:solidFill>
              </a:rPr>
              <a:t>тўйимлилиги</a:t>
            </a:r>
            <a:r>
              <a:rPr lang="ru-RU" sz="1800" dirty="0" smtClean="0">
                <a:solidFill>
                  <a:srgbClr val="FFFF00"/>
                </a:solidFill>
              </a:rPr>
              <a:t> </a:t>
            </a:r>
            <a:r>
              <a:rPr lang="ru-RU" sz="1800" dirty="0" err="1" smtClean="0">
                <a:solidFill>
                  <a:srgbClr val="FFFF00"/>
                </a:solidFill>
              </a:rPr>
              <a:t>ва</a:t>
            </a:r>
            <a:r>
              <a:rPr lang="ru-RU" sz="1800" dirty="0" smtClean="0">
                <a:solidFill>
                  <a:srgbClr val="FFFF00"/>
                </a:solidFill>
              </a:rPr>
              <a:t> </a:t>
            </a:r>
            <a:r>
              <a:rPr lang="ru-RU" sz="1800" dirty="0" err="1" smtClean="0">
                <a:solidFill>
                  <a:srgbClr val="FFFF00"/>
                </a:solidFill>
              </a:rPr>
              <a:t>инсон</a:t>
            </a:r>
            <a:r>
              <a:rPr lang="ru-RU" sz="1800" dirty="0" smtClean="0">
                <a:solidFill>
                  <a:srgbClr val="FFFF00"/>
                </a:solidFill>
              </a:rPr>
              <a:t> </a:t>
            </a:r>
            <a:r>
              <a:rPr lang="ru-RU" sz="1800" dirty="0" err="1" smtClean="0">
                <a:solidFill>
                  <a:srgbClr val="FFFF00"/>
                </a:solidFill>
              </a:rPr>
              <a:t>организмида</a:t>
            </a:r>
            <a:r>
              <a:rPr lang="ru-RU" sz="1800" dirty="0" smtClean="0">
                <a:solidFill>
                  <a:srgbClr val="FFFF00"/>
                </a:solidFill>
              </a:rPr>
              <a:t> </a:t>
            </a:r>
            <a:r>
              <a:rPr lang="ru-RU" sz="1800" dirty="0" err="1" smtClean="0">
                <a:solidFill>
                  <a:srgbClr val="FFFF00"/>
                </a:solidFill>
              </a:rPr>
              <a:t>ҳазм бўлиши</a:t>
            </a:r>
            <a:r>
              <a:rPr lang="ru-RU" sz="1800" dirty="0" smtClean="0">
                <a:solidFill>
                  <a:srgbClr val="FFFF00"/>
                </a:solidFill>
              </a:rPr>
              <a:t> </a:t>
            </a:r>
            <a:r>
              <a:rPr lang="ru-RU" sz="1800" dirty="0" err="1" smtClean="0">
                <a:solidFill>
                  <a:srgbClr val="FFFF00"/>
                </a:solidFill>
              </a:rPr>
              <a:t>билан</a:t>
            </a:r>
            <a:r>
              <a:rPr lang="ru-RU" sz="1800" dirty="0" smtClean="0">
                <a:solidFill>
                  <a:srgbClr val="FFFF00"/>
                </a:solidFill>
              </a:rPr>
              <a:t> </a:t>
            </a:r>
            <a:r>
              <a:rPr lang="ru-RU" sz="1800" dirty="0" err="1" smtClean="0">
                <a:solidFill>
                  <a:srgbClr val="FFFF00"/>
                </a:solidFill>
              </a:rPr>
              <a:t>алоҳида ўринда</a:t>
            </a:r>
            <a:r>
              <a:rPr lang="ru-RU" sz="1800" dirty="0" smtClean="0">
                <a:solidFill>
                  <a:srgbClr val="FFFF00"/>
                </a:solidFill>
              </a:rPr>
              <a:t> </a:t>
            </a:r>
            <a:r>
              <a:rPr lang="ru-RU" sz="1800" dirty="0" err="1" smtClean="0">
                <a:solidFill>
                  <a:srgbClr val="FFFF00"/>
                </a:solidFill>
              </a:rPr>
              <a:t>туради</a:t>
            </a:r>
            <a:r>
              <a:rPr lang="ru-RU" sz="1800" dirty="0" smtClean="0">
                <a:solidFill>
                  <a:srgbClr val="FFFF00"/>
                </a:solidFill>
              </a:rPr>
              <a:t>. </a:t>
            </a:r>
            <a:r>
              <a:rPr lang="ru-RU" sz="1800" dirty="0" err="1" smtClean="0">
                <a:solidFill>
                  <a:srgbClr val="FFFF00"/>
                </a:solidFill>
              </a:rPr>
              <a:t>Донидан</a:t>
            </a:r>
            <a:r>
              <a:rPr lang="ru-RU" sz="1800" dirty="0" smtClean="0">
                <a:solidFill>
                  <a:srgbClr val="FFFF00"/>
                </a:solidFill>
              </a:rPr>
              <a:t> макарон, крупа, крахмал </a:t>
            </a:r>
            <a:r>
              <a:rPr lang="ru-RU" sz="1800" dirty="0" err="1" smtClean="0">
                <a:solidFill>
                  <a:srgbClr val="FFFF00"/>
                </a:solidFill>
              </a:rPr>
              <a:t>ва</a:t>
            </a:r>
            <a:r>
              <a:rPr lang="ru-RU" sz="1800" dirty="0" smtClean="0">
                <a:solidFill>
                  <a:srgbClr val="FFFF00"/>
                </a:solidFill>
              </a:rPr>
              <a:t> </a:t>
            </a:r>
            <a:r>
              <a:rPr lang="ru-RU" sz="1800" dirty="0" err="1" smtClean="0">
                <a:solidFill>
                  <a:srgbClr val="FFFF00"/>
                </a:solidFill>
              </a:rPr>
              <a:t>бошқа озиқ-овқат маҳсулотлари тайёрланади</a:t>
            </a:r>
            <a:r>
              <a:rPr lang="ru-RU" sz="1800" dirty="0" smtClean="0">
                <a:solidFill>
                  <a:srgbClr val="FFFF00"/>
                </a:solidFill>
              </a:rPr>
              <a:t>.</a:t>
            </a:r>
          </a:p>
          <a:p>
            <a:pPr algn="just"/>
            <a:r>
              <a:rPr lang="ru-RU" sz="1800" dirty="0" err="1" smtClean="0">
                <a:solidFill>
                  <a:srgbClr val="FFFF00"/>
                </a:solidFill>
              </a:rPr>
              <a:t>Буғдой унининг</a:t>
            </a:r>
            <a:r>
              <a:rPr lang="ru-RU" sz="1800" dirty="0" smtClean="0">
                <a:solidFill>
                  <a:srgbClr val="FFFF00"/>
                </a:solidFill>
              </a:rPr>
              <a:t> </a:t>
            </a:r>
            <a:r>
              <a:rPr lang="ru-RU" sz="1800" dirty="0" err="1" smtClean="0">
                <a:solidFill>
                  <a:srgbClr val="FFFF00"/>
                </a:solidFill>
              </a:rPr>
              <a:t>кепаги</a:t>
            </a:r>
            <a:r>
              <a:rPr lang="ru-RU" sz="1800" dirty="0" smtClean="0">
                <a:solidFill>
                  <a:srgbClr val="FFFF00"/>
                </a:solidFill>
              </a:rPr>
              <a:t> </a:t>
            </a:r>
            <a:r>
              <a:rPr lang="ru-RU" sz="1800" dirty="0" err="1" smtClean="0">
                <a:solidFill>
                  <a:srgbClr val="FFFF00"/>
                </a:solidFill>
              </a:rPr>
              <a:t>ҳайвонлар учун</a:t>
            </a:r>
            <a:r>
              <a:rPr lang="ru-RU" sz="1800" dirty="0" smtClean="0">
                <a:solidFill>
                  <a:srgbClr val="FFFF00"/>
                </a:solidFill>
              </a:rPr>
              <a:t> </a:t>
            </a:r>
            <a:r>
              <a:rPr lang="ru-RU" sz="1800" dirty="0" err="1" smtClean="0">
                <a:solidFill>
                  <a:srgbClr val="FFFF00"/>
                </a:solidFill>
              </a:rPr>
              <a:t>тўйимли</a:t>
            </a:r>
            <a:r>
              <a:rPr lang="ru-RU" sz="1800" dirty="0" smtClean="0">
                <a:solidFill>
                  <a:srgbClr val="FFFF00"/>
                </a:solidFill>
              </a:rPr>
              <a:t> ем </a:t>
            </a:r>
            <a:r>
              <a:rPr lang="ru-RU" sz="1800" dirty="0" err="1" smtClean="0">
                <a:solidFill>
                  <a:srgbClr val="FFFF00"/>
                </a:solidFill>
              </a:rPr>
              <a:t>бўлиб</a:t>
            </a:r>
            <a:r>
              <a:rPr lang="ru-RU" sz="1800" dirty="0" smtClean="0">
                <a:solidFill>
                  <a:srgbClr val="FFFF00"/>
                </a:solidFill>
              </a:rPr>
              <a:t>, </a:t>
            </a:r>
            <a:r>
              <a:rPr lang="ru-RU" sz="1800" dirty="0" err="1" smtClean="0">
                <a:solidFill>
                  <a:srgbClr val="FFFF00"/>
                </a:solidFill>
              </a:rPr>
              <a:t>унинг</a:t>
            </a:r>
            <a:r>
              <a:rPr lang="ru-RU" sz="1800" dirty="0" smtClean="0">
                <a:solidFill>
                  <a:srgbClr val="FFFF00"/>
                </a:solidFill>
              </a:rPr>
              <a:t> </a:t>
            </a:r>
            <a:r>
              <a:rPr lang="ru-RU" sz="1800" dirty="0" err="1" smtClean="0">
                <a:solidFill>
                  <a:srgbClr val="FFFF00"/>
                </a:solidFill>
              </a:rPr>
              <a:t>таркибида</a:t>
            </a:r>
            <a:r>
              <a:rPr lang="ru-RU" sz="1800" dirty="0" smtClean="0">
                <a:solidFill>
                  <a:srgbClr val="FFFF00"/>
                </a:solidFill>
              </a:rPr>
              <a:t> </a:t>
            </a:r>
            <a:r>
              <a:rPr lang="ru-RU" sz="1800" dirty="0" err="1" smtClean="0">
                <a:solidFill>
                  <a:srgbClr val="FFFF00"/>
                </a:solidFill>
              </a:rPr>
              <a:t>анча</a:t>
            </a:r>
            <a:r>
              <a:rPr lang="ru-RU" sz="1800" dirty="0" smtClean="0">
                <a:solidFill>
                  <a:srgbClr val="FFFF00"/>
                </a:solidFill>
              </a:rPr>
              <a:t> </a:t>
            </a:r>
            <a:r>
              <a:rPr lang="ru-RU" sz="1800" dirty="0" err="1" smtClean="0">
                <a:solidFill>
                  <a:srgbClr val="FFFF00"/>
                </a:solidFill>
              </a:rPr>
              <a:t>миқдорда оқсил ва</a:t>
            </a:r>
            <a:r>
              <a:rPr lang="ru-RU" sz="1800" dirty="0" smtClean="0">
                <a:solidFill>
                  <a:srgbClr val="FFFF00"/>
                </a:solidFill>
              </a:rPr>
              <a:t> </a:t>
            </a:r>
            <a:r>
              <a:rPr lang="ru-RU" sz="1800" dirty="0" err="1" smtClean="0">
                <a:solidFill>
                  <a:srgbClr val="FFFF00"/>
                </a:solidFill>
              </a:rPr>
              <a:t>углеводлар</a:t>
            </a:r>
            <a:r>
              <a:rPr lang="ru-RU" sz="1800" dirty="0" smtClean="0">
                <a:solidFill>
                  <a:srgbClr val="FFFF00"/>
                </a:solidFill>
              </a:rPr>
              <a:t> </a:t>
            </a:r>
            <a:r>
              <a:rPr lang="ru-RU" sz="1800" dirty="0" err="1" smtClean="0">
                <a:solidFill>
                  <a:srgbClr val="FFFF00"/>
                </a:solidFill>
              </a:rPr>
              <a:t>бўлади</a:t>
            </a:r>
            <a:r>
              <a:rPr lang="ru-RU" sz="1800" dirty="0" smtClean="0">
                <a:solidFill>
                  <a:srgbClr val="FFFF00"/>
                </a:solidFill>
              </a:rPr>
              <a:t>. Сомон </a:t>
            </a:r>
            <a:r>
              <a:rPr lang="ru-RU" sz="1800" dirty="0" err="1" smtClean="0">
                <a:solidFill>
                  <a:srgbClr val="FFFF00"/>
                </a:solidFill>
              </a:rPr>
              <a:t>ва</a:t>
            </a:r>
            <a:r>
              <a:rPr lang="ru-RU" sz="1800" dirty="0" smtClean="0">
                <a:solidFill>
                  <a:srgbClr val="FFFF00"/>
                </a:solidFill>
              </a:rPr>
              <a:t> </a:t>
            </a:r>
            <a:r>
              <a:rPr lang="ru-RU" sz="1800" dirty="0" err="1" smtClean="0">
                <a:solidFill>
                  <a:srgbClr val="FFFF00"/>
                </a:solidFill>
              </a:rPr>
              <a:t>тўпони</a:t>
            </a:r>
            <a:r>
              <a:rPr lang="ru-RU" sz="1800" dirty="0" smtClean="0">
                <a:solidFill>
                  <a:srgbClr val="FFFF00"/>
                </a:solidFill>
              </a:rPr>
              <a:t> </a:t>
            </a:r>
            <a:r>
              <a:rPr lang="ru-RU" sz="1800" dirty="0" err="1" smtClean="0">
                <a:solidFill>
                  <a:srgbClr val="FFFF00"/>
                </a:solidFill>
              </a:rPr>
              <a:t>ҳам ҳайвонлар учун</a:t>
            </a:r>
            <a:r>
              <a:rPr lang="ru-RU" sz="1800" dirty="0" smtClean="0">
                <a:solidFill>
                  <a:srgbClr val="FFFF00"/>
                </a:solidFill>
              </a:rPr>
              <a:t> </a:t>
            </a:r>
            <a:r>
              <a:rPr lang="ru-RU" sz="1800" dirty="0" err="1" smtClean="0">
                <a:solidFill>
                  <a:srgbClr val="FFFF00"/>
                </a:solidFill>
              </a:rPr>
              <a:t>дағал озуқадир</a:t>
            </a:r>
            <a:r>
              <a:rPr lang="ru-RU" sz="1800" dirty="0" smtClean="0">
                <a:solidFill>
                  <a:srgbClr val="FFFF00"/>
                </a:solidFill>
              </a:rPr>
              <a:t>.</a:t>
            </a:r>
          </a:p>
          <a:p>
            <a:pPr algn="just"/>
            <a:r>
              <a:rPr lang="ru-RU" sz="1800" dirty="0" smtClean="0">
                <a:solidFill>
                  <a:srgbClr val="FFFF00"/>
                </a:solidFill>
              </a:rPr>
              <a:t>Агротехник </a:t>
            </a:r>
            <a:r>
              <a:rPr lang="ru-RU" sz="1800" dirty="0" err="1" smtClean="0">
                <a:solidFill>
                  <a:srgbClr val="FFFF00"/>
                </a:solidFill>
              </a:rPr>
              <a:t>нуқтаи назардан</a:t>
            </a:r>
            <a:r>
              <a:rPr lang="ru-RU" sz="1800" dirty="0" smtClean="0">
                <a:solidFill>
                  <a:srgbClr val="FFFF00"/>
                </a:solidFill>
              </a:rPr>
              <a:t> </a:t>
            </a:r>
            <a:r>
              <a:rPr lang="ru-RU" sz="1800" dirty="0" err="1" smtClean="0">
                <a:solidFill>
                  <a:srgbClr val="FFFF00"/>
                </a:solidFill>
              </a:rPr>
              <a:t>буғдой кўпчилик</a:t>
            </a:r>
            <a:r>
              <a:rPr lang="ru-RU" sz="1800" dirty="0" smtClean="0">
                <a:solidFill>
                  <a:srgbClr val="FFFF00"/>
                </a:solidFill>
              </a:rPr>
              <a:t> </a:t>
            </a:r>
            <a:r>
              <a:rPr lang="ru-RU" sz="1800" dirty="0" err="1" smtClean="0">
                <a:solidFill>
                  <a:srgbClr val="FFFF00"/>
                </a:solidFill>
              </a:rPr>
              <a:t>экинлар</a:t>
            </a:r>
            <a:r>
              <a:rPr lang="ru-RU" sz="1800" dirty="0" smtClean="0">
                <a:solidFill>
                  <a:srgbClr val="FFFF00"/>
                </a:solidFill>
              </a:rPr>
              <a:t> </a:t>
            </a:r>
            <a:r>
              <a:rPr lang="ru-RU" sz="1800" dirty="0" err="1" smtClean="0">
                <a:solidFill>
                  <a:srgbClr val="FFFF00"/>
                </a:solidFill>
              </a:rPr>
              <a:t>учун</a:t>
            </a:r>
            <a:r>
              <a:rPr lang="ru-RU" sz="1800" dirty="0" smtClean="0">
                <a:solidFill>
                  <a:srgbClr val="FFFF00"/>
                </a:solidFill>
              </a:rPr>
              <a:t> </a:t>
            </a:r>
            <a:r>
              <a:rPr lang="ru-RU" sz="1800" dirty="0" err="1" smtClean="0">
                <a:solidFill>
                  <a:srgbClr val="FFFF00"/>
                </a:solidFill>
              </a:rPr>
              <a:t>яхши</a:t>
            </a:r>
            <a:r>
              <a:rPr lang="ru-RU" sz="1800" dirty="0" smtClean="0">
                <a:solidFill>
                  <a:srgbClr val="FFFF00"/>
                </a:solidFill>
              </a:rPr>
              <a:t> </a:t>
            </a:r>
            <a:r>
              <a:rPr lang="ru-RU" sz="1800" dirty="0" err="1" smtClean="0">
                <a:solidFill>
                  <a:srgbClr val="FFFF00"/>
                </a:solidFill>
              </a:rPr>
              <a:t>ўтмишдош</a:t>
            </a:r>
            <a:r>
              <a:rPr lang="ru-RU" sz="1800" dirty="0" smtClean="0">
                <a:solidFill>
                  <a:srgbClr val="FFFF00"/>
                </a:solidFill>
              </a:rPr>
              <a:t> </a:t>
            </a:r>
            <a:r>
              <a:rPr lang="ru-RU" sz="1800" dirty="0" err="1" smtClean="0">
                <a:solidFill>
                  <a:srgbClr val="FFFF00"/>
                </a:solidFill>
              </a:rPr>
              <a:t>ҳисобланади</a:t>
            </a:r>
            <a:r>
              <a:rPr lang="ru-RU" sz="1800" dirty="0" smtClean="0">
                <a:solidFill>
                  <a:srgbClr val="FFFF00"/>
                </a:solidFill>
              </a:rPr>
              <a:t>.</a:t>
            </a:r>
          </a:p>
          <a:p>
            <a:pPr algn="just"/>
            <a:r>
              <a:rPr lang="ru-RU" sz="1800" dirty="0" err="1" smtClean="0">
                <a:solidFill>
                  <a:srgbClr val="FFFF00"/>
                </a:solidFill>
              </a:rPr>
              <a:t>Буғдой кузги</a:t>
            </a:r>
            <a:r>
              <a:rPr lang="ru-RU" sz="1800" dirty="0" smtClean="0">
                <a:solidFill>
                  <a:srgbClr val="FFFF00"/>
                </a:solidFill>
              </a:rPr>
              <a:t> </a:t>
            </a:r>
            <a:r>
              <a:rPr lang="ru-RU" sz="1800" dirty="0" err="1" smtClean="0">
                <a:solidFill>
                  <a:srgbClr val="FFFF00"/>
                </a:solidFill>
              </a:rPr>
              <a:t>ва</a:t>
            </a:r>
            <a:r>
              <a:rPr lang="ru-RU" sz="1800" dirty="0" smtClean="0">
                <a:solidFill>
                  <a:srgbClr val="FFFF00"/>
                </a:solidFill>
              </a:rPr>
              <a:t> </a:t>
            </a:r>
            <a:r>
              <a:rPr lang="ru-RU" sz="1800" dirty="0" err="1" smtClean="0">
                <a:solidFill>
                  <a:srgbClr val="FFFF00"/>
                </a:solidFill>
              </a:rPr>
              <a:t>баҳори шаклларда</a:t>
            </a:r>
            <a:r>
              <a:rPr lang="ru-RU" sz="1800" dirty="0" smtClean="0">
                <a:solidFill>
                  <a:srgbClr val="FFFF00"/>
                </a:solidFill>
              </a:rPr>
              <a:t> </a:t>
            </a:r>
            <a:r>
              <a:rPr lang="ru-RU" sz="1800" dirty="0" err="1" smtClean="0">
                <a:solidFill>
                  <a:srgbClr val="FFFF00"/>
                </a:solidFill>
              </a:rPr>
              <a:t>бўлади</a:t>
            </a:r>
            <a:r>
              <a:rPr lang="ru-RU" sz="1800" dirty="0" smtClean="0">
                <a:solidFill>
                  <a:srgbClr val="FFFF00"/>
                </a:solidFill>
              </a:rPr>
              <a:t>. </a:t>
            </a:r>
            <a:r>
              <a:rPr lang="ru-RU" sz="1800" dirty="0" err="1" smtClean="0">
                <a:solidFill>
                  <a:srgbClr val="FFFF00"/>
                </a:solidFill>
              </a:rPr>
              <a:t>Ўзбекистонда</a:t>
            </a:r>
            <a:r>
              <a:rPr lang="ru-RU" sz="1800" dirty="0" smtClean="0">
                <a:solidFill>
                  <a:srgbClr val="FFFF00"/>
                </a:solidFill>
              </a:rPr>
              <a:t> </a:t>
            </a:r>
            <a:r>
              <a:rPr lang="ru-RU" sz="1800" dirty="0" err="1" smtClean="0">
                <a:solidFill>
                  <a:srgbClr val="FFFF00"/>
                </a:solidFill>
              </a:rPr>
              <a:t>табиий</a:t>
            </a:r>
            <a:r>
              <a:rPr lang="ru-RU" sz="1800" dirty="0" smtClean="0">
                <a:solidFill>
                  <a:srgbClr val="FFFF00"/>
                </a:solidFill>
              </a:rPr>
              <a:t> </a:t>
            </a:r>
            <a:r>
              <a:rPr lang="ru-RU" sz="1800" dirty="0" err="1" smtClean="0">
                <a:solidFill>
                  <a:srgbClr val="FFFF00"/>
                </a:solidFill>
              </a:rPr>
              <a:t>иқлим шароитига</a:t>
            </a:r>
            <a:r>
              <a:rPr lang="ru-RU" sz="1800" dirty="0" smtClean="0">
                <a:solidFill>
                  <a:srgbClr val="FFFF00"/>
                </a:solidFill>
              </a:rPr>
              <a:t> </a:t>
            </a:r>
            <a:r>
              <a:rPr lang="ru-RU" sz="1800" dirty="0" err="1" smtClean="0">
                <a:solidFill>
                  <a:srgbClr val="FFFF00"/>
                </a:solidFill>
              </a:rPr>
              <a:t>кўра</a:t>
            </a:r>
            <a:r>
              <a:rPr lang="ru-RU" sz="1800" dirty="0" smtClean="0">
                <a:solidFill>
                  <a:srgbClr val="FFFF00"/>
                </a:solidFill>
              </a:rPr>
              <a:t>, </a:t>
            </a:r>
            <a:r>
              <a:rPr lang="ru-RU" sz="1800" dirty="0" err="1" smtClean="0">
                <a:solidFill>
                  <a:srgbClr val="FFFF00"/>
                </a:solidFill>
              </a:rPr>
              <a:t>асосан</a:t>
            </a:r>
            <a:r>
              <a:rPr lang="ru-RU" sz="1800" dirty="0" smtClean="0">
                <a:solidFill>
                  <a:srgbClr val="FFFF00"/>
                </a:solidFill>
              </a:rPr>
              <a:t>, </a:t>
            </a:r>
            <a:r>
              <a:rPr lang="ru-RU" sz="1800" dirty="0" err="1" smtClean="0">
                <a:solidFill>
                  <a:srgbClr val="FFFF00"/>
                </a:solidFill>
              </a:rPr>
              <a:t>кузги</a:t>
            </a:r>
            <a:r>
              <a:rPr lang="ru-RU" sz="1800" dirty="0" smtClean="0">
                <a:solidFill>
                  <a:srgbClr val="FFFF00"/>
                </a:solidFill>
              </a:rPr>
              <a:t> </a:t>
            </a:r>
            <a:r>
              <a:rPr lang="ru-RU" sz="1800" dirty="0" err="1" smtClean="0">
                <a:solidFill>
                  <a:srgbClr val="FFFF00"/>
                </a:solidFill>
              </a:rPr>
              <a:t>буғдой экилади</a:t>
            </a:r>
            <a:r>
              <a:rPr lang="ru-RU" sz="1800" dirty="0" smtClean="0">
                <a:solidFill>
                  <a:srgbClr val="FFFF00"/>
                </a:solidFill>
              </a:rPr>
              <a:t>.</a:t>
            </a:r>
            <a:endParaRPr lang="ru-RU" sz="1800" dirty="0">
              <a:solidFill>
                <a:srgbClr val="FFFF00"/>
              </a:solidFill>
            </a:endParaRPr>
          </a:p>
        </p:txBody>
      </p:sp>
      <p:sp>
        <p:nvSpPr>
          <p:cNvPr id="5" name="Rectangle 4"/>
          <p:cNvSpPr>
            <a:spLocks noGrp="1" noChangeArrowheads="1"/>
          </p:cNvSpPr>
          <p:nvPr>
            <p:ph type="title"/>
          </p:nvPr>
        </p:nvSpPr>
        <p:spPr>
          <a:xfrm>
            <a:off x="468323" y="71414"/>
            <a:ext cx="8243887" cy="454006"/>
          </a:xfrm>
          <a:noFill/>
        </p:spPr>
        <p:txBody>
          <a:bodyPr anchor="b"/>
          <a:lstStyle/>
          <a:p>
            <a:pPr eaLnBrk="1" hangingPunct="1"/>
            <a:r>
              <a:rPr lang="uz-Cyrl-UZ" sz="2800" b="1" i="1" dirty="0" smtClean="0">
                <a:solidFill>
                  <a:srgbClr val="008080"/>
                </a:solidFill>
              </a:rPr>
              <a:t>БУҒДОЙ</a:t>
            </a:r>
            <a:endParaRPr lang="ru-RU" sz="3600" dirty="0" smtClean="0">
              <a:solidFill>
                <a:srgbClr val="008080"/>
              </a:solidFill>
            </a:endParaRPr>
          </a:p>
        </p:txBody>
      </p:sp>
      <p:pic>
        <p:nvPicPr>
          <p:cNvPr id="6" name="Picture 2" descr="Донли экинлар5"/>
          <p:cNvPicPr>
            <a:picLocks noChangeAspect="1" noChangeArrowheads="1"/>
          </p:cNvPicPr>
          <p:nvPr/>
        </p:nvPicPr>
        <p:blipFill>
          <a:blip r:embed="rId2"/>
          <a:srcRect/>
          <a:stretch>
            <a:fillRect/>
          </a:stretch>
        </p:blipFill>
        <p:spPr bwMode="auto">
          <a:xfrm>
            <a:off x="71440" y="214319"/>
            <a:ext cx="1928794" cy="1714503"/>
          </a:xfrm>
          <a:prstGeom prst="rect">
            <a:avLst/>
          </a:prstGeom>
          <a:noFill/>
          <a:ln w="9525">
            <a:noFill/>
            <a:miter lim="800000"/>
            <a:headEnd/>
            <a:tailEnd/>
          </a:ln>
        </p:spPr>
      </p:pic>
      <p:pic>
        <p:nvPicPr>
          <p:cNvPr id="7" name="Picture 3" descr="Донли экинлар2"/>
          <p:cNvPicPr>
            <a:picLocks noChangeAspect="1" noChangeArrowheads="1"/>
          </p:cNvPicPr>
          <p:nvPr/>
        </p:nvPicPr>
        <p:blipFill>
          <a:blip r:embed="rId3"/>
          <a:srcRect/>
          <a:stretch>
            <a:fillRect/>
          </a:stretch>
        </p:blipFill>
        <p:spPr bwMode="auto">
          <a:xfrm>
            <a:off x="0" y="2000240"/>
            <a:ext cx="2000168" cy="1785950"/>
          </a:xfrm>
          <a:prstGeom prst="rect">
            <a:avLst/>
          </a:prstGeom>
          <a:noFill/>
          <a:ln w="9525">
            <a:noFill/>
            <a:miter lim="800000"/>
            <a:headEnd/>
            <a:tailEnd/>
          </a:ln>
        </p:spPr>
      </p:pic>
      <p:pic>
        <p:nvPicPr>
          <p:cNvPr id="9" name="Picture 9" descr="wheat-ears-and-wheat-kernels"/>
          <p:cNvPicPr>
            <a:picLocks noChangeAspect="1" noChangeArrowheads="1"/>
          </p:cNvPicPr>
          <p:nvPr/>
        </p:nvPicPr>
        <p:blipFill>
          <a:blip r:embed="rId4"/>
          <a:srcRect/>
          <a:stretch>
            <a:fillRect/>
          </a:stretch>
        </p:blipFill>
        <p:spPr bwMode="auto">
          <a:xfrm>
            <a:off x="0" y="3643314"/>
            <a:ext cx="1928794" cy="1144599"/>
          </a:xfrm>
          <a:prstGeom prst="rect">
            <a:avLst/>
          </a:prstGeom>
          <a:noFill/>
          <a:ln w="9525">
            <a:noFill/>
            <a:miter lim="800000"/>
            <a:headEnd/>
            <a:tailEnd/>
          </a:ln>
        </p:spPr>
      </p:pic>
      <p:pic>
        <p:nvPicPr>
          <p:cNvPr id="128004" name="Picture 4" descr="C:\ЮНЕСКО\Слайдлар\1\images(6).jpg"/>
          <p:cNvPicPr>
            <a:picLocks noChangeAspect="1" noChangeArrowheads="1"/>
          </p:cNvPicPr>
          <p:nvPr/>
        </p:nvPicPr>
        <p:blipFill>
          <a:blip r:embed="rId5"/>
          <a:srcRect/>
          <a:stretch>
            <a:fillRect/>
          </a:stretch>
        </p:blipFill>
        <p:spPr bwMode="auto">
          <a:xfrm>
            <a:off x="4439532" y="5626141"/>
            <a:ext cx="3561492" cy="1160445"/>
          </a:xfrm>
          <a:prstGeom prst="rect">
            <a:avLst/>
          </a:prstGeom>
          <a:noFill/>
        </p:spPr>
      </p:pic>
      <p:pic>
        <p:nvPicPr>
          <p:cNvPr id="8" name="Picture 5" descr="C:\Усмонов Флешка\Марказ\06.jpg"/>
          <p:cNvPicPr>
            <a:picLocks noChangeAspect="1" noChangeArrowheads="1"/>
          </p:cNvPicPr>
          <p:nvPr/>
        </p:nvPicPr>
        <p:blipFill>
          <a:blip r:embed="rId6" cstate="print"/>
          <a:srcRect/>
          <a:stretch>
            <a:fillRect/>
          </a:stretch>
        </p:blipFill>
        <p:spPr bwMode="auto">
          <a:xfrm>
            <a:off x="142844" y="4930119"/>
            <a:ext cx="1714512" cy="1642153"/>
          </a:xfrm>
          <a:prstGeom prst="rect">
            <a:avLst/>
          </a:prstGeom>
          <a:noFill/>
        </p:spPr>
      </p:pic>
      <p:pic>
        <p:nvPicPr>
          <p:cNvPr id="10" name="Рисунок 1"/>
          <p:cNvPicPr>
            <a:picLocks noChangeAspect="1"/>
          </p:cNvPicPr>
          <p:nvPr/>
        </p:nvPicPr>
        <p:blipFill>
          <a:blip r:embed="rId7" cstate="print"/>
          <a:srcRect/>
          <a:stretch>
            <a:fillRect/>
          </a:stretch>
        </p:blipFill>
        <p:spPr bwMode="auto">
          <a:xfrm>
            <a:off x="2071670" y="5572140"/>
            <a:ext cx="1921109" cy="107157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85721" y="571480"/>
            <a:ext cx="8858280" cy="1938992"/>
          </a:xfrm>
          <a:prstGeom prst="rect">
            <a:avLst/>
          </a:prstGeom>
          <a:solidFill>
            <a:srgbClr val="0070C0"/>
          </a:solidFill>
        </p:spPr>
        <p:style>
          <a:lnRef idx="1">
            <a:schemeClr val="accent5"/>
          </a:lnRef>
          <a:fillRef idx="3">
            <a:schemeClr val="accent5"/>
          </a:fillRef>
          <a:effectRef idx="2">
            <a:schemeClr val="accent5"/>
          </a:effectRef>
          <a:fontRef idx="minor">
            <a:schemeClr val="lt1"/>
          </a:fontRef>
        </p:style>
        <p:txBody>
          <a:bodyPr wrap="square">
            <a:spAutoFit/>
          </a:bodyPr>
          <a:lstStyle/>
          <a:p>
            <a:pPr marL="6350" indent="531813" algn="just" eaLnBrk="1" hangingPunct="1">
              <a:defRPr/>
            </a:pPr>
            <a:r>
              <a:rPr lang="uz-Cyrl-UZ" sz="2400" i="1">
                <a:ln w="18415" cmpd="sng">
                  <a:solidFill>
                    <a:srgbClr val="FFFFFF"/>
                  </a:solidFill>
                  <a:prstDash val="solid"/>
                </a:ln>
                <a:solidFill>
                  <a:srgbClr val="FFFFFF"/>
                </a:solidFill>
                <a:effectLst>
                  <a:outerShdw blurRad="63500" dir="3600000" algn="tl" rotWithShape="0">
                    <a:srgbClr val="000000">
                      <a:alpha val="70000"/>
                    </a:srgbClr>
                  </a:outerShdw>
                </a:effectLst>
              </a:rPr>
              <a:t>Буғдой қўнгирбошлилар оиласига (Роасеае), Triticum L  авлодига мансуб. Бу авлод 1976 йилда РАСХНИЛ академиги Д.Д. Брегидов маълумоти бўйича 27 та маданий ва ёввойи турларига эга. Буғдойнинг хамма турлари шахсий хужайрадаги хромосомалар сонига қараб 4 та генетик гуруҳларга бўлинади.</a:t>
            </a:r>
          </a:p>
        </p:txBody>
      </p:sp>
      <p:sp>
        <p:nvSpPr>
          <p:cNvPr id="8" name="Rectangle 3"/>
          <p:cNvSpPr txBox="1">
            <a:spLocks noChangeArrowheads="1"/>
          </p:cNvSpPr>
          <p:nvPr/>
        </p:nvSpPr>
        <p:spPr>
          <a:xfrm>
            <a:off x="214282" y="142876"/>
            <a:ext cx="8143932" cy="500042"/>
          </a:xfrm>
          <a:prstGeom prst="rect">
            <a:avLst/>
          </a:prstGeom>
          <a:noFill/>
        </p:spPr>
        <p:txBody>
          <a:bodyPr anchor="b"/>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uz-Cyrl-UZ" sz="2800" b="1" i="1" u="none" strike="noStrike" kern="1200" cap="none" spc="0" normalizeH="0" baseline="0" noProof="0" smtClean="0">
                <a:ln>
                  <a:noFill/>
                </a:ln>
                <a:solidFill>
                  <a:srgbClr val="0033CC"/>
                </a:solidFill>
                <a:effectLst/>
                <a:uLnTx/>
                <a:uFillTx/>
                <a:latin typeface="+mj-lt"/>
                <a:ea typeface="+mj-ea"/>
                <a:cs typeface="+mj-cs"/>
              </a:rPr>
              <a:t>СИСТЕМАТИКАСИ</a:t>
            </a:r>
            <a:endParaRPr kumimoji="0" lang="ru-RU" sz="2800" b="1" i="1" u="none" strike="noStrike" kern="1200" cap="none" spc="0" normalizeH="0" baseline="0" noProof="0" smtClean="0">
              <a:ln>
                <a:noFill/>
              </a:ln>
              <a:solidFill>
                <a:srgbClr val="0033CC"/>
              </a:solidFill>
              <a:effectLst/>
              <a:uLnTx/>
              <a:uFillTx/>
              <a:latin typeface="+mj-lt"/>
              <a:ea typeface="+mj-ea"/>
              <a:cs typeface="+mj-cs"/>
            </a:endParaRPr>
          </a:p>
        </p:txBody>
      </p:sp>
      <p:graphicFrame>
        <p:nvGraphicFramePr>
          <p:cNvPr id="10" name="Схема 9"/>
          <p:cNvGraphicFramePr/>
          <p:nvPr/>
        </p:nvGraphicFramePr>
        <p:xfrm>
          <a:off x="642910" y="2643182"/>
          <a:ext cx="8358246" cy="33575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3" name="Rectangle 5"/>
          <p:cNvSpPr>
            <a:spLocks noChangeArrowheads="1"/>
          </p:cNvSpPr>
          <p:nvPr/>
        </p:nvSpPr>
        <p:spPr bwMode="auto">
          <a:xfrm>
            <a:off x="5" y="0"/>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3012" name="Object 4"/>
          <p:cNvGraphicFramePr>
            <a:graphicFrameLocks noChangeAspect="1"/>
          </p:cNvGraphicFramePr>
          <p:nvPr/>
        </p:nvGraphicFramePr>
        <p:xfrm>
          <a:off x="714348" y="928690"/>
          <a:ext cx="7858180" cy="4352925"/>
        </p:xfrm>
        <a:graphic>
          <a:graphicData uri="http://schemas.openxmlformats.org/presentationml/2006/ole">
            <p:oleObj spid="_x0000_s150530" name="Точечный рисунок" r:id="rId3" imgW="7048551" imgH="9144067" progId="PBrush">
              <p:embed/>
            </p:oleObj>
          </a:graphicData>
        </a:graphic>
      </p:graphicFrame>
      <p:sp>
        <p:nvSpPr>
          <p:cNvPr id="8" name="Прямоугольник 7"/>
          <p:cNvSpPr/>
          <p:nvPr/>
        </p:nvSpPr>
        <p:spPr>
          <a:xfrm>
            <a:off x="3286128" y="142852"/>
            <a:ext cx="2004459" cy="369332"/>
          </a:xfrm>
          <a:prstGeom prst="rect">
            <a:avLst/>
          </a:prstGeom>
        </p:spPr>
        <p:style>
          <a:lnRef idx="3">
            <a:schemeClr val="lt1"/>
          </a:lnRef>
          <a:fillRef idx="1">
            <a:schemeClr val="accent6"/>
          </a:fillRef>
          <a:effectRef idx="1">
            <a:schemeClr val="accent6"/>
          </a:effectRef>
          <a:fontRef idx="minor">
            <a:schemeClr val="lt1"/>
          </a:fontRef>
        </p:style>
        <p:txBody>
          <a:bodyPr wrap="none">
            <a:spAutoFit/>
          </a:bodyPr>
          <a:lstStyle/>
          <a:p>
            <a:r>
              <a:rPr lang="uz-Cyrl-UZ" b="1"/>
              <a:t>Буғдой турлари</a:t>
            </a:r>
            <a:endParaRPr lang="ru-RU"/>
          </a:p>
        </p:txBody>
      </p:sp>
      <p:sp>
        <p:nvSpPr>
          <p:cNvPr id="43014" name="Rectangle 6"/>
          <p:cNvSpPr>
            <a:spLocks noChangeArrowheads="1"/>
          </p:cNvSpPr>
          <p:nvPr/>
        </p:nvSpPr>
        <p:spPr bwMode="auto">
          <a:xfrm>
            <a:off x="214282" y="5429274"/>
            <a:ext cx="8929718"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1400" b="0" i="0" u="none" strike="noStrike" cap="none" normalizeH="0" baseline="0" smtClean="0">
                <a:ln>
                  <a:noFill/>
                </a:ln>
                <a:solidFill>
                  <a:schemeClr val="tx1"/>
                </a:solidFill>
                <a:effectLst/>
                <a:latin typeface="Arial" pitchFamily="34" charset="0"/>
                <a:ea typeface="Times New Roman" pitchFamily="18" charset="0"/>
              </a:rPr>
              <a:t>1-маданий бир донли буғдой; 2-Тимофеев буғдойи; 3-полба буғдой; 4-эрон буғдойи; 5-қаттиқ буғдой; 6-юмшоқ буғдой; а-қилтиқсиз; б-қилтиқли; 7-тургудум буғдой; а-қилтиқсиз; б-қилтиқли; а-шохланадиган бошоқ; б-оддий бошоқ; 8-Польша буғдойи; 9-спельта буғдойи; 10-пакана; а-қилтиқли; б-қилтиқсиз; 11-юмалоқ донли буғдой.</a:t>
            </a:r>
            <a:endParaRPr kumimoji="0" lang="uz-Cyrl-UZ" sz="1800" b="0" i="0" u="none" strike="noStrike" cap="none" normalizeH="0" baseline="0" smtClean="0">
              <a:ln>
                <a:noFill/>
              </a:ln>
              <a:solidFill>
                <a:schemeClr val="tx1"/>
              </a:solidFill>
              <a:effectLst/>
              <a:latin typeface="Arial" pitchFamily="34" charset="0"/>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type="title"/>
          </p:nvPr>
        </p:nvSpPr>
        <p:spPr>
          <a:xfrm>
            <a:off x="0" y="0"/>
            <a:ext cx="8929718" cy="1000108"/>
          </a:xfrm>
        </p:spPr>
        <p:style>
          <a:lnRef idx="1">
            <a:schemeClr val="accent6"/>
          </a:lnRef>
          <a:fillRef idx="3">
            <a:schemeClr val="accent6"/>
          </a:fillRef>
          <a:effectRef idx="2">
            <a:schemeClr val="accent6"/>
          </a:effectRef>
          <a:fontRef idx="minor">
            <a:schemeClr val="lt1"/>
          </a:fontRef>
        </p:style>
        <p:txBody>
          <a:bodyPr anchor="b"/>
          <a:lstStyle/>
          <a:p>
            <a:pPr eaLnBrk="1" hangingPunct="1"/>
            <a:r>
              <a:rPr lang="ru-RU" sz="3200" smtClean="0">
                <a:solidFill>
                  <a:srgbClr val="FFFF00"/>
                </a:solidFill>
              </a:rPr>
              <a:t> </a:t>
            </a:r>
            <a:r>
              <a:rPr lang="ru-RU" sz="2800" smtClean="0">
                <a:solidFill>
                  <a:srgbClr val="FFFF00"/>
                </a:solidFill>
                <a:latin typeface="+mj-lt"/>
                <a:ea typeface="+mj-ea"/>
                <a:cs typeface="+mj-cs"/>
              </a:rPr>
              <a:t> </a:t>
            </a:r>
            <a:r>
              <a:rPr lang="uz-Cyrl-UZ" sz="2800" b="1" smtClean="0">
                <a:solidFill>
                  <a:srgbClr val="FFFF00"/>
                </a:solidFill>
                <a:latin typeface="+mj-lt"/>
                <a:ea typeface="+mj-ea"/>
                <a:cs typeface="+mj-cs"/>
              </a:rPr>
              <a:t>КУЗГИ БУҒДОЙ ЕТИШТИРИШ АГРОТЕХНОЛОГИЯСИ</a:t>
            </a:r>
            <a:endParaRPr lang="ru-RU" sz="3200" smtClean="0">
              <a:solidFill>
                <a:srgbClr val="FFFF00"/>
              </a:solidFill>
            </a:endParaRPr>
          </a:p>
        </p:txBody>
      </p:sp>
      <p:sp>
        <p:nvSpPr>
          <p:cNvPr id="49155" name="Rectangle 4"/>
          <p:cNvSpPr>
            <a:spLocks noGrp="1" noChangeArrowheads="1"/>
          </p:cNvSpPr>
          <p:nvPr>
            <p:ph idx="1"/>
          </p:nvPr>
        </p:nvSpPr>
        <p:spPr>
          <a:xfrm>
            <a:off x="10" y="1142984"/>
            <a:ext cx="8964613" cy="2857520"/>
          </a:xfrm>
        </p:spPr>
        <p:style>
          <a:lnRef idx="2">
            <a:schemeClr val="accent5"/>
          </a:lnRef>
          <a:fillRef idx="1">
            <a:schemeClr val="lt1"/>
          </a:fillRef>
          <a:effectRef idx="0">
            <a:schemeClr val="accent5"/>
          </a:effectRef>
          <a:fontRef idx="minor">
            <a:schemeClr val="dk1"/>
          </a:fontRef>
        </p:style>
        <p:txBody>
          <a:bodyPr/>
          <a:lstStyle/>
          <a:p>
            <a:pPr algn="just"/>
            <a:r>
              <a:rPr lang="uz-Cyrl-UZ" sz="1600" smtClean="0">
                <a:solidFill>
                  <a:schemeClr val="tx1"/>
                </a:solidFill>
                <a:latin typeface="+mn-lt"/>
                <a:ea typeface="+mn-ea"/>
                <a:cs typeface="+mn-cs"/>
              </a:rPr>
              <a:t>Ўзбекистон Республикасининг тупроқ ва иқлим шароити ҳар хиллиги сабабли кузги буғдой етиштириш технологияси ҳар бир минтақанинг ўзига хос бўлиши керак. Етиштириш технологияси қуйидагиларга асосланиши яхши натижа беради. Кузги буғдойни энг яхши ўтмишдош экинларидан кейин жойлаштириш, интенсив типдаги буғдой навларини экиш, тупроқни етарли миқдордаги озиқа моддалар билан таъминлаш, амал даврида табақалаштирилган ҳолда озиқлантириш, касаллик ва зараркунандаларга қарши курашни ўз вақтида ўтказиш. Дончиликни ривожлантиришда дон етиштиришнинг илмий асосланган технологияси катта аҳамият касб этади. </a:t>
            </a:r>
            <a:endParaRPr lang="ru-RU" sz="1600" smtClean="0">
              <a:solidFill>
                <a:schemeClr val="tx1"/>
              </a:solidFill>
              <a:latin typeface="+mn-lt"/>
              <a:ea typeface="+mn-ea"/>
              <a:cs typeface="+mn-cs"/>
            </a:endParaRPr>
          </a:p>
          <a:p>
            <a:pPr algn="just"/>
            <a:r>
              <a:rPr lang="uz-Cyrl-UZ" sz="1600" smtClean="0">
                <a:solidFill>
                  <a:schemeClr val="tx1"/>
                </a:solidFill>
                <a:latin typeface="+mn-lt"/>
                <a:ea typeface="+mn-ea"/>
                <a:cs typeface="+mn-cs"/>
              </a:rPr>
              <a:t>Ўтказилган кўп сонли илмий изланишларнинг кўрсатишича мамлакатимиз суғориладиган майдонларида ҳосилдорликни 70-80 центнерга етказиш ва ундан ҳам ортириш имкониятлари мавжуд.</a:t>
            </a:r>
            <a:endParaRPr lang="ru-RU" sz="1600"/>
          </a:p>
        </p:txBody>
      </p:sp>
      <p:pic>
        <p:nvPicPr>
          <p:cNvPr id="49156" name="Picture 4" descr="C:\ЮНЕСКО\Слайдлар\1\images(3).jpg"/>
          <p:cNvPicPr>
            <a:picLocks noChangeAspect="1" noChangeArrowheads="1"/>
          </p:cNvPicPr>
          <p:nvPr/>
        </p:nvPicPr>
        <p:blipFill>
          <a:blip r:embed="rId2"/>
          <a:srcRect/>
          <a:stretch>
            <a:fillRect/>
          </a:stretch>
        </p:blipFill>
        <p:spPr bwMode="auto">
          <a:xfrm>
            <a:off x="71406" y="4071962"/>
            <a:ext cx="3000396" cy="2578853"/>
          </a:xfrm>
          <a:prstGeom prst="rect">
            <a:avLst/>
          </a:prstGeom>
          <a:noFill/>
        </p:spPr>
      </p:pic>
      <p:pic>
        <p:nvPicPr>
          <p:cNvPr id="5" name="Рисунок 4"/>
          <p:cNvPicPr>
            <a:picLocks noChangeAspect="1"/>
          </p:cNvPicPr>
          <p:nvPr/>
        </p:nvPicPr>
        <p:blipFill>
          <a:blip r:embed="rId3"/>
          <a:stretch>
            <a:fillRect/>
          </a:stretch>
        </p:blipFill>
        <p:spPr>
          <a:xfrm>
            <a:off x="5715010" y="4214818"/>
            <a:ext cx="3357586" cy="2428892"/>
          </a:xfrm>
          <a:prstGeom prst="rect">
            <a:avLst/>
          </a:prstGeom>
          <a:ln>
            <a:noFill/>
          </a:ln>
          <a:effectLst>
            <a:softEdge rad="112500"/>
          </a:effectLst>
        </p:spPr>
      </p:pic>
      <p:pic>
        <p:nvPicPr>
          <p:cNvPr id="49157" name="Picture 5" descr="C:\Усмонов Флешка\Марказ\06.jpg"/>
          <p:cNvPicPr>
            <a:picLocks noChangeAspect="1" noChangeArrowheads="1"/>
          </p:cNvPicPr>
          <p:nvPr/>
        </p:nvPicPr>
        <p:blipFill>
          <a:blip r:embed="rId4" cstate="print"/>
          <a:srcRect/>
          <a:stretch>
            <a:fillRect/>
          </a:stretch>
        </p:blipFill>
        <p:spPr bwMode="auto">
          <a:xfrm>
            <a:off x="3143240" y="4071962"/>
            <a:ext cx="2714644" cy="2600075"/>
          </a:xfrm>
          <a:prstGeom prst="rect">
            <a:avLst/>
          </a:prstGeom>
          <a:noFill/>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642942"/>
          </a:xfrm>
        </p:spPr>
        <p:style>
          <a:lnRef idx="1">
            <a:schemeClr val="accent6"/>
          </a:lnRef>
          <a:fillRef idx="3">
            <a:schemeClr val="accent6"/>
          </a:fillRef>
          <a:effectRef idx="2">
            <a:schemeClr val="accent6"/>
          </a:effectRef>
          <a:fontRef idx="minor">
            <a:schemeClr val="lt1"/>
          </a:fontRef>
        </p:style>
        <p:txBody>
          <a:bodyPr/>
          <a:lstStyle/>
          <a:p>
            <a:pPr algn="ctr"/>
            <a:r>
              <a:rPr lang="uz-Cyrl-UZ" sz="3600" b="1" dirty="0" smtClean="0"/>
              <a:t>ТРИТИКАЛЕ</a:t>
            </a:r>
            <a:endParaRPr lang="ru-RU" sz="3600" b="1" dirty="0"/>
          </a:p>
        </p:txBody>
      </p:sp>
      <p:sp>
        <p:nvSpPr>
          <p:cNvPr id="270339" name="Rectangle 3"/>
          <p:cNvSpPr>
            <a:spLocks noGrp="1" noChangeArrowheads="1"/>
          </p:cNvSpPr>
          <p:nvPr>
            <p:ph idx="1"/>
          </p:nvPr>
        </p:nvSpPr>
        <p:spPr>
          <a:xfrm>
            <a:off x="80994" y="785794"/>
            <a:ext cx="8991600" cy="2357454"/>
          </a:xfrm>
        </p:spPr>
        <p:txBody>
          <a:bodyPr>
            <a:noAutofit/>
          </a:bodyPr>
          <a:lstStyle/>
          <a:p>
            <a:pPr algn="just"/>
            <a:r>
              <a:rPr lang="ru-RU" sz="1600" dirty="0" err="1" smtClean="0"/>
              <a:t>Буғдой-жавдар дурагайлари-тритикале</a:t>
            </a:r>
            <a:r>
              <a:rPr lang="ru-RU" sz="1600" dirty="0" smtClean="0"/>
              <a:t> </a:t>
            </a:r>
            <a:r>
              <a:rPr lang="ru-RU" sz="1600" dirty="0" err="1" smtClean="0"/>
              <a:t>қишга чидамли</a:t>
            </a:r>
            <a:r>
              <a:rPr lang="ru-RU" sz="1600" dirty="0" smtClean="0"/>
              <a:t>, </a:t>
            </a:r>
            <a:r>
              <a:rPr lang="ru-RU" sz="1600" dirty="0" err="1" smtClean="0"/>
              <a:t>замбуруғ ва</a:t>
            </a:r>
            <a:r>
              <a:rPr lang="ru-RU" sz="1600" dirty="0" smtClean="0"/>
              <a:t> вирус </a:t>
            </a:r>
            <a:r>
              <a:rPr lang="ru-RU" sz="1600" dirty="0" err="1" smtClean="0"/>
              <a:t>касалликларига</a:t>
            </a:r>
            <a:r>
              <a:rPr lang="ru-RU" sz="1600" dirty="0" smtClean="0"/>
              <a:t> </a:t>
            </a:r>
            <a:r>
              <a:rPr lang="ru-RU" sz="1600" dirty="0" err="1" smtClean="0"/>
              <a:t>бардошлилик</a:t>
            </a:r>
            <a:r>
              <a:rPr lang="ru-RU" sz="1600" dirty="0" smtClean="0"/>
              <a:t>, </a:t>
            </a:r>
            <a:r>
              <a:rPr lang="ru-RU" sz="1600" dirty="0" err="1" smtClean="0"/>
              <a:t>тупроқ унумдорлигига</a:t>
            </a:r>
            <a:r>
              <a:rPr lang="ru-RU" sz="1600" dirty="0" smtClean="0"/>
              <a:t> </a:t>
            </a:r>
            <a:r>
              <a:rPr lang="ru-RU" sz="1600" dirty="0" err="1" smtClean="0"/>
              <a:t>кам</a:t>
            </a:r>
            <a:r>
              <a:rPr lang="ru-RU" sz="1600" dirty="0" smtClean="0"/>
              <a:t> </a:t>
            </a:r>
            <a:r>
              <a:rPr lang="ru-RU" sz="1600" dirty="0" err="1" smtClean="0"/>
              <a:t>талабчанлик</a:t>
            </a:r>
            <a:r>
              <a:rPr lang="ru-RU" sz="1600" dirty="0" smtClean="0"/>
              <a:t> </a:t>
            </a:r>
            <a:r>
              <a:rPr lang="ru-RU" sz="1600" dirty="0" err="1" smtClean="0"/>
              <a:t>каби</a:t>
            </a:r>
            <a:r>
              <a:rPr lang="ru-RU" sz="1600" dirty="0" smtClean="0"/>
              <a:t> </a:t>
            </a:r>
            <a:r>
              <a:rPr lang="ru-RU" sz="1600" dirty="0" err="1" smtClean="0"/>
              <a:t>хусусиятларга</a:t>
            </a:r>
            <a:r>
              <a:rPr lang="ru-RU" sz="1600" dirty="0" smtClean="0"/>
              <a:t> </a:t>
            </a:r>
            <a:r>
              <a:rPr lang="ru-RU" sz="1600" dirty="0" err="1" smtClean="0"/>
              <a:t>эга</a:t>
            </a:r>
            <a:r>
              <a:rPr lang="ru-RU" sz="1600" dirty="0" smtClean="0"/>
              <a:t>. </a:t>
            </a:r>
            <a:r>
              <a:rPr lang="ru-RU" sz="1600" dirty="0" err="1" smtClean="0"/>
              <a:t>Донининг</a:t>
            </a:r>
            <a:r>
              <a:rPr lang="ru-RU" sz="1600" dirty="0" smtClean="0"/>
              <a:t> </a:t>
            </a:r>
            <a:r>
              <a:rPr lang="ru-RU" sz="1600" dirty="0" err="1" smtClean="0"/>
              <a:t>таркибида</a:t>
            </a:r>
            <a:r>
              <a:rPr lang="ru-RU" sz="1600" dirty="0" smtClean="0"/>
              <a:t> </a:t>
            </a:r>
            <a:r>
              <a:rPr lang="ru-RU" sz="1600" dirty="0" err="1" smtClean="0"/>
              <a:t>оқсил буғдойга нисбатан</a:t>
            </a:r>
            <a:r>
              <a:rPr lang="ru-RU" sz="1600" dirty="0" smtClean="0"/>
              <a:t> 1-1,5%, </a:t>
            </a:r>
            <a:r>
              <a:rPr lang="ru-RU" sz="1600" dirty="0" err="1" smtClean="0"/>
              <a:t>жавдарга</a:t>
            </a:r>
            <a:r>
              <a:rPr lang="ru-RU" sz="1600" dirty="0" smtClean="0"/>
              <a:t> </a:t>
            </a:r>
            <a:r>
              <a:rPr lang="ru-RU" sz="1600" dirty="0" err="1" smtClean="0"/>
              <a:t>қараганда </a:t>
            </a:r>
            <a:r>
              <a:rPr lang="ru-RU" sz="1600" dirty="0" smtClean="0"/>
              <a:t>3-4% </a:t>
            </a:r>
            <a:r>
              <a:rPr lang="ru-RU" sz="1600" dirty="0" err="1" smtClean="0"/>
              <a:t>кўплиги</a:t>
            </a:r>
            <a:r>
              <a:rPr lang="ru-RU" sz="1600" dirty="0" smtClean="0"/>
              <a:t>, </a:t>
            </a:r>
            <a:r>
              <a:rPr lang="ru-RU" sz="1600" dirty="0" err="1" smtClean="0"/>
              <a:t>оқсили таркибида</a:t>
            </a:r>
            <a:r>
              <a:rPr lang="ru-RU" sz="1600" dirty="0" smtClean="0"/>
              <a:t> лизин, триптофан </a:t>
            </a:r>
            <a:r>
              <a:rPr lang="ru-RU" sz="1600" dirty="0" err="1" smtClean="0"/>
              <a:t>каби</a:t>
            </a:r>
            <a:r>
              <a:rPr lang="ru-RU" sz="1600" dirty="0" smtClean="0"/>
              <a:t> </a:t>
            </a:r>
            <a:r>
              <a:rPr lang="ru-RU" sz="1600" dirty="0" err="1" smtClean="0"/>
              <a:t>қимматли аминокислоталар</a:t>
            </a:r>
            <a:r>
              <a:rPr lang="ru-RU" sz="1600" dirty="0" smtClean="0"/>
              <a:t> </a:t>
            </a:r>
            <a:r>
              <a:rPr lang="ru-RU" sz="1600" dirty="0" err="1" smtClean="0"/>
              <a:t>кўплиги</a:t>
            </a:r>
            <a:r>
              <a:rPr lang="ru-RU" sz="1600" dirty="0" smtClean="0"/>
              <a:t> </a:t>
            </a:r>
            <a:r>
              <a:rPr lang="ru-RU" sz="1600" dirty="0" err="1" smtClean="0"/>
              <a:t>унинг</a:t>
            </a:r>
            <a:r>
              <a:rPr lang="ru-RU" sz="1600" dirty="0" smtClean="0"/>
              <a:t> </a:t>
            </a:r>
            <a:r>
              <a:rPr lang="ru-RU" sz="1600" dirty="0" err="1" smtClean="0"/>
              <a:t>озиқ-овқат ва</a:t>
            </a:r>
            <a:r>
              <a:rPr lang="ru-RU" sz="1600" dirty="0" smtClean="0"/>
              <a:t> </a:t>
            </a:r>
            <a:r>
              <a:rPr lang="ru-RU" sz="1600" dirty="0" err="1" smtClean="0"/>
              <a:t>озуқалик қийматини белгилайди</a:t>
            </a:r>
            <a:r>
              <a:rPr lang="ru-RU" sz="1600" dirty="0" smtClean="0"/>
              <a:t>. </a:t>
            </a:r>
            <a:r>
              <a:rPr lang="ru-RU" sz="1600" dirty="0" err="1" smtClean="0"/>
              <a:t>Аммо</a:t>
            </a:r>
            <a:r>
              <a:rPr lang="ru-RU" sz="1600" dirty="0" smtClean="0"/>
              <a:t> </a:t>
            </a:r>
            <a:r>
              <a:rPr lang="ru-RU" sz="1600" dirty="0" err="1" smtClean="0"/>
              <a:t>клейковинанинг</a:t>
            </a:r>
            <a:r>
              <a:rPr lang="ru-RU" sz="1600" dirty="0" smtClean="0"/>
              <a:t> </a:t>
            </a:r>
            <a:r>
              <a:rPr lang="ru-RU" sz="1600" dirty="0" err="1" smtClean="0"/>
              <a:t>сифати</a:t>
            </a:r>
            <a:r>
              <a:rPr lang="ru-RU" sz="1600" dirty="0" smtClean="0"/>
              <a:t> </a:t>
            </a:r>
            <a:r>
              <a:rPr lang="ru-RU" sz="1600" dirty="0" err="1" smtClean="0"/>
              <a:t>буғдой-никидан пастроқ.</a:t>
            </a:r>
            <a:endParaRPr lang="ru-RU" sz="1600" dirty="0" smtClean="0"/>
          </a:p>
          <a:p>
            <a:pPr algn="just"/>
            <a:r>
              <a:rPr lang="ru-RU" sz="1600" dirty="0" smtClean="0"/>
              <a:t>Тритикале </a:t>
            </a:r>
            <a:r>
              <a:rPr lang="ru-RU" sz="1600" dirty="0" err="1" smtClean="0"/>
              <a:t>дони</a:t>
            </a:r>
            <a:r>
              <a:rPr lang="ru-RU" sz="1600" dirty="0" smtClean="0"/>
              <a:t> </a:t>
            </a:r>
            <a:r>
              <a:rPr lang="ru-RU" sz="1600" dirty="0" err="1" smtClean="0"/>
              <a:t>тўйимлилиги</a:t>
            </a:r>
            <a:r>
              <a:rPr lang="ru-RU" sz="1600" dirty="0" smtClean="0"/>
              <a:t> </a:t>
            </a:r>
            <a:r>
              <a:rPr lang="ru-RU" sz="1600" dirty="0" err="1" smtClean="0"/>
              <a:t>жиҳатидан арпа</a:t>
            </a:r>
            <a:r>
              <a:rPr lang="ru-RU" sz="1600" dirty="0" smtClean="0"/>
              <a:t> </a:t>
            </a:r>
            <a:r>
              <a:rPr lang="ru-RU" sz="1600" dirty="0" err="1" smtClean="0"/>
              <a:t>ва</a:t>
            </a:r>
            <a:r>
              <a:rPr lang="ru-RU" sz="1600" dirty="0" smtClean="0"/>
              <a:t> </a:t>
            </a:r>
            <a:r>
              <a:rPr lang="ru-RU" sz="1600" dirty="0" err="1" smtClean="0"/>
              <a:t>жўхори</a:t>
            </a:r>
            <a:r>
              <a:rPr lang="ru-RU" sz="1600" dirty="0" smtClean="0"/>
              <a:t> </a:t>
            </a:r>
            <a:r>
              <a:rPr lang="ru-RU" sz="1600" dirty="0" err="1" smtClean="0"/>
              <a:t>донидан</a:t>
            </a:r>
            <a:r>
              <a:rPr lang="ru-RU" sz="1600" dirty="0" smtClean="0"/>
              <a:t> </a:t>
            </a:r>
            <a:r>
              <a:rPr lang="ru-RU" sz="1600" dirty="0" err="1" smtClean="0"/>
              <a:t>қолишмайди</a:t>
            </a:r>
            <a:r>
              <a:rPr lang="ru-RU" sz="1600" dirty="0" smtClean="0"/>
              <a:t>. </a:t>
            </a:r>
            <a:r>
              <a:rPr lang="ru-RU" sz="1600" dirty="0" err="1" smtClean="0"/>
              <a:t>Ундан</a:t>
            </a:r>
            <a:r>
              <a:rPr lang="ru-RU" sz="1600" dirty="0" smtClean="0"/>
              <a:t> </a:t>
            </a:r>
            <a:r>
              <a:rPr lang="ru-RU" sz="1600" dirty="0" err="1" smtClean="0"/>
              <a:t>тайёрланган</a:t>
            </a:r>
            <a:r>
              <a:rPr lang="ru-RU" sz="1600" dirty="0" smtClean="0"/>
              <a:t> </a:t>
            </a:r>
            <a:r>
              <a:rPr lang="ru-RU" sz="1600" dirty="0" err="1" smtClean="0"/>
              <a:t>аралаш</a:t>
            </a:r>
            <a:r>
              <a:rPr lang="ru-RU" sz="1600" dirty="0" smtClean="0"/>
              <a:t> ем </a:t>
            </a:r>
            <a:r>
              <a:rPr lang="ru-RU" sz="1600" dirty="0" err="1" smtClean="0"/>
              <a:t>қорамолларни бўрдоқига боқишда</a:t>
            </a:r>
            <a:r>
              <a:rPr lang="ru-RU" sz="1600" dirty="0" smtClean="0"/>
              <a:t>, </a:t>
            </a:r>
            <a:r>
              <a:rPr lang="ru-RU" sz="1600" dirty="0" err="1" smtClean="0"/>
              <a:t>соғин сигирлар</a:t>
            </a:r>
            <a:r>
              <a:rPr lang="ru-RU" sz="1600" dirty="0" smtClean="0"/>
              <a:t> </a:t>
            </a:r>
            <a:r>
              <a:rPr lang="ru-RU" sz="1600" dirty="0" err="1" smtClean="0"/>
              <a:t>ва</a:t>
            </a:r>
            <a:r>
              <a:rPr lang="ru-RU" sz="1600" dirty="0" smtClean="0"/>
              <a:t> </a:t>
            </a:r>
            <a:r>
              <a:rPr lang="ru-RU" sz="1600" dirty="0" err="1" smtClean="0"/>
              <a:t>қўйлар учун</a:t>
            </a:r>
            <a:r>
              <a:rPr lang="ru-RU" sz="1600" dirty="0" smtClean="0"/>
              <a:t> </a:t>
            </a:r>
            <a:r>
              <a:rPr lang="ru-RU" sz="1600" dirty="0" err="1" smtClean="0"/>
              <a:t>жуда</a:t>
            </a:r>
            <a:r>
              <a:rPr lang="ru-RU" sz="1600" dirty="0" smtClean="0"/>
              <a:t> </a:t>
            </a:r>
            <a:r>
              <a:rPr lang="ru-RU" sz="1600" dirty="0" err="1" smtClean="0"/>
              <a:t>мосдир</a:t>
            </a:r>
            <a:r>
              <a:rPr lang="ru-RU" sz="1600" dirty="0" smtClean="0"/>
              <a:t>.</a:t>
            </a:r>
            <a:endParaRPr lang="ru-RU" sz="1600" dirty="0"/>
          </a:p>
        </p:txBody>
      </p:sp>
      <p:pic>
        <p:nvPicPr>
          <p:cNvPr id="79874" name="Picture 2" descr="C:\ЮНЕСКО\Слайдлар\Ем хашак етиштириш\рАСМЛАР\Жавдар ва тритикале\Triticale.jpg"/>
          <p:cNvPicPr>
            <a:picLocks noChangeAspect="1" noChangeArrowheads="1"/>
          </p:cNvPicPr>
          <p:nvPr/>
        </p:nvPicPr>
        <p:blipFill>
          <a:blip r:embed="rId2" cstate="print"/>
          <a:srcRect/>
          <a:stretch>
            <a:fillRect/>
          </a:stretch>
        </p:blipFill>
        <p:spPr bwMode="auto">
          <a:xfrm>
            <a:off x="6643702" y="3591060"/>
            <a:ext cx="2071702" cy="155245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9876" name="Picture 4" descr="C:\ЮНЕСКО\Слайдлар\Ем хашак етиштириш\рАСМЛАР\Жавдар ва тритикале\bolshoj-sbityj-kolos-300x300.png"/>
          <p:cNvPicPr>
            <a:picLocks noChangeAspect="1" noChangeArrowheads="1"/>
          </p:cNvPicPr>
          <p:nvPr/>
        </p:nvPicPr>
        <p:blipFill>
          <a:blip r:embed="rId3"/>
          <a:srcRect/>
          <a:stretch>
            <a:fillRect/>
          </a:stretch>
        </p:blipFill>
        <p:spPr bwMode="auto">
          <a:xfrm>
            <a:off x="428596" y="3500438"/>
            <a:ext cx="2826460" cy="185738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9877" name="Picture 5" descr="C:\ЮНЕСКО\Слайдлар\Ем хашак етиштириш\рАСМЛАР\Жавдар ва тритикале\2102991.jpeg"/>
          <p:cNvPicPr>
            <a:picLocks noChangeAspect="1" noChangeArrowheads="1"/>
          </p:cNvPicPr>
          <p:nvPr/>
        </p:nvPicPr>
        <p:blipFill>
          <a:blip r:embed="rId4"/>
          <a:srcRect/>
          <a:stretch>
            <a:fillRect/>
          </a:stretch>
        </p:blipFill>
        <p:spPr bwMode="auto">
          <a:xfrm>
            <a:off x="1785918" y="5286388"/>
            <a:ext cx="2071702" cy="13800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79878" name="Picture 6" descr="C:\ЮНЕСКО\Слайдлар\Ем хашак етиштириш\рАСМЛАР\Жавдар ва тритикале\1-273.jpg"/>
          <p:cNvPicPr>
            <a:picLocks noChangeAspect="1" noChangeArrowheads="1"/>
          </p:cNvPicPr>
          <p:nvPr/>
        </p:nvPicPr>
        <p:blipFill>
          <a:blip r:embed="rId5"/>
          <a:srcRect/>
          <a:stretch>
            <a:fillRect/>
          </a:stretch>
        </p:blipFill>
        <p:spPr bwMode="auto">
          <a:xfrm>
            <a:off x="6572264" y="5143512"/>
            <a:ext cx="2214578" cy="146600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51554" name="Picture 2" descr="F:\Слайдларга\Ем хашак етиштириш\рАСМЛАР\Состав и приготовление гранулированного корма для КРС с использованием гранулятора кормов..png"/>
          <p:cNvPicPr>
            <a:picLocks noChangeAspect="1" noChangeArrowheads="1"/>
          </p:cNvPicPr>
          <p:nvPr/>
        </p:nvPicPr>
        <p:blipFill>
          <a:blip r:embed="rId6"/>
          <a:srcRect/>
          <a:stretch>
            <a:fillRect/>
          </a:stretch>
        </p:blipFill>
        <p:spPr bwMode="auto">
          <a:xfrm>
            <a:off x="3500430" y="3357562"/>
            <a:ext cx="2927024" cy="185738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lstStyle/>
          <a:p>
            <a:pPr algn="ctr"/>
            <a:r>
              <a:rPr lang="uz-Cyrl-UZ" dirty="0" smtClean="0"/>
              <a:t>КУЗГИ АРПА</a:t>
            </a:r>
            <a:endParaRPr lang="ru-RU" dirty="0"/>
          </a:p>
        </p:txBody>
      </p:sp>
      <p:sp>
        <p:nvSpPr>
          <p:cNvPr id="270339" name="Rectangle 3"/>
          <p:cNvSpPr>
            <a:spLocks noGrp="1" noChangeArrowheads="1"/>
          </p:cNvSpPr>
          <p:nvPr>
            <p:ph idx="1"/>
          </p:nvPr>
        </p:nvSpPr>
        <p:spPr>
          <a:xfrm>
            <a:off x="304800" y="1000108"/>
            <a:ext cx="8686800" cy="2357454"/>
          </a:xfrm>
        </p:spPr>
        <p:txBody>
          <a:bodyPr>
            <a:noAutofit/>
          </a:bodyPr>
          <a:lstStyle/>
          <a:p>
            <a:r>
              <a:rPr lang="ru-RU" sz="1800" dirty="0" err="1" smtClean="0"/>
              <a:t>Кузги</a:t>
            </a:r>
            <a:r>
              <a:rPr lang="ru-RU" sz="1800" dirty="0" smtClean="0"/>
              <a:t> </a:t>
            </a:r>
            <a:r>
              <a:rPr lang="ru-RU" sz="1800" dirty="0" err="1" smtClean="0"/>
              <a:t>арпа</a:t>
            </a:r>
            <a:r>
              <a:rPr lang="ru-RU" sz="1800" dirty="0" smtClean="0"/>
              <a:t> </a:t>
            </a:r>
            <a:r>
              <a:rPr lang="ru-RU" sz="1800" dirty="0" err="1" smtClean="0"/>
              <a:t>ембоп</a:t>
            </a:r>
            <a:r>
              <a:rPr lang="ru-RU" sz="1800" dirty="0" smtClean="0"/>
              <a:t> дон </a:t>
            </a:r>
            <a:r>
              <a:rPr lang="ru-RU" sz="1800" dirty="0" err="1" smtClean="0"/>
              <a:t>учун</a:t>
            </a:r>
            <a:r>
              <a:rPr lang="ru-RU" sz="1800" dirty="0" smtClean="0"/>
              <a:t> </a:t>
            </a:r>
            <a:r>
              <a:rPr lang="ru-RU" sz="1800" dirty="0" err="1" smtClean="0"/>
              <a:t>етиштирилади</a:t>
            </a:r>
            <a:r>
              <a:rPr lang="ru-RU" sz="1800" dirty="0" smtClean="0"/>
              <a:t>, </a:t>
            </a:r>
            <a:r>
              <a:rPr lang="ru-RU" sz="1800" dirty="0" err="1" smtClean="0"/>
              <a:t>шуниндек</a:t>
            </a:r>
            <a:r>
              <a:rPr lang="ru-RU" sz="1800" dirty="0" smtClean="0"/>
              <a:t>, у пиво </a:t>
            </a:r>
            <a:r>
              <a:rPr lang="ru-RU" sz="1800" dirty="0" err="1" smtClean="0"/>
              <a:t>саноати</a:t>
            </a:r>
            <a:r>
              <a:rPr lang="ru-RU" sz="1800" dirty="0" smtClean="0"/>
              <a:t> </a:t>
            </a:r>
            <a:r>
              <a:rPr lang="ru-RU" sz="1800" dirty="0" err="1" smtClean="0"/>
              <a:t>учун</a:t>
            </a:r>
            <a:r>
              <a:rPr lang="ru-RU" sz="1800" dirty="0" smtClean="0"/>
              <a:t> </a:t>
            </a:r>
            <a:r>
              <a:rPr lang="ru-RU" sz="1800" dirty="0" err="1" smtClean="0"/>
              <a:t>ҳам хомашё</a:t>
            </a:r>
            <a:r>
              <a:rPr lang="ru-RU" sz="1800" dirty="0" smtClean="0"/>
              <a:t> </a:t>
            </a:r>
            <a:r>
              <a:rPr lang="ru-RU" sz="1800" dirty="0" err="1" smtClean="0"/>
              <a:t>ҳисобланади</a:t>
            </a:r>
            <a:r>
              <a:rPr lang="ru-RU" sz="1800" dirty="0" smtClean="0"/>
              <a:t>, </a:t>
            </a:r>
            <a:r>
              <a:rPr lang="ru-RU" sz="1800" dirty="0" err="1" smtClean="0"/>
              <a:t>чунки</a:t>
            </a:r>
            <a:r>
              <a:rPr lang="ru-RU" sz="1800" dirty="0" smtClean="0"/>
              <a:t> </a:t>
            </a:r>
            <a:r>
              <a:rPr lang="ru-RU" sz="1800" dirty="0" err="1" smtClean="0"/>
              <a:t>таркибида</a:t>
            </a:r>
            <a:r>
              <a:rPr lang="ru-RU" sz="1800" dirty="0" smtClean="0"/>
              <a:t> </a:t>
            </a:r>
            <a:r>
              <a:rPr lang="ru-RU" sz="1800" dirty="0" err="1" smtClean="0"/>
              <a:t>оқсил камроқ бўлади</a:t>
            </a:r>
            <a:r>
              <a:rPr lang="ru-RU" sz="1800" dirty="0" smtClean="0"/>
              <a:t>. </a:t>
            </a:r>
            <a:r>
              <a:rPr lang="ru-RU" sz="1800" dirty="0" err="1" smtClean="0"/>
              <a:t>Кузги</a:t>
            </a:r>
            <a:r>
              <a:rPr lang="ru-RU" sz="1800" dirty="0" smtClean="0"/>
              <a:t> </a:t>
            </a:r>
            <a:r>
              <a:rPr lang="ru-RU" sz="1800" dirty="0" err="1" smtClean="0"/>
              <a:t>арпа</a:t>
            </a:r>
            <a:r>
              <a:rPr lang="ru-RU" sz="1800" dirty="0" smtClean="0"/>
              <a:t>, </a:t>
            </a:r>
            <a:r>
              <a:rPr lang="ru-RU" sz="1800" dirty="0" err="1" smtClean="0"/>
              <a:t>асосан</a:t>
            </a:r>
            <a:r>
              <a:rPr lang="ru-RU" sz="1800" dirty="0" smtClean="0"/>
              <a:t>, </a:t>
            </a:r>
            <a:r>
              <a:rPr lang="ru-RU" sz="1800" dirty="0" err="1" smtClean="0"/>
              <a:t>кўпқаторли бўлади</a:t>
            </a:r>
            <a:r>
              <a:rPr lang="ru-RU" sz="1800" dirty="0" smtClean="0"/>
              <a:t>.</a:t>
            </a:r>
          </a:p>
          <a:p>
            <a:r>
              <a:rPr lang="ru-RU" sz="1800" dirty="0" err="1" smtClean="0"/>
              <a:t>Ўзбекистоннинг</a:t>
            </a:r>
            <a:r>
              <a:rPr lang="ru-RU" sz="1800" dirty="0" smtClean="0"/>
              <a:t> </a:t>
            </a:r>
            <a:r>
              <a:rPr lang="ru-RU" sz="1800" dirty="0" err="1" smtClean="0"/>
              <a:t>барча</a:t>
            </a:r>
            <a:r>
              <a:rPr lang="ru-RU" sz="1800" dirty="0" smtClean="0"/>
              <a:t> </a:t>
            </a:r>
            <a:r>
              <a:rPr lang="ru-RU" sz="1800" dirty="0" err="1" smtClean="0"/>
              <a:t>ҳудудларида экилади</a:t>
            </a:r>
            <a:r>
              <a:rPr lang="ru-RU" sz="1800" dirty="0" smtClean="0"/>
              <a:t>. </a:t>
            </a:r>
            <a:r>
              <a:rPr lang="ru-RU" sz="1800" dirty="0" err="1" smtClean="0"/>
              <a:t>Тўғри парвариш</a:t>
            </a:r>
            <a:r>
              <a:rPr lang="ru-RU" sz="1800" dirty="0" smtClean="0"/>
              <a:t> </a:t>
            </a:r>
            <a:r>
              <a:rPr lang="ru-RU" sz="1800" dirty="0" err="1" smtClean="0"/>
              <a:t>қилинганда, суғориладиган ерларда</a:t>
            </a:r>
            <a:r>
              <a:rPr lang="ru-RU" sz="1800" dirty="0" smtClean="0"/>
              <a:t> </a:t>
            </a:r>
            <a:r>
              <a:rPr lang="ru-RU" sz="1800" dirty="0" err="1" smtClean="0"/>
              <a:t>кузги</a:t>
            </a:r>
            <a:r>
              <a:rPr lang="ru-RU" sz="1800" dirty="0" smtClean="0"/>
              <a:t> </a:t>
            </a:r>
            <a:r>
              <a:rPr lang="ru-RU" sz="1800" dirty="0" err="1" smtClean="0"/>
              <a:t>буғдойдан кам</a:t>
            </a:r>
            <a:r>
              <a:rPr lang="ru-RU" sz="1800" dirty="0" smtClean="0"/>
              <a:t> </a:t>
            </a:r>
            <a:r>
              <a:rPr lang="ru-RU" sz="1800" dirty="0" err="1" smtClean="0"/>
              <a:t>ҳосил бермайди</a:t>
            </a:r>
            <a:r>
              <a:rPr lang="ru-RU" sz="1800" dirty="0" smtClean="0"/>
              <a:t>.</a:t>
            </a:r>
          </a:p>
          <a:p>
            <a:r>
              <a:rPr lang="ru-RU" sz="1800" dirty="0" err="1" smtClean="0"/>
              <a:t>Кузги</a:t>
            </a:r>
            <a:r>
              <a:rPr lang="ru-RU" sz="1800" dirty="0" smtClean="0"/>
              <a:t> </a:t>
            </a:r>
            <a:r>
              <a:rPr lang="ru-RU" sz="1800" dirty="0" err="1" smtClean="0"/>
              <a:t>арпадан</a:t>
            </a:r>
            <a:r>
              <a:rPr lang="ru-RU" sz="1800" dirty="0" smtClean="0"/>
              <a:t> гектар </a:t>
            </a:r>
            <a:r>
              <a:rPr lang="ru-RU" sz="1800" dirty="0" err="1" smtClean="0"/>
              <a:t>ҳисобига </a:t>
            </a:r>
            <a:r>
              <a:rPr lang="ru-RU" sz="1800" dirty="0" smtClean="0"/>
              <a:t>6-6,5 т дон </a:t>
            </a:r>
            <a:r>
              <a:rPr lang="ru-RU" sz="1800" dirty="0" err="1" smtClean="0"/>
              <a:t>ҳосили олинганлиги</a:t>
            </a:r>
            <a:r>
              <a:rPr lang="ru-RU" sz="1800" dirty="0" smtClean="0"/>
              <a:t> </a:t>
            </a:r>
            <a:r>
              <a:rPr lang="ru-RU" sz="1800" dirty="0" err="1" smtClean="0"/>
              <a:t>ҳақида маълумотлар</a:t>
            </a:r>
            <a:r>
              <a:rPr lang="ru-RU" sz="1800" dirty="0" smtClean="0"/>
              <a:t> бор.</a:t>
            </a:r>
            <a:endParaRPr lang="ru-RU" sz="1800" dirty="0"/>
          </a:p>
        </p:txBody>
      </p:sp>
      <p:pic>
        <p:nvPicPr>
          <p:cNvPr id="270341" name="Picture 5" descr="C:\КАФЕДРА\Укув услубий мажмуалар\Усимликшунослик ва Пахтачилик фанидан мажмуалар\РАСМ ИНТЕРНЕТ\арпа.gif"/>
          <p:cNvPicPr>
            <a:picLocks noChangeAspect="1" noChangeArrowheads="1"/>
          </p:cNvPicPr>
          <p:nvPr/>
        </p:nvPicPr>
        <p:blipFill>
          <a:blip r:embed="rId2"/>
          <a:srcRect/>
          <a:stretch>
            <a:fillRect/>
          </a:stretch>
        </p:blipFill>
        <p:spPr bwMode="auto">
          <a:xfrm>
            <a:off x="5857884" y="3429000"/>
            <a:ext cx="3254804" cy="2886070"/>
          </a:xfrm>
          <a:prstGeom prst="rect">
            <a:avLst/>
          </a:prstGeom>
          <a:noFill/>
        </p:spPr>
      </p:pic>
      <p:pic>
        <p:nvPicPr>
          <p:cNvPr id="7" name="Picture 5" descr="C:\КАФЕДРА\Укув услубий мажмуалар\Усимликшунослик ва Пахтачилик фанидан мажмуалар\Усимликшунослик расмлар\1.Aрпа\YAchmen-obyiknovennyiy (1).jpg"/>
          <p:cNvPicPr>
            <a:picLocks noChangeAspect="1" noChangeArrowheads="1"/>
          </p:cNvPicPr>
          <p:nvPr/>
        </p:nvPicPr>
        <p:blipFill>
          <a:blip r:embed="rId3"/>
          <a:srcRect/>
          <a:stretch>
            <a:fillRect/>
          </a:stretch>
        </p:blipFill>
        <p:spPr bwMode="auto">
          <a:xfrm>
            <a:off x="3357554" y="3429000"/>
            <a:ext cx="3286116" cy="2928958"/>
          </a:xfrm>
          <a:prstGeom prst="rect">
            <a:avLst/>
          </a:prstGeom>
          <a:noFill/>
        </p:spPr>
      </p:pic>
      <p:pic>
        <p:nvPicPr>
          <p:cNvPr id="8" name="Picture 3" descr="C:\КАФЕДРА\Укув услубий мажмуалар\Усимликшунослик ва Пахтачилик фанидан мажмуалар\РАСМ ИНТЕРНЕТ\imgpreview (3).jpg"/>
          <p:cNvPicPr>
            <a:picLocks noChangeAspect="1" noChangeArrowheads="1"/>
          </p:cNvPicPr>
          <p:nvPr/>
        </p:nvPicPr>
        <p:blipFill>
          <a:blip r:embed="rId4"/>
          <a:srcRect/>
          <a:stretch>
            <a:fillRect/>
          </a:stretch>
        </p:blipFill>
        <p:spPr bwMode="auto">
          <a:xfrm>
            <a:off x="214282" y="3500438"/>
            <a:ext cx="3000396" cy="2925386"/>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14"/>
            <a:ext cx="8686800" cy="838200"/>
          </a:xfrm>
        </p:spPr>
        <p:txBody>
          <a:bodyPr/>
          <a:lstStyle/>
          <a:p>
            <a:r>
              <a:rPr lang="uz-Cyrl-UZ"/>
              <a:t> </a:t>
            </a:r>
            <a:r>
              <a:rPr lang="uz-Cyrl-UZ" b="1" smtClean="0"/>
              <a:t>Етиштириш технологияси</a:t>
            </a:r>
            <a:endParaRPr lang="ru-RU"/>
          </a:p>
        </p:txBody>
      </p:sp>
      <p:sp>
        <p:nvSpPr>
          <p:cNvPr id="251907" name="Rectangle 3"/>
          <p:cNvSpPr>
            <a:spLocks noGrp="1" noChangeArrowheads="1"/>
          </p:cNvSpPr>
          <p:nvPr>
            <p:ph idx="1"/>
          </p:nvPr>
        </p:nvSpPr>
        <p:spPr>
          <a:xfrm>
            <a:off x="171480" y="1071546"/>
            <a:ext cx="8758238" cy="1857388"/>
          </a:xfrm>
        </p:spPr>
        <p:txBody>
          <a:bodyPr>
            <a:normAutofit/>
          </a:bodyPr>
          <a:lstStyle/>
          <a:p>
            <a:pPr algn="just">
              <a:lnSpc>
                <a:spcPct val="90000"/>
              </a:lnSpc>
            </a:pPr>
            <a:r>
              <a:rPr lang="uz-Cyrl-UZ" sz="2000" b="1" i="1" smtClean="0">
                <a:solidFill>
                  <a:srgbClr val="00B050"/>
                </a:solidFill>
              </a:rPr>
              <a:t>Ўтмишдош.</a:t>
            </a:r>
            <a:r>
              <a:rPr lang="uz-Cyrl-UZ" sz="2000" smtClean="0">
                <a:solidFill>
                  <a:srgbClr val="00B050"/>
                </a:solidFill>
              </a:rPr>
              <a:t> </a:t>
            </a:r>
            <a:r>
              <a:rPr lang="uz-Cyrl-UZ" sz="2000" smtClean="0"/>
              <a:t>Сувли шароитда арпа учун яхши ўтмишдош ер қатор ораси ишланадиган ва дуккакли ўт экинларидан бўшаган ерлардир. Лалмикор деҳқончилик шароитда арпа учун яхши ўтмишдош ер тоза шудгор ва дуккакли - дон, ўт экинларидан бўшаган ерлар ҳисобланади. </a:t>
            </a:r>
            <a:endParaRPr lang="ru-RU" sz="2000"/>
          </a:p>
        </p:txBody>
      </p:sp>
      <p:sp>
        <p:nvSpPr>
          <p:cNvPr id="7" name="Rectangle 3"/>
          <p:cNvSpPr txBox="1">
            <a:spLocks noChangeArrowheads="1"/>
          </p:cNvSpPr>
          <p:nvPr/>
        </p:nvSpPr>
        <p:spPr>
          <a:xfrm>
            <a:off x="214282" y="2285992"/>
            <a:ext cx="8929718" cy="1857388"/>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uz-Cyrl-UZ" sz="2000" b="1">
                <a:solidFill>
                  <a:srgbClr val="00B050"/>
                </a:solidFill>
                <a:latin typeface="+mn-lt"/>
              </a:rPr>
              <a:t>Ўғитлаш</a:t>
            </a:r>
            <a:r>
              <a:rPr lang="uz-Cyrl-UZ" sz="2000">
                <a:solidFill>
                  <a:schemeClr val="tx2"/>
                </a:solidFill>
                <a:latin typeface="+mn-lt"/>
              </a:rPr>
              <a:t>. Арпа экини ўғитга талабчан бўлиб, тоғли, тоғ олди, дўнглик - текислик лалмикор зоналарда айниқса, сувли ерларда ўғитнинг самарадорлиги юқори бўлиб, ҳосилни оширишда ижобий таъсир кўрсатади. Кузда органик минерал ўғитлар ерга солиниб, ўсув даврида минерал ўғитлар билан озиқлантириш самарадорлиги юқори. Кузда лалмикор ерларга арпа экишдан олдин 8 - 10 тонна гўнг ва 40 кг фосфор ва 60 кг калий (таъсир этувчи модда ҳисобида) солинади, баҳорда эса тоғ олди ҳудудларида 60 кг, дўнглик - текислик ҳудудларда 40 кг ҳисобида азот билан озиқлантирилади. </a:t>
            </a:r>
            <a:endParaRPr lang="ru-RU" sz="2000">
              <a:solidFill>
                <a:schemeClr val="tx2"/>
              </a:solidFill>
              <a:latin typeface="+mn-lt"/>
            </a:endParaRPr>
          </a:p>
        </p:txBody>
      </p:sp>
      <p:pic>
        <p:nvPicPr>
          <p:cNvPr id="8" name="Picture 4" descr="IMG_0060"/>
          <p:cNvPicPr>
            <a:picLocks noChangeAspect="1" noChangeArrowheads="1"/>
          </p:cNvPicPr>
          <p:nvPr/>
        </p:nvPicPr>
        <p:blipFill>
          <a:blip r:embed="rId2"/>
          <a:srcRect/>
          <a:stretch>
            <a:fillRect/>
          </a:stretch>
        </p:blipFill>
        <p:spPr>
          <a:xfrm>
            <a:off x="214282" y="4786322"/>
            <a:ext cx="2428892" cy="1928802"/>
          </a:xfrm>
          <a:prstGeom prst="rect">
            <a:avLst/>
          </a:prstGeom>
          <a:noFill/>
        </p:spPr>
      </p:pic>
      <p:pic>
        <p:nvPicPr>
          <p:cNvPr id="9" name="Picture 4"/>
          <p:cNvPicPr>
            <a:picLocks noChangeAspect="1" noChangeArrowheads="1"/>
          </p:cNvPicPr>
          <p:nvPr/>
        </p:nvPicPr>
        <p:blipFill>
          <a:blip r:embed="rId3"/>
          <a:srcRect/>
          <a:stretch>
            <a:fillRect/>
          </a:stretch>
        </p:blipFill>
        <p:spPr bwMode="auto">
          <a:xfrm>
            <a:off x="6500826" y="4786322"/>
            <a:ext cx="2589906" cy="1928802"/>
          </a:xfrm>
          <a:prstGeom prst="rect">
            <a:avLst/>
          </a:prstGeom>
          <a:noFill/>
          <a:ln w="9525">
            <a:noFill/>
            <a:miter lim="800000"/>
            <a:headEnd/>
            <a:tailEnd/>
          </a:ln>
        </p:spPr>
      </p:pic>
      <p:pic>
        <p:nvPicPr>
          <p:cNvPr id="11" name="Picture 3"/>
          <p:cNvPicPr>
            <a:picLocks noChangeAspect="1" noChangeArrowheads="1"/>
          </p:cNvPicPr>
          <p:nvPr/>
        </p:nvPicPr>
        <p:blipFill>
          <a:blip r:embed="rId4"/>
          <a:srcRect/>
          <a:stretch>
            <a:fillRect/>
          </a:stretch>
        </p:blipFill>
        <p:spPr bwMode="auto">
          <a:xfrm>
            <a:off x="3071802" y="4797941"/>
            <a:ext cx="3071834" cy="184576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a:t> </a:t>
            </a:r>
            <a:r>
              <a:rPr lang="uz-Cyrl-UZ" b="1" smtClean="0">
                <a:solidFill>
                  <a:srgbClr val="00B050"/>
                </a:solidFill>
              </a:rPr>
              <a:t>Етиштириш технологияси</a:t>
            </a:r>
            <a:endParaRPr lang="ru-RU">
              <a:solidFill>
                <a:srgbClr val="00B050"/>
              </a:solidFill>
            </a:endParaRPr>
          </a:p>
        </p:txBody>
      </p:sp>
      <p:graphicFrame>
        <p:nvGraphicFramePr>
          <p:cNvPr id="12" name="Схема 11"/>
          <p:cNvGraphicFramePr/>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Рисунок 7" descr="alt"/>
          <p:cNvPicPr/>
          <p:nvPr/>
        </p:nvPicPr>
        <p:blipFill>
          <a:blip r:embed="rId6"/>
          <a:srcRect/>
          <a:stretch>
            <a:fillRect/>
          </a:stretch>
        </p:blipFill>
        <p:spPr bwMode="auto">
          <a:xfrm>
            <a:off x="500034" y="4429132"/>
            <a:ext cx="3286148" cy="2285992"/>
          </a:xfrm>
          <a:prstGeom prst="rect">
            <a:avLst/>
          </a:prstGeom>
          <a:noFill/>
          <a:ln w="9525">
            <a:noFill/>
            <a:miter lim="800000"/>
            <a:headEnd/>
            <a:tailEnd/>
          </a:ln>
        </p:spPr>
      </p:pic>
      <p:pic>
        <p:nvPicPr>
          <p:cNvPr id="9" name="Picture 5" descr="загруженное"/>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5286380" y="4487885"/>
            <a:ext cx="3597278" cy="2155825"/>
          </a:xfrm>
          <a:prstGeom prst="rect">
            <a:avLst/>
          </a:prstGeom>
          <a:noFill/>
          <a:ln w="38100">
            <a:solidFill>
              <a:srgbClr val="003300"/>
            </a:solidFill>
            <a:miter lim="800000"/>
            <a:headEnd/>
            <a:tailEnd/>
          </a:ln>
          <a:extLst>
            <a:ext uri="{909E8E84-426E-40DD-AFC4-6F175D3DCCD1}">
              <a14:hiddenFill xmlns:a14="http://schemas.microsoft.com/office/drawing/2010/main" xmlns="">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a:t> </a:t>
            </a:r>
            <a:r>
              <a:rPr lang="uz-Cyrl-UZ" b="1" smtClean="0">
                <a:solidFill>
                  <a:srgbClr val="00B050"/>
                </a:solidFill>
              </a:rPr>
              <a:t>Етиштириш технологияси</a:t>
            </a:r>
            <a:endParaRPr lang="ru-RU">
              <a:solidFill>
                <a:srgbClr val="00B050"/>
              </a:solidFill>
            </a:endParaRPr>
          </a:p>
        </p:txBody>
      </p:sp>
      <p:graphicFrame>
        <p:nvGraphicFramePr>
          <p:cNvPr id="12" name="Схема 11"/>
          <p:cNvGraphicFramePr/>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82978" name="Picture 2" descr="C:\Усмонов Флешка\Downloads\Загрузки\расм\1.jpg"/>
          <p:cNvPicPr>
            <a:picLocks noChangeAspect="1" noChangeArrowheads="1"/>
          </p:cNvPicPr>
          <p:nvPr/>
        </p:nvPicPr>
        <p:blipFill>
          <a:blip r:embed="rId6"/>
          <a:srcRect/>
          <a:stretch>
            <a:fillRect/>
          </a:stretch>
        </p:blipFill>
        <p:spPr bwMode="auto">
          <a:xfrm>
            <a:off x="214282" y="4357694"/>
            <a:ext cx="2714632" cy="2286016"/>
          </a:xfrm>
          <a:prstGeom prst="rect">
            <a:avLst/>
          </a:prstGeom>
          <a:noFill/>
        </p:spPr>
      </p:pic>
      <p:pic>
        <p:nvPicPr>
          <p:cNvPr id="7" name="Picture 4" descr="Hordeum_distichon0.jpg (640×480)"/>
          <p:cNvPicPr>
            <a:picLocks noChangeAspect="1" noChangeArrowheads="1"/>
          </p:cNvPicPr>
          <p:nvPr/>
        </p:nvPicPr>
        <p:blipFill>
          <a:blip r:embed="rId7"/>
          <a:srcRect/>
          <a:stretch>
            <a:fillRect/>
          </a:stretch>
        </p:blipFill>
        <p:spPr bwMode="auto">
          <a:xfrm>
            <a:off x="6357950" y="4429132"/>
            <a:ext cx="2714612" cy="2214578"/>
          </a:xfrm>
          <a:prstGeom prst="rect">
            <a:avLst/>
          </a:prstGeom>
          <a:noFill/>
          <a:ln w="9525">
            <a:noFill/>
            <a:miter lim="800000"/>
            <a:headEnd/>
            <a:tailEnd/>
          </a:ln>
        </p:spPr>
      </p:pic>
      <p:pic>
        <p:nvPicPr>
          <p:cNvPr id="6" name="Picture 4" descr="C:\КАФЕДРА\Укув услубий мажмуалар\Усимликшунослик ва Пахтачилик фанидан мажмуалар\Усимликшунослик расмлар\1.Aрпа\Yachmen_1.jpg"/>
          <p:cNvPicPr>
            <a:picLocks noChangeAspect="1" noChangeArrowheads="1"/>
          </p:cNvPicPr>
          <p:nvPr/>
        </p:nvPicPr>
        <p:blipFill>
          <a:blip r:embed="rId8"/>
          <a:srcRect/>
          <a:stretch>
            <a:fillRect/>
          </a:stretch>
        </p:blipFill>
        <p:spPr bwMode="auto">
          <a:xfrm>
            <a:off x="3143240" y="4357694"/>
            <a:ext cx="3088394" cy="2286016"/>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normAutofit fontScale="90000"/>
          </a:bodyPr>
          <a:lstStyle/>
          <a:p>
            <a:pPr>
              <a:defRPr/>
            </a:pPr>
            <a:r>
              <a:rPr lang="ru-RU" sz="2800" b="1" dirty="0" smtClean="0"/>
              <a:t>СУЛИ</a:t>
            </a:r>
            <a:endParaRPr lang="ru-RU" sz="2800" b="1" dirty="0"/>
          </a:p>
        </p:txBody>
      </p:sp>
      <p:sp>
        <p:nvSpPr>
          <p:cNvPr id="7171" name="Rectangle 3"/>
          <p:cNvSpPr>
            <a:spLocks noGrp="1" noChangeArrowheads="1"/>
          </p:cNvSpPr>
          <p:nvPr>
            <p:ph type="body" idx="1"/>
          </p:nvPr>
        </p:nvSpPr>
        <p:spPr>
          <a:xfrm>
            <a:off x="285751" y="714356"/>
            <a:ext cx="5572133" cy="4500594"/>
          </a:xfrm>
        </p:spPr>
        <p:style>
          <a:lnRef idx="1">
            <a:schemeClr val="accent1"/>
          </a:lnRef>
          <a:fillRef idx="2">
            <a:schemeClr val="accent1"/>
          </a:fillRef>
          <a:effectRef idx="1">
            <a:schemeClr val="accent1"/>
          </a:effectRef>
          <a:fontRef idx="minor">
            <a:schemeClr val="dk1"/>
          </a:fontRef>
        </p:style>
        <p:txBody>
          <a:bodyPr>
            <a:noAutofit/>
          </a:bodyPr>
          <a:lstStyle/>
          <a:p>
            <a:pPr fontAlgn="base" hangingPunct="0"/>
            <a:r>
              <a:rPr lang="uz-Cyrl-UZ" sz="2200" b="1" dirty="0" smtClean="0"/>
              <a:t>Сули</a:t>
            </a:r>
            <a:r>
              <a:rPr lang="uz-Cyrl-UZ" sz="2200" dirty="0" smtClean="0"/>
              <a:t> дони озиқ-овқат ва ем сифатида аҳамиятли. Донидан ун, крупа ва бошқа озиқ-овқатлар тайёрланади, шунингдек, ҳайвонлар (айниқса, отлар) учун энг яхши ем ҳисобланади. Майдаланган донини ёш қорамол ва сигирлар яхши ейди. Донида ўртача 9 фоиз атрофида оқсил бўлади.</a:t>
            </a:r>
            <a:endParaRPr lang="ru-RU" sz="2200" dirty="0" smtClean="0"/>
          </a:p>
          <a:p>
            <a:r>
              <a:rPr lang="uz-Cyrl-UZ" sz="2200" dirty="0" smtClean="0"/>
              <a:t>Сулининг сомон ва тўпони ҳам ҳайвонлар учун озуқадир. У кўк ўт, пичан учун ҳам дуккаклилар(вика, кўкнўхот, бурчоқ)га аралаштирилиб экилади.</a:t>
            </a:r>
            <a:endParaRPr lang="ru-RU" sz="2200" dirty="0" smtClean="0"/>
          </a:p>
        </p:txBody>
      </p:sp>
      <p:pic>
        <p:nvPicPr>
          <p:cNvPr id="7172" name="Picture 4" descr="C:\КАФЕДРА\Укув услубий мажмуалар\Усимликшунослик ва Пахтачилик фанидан мажмуалар\Усимликшунослик расмлар\3.Сули\Ишлатилиши\06-1.jpg"/>
          <p:cNvPicPr>
            <a:picLocks noChangeAspect="1" noChangeArrowheads="1"/>
          </p:cNvPicPr>
          <p:nvPr/>
        </p:nvPicPr>
        <p:blipFill>
          <a:blip r:embed="rId2"/>
          <a:srcRect/>
          <a:stretch>
            <a:fillRect/>
          </a:stretch>
        </p:blipFill>
        <p:spPr bwMode="auto">
          <a:xfrm>
            <a:off x="5929322" y="857232"/>
            <a:ext cx="2928958" cy="2162175"/>
          </a:xfrm>
          <a:prstGeom prst="rect">
            <a:avLst/>
          </a:prstGeom>
          <a:noFill/>
        </p:spPr>
      </p:pic>
      <p:pic>
        <p:nvPicPr>
          <p:cNvPr id="7176" name="Picture 8" descr="C:\КАФЕДРА\Укув услубий мажмуалар\Усимликшунослик ва Пахтачилик фанидан мажмуалар\Усимликшунослик расмлар\3.Сули\Ишлатилиши\images (9).jpg"/>
          <p:cNvPicPr>
            <a:picLocks noChangeAspect="1" noChangeArrowheads="1"/>
          </p:cNvPicPr>
          <p:nvPr/>
        </p:nvPicPr>
        <p:blipFill>
          <a:blip r:embed="rId3"/>
          <a:srcRect/>
          <a:stretch>
            <a:fillRect/>
          </a:stretch>
        </p:blipFill>
        <p:spPr bwMode="auto">
          <a:xfrm>
            <a:off x="285720" y="5500702"/>
            <a:ext cx="2781300" cy="1236662"/>
          </a:xfrm>
          <a:prstGeom prst="rect">
            <a:avLst/>
          </a:prstGeom>
          <a:noFill/>
        </p:spPr>
      </p:pic>
      <p:pic>
        <p:nvPicPr>
          <p:cNvPr id="7177" name="Picture 9" descr="C:\КАФЕДРА\Укув услубий мажмуалар\Усимликшунослик ва Пахтачилик фанидан мажмуалар\Усимликшунослик расмлар\3.Сули\Ишлатилиши\images (10).jpg"/>
          <p:cNvPicPr>
            <a:picLocks noChangeAspect="1" noChangeArrowheads="1"/>
          </p:cNvPicPr>
          <p:nvPr/>
        </p:nvPicPr>
        <p:blipFill>
          <a:blip r:embed="rId4"/>
          <a:srcRect r="7635"/>
          <a:stretch>
            <a:fillRect/>
          </a:stretch>
        </p:blipFill>
        <p:spPr bwMode="auto">
          <a:xfrm>
            <a:off x="3286116" y="5357825"/>
            <a:ext cx="1785950" cy="1357323"/>
          </a:xfrm>
          <a:prstGeom prst="rect">
            <a:avLst/>
          </a:prstGeom>
          <a:noFill/>
        </p:spPr>
      </p:pic>
      <p:pic>
        <p:nvPicPr>
          <p:cNvPr id="7178" name="Picture 10" descr="C:\КАФЕДРА\Укув услубий мажмуалар\Усимликшунослик ва Пахтачилик фанидан мажмуалар\Усимликшунослик расмлар\3.Сули\Ишлатилиши\скачанные файлы (3).jpg"/>
          <p:cNvPicPr>
            <a:picLocks noChangeAspect="1" noChangeArrowheads="1"/>
          </p:cNvPicPr>
          <p:nvPr/>
        </p:nvPicPr>
        <p:blipFill>
          <a:blip r:embed="rId5"/>
          <a:srcRect/>
          <a:stretch>
            <a:fillRect/>
          </a:stretch>
        </p:blipFill>
        <p:spPr bwMode="auto">
          <a:xfrm>
            <a:off x="5786446" y="4929198"/>
            <a:ext cx="3143240" cy="1762125"/>
          </a:xfrm>
          <a:prstGeom prst="rect">
            <a:avLst/>
          </a:prstGeom>
          <a:noFill/>
        </p:spPr>
      </p:pic>
      <p:pic>
        <p:nvPicPr>
          <p:cNvPr id="152578" name="Picture 2" descr="F:\Слайдларга\Ем хашак етиштириш\рАСМЛАР\netradicionnye-korma.jpg"/>
          <p:cNvPicPr>
            <a:picLocks noChangeAspect="1" noChangeArrowheads="1"/>
          </p:cNvPicPr>
          <p:nvPr/>
        </p:nvPicPr>
        <p:blipFill>
          <a:blip r:embed="rId6" cstate="print"/>
          <a:srcRect/>
          <a:stretch>
            <a:fillRect/>
          </a:stretch>
        </p:blipFill>
        <p:spPr bwMode="auto">
          <a:xfrm>
            <a:off x="6000760" y="3071810"/>
            <a:ext cx="2928958" cy="186676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24"/>
            <a:ext cx="8243887" cy="39685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defRPr/>
            </a:pPr>
            <a:r>
              <a:rPr lang="uz-Cyrl-UZ" sz="2400" b="1" dirty="0" smtClean="0">
                <a:latin typeface="Times New Roman"/>
                <a:ea typeface="Times New Roman"/>
              </a:rPr>
              <a:t>Ботаник ва биологик хусусиятлари</a:t>
            </a:r>
            <a:r>
              <a:rPr lang="uz-Cyrl-UZ" sz="2400" dirty="0" smtClean="0">
                <a:latin typeface="Times New Roman"/>
                <a:ea typeface="Times New Roman"/>
              </a:rPr>
              <a:t>.</a:t>
            </a:r>
            <a:endParaRPr lang="ru-RU" sz="2400"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13315" name="Rectangle 3"/>
          <p:cNvSpPr>
            <a:spLocks noGrp="1" noChangeArrowheads="1"/>
          </p:cNvSpPr>
          <p:nvPr>
            <p:ph idx="1"/>
          </p:nvPr>
        </p:nvSpPr>
        <p:spPr>
          <a:xfrm>
            <a:off x="71406" y="428604"/>
            <a:ext cx="6429420" cy="6429396"/>
          </a:xfrm>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fontAlgn="base" hangingPunct="0"/>
            <a:r>
              <a:rPr lang="uz-Cyrl-UZ" sz="2100" dirty="0" smtClean="0"/>
              <a:t>Сули (Avena L) қўнғирбошлар (қўнғирбошлар)га мансуб бўлиб, 70 тури мавжуд. Бу турларнинг кўпчилиги ёввойи, маданий тури-экма сули (Avena sativa) ҳисобланади.</a:t>
            </a:r>
            <a:endParaRPr lang="ru-RU" sz="2100" dirty="0" smtClean="0"/>
          </a:p>
          <a:p>
            <a:pPr algn="just" fontAlgn="base" hangingPunct="0"/>
            <a:r>
              <a:rPr lang="uz-Cyrl-UZ" sz="2100" dirty="0" smtClean="0"/>
              <a:t>Экма ёки оддий сули бирйиллик қўнғирбош ўсимлик, попук илдиз системасига эга. Илдизларнинг асосий қисми ёрдамчи илдизлар бўлиб, улар тупланиш бўғинидан чиқади. Гул тўплами рўвак, бошоқчалари 2-3 гулли, гуллари ўз-ўзидан чангланади. Оддий сули пўстли ёки яланғоч донли бўлиши мумкин, пўстли донли сули кўпроқ экилади. Яланғоч донлилар ҳосили кам бўлганлиги учун жуда оз майдонларга экилади.</a:t>
            </a:r>
            <a:endParaRPr lang="ru-RU" sz="2100" dirty="0" smtClean="0"/>
          </a:p>
          <a:p>
            <a:pPr algn="just" fontAlgn="base" hangingPunct="0"/>
            <a:r>
              <a:rPr lang="ru-RU" sz="2100" dirty="0" err="1" smtClean="0"/>
              <a:t>Оддий</a:t>
            </a:r>
            <a:r>
              <a:rPr lang="ru-RU" sz="2100" dirty="0" smtClean="0"/>
              <a:t> сули </a:t>
            </a:r>
            <a:r>
              <a:rPr lang="ru-RU" sz="2100" dirty="0" err="1" smtClean="0"/>
              <a:t>иссиқликка талабчан</a:t>
            </a:r>
            <a:r>
              <a:rPr lang="ru-RU" sz="2100" dirty="0" smtClean="0"/>
              <a:t> </a:t>
            </a:r>
            <a:r>
              <a:rPr lang="ru-RU" sz="2100" dirty="0" err="1" smtClean="0"/>
              <a:t>эмас</a:t>
            </a:r>
            <a:r>
              <a:rPr lang="ru-RU" sz="2100" dirty="0" smtClean="0"/>
              <a:t>. </a:t>
            </a:r>
            <a:r>
              <a:rPr lang="ru-RU" sz="2100" dirty="0" err="1" smtClean="0"/>
              <a:t>Уруғлари </a:t>
            </a:r>
            <a:r>
              <a:rPr lang="ru-RU" sz="2100" dirty="0" smtClean="0"/>
              <a:t>3-4</a:t>
            </a:r>
            <a:r>
              <a:rPr lang="ru-RU" sz="2100" dirty="0" smtClean="0">
                <a:sym typeface="Symbol"/>
              </a:rPr>
              <a:t></a:t>
            </a:r>
            <a:r>
              <a:rPr lang="ru-RU" sz="2100" dirty="0" smtClean="0"/>
              <a:t>С да </a:t>
            </a:r>
            <a:r>
              <a:rPr lang="ru-RU" sz="2100" dirty="0" err="1" smtClean="0"/>
              <a:t>униб</a:t>
            </a:r>
            <a:r>
              <a:rPr lang="ru-RU" sz="2100" dirty="0" smtClean="0"/>
              <a:t> </a:t>
            </a:r>
            <a:r>
              <a:rPr lang="ru-RU" sz="2100" dirty="0" err="1" smtClean="0"/>
              <a:t>чиқа олади</a:t>
            </a:r>
            <a:r>
              <a:rPr lang="ru-RU" sz="2100" dirty="0" smtClean="0"/>
              <a:t>, </a:t>
            </a:r>
            <a:r>
              <a:rPr lang="ru-RU" sz="2100" dirty="0" err="1" smtClean="0"/>
              <a:t>ёш</a:t>
            </a:r>
            <a:r>
              <a:rPr lang="ru-RU" sz="2100" dirty="0" smtClean="0"/>
              <a:t> </a:t>
            </a:r>
            <a:r>
              <a:rPr lang="ru-RU" sz="2100" dirty="0" err="1" smtClean="0"/>
              <a:t>ўсимликлар</a:t>
            </a:r>
            <a:r>
              <a:rPr lang="ru-RU" sz="2100" dirty="0" smtClean="0"/>
              <a:t> 3-4</a:t>
            </a:r>
            <a:r>
              <a:rPr lang="ru-RU" sz="2100" dirty="0" smtClean="0">
                <a:sym typeface="Symbol"/>
              </a:rPr>
              <a:t></a:t>
            </a:r>
            <a:r>
              <a:rPr lang="ru-RU" sz="2100" dirty="0" smtClean="0"/>
              <a:t>С </a:t>
            </a:r>
            <a:r>
              <a:rPr lang="ru-RU" sz="2100" dirty="0" err="1" smtClean="0"/>
              <a:t>совуққа чидайди</a:t>
            </a:r>
            <a:r>
              <a:rPr lang="ru-RU" sz="2100" dirty="0" smtClean="0"/>
              <a:t>. Вегетация </a:t>
            </a:r>
            <a:r>
              <a:rPr lang="ru-RU" sz="2100" dirty="0" err="1" smtClean="0"/>
              <a:t>даври</a:t>
            </a:r>
            <a:r>
              <a:rPr lang="ru-RU" sz="2100" dirty="0" smtClean="0"/>
              <a:t> </a:t>
            </a:r>
            <a:r>
              <a:rPr lang="ru-RU" sz="2100" dirty="0" err="1" smtClean="0"/>
              <a:t>нисбатан</a:t>
            </a:r>
            <a:r>
              <a:rPr lang="ru-RU" sz="2100" dirty="0" smtClean="0"/>
              <a:t> </a:t>
            </a:r>
            <a:r>
              <a:rPr lang="ru-RU" sz="2100" dirty="0" err="1" smtClean="0"/>
              <a:t>қисқа </a:t>
            </a:r>
            <a:r>
              <a:rPr lang="ru-RU" sz="2100" dirty="0" smtClean="0"/>
              <a:t>(100-120 кун). </a:t>
            </a:r>
            <a:r>
              <a:rPr lang="ru-RU" sz="2100" dirty="0" err="1" smtClean="0"/>
              <a:t>Бу</a:t>
            </a:r>
            <a:r>
              <a:rPr lang="ru-RU" sz="2100" dirty="0" smtClean="0"/>
              <a:t> </a:t>
            </a:r>
            <a:r>
              <a:rPr lang="ru-RU" sz="2100" dirty="0" err="1" smtClean="0"/>
              <a:t>хусусияти</a:t>
            </a:r>
            <a:r>
              <a:rPr lang="ru-RU" sz="2100" dirty="0" smtClean="0"/>
              <a:t> уни </a:t>
            </a:r>
            <a:r>
              <a:rPr lang="ru-RU" sz="2100" dirty="0" err="1" smtClean="0"/>
              <a:t>Ўзбекистоннинг</a:t>
            </a:r>
            <a:r>
              <a:rPr lang="ru-RU" sz="2100" dirty="0" smtClean="0"/>
              <a:t> </a:t>
            </a:r>
            <a:r>
              <a:rPr lang="ru-RU" sz="2100" dirty="0" err="1" smtClean="0"/>
              <a:t>тоғлик ва</a:t>
            </a:r>
            <a:r>
              <a:rPr lang="ru-RU" sz="2100" dirty="0" smtClean="0"/>
              <a:t> </a:t>
            </a:r>
            <a:r>
              <a:rPr lang="ru-RU" sz="2100" dirty="0" err="1" smtClean="0"/>
              <a:t>тоғолди минтақаларида ўстириш</a:t>
            </a:r>
            <a:r>
              <a:rPr lang="ru-RU" sz="2100" dirty="0" smtClean="0"/>
              <a:t> </a:t>
            </a:r>
            <a:r>
              <a:rPr lang="ru-RU" sz="2100" dirty="0" err="1" smtClean="0"/>
              <a:t>имкониятини</a:t>
            </a:r>
            <a:r>
              <a:rPr lang="ru-RU" sz="2100" dirty="0" smtClean="0"/>
              <a:t> </a:t>
            </a:r>
            <a:r>
              <a:rPr lang="ru-RU" sz="2100" dirty="0" err="1" smtClean="0"/>
              <a:t>беради</a:t>
            </a:r>
            <a:r>
              <a:rPr lang="ru-RU" sz="2100" dirty="0" smtClean="0"/>
              <a:t>.</a:t>
            </a:r>
            <a:endParaRPr lang="ru-RU" sz="2100" dirty="0"/>
          </a:p>
        </p:txBody>
      </p:sp>
      <p:pic>
        <p:nvPicPr>
          <p:cNvPr id="55298" name="Picture 2" descr="C:\КАФЕДРА\Укув услубий мажмуалар\Усимликшунослик ва Пахтачилик фанидан мажмуалар\Усимликшунослик расмлар\3.Сули\Систематика\images.jpg"/>
          <p:cNvPicPr>
            <a:picLocks noChangeAspect="1" noChangeArrowheads="1"/>
          </p:cNvPicPr>
          <p:nvPr/>
        </p:nvPicPr>
        <p:blipFill>
          <a:blip r:embed="rId2"/>
          <a:srcRect/>
          <a:stretch>
            <a:fillRect/>
          </a:stretch>
        </p:blipFill>
        <p:spPr bwMode="auto">
          <a:xfrm>
            <a:off x="6643702" y="5072074"/>
            <a:ext cx="2285984" cy="1714512"/>
          </a:xfrm>
          <a:prstGeom prst="rect">
            <a:avLst/>
          </a:prstGeom>
          <a:noFill/>
        </p:spPr>
      </p:pic>
      <p:pic>
        <p:nvPicPr>
          <p:cNvPr id="55299" name="Picture 3" descr="C:\КАФЕДРА\Укув услубий мажмуалар\Усимликшунослик ва Пахтачилик фанидан мажмуалар\Усимликшунослик расмлар\3.Сули\бИОЛОГИК\1_525502677ba79525502677bab8.jpg"/>
          <p:cNvPicPr>
            <a:picLocks noChangeAspect="1" noChangeArrowheads="1"/>
          </p:cNvPicPr>
          <p:nvPr/>
        </p:nvPicPr>
        <p:blipFill>
          <a:blip r:embed="rId3"/>
          <a:srcRect/>
          <a:stretch>
            <a:fillRect/>
          </a:stretch>
        </p:blipFill>
        <p:spPr bwMode="auto">
          <a:xfrm>
            <a:off x="6643734" y="2285992"/>
            <a:ext cx="2357422" cy="2740077"/>
          </a:xfrm>
          <a:prstGeom prst="rect">
            <a:avLst/>
          </a:prstGeom>
          <a:noFill/>
        </p:spPr>
      </p:pic>
      <p:pic>
        <p:nvPicPr>
          <p:cNvPr id="55301" name="Picture 5" descr="C:\КАФЕДРА\Укув услубий мажмуалар\Усимликшунослик ва Пахтачилик фанидан мажмуалар\Усимликшунослик расмлар\3.Сули\бИОЛОГИК\микрозелень проращиватель 2.JPG"/>
          <p:cNvPicPr>
            <a:picLocks noChangeAspect="1" noChangeArrowheads="1"/>
          </p:cNvPicPr>
          <p:nvPr/>
        </p:nvPicPr>
        <p:blipFill>
          <a:blip r:embed="rId4"/>
          <a:srcRect r="2463" b="7997"/>
          <a:stretch>
            <a:fillRect/>
          </a:stretch>
        </p:blipFill>
        <p:spPr bwMode="auto">
          <a:xfrm>
            <a:off x="6500826" y="428604"/>
            <a:ext cx="2571768" cy="1784492"/>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title"/>
          </p:nvPr>
        </p:nvSpPr>
        <p:spPr>
          <a:xfrm>
            <a:off x="3786182" y="142852"/>
            <a:ext cx="5143536" cy="652463"/>
          </a:xfrm>
        </p:spPr>
        <p:style>
          <a:lnRef idx="1">
            <a:schemeClr val="dk1"/>
          </a:lnRef>
          <a:fillRef idx="2">
            <a:schemeClr val="dk1"/>
          </a:fillRef>
          <a:effectRef idx="1">
            <a:schemeClr val="dk1"/>
          </a:effectRef>
          <a:fontRef idx="minor">
            <a:schemeClr val="dk1"/>
          </a:fontRef>
        </p:style>
        <p:txBody>
          <a:bodyPr/>
          <a:lstStyle/>
          <a:p>
            <a:pPr eaLnBrk="1" hangingPunct="1">
              <a:defRPr/>
            </a:pPr>
            <a:r>
              <a:rPr lang="ru-RU" sz="3200" b="1" i="1" dirty="0" smtClean="0">
                <a:solidFill>
                  <a:srgbClr val="0000FF"/>
                </a:solidFill>
                <a:latin typeface="Times New Roman" pitchFamily="18" charset="0"/>
                <a:cs typeface="Times New Roman" pitchFamily="18" charset="0"/>
              </a:rPr>
              <a:t>Сули </a:t>
            </a:r>
            <a:r>
              <a:rPr lang="ru-RU" sz="3200" b="1" i="1" dirty="0" err="1" smtClean="0">
                <a:solidFill>
                  <a:srgbClr val="0000FF"/>
                </a:solidFill>
                <a:latin typeface="Times New Roman" pitchFamily="18" charset="0"/>
                <a:cs typeface="Times New Roman" pitchFamily="18" charset="0"/>
              </a:rPr>
              <a:t>агротехникаси</a:t>
            </a:r>
            <a:endParaRPr lang="ru-RU" sz="3200" i="1" dirty="0" smtClean="0">
              <a:solidFill>
                <a:srgbClr val="0000FF"/>
              </a:solidFill>
              <a:latin typeface="Times New Roman" pitchFamily="18" charset="0"/>
              <a:cs typeface="Times New Roman" pitchFamily="18" charset="0"/>
            </a:endParaRPr>
          </a:p>
        </p:txBody>
      </p:sp>
      <p:sp>
        <p:nvSpPr>
          <p:cNvPr id="38915" name="Rectangle 3"/>
          <p:cNvSpPr>
            <a:spLocks noGrp="1" noChangeArrowheads="1"/>
          </p:cNvSpPr>
          <p:nvPr>
            <p:ph type="body" idx="1"/>
          </p:nvPr>
        </p:nvSpPr>
        <p:spPr>
          <a:xfrm>
            <a:off x="3286116" y="1000108"/>
            <a:ext cx="5786446" cy="5472112"/>
          </a:xfrm>
        </p:spPr>
        <p:style>
          <a:lnRef idx="0">
            <a:schemeClr val="accent4"/>
          </a:lnRef>
          <a:fillRef idx="3">
            <a:schemeClr val="accent4"/>
          </a:fillRef>
          <a:effectRef idx="3">
            <a:schemeClr val="accent4"/>
          </a:effectRef>
          <a:fontRef idx="minor">
            <a:schemeClr val="lt1"/>
          </a:fontRef>
        </p:style>
        <p:txBody>
          <a:bodyPr/>
          <a:lstStyle/>
          <a:p>
            <a:pPr marL="0" indent="715963" algn="just" eaLnBrk="1" hangingPunct="1">
              <a:lnSpc>
                <a:spcPct val="80000"/>
              </a:lnSpc>
            </a:pPr>
            <a:r>
              <a:rPr lang="ru-RU" sz="1400" dirty="0" err="1" smtClean="0"/>
              <a:t>Қатор оралари</a:t>
            </a:r>
            <a:r>
              <a:rPr lang="ru-RU" sz="1400" dirty="0" smtClean="0"/>
              <a:t> </a:t>
            </a:r>
            <a:r>
              <a:rPr lang="ru-RU" sz="1400" dirty="0" err="1" smtClean="0"/>
              <a:t>ишланадиган</a:t>
            </a:r>
            <a:r>
              <a:rPr lang="ru-RU" sz="1400" dirty="0" smtClean="0"/>
              <a:t> </a:t>
            </a:r>
            <a:r>
              <a:rPr lang="ru-RU" sz="1400" dirty="0" err="1" smtClean="0"/>
              <a:t>экинлар</a:t>
            </a:r>
            <a:r>
              <a:rPr lang="ru-RU" sz="1400" dirty="0" smtClean="0"/>
              <a:t>, </a:t>
            </a:r>
            <a:r>
              <a:rPr lang="ru-RU" sz="1400" dirty="0" err="1" smtClean="0"/>
              <a:t>донли</a:t>
            </a:r>
            <a:r>
              <a:rPr lang="ru-RU" sz="1400" dirty="0" smtClean="0"/>
              <a:t> </a:t>
            </a:r>
            <a:r>
              <a:rPr lang="ru-RU" sz="1400" dirty="0" err="1" smtClean="0"/>
              <a:t>дуккакли</a:t>
            </a:r>
            <a:r>
              <a:rPr lang="ru-RU" sz="1400" dirty="0" smtClean="0"/>
              <a:t>, картошка, </a:t>
            </a:r>
            <a:r>
              <a:rPr lang="ru-RU" sz="1400" dirty="0" err="1" smtClean="0"/>
              <a:t>ўғитланган кузги</a:t>
            </a:r>
            <a:r>
              <a:rPr lang="ru-RU" sz="1400" dirty="0" smtClean="0"/>
              <a:t> </a:t>
            </a:r>
            <a:r>
              <a:rPr lang="ru-RU" sz="1400" dirty="0" err="1" smtClean="0"/>
              <a:t>экинлар</a:t>
            </a:r>
            <a:r>
              <a:rPr lang="ru-RU" sz="1400" dirty="0" smtClean="0"/>
              <a:t> сули </a:t>
            </a:r>
            <a:r>
              <a:rPr lang="ru-RU" sz="1400" dirty="0" err="1" smtClean="0"/>
              <a:t>учун</a:t>
            </a:r>
            <a:r>
              <a:rPr lang="ru-RU" sz="1400" dirty="0" smtClean="0"/>
              <a:t> </a:t>
            </a:r>
            <a:r>
              <a:rPr lang="ru-RU" sz="1400" dirty="0" err="1" smtClean="0"/>
              <a:t>яхши</a:t>
            </a:r>
            <a:r>
              <a:rPr lang="ru-RU" sz="1400" dirty="0" smtClean="0"/>
              <a:t> </a:t>
            </a:r>
            <a:r>
              <a:rPr lang="ru-RU" sz="1400" dirty="0" err="1" smtClean="0"/>
              <a:t>ўтмишдошлар</a:t>
            </a:r>
            <a:r>
              <a:rPr lang="ru-RU" sz="1400" dirty="0" smtClean="0"/>
              <a:t>, </a:t>
            </a:r>
            <a:r>
              <a:rPr lang="ru-RU" sz="1400" dirty="0" err="1" smtClean="0"/>
              <a:t>ҳисобланади</a:t>
            </a:r>
            <a:r>
              <a:rPr lang="ru-RU" sz="1400" dirty="0" smtClean="0"/>
              <a:t>. Уни </a:t>
            </a:r>
            <a:r>
              <a:rPr lang="ru-RU" sz="1400" dirty="0" err="1" smtClean="0"/>
              <a:t>лавлагидан</a:t>
            </a:r>
            <a:r>
              <a:rPr lang="ru-RU" sz="1400" dirty="0" smtClean="0"/>
              <a:t> </a:t>
            </a:r>
            <a:r>
              <a:rPr lang="ru-RU" sz="1400" dirty="0" err="1" smtClean="0"/>
              <a:t>кейин</a:t>
            </a:r>
            <a:r>
              <a:rPr lang="ru-RU" sz="1400" dirty="0" smtClean="0"/>
              <a:t> </a:t>
            </a:r>
            <a:r>
              <a:rPr lang="ru-RU" sz="1400" dirty="0" err="1" smtClean="0"/>
              <a:t>экиш</a:t>
            </a:r>
            <a:r>
              <a:rPr lang="ru-RU" sz="1400" dirty="0" smtClean="0"/>
              <a:t> </a:t>
            </a:r>
            <a:r>
              <a:rPr lang="ru-RU" sz="1400" dirty="0" err="1" smtClean="0"/>
              <a:t>тавсия</a:t>
            </a:r>
            <a:r>
              <a:rPr lang="ru-RU" sz="1400" dirty="0" smtClean="0"/>
              <a:t> </a:t>
            </a:r>
            <a:r>
              <a:rPr lang="ru-RU" sz="1400" dirty="0" err="1" smtClean="0"/>
              <a:t>этилмайди</a:t>
            </a:r>
            <a:r>
              <a:rPr lang="ru-RU" sz="1400" dirty="0" smtClean="0"/>
              <a:t>. </a:t>
            </a:r>
            <a:r>
              <a:rPr lang="ru-RU" sz="1400" dirty="0" err="1" smtClean="0"/>
              <a:t>Сулини</a:t>
            </a:r>
            <a:r>
              <a:rPr lang="ru-RU" sz="1400" dirty="0" smtClean="0"/>
              <a:t> </a:t>
            </a:r>
            <a:r>
              <a:rPr lang="ru-RU" sz="1400" dirty="0" err="1" smtClean="0"/>
              <a:t>бир</a:t>
            </a:r>
            <a:r>
              <a:rPr lang="ru-RU" sz="1400" dirty="0" smtClean="0"/>
              <a:t> </a:t>
            </a:r>
            <a:r>
              <a:rPr lang="ru-RU" sz="1400" dirty="0" err="1" smtClean="0"/>
              <a:t>майдонга</a:t>
            </a:r>
            <a:r>
              <a:rPr lang="ru-RU" sz="1400" dirty="0" smtClean="0"/>
              <a:t> </a:t>
            </a:r>
            <a:r>
              <a:rPr lang="ru-RU" sz="1400" dirty="0" err="1" smtClean="0"/>
              <a:t>икки</a:t>
            </a:r>
            <a:r>
              <a:rPr lang="ru-RU" sz="1400" dirty="0" smtClean="0"/>
              <a:t> </a:t>
            </a:r>
            <a:r>
              <a:rPr lang="ru-RU" sz="1400" dirty="0" err="1" smtClean="0"/>
              <a:t>йил</a:t>
            </a:r>
            <a:r>
              <a:rPr lang="ru-RU" sz="1400" dirty="0" smtClean="0"/>
              <a:t> </a:t>
            </a:r>
            <a:r>
              <a:rPr lang="ru-RU" sz="1400" dirty="0" err="1" smtClean="0"/>
              <a:t>такрор</a:t>
            </a:r>
            <a:r>
              <a:rPr lang="ru-RU" sz="1400" dirty="0" smtClean="0"/>
              <a:t> </a:t>
            </a:r>
            <a:r>
              <a:rPr lang="ru-RU" sz="1400" dirty="0" err="1" smtClean="0"/>
              <a:t>экилганда</a:t>
            </a:r>
            <a:r>
              <a:rPr lang="ru-RU" sz="1400" dirty="0" smtClean="0"/>
              <a:t> </a:t>
            </a:r>
            <a:r>
              <a:rPr lang="ru-RU" sz="1400" dirty="0" err="1" smtClean="0"/>
              <a:t>ҳосили кескин</a:t>
            </a:r>
            <a:r>
              <a:rPr lang="ru-RU" sz="1400" dirty="0" smtClean="0"/>
              <a:t> </a:t>
            </a:r>
            <a:r>
              <a:rPr lang="ru-RU" sz="1400" dirty="0" err="1" smtClean="0"/>
              <a:t>камайиб</a:t>
            </a:r>
            <a:r>
              <a:rPr lang="ru-RU" sz="1400" dirty="0" smtClean="0"/>
              <a:t> </a:t>
            </a:r>
            <a:r>
              <a:rPr lang="ru-RU" sz="1400" dirty="0" err="1" smtClean="0"/>
              <a:t>кетади</a:t>
            </a:r>
            <a:r>
              <a:rPr lang="ru-RU" sz="1400" dirty="0" smtClean="0"/>
              <a:t>.</a:t>
            </a:r>
          </a:p>
          <a:p>
            <a:pPr marL="0" indent="715963" algn="just" eaLnBrk="1" hangingPunct="1">
              <a:lnSpc>
                <a:spcPct val="80000"/>
              </a:lnSpc>
            </a:pPr>
            <a:r>
              <a:rPr lang="ru-RU" sz="1400" dirty="0" smtClean="0"/>
              <a:t>Сули </a:t>
            </a:r>
            <a:r>
              <a:rPr lang="ru-RU" sz="1400" dirty="0" err="1" smtClean="0"/>
              <a:t>баҳорда энг</a:t>
            </a:r>
            <a:r>
              <a:rPr lang="ru-RU" sz="1400" dirty="0" smtClean="0"/>
              <a:t> </a:t>
            </a:r>
            <a:r>
              <a:rPr lang="ru-RU" sz="1400" dirty="0" err="1" smtClean="0"/>
              <a:t>эрта</a:t>
            </a:r>
            <a:r>
              <a:rPr lang="ru-RU" sz="1400" dirty="0" smtClean="0"/>
              <a:t> </a:t>
            </a:r>
            <a:r>
              <a:rPr lang="ru-RU" sz="1400" dirty="0" err="1" smtClean="0"/>
              <a:t>экиладиган</a:t>
            </a:r>
            <a:r>
              <a:rPr lang="ru-RU" sz="1400" dirty="0" smtClean="0"/>
              <a:t> </a:t>
            </a:r>
            <a:r>
              <a:rPr lang="ru-RU" sz="1400" dirty="0" err="1" smtClean="0"/>
              <a:t>экинлардан</a:t>
            </a:r>
            <a:r>
              <a:rPr lang="ru-RU" sz="1400" dirty="0" smtClean="0"/>
              <a:t> </a:t>
            </a:r>
            <a:r>
              <a:rPr lang="ru-RU" sz="1400" dirty="0" err="1" smtClean="0"/>
              <a:t>ҳисобланади</a:t>
            </a:r>
            <a:r>
              <a:rPr lang="ru-RU" sz="1400" dirty="0" smtClean="0"/>
              <a:t>. </a:t>
            </a:r>
            <a:r>
              <a:rPr lang="ru-RU" sz="1400" dirty="0" err="1" smtClean="0"/>
              <a:t>Экиш</a:t>
            </a:r>
            <a:r>
              <a:rPr lang="ru-RU" sz="1400" dirty="0" smtClean="0"/>
              <a:t> </a:t>
            </a:r>
            <a:r>
              <a:rPr lang="ru-RU" sz="1400" dirty="0" err="1" smtClean="0"/>
              <a:t>муддатининг</a:t>
            </a:r>
            <a:r>
              <a:rPr lang="ru-RU" sz="1400" dirty="0" smtClean="0"/>
              <a:t> </a:t>
            </a:r>
            <a:r>
              <a:rPr lang="ru-RU" sz="1400" dirty="0" err="1" smtClean="0"/>
              <a:t>кечикиши</a:t>
            </a:r>
            <a:r>
              <a:rPr lang="ru-RU" sz="1400" dirty="0" smtClean="0"/>
              <a:t> </a:t>
            </a:r>
            <a:r>
              <a:rPr lang="ru-RU" sz="1400" dirty="0" err="1" smtClean="0"/>
              <a:t>ҳосил камайишига</a:t>
            </a:r>
            <a:r>
              <a:rPr lang="ru-RU" sz="1400" dirty="0" smtClean="0"/>
              <a:t> </a:t>
            </a:r>
            <a:r>
              <a:rPr lang="ru-RU" sz="1400" dirty="0" err="1" smtClean="0"/>
              <a:t>сабабчи</a:t>
            </a:r>
            <a:r>
              <a:rPr lang="ru-RU" sz="1400" dirty="0" smtClean="0"/>
              <a:t> </a:t>
            </a:r>
            <a:r>
              <a:rPr lang="ru-RU" sz="1400" dirty="0" err="1" smtClean="0"/>
              <a:t>бўлади</a:t>
            </a:r>
            <a:r>
              <a:rPr lang="ru-RU" sz="1400" dirty="0" smtClean="0"/>
              <a:t>.</a:t>
            </a:r>
          </a:p>
          <a:p>
            <a:pPr marL="0" indent="715963" algn="just" eaLnBrk="1" hangingPunct="1">
              <a:lnSpc>
                <a:spcPct val="80000"/>
              </a:lnSpc>
            </a:pPr>
            <a:r>
              <a:rPr lang="ru-RU" sz="1400" dirty="0" err="1" smtClean="0"/>
              <a:t>Уруғ экиш</a:t>
            </a:r>
            <a:r>
              <a:rPr lang="ru-RU" sz="1400" dirty="0" smtClean="0"/>
              <a:t> </a:t>
            </a:r>
            <a:r>
              <a:rPr lang="ru-RU" sz="1400" dirty="0" err="1" smtClean="0"/>
              <a:t>меъёри</a:t>
            </a:r>
            <a:r>
              <a:rPr lang="ru-RU" sz="1400" dirty="0" smtClean="0"/>
              <a:t> </a:t>
            </a:r>
            <a:r>
              <a:rPr lang="ru-RU" sz="1400" dirty="0" err="1" smtClean="0"/>
              <a:t>ўртача</a:t>
            </a:r>
            <a:r>
              <a:rPr lang="ru-RU" sz="1400" dirty="0" smtClean="0"/>
              <a:t> 4-5 млн. дона </a:t>
            </a:r>
            <a:r>
              <a:rPr lang="ru-RU" sz="1400" dirty="0" err="1" smtClean="0"/>
              <a:t>унувчан</a:t>
            </a:r>
            <a:r>
              <a:rPr lang="ru-RU" sz="1400" dirty="0" smtClean="0"/>
              <a:t> </a:t>
            </a:r>
            <a:r>
              <a:rPr lang="ru-RU" sz="1400" dirty="0" err="1" smtClean="0"/>
              <a:t>уруғ ҳисобланади</a:t>
            </a:r>
            <a:r>
              <a:rPr lang="ru-RU" sz="1400" dirty="0" smtClean="0"/>
              <a:t>. </a:t>
            </a:r>
            <a:r>
              <a:rPr lang="ru-RU" sz="1400" dirty="0" err="1" smtClean="0"/>
              <a:t>Аммо</a:t>
            </a:r>
            <a:r>
              <a:rPr lang="ru-RU" sz="1400" dirty="0" smtClean="0"/>
              <a:t> </a:t>
            </a:r>
            <a:r>
              <a:rPr lang="ru-RU" sz="1400" dirty="0" err="1" smtClean="0"/>
              <a:t>бу</a:t>
            </a:r>
            <a:r>
              <a:rPr lang="ru-RU" sz="1400" dirty="0" smtClean="0"/>
              <a:t> </a:t>
            </a:r>
            <a:r>
              <a:rPr lang="ru-RU" sz="1400" dirty="0" err="1" smtClean="0"/>
              <a:t>меъёр</a:t>
            </a:r>
            <a:r>
              <a:rPr lang="ru-RU" sz="1400" dirty="0" smtClean="0"/>
              <a:t> </a:t>
            </a:r>
            <a:r>
              <a:rPr lang="ru-RU" sz="1400" dirty="0" err="1" smtClean="0"/>
              <a:t>сув</a:t>
            </a:r>
            <a:r>
              <a:rPr lang="ru-RU" sz="1400" dirty="0" smtClean="0"/>
              <a:t> </a:t>
            </a:r>
            <a:r>
              <a:rPr lang="ru-RU" sz="1400" dirty="0" err="1" smtClean="0"/>
              <a:t>билан</a:t>
            </a:r>
            <a:r>
              <a:rPr lang="ru-RU" sz="1400" dirty="0" smtClean="0"/>
              <a:t> </a:t>
            </a:r>
            <a:r>
              <a:rPr lang="ru-RU" sz="1400" dirty="0" err="1" smtClean="0"/>
              <a:t>таъминланганлик</a:t>
            </a:r>
            <a:r>
              <a:rPr lang="ru-RU" sz="1400" dirty="0" smtClean="0"/>
              <a:t> </a:t>
            </a:r>
            <a:r>
              <a:rPr lang="ru-RU" sz="1400" dirty="0" err="1" smtClean="0"/>
              <a:t>ва</a:t>
            </a:r>
            <a:r>
              <a:rPr lang="ru-RU" sz="1400" dirty="0" smtClean="0"/>
              <a:t> </a:t>
            </a:r>
            <a:r>
              <a:rPr lang="ru-RU" sz="1400" dirty="0" err="1" smtClean="0"/>
              <a:t>бошқа шароитларга</a:t>
            </a:r>
            <a:r>
              <a:rPr lang="ru-RU" sz="1400" dirty="0" smtClean="0"/>
              <a:t> </a:t>
            </a:r>
            <a:r>
              <a:rPr lang="ru-RU" sz="1400" dirty="0" err="1" smtClean="0"/>
              <a:t>кўра</a:t>
            </a:r>
            <a:r>
              <a:rPr lang="ru-RU" sz="1400" dirty="0" smtClean="0"/>
              <a:t> </a:t>
            </a:r>
            <a:r>
              <a:rPr lang="ru-RU" sz="1400" dirty="0" err="1" smtClean="0"/>
              <a:t>ўзгариши</a:t>
            </a:r>
            <a:r>
              <a:rPr lang="ru-RU" sz="1400" dirty="0" smtClean="0"/>
              <a:t> </a:t>
            </a:r>
            <a:r>
              <a:rPr lang="ru-RU" sz="1400" dirty="0" err="1" smtClean="0"/>
              <a:t>мумкин</a:t>
            </a:r>
            <a:r>
              <a:rPr lang="ru-RU" sz="1400" dirty="0" smtClean="0"/>
              <a:t>.</a:t>
            </a:r>
          </a:p>
          <a:p>
            <a:pPr marL="0" indent="715963" algn="just" eaLnBrk="1" hangingPunct="1">
              <a:lnSpc>
                <a:spcPct val="80000"/>
              </a:lnSpc>
            </a:pPr>
            <a:r>
              <a:rPr lang="ru-RU" sz="1400" dirty="0" smtClean="0"/>
              <a:t>Сули </a:t>
            </a:r>
            <a:r>
              <a:rPr lang="ru-RU" sz="1400" dirty="0" err="1" smtClean="0"/>
              <a:t>униб</a:t>
            </a:r>
            <a:r>
              <a:rPr lang="ru-RU" sz="1400" dirty="0" smtClean="0"/>
              <a:t> </a:t>
            </a:r>
            <a:r>
              <a:rPr lang="ru-RU" sz="1400" dirty="0" err="1" smtClean="0"/>
              <a:t>чиққандан кейин</a:t>
            </a:r>
            <a:r>
              <a:rPr lang="ru-RU" sz="1400" dirty="0" smtClean="0"/>
              <a:t> тез </a:t>
            </a:r>
            <a:r>
              <a:rPr lang="ru-RU" sz="1400" dirty="0" err="1" smtClean="0"/>
              <a:t>ўсади</a:t>
            </a:r>
            <a:r>
              <a:rPr lang="ru-RU" sz="1400" dirty="0" smtClean="0"/>
              <a:t>, </a:t>
            </a:r>
            <a:r>
              <a:rPr lang="ru-RU" sz="1400" dirty="0" err="1" smtClean="0"/>
              <a:t>остида</a:t>
            </a:r>
            <a:r>
              <a:rPr lang="ru-RU" sz="1400" dirty="0" smtClean="0"/>
              <a:t> </a:t>
            </a:r>
            <a:r>
              <a:rPr lang="ru-RU" sz="1400" dirty="0" err="1" smtClean="0"/>
              <a:t>бегона</a:t>
            </a:r>
            <a:r>
              <a:rPr lang="ru-RU" sz="1400" dirty="0" smtClean="0"/>
              <a:t> </a:t>
            </a:r>
            <a:r>
              <a:rPr lang="ru-RU" sz="1400" dirty="0" err="1" smtClean="0"/>
              <a:t>ўтлар</a:t>
            </a:r>
            <a:r>
              <a:rPr lang="ru-RU" sz="1400" dirty="0" smtClean="0"/>
              <a:t> </a:t>
            </a:r>
            <a:r>
              <a:rPr lang="ru-RU" sz="1400" dirty="0" err="1" smtClean="0"/>
              <a:t>яхши</a:t>
            </a:r>
            <a:r>
              <a:rPr lang="ru-RU" sz="1400" dirty="0" smtClean="0"/>
              <a:t> </a:t>
            </a:r>
            <a:r>
              <a:rPr lang="ru-RU" sz="1400" dirty="0" err="1" smtClean="0"/>
              <a:t>ривожланмайди</a:t>
            </a:r>
            <a:r>
              <a:rPr lang="ru-RU" sz="1400" dirty="0" smtClean="0"/>
              <a:t> </a:t>
            </a:r>
            <a:r>
              <a:rPr lang="ru-RU" sz="1400" dirty="0" err="1" smtClean="0"/>
              <a:t>ва</a:t>
            </a:r>
            <a:r>
              <a:rPr lang="ru-RU" sz="1400" dirty="0" smtClean="0"/>
              <a:t> </a:t>
            </a:r>
            <a:r>
              <a:rPr lang="ru-RU" sz="1400" dirty="0" err="1" smtClean="0"/>
              <a:t>экин</a:t>
            </a:r>
            <a:r>
              <a:rPr lang="ru-RU" sz="1400" dirty="0" smtClean="0"/>
              <a:t> </a:t>
            </a:r>
            <a:r>
              <a:rPr lang="ru-RU" sz="1400" dirty="0" err="1" smtClean="0"/>
              <a:t>улардан</a:t>
            </a:r>
            <a:r>
              <a:rPr lang="ru-RU" sz="1400" dirty="0" smtClean="0"/>
              <a:t> </a:t>
            </a:r>
            <a:r>
              <a:rPr lang="ru-RU" sz="1400" dirty="0" err="1" smtClean="0"/>
              <a:t>кам</a:t>
            </a:r>
            <a:r>
              <a:rPr lang="ru-RU" sz="1400" dirty="0" smtClean="0"/>
              <a:t> </a:t>
            </a:r>
            <a:r>
              <a:rPr lang="ru-RU" sz="1400" dirty="0" err="1" smtClean="0"/>
              <a:t>зарарланади</a:t>
            </a:r>
            <a:r>
              <a:rPr lang="ru-RU" sz="1400" dirty="0" smtClean="0"/>
              <a:t>. </a:t>
            </a:r>
            <a:r>
              <a:rPr lang="ru-RU" sz="1400" dirty="0" err="1" smtClean="0"/>
              <a:t>Аммо</a:t>
            </a:r>
            <a:r>
              <a:rPr lang="ru-RU" sz="1400" dirty="0" smtClean="0"/>
              <a:t> сули </a:t>
            </a:r>
            <a:r>
              <a:rPr lang="ru-RU" sz="1400" dirty="0" err="1" smtClean="0"/>
              <a:t>экилган</a:t>
            </a:r>
            <a:r>
              <a:rPr lang="ru-RU" sz="1400" dirty="0" smtClean="0"/>
              <a:t> </a:t>
            </a:r>
            <a:r>
              <a:rPr lang="ru-RU" sz="1400" dirty="0" err="1" smtClean="0"/>
              <a:t>майдонни</a:t>
            </a:r>
            <a:r>
              <a:rPr lang="ru-RU" sz="1400" dirty="0" smtClean="0"/>
              <a:t> </a:t>
            </a:r>
            <a:r>
              <a:rPr lang="ru-RU" sz="1400" dirty="0" err="1" smtClean="0"/>
              <a:t>бегона</a:t>
            </a:r>
            <a:r>
              <a:rPr lang="ru-RU" sz="1400" dirty="0" smtClean="0"/>
              <a:t> </a:t>
            </a:r>
            <a:r>
              <a:rPr lang="ru-RU" sz="1400" dirty="0" err="1" smtClean="0"/>
              <a:t>ўтлар</a:t>
            </a:r>
            <a:r>
              <a:rPr lang="ru-RU" sz="1400" dirty="0" smtClean="0"/>
              <a:t> </a:t>
            </a:r>
            <a:r>
              <a:rPr lang="ru-RU" sz="1400" dirty="0" err="1" smtClean="0"/>
              <a:t>босиб</a:t>
            </a:r>
            <a:r>
              <a:rPr lang="ru-RU" sz="1400" dirty="0" smtClean="0"/>
              <a:t> </a:t>
            </a:r>
            <a:r>
              <a:rPr lang="ru-RU" sz="1400" dirty="0" err="1" smtClean="0"/>
              <a:t>кетса</a:t>
            </a:r>
            <a:r>
              <a:rPr lang="ru-RU" sz="1400" dirty="0" smtClean="0"/>
              <a:t>, </a:t>
            </a:r>
            <a:r>
              <a:rPr lang="ru-RU" sz="1400" dirty="0" err="1" smtClean="0"/>
              <a:t>уларга</a:t>
            </a:r>
            <a:r>
              <a:rPr lang="ru-RU" sz="1400" dirty="0" smtClean="0"/>
              <a:t> </a:t>
            </a:r>
            <a:r>
              <a:rPr lang="ru-RU" sz="1400" dirty="0" err="1" smtClean="0"/>
              <a:t>қарши гербицидлардан</a:t>
            </a:r>
            <a:r>
              <a:rPr lang="ru-RU" sz="1400" dirty="0" smtClean="0"/>
              <a:t> </a:t>
            </a:r>
            <a:r>
              <a:rPr lang="ru-RU" sz="1400" dirty="0" err="1" smtClean="0"/>
              <a:t>фойдаланилади</a:t>
            </a:r>
            <a:r>
              <a:rPr lang="ru-RU" sz="1400" dirty="0" smtClean="0"/>
              <a:t>.</a:t>
            </a:r>
          </a:p>
          <a:p>
            <a:pPr marL="0" indent="715963" algn="just" eaLnBrk="1" hangingPunct="1">
              <a:lnSpc>
                <a:spcPct val="80000"/>
              </a:lnSpc>
            </a:pPr>
            <a:r>
              <a:rPr lang="ru-RU" sz="1400" dirty="0" err="1" smtClean="0"/>
              <a:t>Экин</a:t>
            </a:r>
            <a:r>
              <a:rPr lang="ru-RU" sz="1400" dirty="0" smtClean="0"/>
              <a:t> </a:t>
            </a:r>
            <a:r>
              <a:rPr lang="ru-RU" sz="1400" dirty="0" err="1" smtClean="0"/>
              <a:t>майдонлари</a:t>
            </a:r>
            <a:r>
              <a:rPr lang="ru-RU" sz="1400" dirty="0" smtClean="0"/>
              <a:t> </a:t>
            </a:r>
            <a:r>
              <a:rPr lang="ru-RU" sz="1400" dirty="0" err="1" smtClean="0"/>
              <a:t>турли</a:t>
            </a:r>
            <a:r>
              <a:rPr lang="ru-RU" sz="1400" dirty="0" smtClean="0"/>
              <a:t> </a:t>
            </a:r>
            <a:r>
              <a:rPr lang="ru-RU" sz="1400" dirty="0" err="1" smtClean="0"/>
              <a:t>зараркунанда</a:t>
            </a:r>
            <a:r>
              <a:rPr lang="ru-RU" sz="1400" dirty="0" smtClean="0"/>
              <a:t> </a:t>
            </a:r>
            <a:r>
              <a:rPr lang="ru-RU" sz="1400" dirty="0" err="1" smtClean="0"/>
              <a:t>ва</a:t>
            </a:r>
            <a:r>
              <a:rPr lang="ru-RU" sz="1400" dirty="0" smtClean="0"/>
              <a:t> </a:t>
            </a:r>
            <a:r>
              <a:rPr lang="ru-RU" sz="1400" dirty="0" err="1" smtClean="0"/>
              <a:t>касалликлар</a:t>
            </a:r>
            <a:r>
              <a:rPr lang="ru-RU" sz="1400" dirty="0" smtClean="0"/>
              <a:t> </a:t>
            </a:r>
            <a:r>
              <a:rPr lang="ru-RU" sz="1400" dirty="0" err="1" smtClean="0"/>
              <a:t>билан</a:t>
            </a:r>
            <a:r>
              <a:rPr lang="ru-RU" sz="1400" dirty="0" smtClean="0"/>
              <a:t> </a:t>
            </a:r>
            <a:r>
              <a:rPr lang="ru-RU" sz="1400" dirty="0" err="1" smtClean="0"/>
              <a:t>зарарланиши</a:t>
            </a:r>
            <a:r>
              <a:rPr lang="ru-RU" sz="1400" dirty="0" smtClean="0"/>
              <a:t> </a:t>
            </a:r>
            <a:r>
              <a:rPr lang="ru-RU" sz="1400" dirty="0" err="1" smtClean="0"/>
              <a:t>мумкин</a:t>
            </a:r>
            <a:r>
              <a:rPr lang="ru-RU" sz="1400" dirty="0" smtClean="0"/>
              <a:t>, бунда </a:t>
            </a:r>
            <a:r>
              <a:rPr lang="ru-RU" sz="1400" dirty="0" err="1" smtClean="0"/>
              <a:t>рухсат</a:t>
            </a:r>
            <a:r>
              <a:rPr lang="ru-RU" sz="1400" dirty="0" smtClean="0"/>
              <a:t> </a:t>
            </a:r>
            <a:r>
              <a:rPr lang="ru-RU" sz="1400" dirty="0" err="1" smtClean="0"/>
              <a:t>этилган</a:t>
            </a:r>
            <a:r>
              <a:rPr lang="ru-RU" sz="1400" dirty="0" smtClean="0"/>
              <a:t> </a:t>
            </a:r>
            <a:r>
              <a:rPr lang="ru-RU" sz="1400" dirty="0" err="1" smtClean="0"/>
              <a:t>кимёвий</a:t>
            </a:r>
            <a:r>
              <a:rPr lang="ru-RU" sz="1400" dirty="0" smtClean="0"/>
              <a:t> </a:t>
            </a:r>
            <a:r>
              <a:rPr lang="ru-RU" sz="1400" dirty="0" err="1" smtClean="0"/>
              <a:t>препаратлар</a:t>
            </a:r>
            <a:r>
              <a:rPr lang="ru-RU" sz="1400" dirty="0" smtClean="0"/>
              <a:t> </a:t>
            </a:r>
            <a:r>
              <a:rPr lang="ru-RU" sz="1400" dirty="0" err="1" smtClean="0"/>
              <a:t>қўлланилади</a:t>
            </a:r>
            <a:r>
              <a:rPr lang="ru-RU" sz="1400" dirty="0" smtClean="0"/>
              <a:t>.</a:t>
            </a:r>
          </a:p>
          <a:p>
            <a:pPr marL="0" indent="715963" algn="just" eaLnBrk="1" hangingPunct="1">
              <a:lnSpc>
                <a:spcPct val="80000"/>
              </a:lnSpc>
            </a:pPr>
            <a:r>
              <a:rPr lang="ru-RU" sz="1400" dirty="0" err="1" smtClean="0"/>
              <a:t>Сулини</a:t>
            </a:r>
            <a:r>
              <a:rPr lang="ru-RU" sz="1400" dirty="0" smtClean="0"/>
              <a:t> </a:t>
            </a:r>
            <a:r>
              <a:rPr lang="ru-RU" sz="1400" dirty="0" err="1" smtClean="0"/>
              <a:t>йиғиштириш муддати</a:t>
            </a:r>
            <a:r>
              <a:rPr lang="ru-RU" sz="1400" dirty="0" smtClean="0"/>
              <a:t> </a:t>
            </a:r>
            <a:r>
              <a:rPr lang="ru-RU" sz="1400" dirty="0" err="1" smtClean="0"/>
              <a:t>доннинг</a:t>
            </a:r>
            <a:r>
              <a:rPr lang="ru-RU" sz="1400" dirty="0" smtClean="0"/>
              <a:t> </a:t>
            </a:r>
            <a:r>
              <a:rPr lang="ru-RU" sz="1400" dirty="0" err="1" smtClean="0"/>
              <a:t>пишиш</a:t>
            </a:r>
            <a:r>
              <a:rPr lang="ru-RU" sz="1400" dirty="0" smtClean="0"/>
              <a:t> </a:t>
            </a:r>
            <a:r>
              <a:rPr lang="ru-RU" sz="1400" dirty="0" err="1" smtClean="0"/>
              <a:t>ҳолатига кўра</a:t>
            </a:r>
            <a:r>
              <a:rPr lang="ru-RU" sz="1400" dirty="0" smtClean="0"/>
              <a:t> </a:t>
            </a:r>
            <a:r>
              <a:rPr lang="ru-RU" sz="1400" dirty="0" err="1" smtClean="0"/>
              <a:t>белгиланади</a:t>
            </a:r>
            <a:r>
              <a:rPr lang="ru-RU" sz="1400" dirty="0" smtClean="0"/>
              <a:t>. </a:t>
            </a:r>
            <a:r>
              <a:rPr lang="ru-RU" sz="1400" dirty="0" err="1" smtClean="0"/>
              <a:t>Тўкилиш</a:t>
            </a:r>
            <a:r>
              <a:rPr lang="ru-RU" sz="1400" dirty="0" smtClean="0"/>
              <a:t> </a:t>
            </a:r>
            <a:r>
              <a:rPr lang="ru-RU" sz="1400" dirty="0" err="1" smtClean="0"/>
              <a:t>натижасида</a:t>
            </a:r>
            <a:r>
              <a:rPr lang="ru-RU" sz="1400" dirty="0" smtClean="0"/>
              <a:t> </a:t>
            </a:r>
            <a:r>
              <a:rPr lang="ru-RU" sz="1400" dirty="0" err="1" smtClean="0"/>
              <a:t>доннинг</a:t>
            </a:r>
            <a:r>
              <a:rPr lang="ru-RU" sz="1400" dirty="0" smtClean="0"/>
              <a:t> </a:t>
            </a:r>
            <a:r>
              <a:rPr lang="ru-RU" sz="1400" dirty="0" err="1" smtClean="0"/>
              <a:t>нобудгарчилигини</a:t>
            </a:r>
            <a:r>
              <a:rPr lang="ru-RU" sz="1400" dirty="0" smtClean="0"/>
              <a:t> </a:t>
            </a:r>
            <a:r>
              <a:rPr lang="ru-RU" sz="1400" dirty="0" err="1" smtClean="0"/>
              <a:t>камайтириш</a:t>
            </a:r>
            <a:r>
              <a:rPr lang="ru-RU" sz="1400" dirty="0" smtClean="0"/>
              <a:t> </a:t>
            </a:r>
            <a:r>
              <a:rPr lang="ru-RU" sz="1400" dirty="0" err="1" smtClean="0"/>
              <a:t>учун</a:t>
            </a:r>
            <a:r>
              <a:rPr lang="ru-RU" sz="1400" dirty="0" smtClean="0"/>
              <a:t> </a:t>
            </a:r>
            <a:r>
              <a:rPr lang="ru-RU" sz="1400" dirty="0" err="1" smtClean="0"/>
              <a:t>рўвакнинг</a:t>
            </a:r>
            <a:r>
              <a:rPr lang="ru-RU" sz="1400" dirty="0" smtClean="0"/>
              <a:t> </a:t>
            </a:r>
            <a:r>
              <a:rPr lang="ru-RU" sz="1400" dirty="0" err="1" smtClean="0"/>
              <a:t>учки</a:t>
            </a:r>
            <a:r>
              <a:rPr lang="ru-RU" sz="1400" dirty="0" smtClean="0"/>
              <a:t> </a:t>
            </a:r>
            <a:r>
              <a:rPr lang="ru-RU" sz="1400" dirty="0" err="1" smtClean="0"/>
              <a:t>қисмидаги донлар</a:t>
            </a:r>
            <a:r>
              <a:rPr lang="ru-RU" sz="1400" dirty="0" smtClean="0"/>
              <a:t> </a:t>
            </a:r>
            <a:r>
              <a:rPr lang="ru-RU" sz="1400" dirty="0" err="1" smtClean="0"/>
              <a:t>тўла</a:t>
            </a:r>
            <a:r>
              <a:rPr lang="ru-RU" sz="1400" dirty="0" smtClean="0"/>
              <a:t> </a:t>
            </a:r>
            <a:r>
              <a:rPr lang="ru-RU" sz="1400" dirty="0" err="1" smtClean="0"/>
              <a:t>пишганда</a:t>
            </a:r>
            <a:r>
              <a:rPr lang="ru-RU" sz="1400" dirty="0" smtClean="0"/>
              <a:t>, </a:t>
            </a:r>
            <a:r>
              <a:rPr lang="ru-RU" sz="1400" dirty="0" err="1" smtClean="0"/>
              <a:t>рўвакдаги</a:t>
            </a:r>
            <a:r>
              <a:rPr lang="ru-RU" sz="1400" dirty="0" smtClean="0"/>
              <a:t> </a:t>
            </a:r>
            <a:r>
              <a:rPr lang="ru-RU" sz="1400" dirty="0" err="1" smtClean="0"/>
              <a:t>ҳамма донлар</a:t>
            </a:r>
            <a:r>
              <a:rPr lang="ru-RU" sz="1400" dirty="0" smtClean="0"/>
              <a:t> </a:t>
            </a:r>
            <a:r>
              <a:rPr lang="ru-RU" sz="1400" dirty="0" err="1" smtClean="0"/>
              <a:t>пишишини</a:t>
            </a:r>
            <a:r>
              <a:rPr lang="ru-RU" sz="1400" dirty="0" smtClean="0"/>
              <a:t> </a:t>
            </a:r>
            <a:r>
              <a:rPr lang="ru-RU" sz="1400" dirty="0" err="1" smtClean="0"/>
              <a:t>кутмасдан</a:t>
            </a:r>
            <a:r>
              <a:rPr lang="ru-RU" sz="1400" dirty="0" smtClean="0"/>
              <a:t> </a:t>
            </a:r>
            <a:r>
              <a:rPr lang="ru-RU" sz="1400" dirty="0" err="1" smtClean="0"/>
              <a:t>ўриб</a:t>
            </a:r>
            <a:r>
              <a:rPr lang="ru-RU" sz="1400" dirty="0" smtClean="0"/>
              <a:t> </a:t>
            </a:r>
            <a:r>
              <a:rPr lang="ru-RU" sz="1400" dirty="0" err="1" smtClean="0"/>
              <a:t>йиғиштириб олишни</a:t>
            </a:r>
            <a:r>
              <a:rPr lang="ru-RU" sz="1400" dirty="0" smtClean="0"/>
              <a:t> </a:t>
            </a:r>
            <a:r>
              <a:rPr lang="ru-RU" sz="1400" dirty="0" err="1" smtClean="0"/>
              <a:t>бошлаш</a:t>
            </a:r>
            <a:r>
              <a:rPr lang="ru-RU" sz="1400" dirty="0" smtClean="0"/>
              <a:t> </a:t>
            </a:r>
            <a:r>
              <a:rPr lang="ru-RU" sz="1400" dirty="0" err="1" smtClean="0"/>
              <a:t>маъқулдир.</a:t>
            </a:r>
            <a:r>
              <a:rPr lang="ru-RU" sz="1400" dirty="0" smtClean="0"/>
              <a:t> </a:t>
            </a:r>
            <a:r>
              <a:rPr lang="ru-RU" sz="1400" dirty="0" err="1" smtClean="0"/>
              <a:t>Сулини</a:t>
            </a:r>
            <a:r>
              <a:rPr lang="ru-RU" sz="1400" dirty="0" smtClean="0"/>
              <a:t> </a:t>
            </a:r>
            <a:r>
              <a:rPr lang="ru-RU" sz="1400" dirty="0" err="1" smtClean="0"/>
              <a:t>турли</a:t>
            </a:r>
            <a:r>
              <a:rPr lang="ru-RU" sz="1400" dirty="0" smtClean="0"/>
              <a:t> </a:t>
            </a:r>
            <a:r>
              <a:rPr lang="ru-RU" sz="1400" dirty="0" err="1" smtClean="0"/>
              <a:t>русумлардаги</a:t>
            </a:r>
            <a:r>
              <a:rPr lang="ru-RU" sz="1400" dirty="0" smtClean="0"/>
              <a:t> </a:t>
            </a:r>
            <a:r>
              <a:rPr lang="ru-RU" sz="1400" dirty="0" err="1" smtClean="0"/>
              <a:t>комбайнларда</a:t>
            </a:r>
            <a:r>
              <a:rPr lang="ru-RU" sz="1400" dirty="0" smtClean="0"/>
              <a:t> </a:t>
            </a:r>
            <a:r>
              <a:rPr lang="ru-RU" sz="1400" dirty="0" err="1" smtClean="0"/>
              <a:t>ўриб-янчиб</a:t>
            </a:r>
            <a:r>
              <a:rPr lang="ru-RU" sz="1400" dirty="0" smtClean="0"/>
              <a:t> </a:t>
            </a:r>
            <a:r>
              <a:rPr lang="ru-RU" sz="1400" dirty="0" err="1" smtClean="0"/>
              <a:t>олиш</a:t>
            </a:r>
            <a:r>
              <a:rPr lang="ru-RU" sz="1400" dirty="0" smtClean="0"/>
              <a:t> </a:t>
            </a:r>
            <a:r>
              <a:rPr lang="ru-RU" sz="1400" dirty="0" err="1" smtClean="0"/>
              <a:t>мумкин</a:t>
            </a:r>
            <a:r>
              <a:rPr lang="ru-RU" sz="1400" dirty="0" smtClean="0"/>
              <a:t>.</a:t>
            </a:r>
          </a:p>
          <a:p>
            <a:pPr marL="0" indent="715963" algn="just" eaLnBrk="1" hangingPunct="1">
              <a:lnSpc>
                <a:spcPct val="80000"/>
              </a:lnSpc>
            </a:pPr>
            <a:endParaRPr lang="ru-RU" sz="1400" dirty="0" smtClean="0"/>
          </a:p>
        </p:txBody>
      </p:sp>
      <p:pic>
        <p:nvPicPr>
          <p:cNvPr id="38917" name="Picture 5" descr="C:\КАФЕДРА\Укув услубий мажмуалар\Усимликшунослик ва Пахтачилик фанидан мажмуалар\Усимликшунослик расмлар\3.Сули\Етиштириш\скачанные файлы10.jpg"/>
          <p:cNvPicPr>
            <a:picLocks noChangeAspect="1" noChangeArrowheads="1"/>
          </p:cNvPicPr>
          <p:nvPr/>
        </p:nvPicPr>
        <p:blipFill>
          <a:blip r:embed="rId2"/>
          <a:srcRect/>
          <a:stretch>
            <a:fillRect/>
          </a:stretch>
        </p:blipFill>
        <p:spPr bwMode="auto">
          <a:xfrm>
            <a:off x="71438" y="3429000"/>
            <a:ext cx="3214678" cy="3211516"/>
          </a:xfrm>
          <a:prstGeom prst="rect">
            <a:avLst/>
          </a:prstGeom>
          <a:noFill/>
        </p:spPr>
      </p:pic>
      <p:pic>
        <p:nvPicPr>
          <p:cNvPr id="6" name="Picture 4" descr="C:\КАФЕДРА\Укув услубий мажмуалар\Усимликшунослик ва Пахтачилик фанидан мажмуалар\Усимликшунослик расмлар\3.Сули\Етиштириш\утмишдош.jpg"/>
          <p:cNvPicPr>
            <a:picLocks noChangeAspect="1" noChangeArrowheads="1"/>
          </p:cNvPicPr>
          <p:nvPr/>
        </p:nvPicPr>
        <p:blipFill>
          <a:blip r:embed="rId3"/>
          <a:srcRect/>
          <a:stretch>
            <a:fillRect/>
          </a:stretch>
        </p:blipFill>
        <p:spPr bwMode="auto">
          <a:xfrm>
            <a:off x="71438" y="357166"/>
            <a:ext cx="3214678" cy="2571768"/>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642942"/>
          </a:xfrm>
        </p:spPr>
        <p:style>
          <a:lnRef idx="1">
            <a:schemeClr val="accent6"/>
          </a:lnRef>
          <a:fillRef idx="3">
            <a:schemeClr val="accent6"/>
          </a:fillRef>
          <a:effectRef idx="2">
            <a:schemeClr val="accent6"/>
          </a:effectRef>
          <a:fontRef idx="minor">
            <a:schemeClr val="lt1"/>
          </a:fontRef>
        </p:style>
        <p:txBody>
          <a:bodyPr/>
          <a:lstStyle/>
          <a:p>
            <a:r>
              <a:rPr lang="uz-Cyrl-UZ" sz="3600" b="1" smtClean="0"/>
              <a:t>ОҚЖЎХОРИ</a:t>
            </a:r>
            <a:endParaRPr lang="ru-RU" sz="3600" b="1" dirty="0"/>
          </a:p>
        </p:txBody>
      </p:sp>
      <p:sp>
        <p:nvSpPr>
          <p:cNvPr id="270339" name="Rectangle 3"/>
          <p:cNvSpPr>
            <a:spLocks noGrp="1" noChangeArrowheads="1"/>
          </p:cNvSpPr>
          <p:nvPr>
            <p:ph idx="1"/>
          </p:nvPr>
        </p:nvSpPr>
        <p:spPr>
          <a:xfrm>
            <a:off x="80994" y="785794"/>
            <a:ext cx="8991600" cy="2357454"/>
          </a:xfrm>
        </p:spPr>
        <p:txBody>
          <a:bodyPr>
            <a:noAutofit/>
          </a:bodyPr>
          <a:lstStyle/>
          <a:p>
            <a:r>
              <a:rPr lang="uz-Cyrl-UZ" sz="1600" smtClean="0"/>
              <a:t>Оқжўхори турли мақсадлар учун экилади. Африка ва Осиёнинг кўпчилик мамлакатларида, шунингдек, Ўзбекистон давлатларида унинг дони (ёрма ва ун ҳолатида) аҳоли учун озиқ-овқат, крахмал-патока ва пиво пишириш саноати учун хом ашё ҳисобланади.</a:t>
            </a:r>
            <a:endParaRPr lang="ru-RU" sz="1600" smtClean="0"/>
          </a:p>
          <a:p>
            <a:r>
              <a:rPr lang="uz-Cyrl-UZ" sz="1600" smtClean="0"/>
              <a:t>Оқжўхори яхши озуқабоп экин ҳисобланади, унинг 100 кг донида 119 озуқа бирлиги, кўк массасида- 23,5; силосида-22; пичанида - 49,2 озуқа бирлиги бор. </a:t>
            </a:r>
            <a:r>
              <a:rPr lang="ru-RU" sz="1600" smtClean="0"/>
              <a:t>Донида 25 фоизгача протеин, поясида (ширин навларда) 10-15 фоиз шакар моддаси бўлади. Пичани тўйимли бўлиб, унда ўртача 7,17 фоиз протеин бўлади.</a:t>
            </a:r>
            <a:endParaRPr lang="ru-RU" sz="1600" dirty="0"/>
          </a:p>
        </p:txBody>
      </p:sp>
      <p:pic>
        <p:nvPicPr>
          <p:cNvPr id="9" name="Содержимое 5" descr="File:Turpan Millet.jpg">
            <a:hlinkClick r:id="rId2"/>
          </p:cNvPr>
          <p:cNvPicPr>
            <a:picLocks/>
          </p:cNvPicPr>
          <p:nvPr/>
        </p:nvPicPr>
        <p:blipFill>
          <a:blip r:embed="rId3"/>
          <a:srcRect/>
          <a:stretch>
            <a:fillRect/>
          </a:stretch>
        </p:blipFill>
        <p:spPr bwMode="auto">
          <a:xfrm>
            <a:off x="211860" y="2987992"/>
            <a:ext cx="4431577" cy="3680375"/>
          </a:xfrm>
          <a:prstGeom prst="roundRect">
            <a:avLst>
              <a:gd name="adj" fmla="val 16667"/>
            </a:avLst>
          </a:prstGeom>
          <a:noFill/>
          <a:ln w="9525">
            <a:noFill/>
            <a:miter lim="800000"/>
            <a:headEnd/>
            <a:tailEnd/>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Рисунок 9" descr="Sorghum bicolor Moench"/>
          <p:cNvPicPr/>
          <p:nvPr/>
        </p:nvPicPr>
        <p:blipFill>
          <a:blip r:embed="rId4"/>
          <a:srcRect/>
          <a:stretch>
            <a:fillRect/>
          </a:stretch>
        </p:blipFill>
        <p:spPr bwMode="auto">
          <a:xfrm>
            <a:off x="4572000" y="2953568"/>
            <a:ext cx="4357718" cy="376158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85728"/>
            <a:ext cx="8229600" cy="928694"/>
          </a:xfrm>
        </p:spPr>
        <p:txBody>
          <a:bodyPr>
            <a:noAutofit/>
          </a:bodyPr>
          <a:lstStyle/>
          <a:p>
            <a:pPr algn="ctr"/>
            <a:r>
              <a:rPr lang="uz-Cyrl-UZ" sz="3200" b="1" smtClean="0"/>
              <a:t>Жўхорини</a:t>
            </a:r>
            <a:r>
              <a:rPr lang="uz-Cyrl-UZ" sz="3200" smtClean="0">
                <a:solidFill>
                  <a:srgbClr val="002060"/>
                </a:solidFill>
                <a:latin typeface="Times New Roman" pitchFamily="18" charset="0"/>
                <a:cs typeface="Times New Roman" pitchFamily="18" charset="0"/>
              </a:rPr>
              <a:t> </a:t>
            </a:r>
            <a:r>
              <a:rPr lang="ru-RU" sz="3200" b="1" smtClean="0"/>
              <a:t>ботаник ва </a:t>
            </a:r>
            <a:r>
              <a:rPr lang="ru-RU" sz="3200" b="1" smtClean="0"/>
              <a:t>биологик хусусиятлари</a:t>
            </a:r>
            <a:r>
              <a:rPr lang="ru-RU" sz="3200" smtClean="0"/>
              <a:t>.</a:t>
            </a:r>
            <a:endParaRPr lang="ru-RU" sz="3200"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214282" y="1214422"/>
            <a:ext cx="8715436" cy="2357454"/>
          </a:xfrm>
        </p:spPr>
        <p:txBody>
          <a:bodyPr>
            <a:normAutofit/>
          </a:bodyPr>
          <a:lstStyle/>
          <a:p>
            <a:pPr algn="just"/>
            <a:r>
              <a:rPr lang="ru-RU" sz="2800" smtClean="0"/>
              <a:t>Жўхори авлоди (Sorghum Moench) нинг 50 га яқин турлари бўлиб, шундан 4 таси маданий ҳисобланади. Оддий жўхори -S. vulga</a:t>
            </a:r>
            <a:r>
              <a:rPr lang="en-US" sz="2800" smtClean="0"/>
              <a:t>r</a:t>
            </a:r>
            <a:r>
              <a:rPr lang="ru-RU" sz="2800" smtClean="0"/>
              <a:t>e Pers.; жўхори- S. cernum Host.; гаолян-S. chinense Jakuchev; судан ўти-S. sudanense Pers.</a:t>
            </a:r>
            <a:endParaRPr lang="ru-RU" dirty="0"/>
          </a:p>
        </p:txBody>
      </p:sp>
      <p:pic>
        <p:nvPicPr>
          <p:cNvPr id="4" name="Рисунок 3" descr="https://upload.wikimedia.org/wikipedia/commons/thumb/6/65/A_closeup_of_white_sorghum.JPG/220px-A_closeup_of_white_sorghum.JPG">
            <a:hlinkClick r:id="rId2"/>
          </p:cNvPr>
          <p:cNvPicPr/>
          <p:nvPr/>
        </p:nvPicPr>
        <p:blipFill>
          <a:blip r:embed="rId3"/>
          <a:srcRect/>
          <a:stretch>
            <a:fillRect/>
          </a:stretch>
        </p:blipFill>
        <p:spPr bwMode="auto">
          <a:xfrm>
            <a:off x="214282" y="3786190"/>
            <a:ext cx="3000396" cy="200026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Рисунок 5" descr="http://terebess.hu/tiszaorveny/fuszer/sorghum_bicolor5.jpg"/>
          <p:cNvPicPr/>
          <p:nvPr/>
        </p:nvPicPr>
        <p:blipFill>
          <a:blip r:embed="rId4"/>
          <a:srcRect/>
          <a:stretch>
            <a:fillRect/>
          </a:stretch>
        </p:blipFill>
        <p:spPr bwMode="auto">
          <a:xfrm>
            <a:off x="6072198" y="4071942"/>
            <a:ext cx="2857520" cy="1357322"/>
          </a:xfrm>
          <a:prstGeom prst="snip2DiagRect">
            <a:avLst>
              <a:gd name="adj1" fmla="val 36989"/>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7" name="Рисунок 6" descr="http://www.agroatlas.ru/content/cultural/Sorghum_saccharatum_K/Sorghum_saccharatum_K.jpg"/>
          <p:cNvPicPr/>
          <p:nvPr/>
        </p:nvPicPr>
        <p:blipFill>
          <a:blip r:embed="rId5"/>
          <a:srcRect/>
          <a:stretch>
            <a:fillRect/>
          </a:stretch>
        </p:blipFill>
        <p:spPr bwMode="auto">
          <a:xfrm>
            <a:off x="3500430" y="3571876"/>
            <a:ext cx="2143140" cy="25717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a:t> </a:t>
            </a:r>
            <a:endParaRPr lang="ru-RU">
              <a:solidFill>
                <a:srgbClr val="00B050"/>
              </a:solidFill>
            </a:endParaRPr>
          </a:p>
        </p:txBody>
      </p:sp>
      <p:graphicFrame>
        <p:nvGraphicFramePr>
          <p:cNvPr id="12" name="Схема 11"/>
          <p:cNvGraphicFramePr/>
          <p:nvPr/>
        </p:nvGraphicFramePr>
        <p:xfrm>
          <a:off x="0" y="142852"/>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4" descr="Маккажухори16"/>
          <p:cNvPicPr>
            <a:picLocks noChangeAspect="1" noChangeArrowheads="1"/>
          </p:cNvPicPr>
          <p:nvPr/>
        </p:nvPicPr>
        <p:blipFill>
          <a:blip r:embed="rId6"/>
          <a:srcRect/>
          <a:stretch>
            <a:fillRect/>
          </a:stretch>
        </p:blipFill>
        <p:spPr bwMode="auto">
          <a:xfrm>
            <a:off x="285720" y="4071942"/>
            <a:ext cx="3000396" cy="2214578"/>
          </a:xfrm>
          <a:prstGeom prst="rect">
            <a:avLst/>
          </a:prstGeom>
          <a:noFill/>
          <a:ln w="9525">
            <a:noFill/>
            <a:miter lim="800000"/>
            <a:headEnd/>
            <a:tailEnd/>
          </a:ln>
        </p:spPr>
      </p:pic>
      <p:pic>
        <p:nvPicPr>
          <p:cNvPr id="7" name="Рисунок 6" descr="Sorghum bicolor Moench"/>
          <p:cNvPicPr/>
          <p:nvPr/>
        </p:nvPicPr>
        <p:blipFill>
          <a:blip r:embed="rId7"/>
          <a:srcRect/>
          <a:stretch>
            <a:fillRect/>
          </a:stretch>
        </p:blipFill>
        <p:spPr bwMode="auto">
          <a:xfrm>
            <a:off x="5715008" y="4143380"/>
            <a:ext cx="3357586" cy="2428892"/>
          </a:xfrm>
          <a:prstGeom prst="ellipse">
            <a:avLst/>
          </a:prstGeom>
          <a:ln>
            <a:noFill/>
          </a:ln>
          <a:effectLst>
            <a:softEdge rad="112500"/>
          </a:effectLst>
        </p:spPr>
      </p:pic>
      <p:pic>
        <p:nvPicPr>
          <p:cNvPr id="10" name="Рисунок 9"/>
          <p:cNvPicPr/>
          <p:nvPr/>
        </p:nvPicPr>
        <p:blipFill>
          <a:blip r:embed="rId8"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3643306" y="3857628"/>
            <a:ext cx="1857388" cy="2714644"/>
          </a:xfrm>
          <a:prstGeom prst="rect">
            <a:avLst/>
          </a:prstGeom>
          <a:ln>
            <a:noFill/>
          </a:ln>
          <a:effectLst>
            <a:outerShdw blurRad="190500" algn="tl" rotWithShape="0">
              <a:srgbClr val="000000">
                <a:alpha val="70000"/>
              </a:srgbClr>
            </a:outerShdw>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3964ef7c6963c3e7c7cf14fe49d3d75780d"/>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_rels/theme11.xml.rels><?xml version="1.0" encoding="UTF-8" standalone="yes"?>
<Relationships xmlns="http://schemas.openxmlformats.org/package/2006/relationships"><Relationship Id="rId1" Type="http://schemas.openxmlformats.org/officeDocument/2006/relationships/image" Target="../media/image7.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Оформление по умолчанию">
  <a:themeElements>
    <a:clrScheme name="Яркая">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Оформление по умолчанию">
      <a:majorFont>
        <a:latin typeface="Arial"/>
        <a:ea typeface=""/>
        <a:cs typeface=""/>
      </a:majorFont>
      <a:minorFont>
        <a:latin typeface="Arial"/>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_Поток">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1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1012</TotalTime>
  <Words>2010</Words>
  <Application>Microsoft Office PowerPoint</Application>
  <PresentationFormat>Экран (4:3)</PresentationFormat>
  <Paragraphs>322</Paragraphs>
  <Slides>25</Slides>
  <Notes>1</Notes>
  <HiddenSlides>0</HiddenSlides>
  <MMClips>0</MMClips>
  <ScaleCrop>false</ScaleCrop>
  <HeadingPairs>
    <vt:vector size="6" baseType="variant">
      <vt:variant>
        <vt:lpstr>Тема</vt:lpstr>
      </vt:variant>
      <vt:variant>
        <vt:i4>11</vt:i4>
      </vt:variant>
      <vt:variant>
        <vt:lpstr>Внедренные серверы OLE</vt:lpstr>
      </vt:variant>
      <vt:variant>
        <vt:i4>1</vt:i4>
      </vt:variant>
      <vt:variant>
        <vt:lpstr>Заголовки слайдов</vt:lpstr>
      </vt:variant>
      <vt:variant>
        <vt:i4>25</vt:i4>
      </vt:variant>
    </vt:vector>
  </HeadingPairs>
  <TitlesOfParts>
    <vt:vector size="37" baseType="lpstr">
      <vt:lpstr>Balloons</vt:lpstr>
      <vt:lpstr>Трек</vt:lpstr>
      <vt:lpstr>Солнцестояние</vt:lpstr>
      <vt:lpstr>Office Theme</vt:lpstr>
      <vt:lpstr>floral5</vt:lpstr>
      <vt:lpstr>1_Трек</vt:lpstr>
      <vt:lpstr>Поток</vt:lpstr>
      <vt:lpstr>Оформление по умолчанию</vt:lpstr>
      <vt:lpstr>Тема Office</vt:lpstr>
      <vt:lpstr>1_Тема Office</vt:lpstr>
      <vt:lpstr>1_Поток</vt:lpstr>
      <vt:lpstr>Точечный рисунок</vt:lpstr>
      <vt:lpstr>7-мавзу. ДАЛАЛАРДА ЕМ-ХАШАК ЕТИШТИРИШ.</vt:lpstr>
      <vt:lpstr>Режа</vt:lpstr>
      <vt:lpstr>Донли экинлар</vt:lpstr>
      <vt:lpstr>Слайд 4</vt:lpstr>
      <vt:lpstr>Ғалладон экинлари дони, уларнинг кимёвий таркиби ва тўйимлилиги, %</vt:lpstr>
      <vt:lpstr>Ғалладонларнинг кепаги, сомони ва тўпонининг тўйимлилиги </vt:lpstr>
      <vt:lpstr>Слайд 7</vt:lpstr>
      <vt:lpstr>ЖАВДАР</vt:lpstr>
      <vt:lpstr>Слайд 9</vt:lpstr>
      <vt:lpstr>БУҒДОЙ</vt:lpstr>
      <vt:lpstr>Слайд 11</vt:lpstr>
      <vt:lpstr>Слайд 12</vt:lpstr>
      <vt:lpstr>  КУЗГИ БУҒДОЙ ЕТИШТИРИШ АГРОТЕХНОЛОГИЯСИ</vt:lpstr>
      <vt:lpstr>ТРИТИКАЛЕ</vt:lpstr>
      <vt:lpstr>КУЗГИ АРПА</vt:lpstr>
      <vt:lpstr> Етиштириш технологияси</vt:lpstr>
      <vt:lpstr> Етиштириш технологияси</vt:lpstr>
      <vt:lpstr> Етиштириш технологияси</vt:lpstr>
      <vt:lpstr>СУЛИ</vt:lpstr>
      <vt:lpstr>Ботаник ва биологик хусусиятлари.</vt:lpstr>
      <vt:lpstr>Сули агротехникаси</vt:lpstr>
      <vt:lpstr>ОҚЖЎХОРИ</vt:lpstr>
      <vt:lpstr>Жўхорини ботаник ва биологик хусусиятлари.</vt:lpstr>
      <vt:lpstr> </vt:lpstr>
      <vt:lpstr>Слайд 25</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147</cp:revision>
  <cp:lastPrinted>1601-01-01T00:00:00Z</cp:lastPrinted>
  <dcterms:created xsi:type="dcterms:W3CDTF">2011-08-22T10:27:00Z</dcterms:created>
  <dcterms:modified xsi:type="dcterms:W3CDTF">2017-11-15T06:14:22Z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