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86.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slideMasters/slideMaster8.xml" ContentType="application/vnd.openxmlformats-officedocument.presentationml.slideMaster+xml"/>
  <Override PartName="/ppt/diagrams/layout1.xml" ContentType="application/vnd.openxmlformats-officedocument.drawingml.diagramLayou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Default Extension="png" ContentType="image/png"/>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Override PartName="/ppt/slideLayouts/slideLayout90.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7.xml" ContentType="application/vnd.openxmlformats-officedocument.presentationml.slideMaster+xml"/>
  <Override PartName="/ppt/theme/theme9.xml" ContentType="application/vnd.openxmlformats-officedocument.theme+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47" r:id="rId4"/>
    <p:sldMasterId id="2147483771" r:id="rId5"/>
    <p:sldMasterId id="2147483783" r:id="rId6"/>
    <p:sldMasterId id="2147483795" r:id="rId7"/>
    <p:sldMasterId id="2147483809" r:id="rId8"/>
  </p:sldMasterIdLst>
  <p:notesMasterIdLst>
    <p:notesMasterId r:id="rId37"/>
  </p:notesMasterIdLst>
  <p:sldIdLst>
    <p:sldId id="329" r:id="rId9"/>
    <p:sldId id="330" r:id="rId10"/>
    <p:sldId id="325" r:id="rId11"/>
    <p:sldId id="295" r:id="rId12"/>
    <p:sldId id="326" r:id="rId13"/>
    <p:sldId id="299" r:id="rId14"/>
    <p:sldId id="297" r:id="rId15"/>
    <p:sldId id="314" r:id="rId16"/>
    <p:sldId id="301" r:id="rId17"/>
    <p:sldId id="316" r:id="rId18"/>
    <p:sldId id="317" r:id="rId19"/>
    <p:sldId id="328" r:id="rId20"/>
    <p:sldId id="331" r:id="rId21"/>
    <p:sldId id="318" r:id="rId22"/>
    <p:sldId id="305" r:id="rId23"/>
    <p:sldId id="320" r:id="rId24"/>
    <p:sldId id="321" r:id="rId25"/>
    <p:sldId id="322" r:id="rId26"/>
    <p:sldId id="323" r:id="rId27"/>
    <p:sldId id="324" r:id="rId28"/>
    <p:sldId id="269" r:id="rId29"/>
    <p:sldId id="332" r:id="rId30"/>
    <p:sldId id="333" r:id="rId31"/>
    <p:sldId id="334" r:id="rId32"/>
    <p:sldId id="335" r:id="rId33"/>
    <p:sldId id="336" r:id="rId34"/>
    <p:sldId id="337" r:id="rId35"/>
    <p:sldId id="266" r:id="rId36"/>
  </p:sldIdLst>
  <p:sldSz cx="9144000" cy="6858000" type="screen4x3"/>
  <p:notesSz cx="6858000" cy="9144000"/>
  <p:custDataLst>
    <p:tags r:id="rId38"/>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1"/>
  <p:clrMru>
    <a:srgbClr val="0000FF"/>
    <a:srgbClr val="9933FF"/>
    <a:srgbClr val="006600"/>
    <a:srgbClr val="00808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s>
</file>

<file path=ppt/diagrams/_rels/data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56D32D-0686-47BF-A7D4-EC2F507301D9}" type="doc">
      <dgm:prSet loTypeId="urn:microsoft.com/office/officeart/2005/8/layout/hList7" loCatId="list" qsTypeId="urn:microsoft.com/office/officeart/2005/8/quickstyle/3d1" qsCatId="3D" csTypeId="urn:microsoft.com/office/officeart/2005/8/colors/colorful4" csCatId="colorful" phldr="1"/>
      <dgm:spPr/>
    </dgm:pt>
    <dgm:pt modelId="{B9E481E8-9107-4ED8-8CB9-DB02904006F3}">
      <dgm:prSet phldrT="[Текст]"/>
      <dgm:spPr/>
      <dgm:t>
        <a:bodyPr/>
        <a:lstStyle/>
        <a:p>
          <a:r>
            <a:rPr lang="ru-RU" smtClean="0"/>
            <a:t>Эркин боқиш: яйловда ҳайвонлар бутун яйлов даврида ҳар куни ўтлатилади.</a:t>
          </a:r>
          <a:endParaRPr lang="ru-RU"/>
        </a:p>
      </dgm:t>
    </dgm:pt>
    <dgm:pt modelId="{9438CF89-D1AC-4DB3-95F2-93B27D3AD3A8}" type="parTrans" cxnId="{36B7505D-4AF4-4538-8F20-71BD40252BD0}">
      <dgm:prSet/>
      <dgm:spPr/>
      <dgm:t>
        <a:bodyPr/>
        <a:lstStyle/>
        <a:p>
          <a:endParaRPr lang="ru-RU"/>
        </a:p>
      </dgm:t>
    </dgm:pt>
    <dgm:pt modelId="{2F3AE2DD-8E92-474A-AB96-42E5E5CA47D8}" type="sibTrans" cxnId="{36B7505D-4AF4-4538-8F20-71BD40252BD0}">
      <dgm:prSet/>
      <dgm:spPr/>
      <dgm:t>
        <a:bodyPr/>
        <a:lstStyle/>
        <a:p>
          <a:endParaRPr lang="ru-RU"/>
        </a:p>
      </dgm:t>
    </dgm:pt>
    <dgm:pt modelId="{C3DF1634-1289-4F8F-A2D2-56B5A9B0FC6B}">
      <dgm:prSet phldrT="[Текст]"/>
      <dgm:spPr/>
      <dgm:t>
        <a:bodyPr/>
        <a:lstStyle/>
        <a:p>
          <a:r>
            <a:rPr lang="ru-RU" smtClean="0"/>
            <a:t>Боғлаб боқишда ҳайвонлар арқонга боғлаб, яйловнинг кичик бир участкасида, бир кунда бир неча жойга кўчириб боқилади.</a:t>
          </a:r>
          <a:endParaRPr lang="ru-RU"/>
        </a:p>
      </dgm:t>
    </dgm:pt>
    <dgm:pt modelId="{4D703A42-F05B-4AAD-A268-6ADBA0C5AF14}" type="parTrans" cxnId="{5E59D593-5CB3-4EFC-A0BC-98BE67F11F99}">
      <dgm:prSet/>
      <dgm:spPr/>
      <dgm:t>
        <a:bodyPr/>
        <a:lstStyle/>
        <a:p>
          <a:endParaRPr lang="ru-RU"/>
        </a:p>
      </dgm:t>
    </dgm:pt>
    <dgm:pt modelId="{8404AE5C-8CCA-4685-8422-A72285C67D8D}" type="sibTrans" cxnId="{5E59D593-5CB3-4EFC-A0BC-98BE67F11F99}">
      <dgm:prSet/>
      <dgm:spPr/>
      <dgm:t>
        <a:bodyPr/>
        <a:lstStyle/>
        <a:p>
          <a:endParaRPr lang="ru-RU"/>
        </a:p>
      </dgm:t>
    </dgm:pt>
    <dgm:pt modelId="{25675AB2-23CC-48DF-A7AA-1CE80A842A60}">
      <dgm:prSet phldrT="[Текст]"/>
      <dgm:spPr>
        <a:solidFill>
          <a:srgbClr val="00B0F0"/>
        </a:solidFill>
      </dgm:spPr>
      <dgm:t>
        <a:bodyPr/>
        <a:lstStyle/>
        <a:p>
          <a:r>
            <a:rPr lang="ru-RU" smtClean="0"/>
            <a:t>Яйловни бир неча бўлак (загон)ларга ажратилиб, бу бўлакларда пода навбат билан ўтлатилади.</a:t>
          </a:r>
          <a:endParaRPr lang="ru-RU"/>
        </a:p>
      </dgm:t>
    </dgm:pt>
    <dgm:pt modelId="{4554958E-21E4-468D-B33F-E67A1E991ADC}" type="parTrans" cxnId="{9A880129-82FA-49F9-A423-8EC7EC8720FD}">
      <dgm:prSet/>
      <dgm:spPr/>
      <dgm:t>
        <a:bodyPr/>
        <a:lstStyle/>
        <a:p>
          <a:endParaRPr lang="ru-RU"/>
        </a:p>
      </dgm:t>
    </dgm:pt>
    <dgm:pt modelId="{535C2213-D2B1-4B8D-8DDA-DE46E1E972F8}" type="sibTrans" cxnId="{9A880129-82FA-49F9-A423-8EC7EC8720FD}">
      <dgm:prSet/>
      <dgm:spPr/>
      <dgm:t>
        <a:bodyPr/>
        <a:lstStyle/>
        <a:p>
          <a:endParaRPr lang="ru-RU"/>
        </a:p>
      </dgm:t>
    </dgm:pt>
    <dgm:pt modelId="{948B06A8-B781-44D3-ADC5-DC1F81F6418D}" type="pres">
      <dgm:prSet presAssocID="{1B56D32D-0686-47BF-A7D4-EC2F507301D9}" presName="Name0" presStyleCnt="0">
        <dgm:presLayoutVars>
          <dgm:dir/>
          <dgm:resizeHandles val="exact"/>
        </dgm:presLayoutVars>
      </dgm:prSet>
      <dgm:spPr/>
    </dgm:pt>
    <dgm:pt modelId="{C5F58531-EDD0-4CAE-8669-8A2AE49AE9A3}" type="pres">
      <dgm:prSet presAssocID="{1B56D32D-0686-47BF-A7D4-EC2F507301D9}" presName="fgShape" presStyleLbl="fgShp" presStyleIdx="0" presStyleCnt="1" custLinFactNeighborX="-1226" custLinFactNeighborY="-5628"/>
      <dgm:spPr/>
    </dgm:pt>
    <dgm:pt modelId="{A7C2794A-06F3-41A1-9219-174FD2DFBD0C}" type="pres">
      <dgm:prSet presAssocID="{1B56D32D-0686-47BF-A7D4-EC2F507301D9}" presName="linComp" presStyleCnt="0"/>
      <dgm:spPr/>
    </dgm:pt>
    <dgm:pt modelId="{8C1B13D3-D5A8-43E1-9CDB-E35EF1FCC052}" type="pres">
      <dgm:prSet presAssocID="{B9E481E8-9107-4ED8-8CB9-DB02904006F3}" presName="compNode" presStyleCnt="0"/>
      <dgm:spPr/>
    </dgm:pt>
    <dgm:pt modelId="{501B8431-F14C-4D02-9BA7-003BBA836C98}" type="pres">
      <dgm:prSet presAssocID="{B9E481E8-9107-4ED8-8CB9-DB02904006F3}" presName="bkgdShape" presStyleLbl="node1" presStyleIdx="0" presStyleCnt="3"/>
      <dgm:spPr/>
      <dgm:t>
        <a:bodyPr/>
        <a:lstStyle/>
        <a:p>
          <a:endParaRPr lang="ru-RU"/>
        </a:p>
      </dgm:t>
    </dgm:pt>
    <dgm:pt modelId="{72C26297-1199-440A-8AC6-9D1195169861}" type="pres">
      <dgm:prSet presAssocID="{B9E481E8-9107-4ED8-8CB9-DB02904006F3}" presName="nodeTx" presStyleLbl="node1" presStyleIdx="0" presStyleCnt="3">
        <dgm:presLayoutVars>
          <dgm:bulletEnabled val="1"/>
        </dgm:presLayoutVars>
      </dgm:prSet>
      <dgm:spPr/>
      <dgm:t>
        <a:bodyPr/>
        <a:lstStyle/>
        <a:p>
          <a:endParaRPr lang="ru-RU"/>
        </a:p>
      </dgm:t>
    </dgm:pt>
    <dgm:pt modelId="{5BED0448-0A0D-4F64-AE24-D876B4C96EBA}" type="pres">
      <dgm:prSet presAssocID="{B9E481E8-9107-4ED8-8CB9-DB02904006F3}" presName="invisiNode" presStyleLbl="node1" presStyleIdx="0" presStyleCnt="3"/>
      <dgm:spPr/>
    </dgm:pt>
    <dgm:pt modelId="{7E1B2D0C-5381-4AAF-9D72-CDC4D57D784F}" type="pres">
      <dgm:prSet presAssocID="{B9E481E8-9107-4ED8-8CB9-DB02904006F3}" presName="imagNode" presStyleLbl="fgImgPlace1" presStyleIdx="0" presStyleCnt="3"/>
      <dgm:spPr>
        <a:blipFill rotWithShape="0">
          <a:blip xmlns:r="http://schemas.openxmlformats.org/officeDocument/2006/relationships" r:embed="rId1"/>
          <a:stretch>
            <a:fillRect/>
          </a:stretch>
        </a:blipFill>
      </dgm:spPr>
    </dgm:pt>
    <dgm:pt modelId="{165C619F-7EC5-4F90-821D-489371B45DC4}" type="pres">
      <dgm:prSet presAssocID="{2F3AE2DD-8E92-474A-AB96-42E5E5CA47D8}" presName="sibTrans" presStyleLbl="sibTrans2D1" presStyleIdx="0" presStyleCnt="0"/>
      <dgm:spPr/>
      <dgm:t>
        <a:bodyPr/>
        <a:lstStyle/>
        <a:p>
          <a:endParaRPr lang="ru-RU"/>
        </a:p>
      </dgm:t>
    </dgm:pt>
    <dgm:pt modelId="{47559D16-7C64-40B7-8190-70500292ED4A}" type="pres">
      <dgm:prSet presAssocID="{C3DF1634-1289-4F8F-A2D2-56B5A9B0FC6B}" presName="compNode" presStyleCnt="0"/>
      <dgm:spPr/>
    </dgm:pt>
    <dgm:pt modelId="{BE52F8BE-D382-4BE4-9D29-C0D4F20EDD3E}" type="pres">
      <dgm:prSet presAssocID="{C3DF1634-1289-4F8F-A2D2-56B5A9B0FC6B}" presName="bkgdShape" presStyleLbl="node1" presStyleIdx="1" presStyleCnt="3"/>
      <dgm:spPr/>
      <dgm:t>
        <a:bodyPr/>
        <a:lstStyle/>
        <a:p>
          <a:endParaRPr lang="ru-RU"/>
        </a:p>
      </dgm:t>
    </dgm:pt>
    <dgm:pt modelId="{40E95381-D5F3-442E-A026-2C480BCCE0AB}" type="pres">
      <dgm:prSet presAssocID="{C3DF1634-1289-4F8F-A2D2-56B5A9B0FC6B}" presName="nodeTx" presStyleLbl="node1" presStyleIdx="1" presStyleCnt="3">
        <dgm:presLayoutVars>
          <dgm:bulletEnabled val="1"/>
        </dgm:presLayoutVars>
      </dgm:prSet>
      <dgm:spPr/>
      <dgm:t>
        <a:bodyPr/>
        <a:lstStyle/>
        <a:p>
          <a:endParaRPr lang="ru-RU"/>
        </a:p>
      </dgm:t>
    </dgm:pt>
    <dgm:pt modelId="{A00BB609-53C1-4C82-8F73-D2CD73CE6FEF}" type="pres">
      <dgm:prSet presAssocID="{C3DF1634-1289-4F8F-A2D2-56B5A9B0FC6B}" presName="invisiNode" presStyleLbl="node1" presStyleIdx="1" presStyleCnt="3"/>
      <dgm:spPr/>
    </dgm:pt>
    <dgm:pt modelId="{1B162188-1D1A-4675-BA4F-688F87E596E1}" type="pres">
      <dgm:prSet presAssocID="{C3DF1634-1289-4F8F-A2D2-56B5A9B0FC6B}" presName="imagNode" presStyleLbl="fgImgPlace1" presStyleIdx="1" presStyleCnt="3"/>
      <dgm:spPr>
        <a:blipFill rotWithShape="0">
          <a:blip xmlns:r="http://schemas.openxmlformats.org/officeDocument/2006/relationships" r:embed="rId2"/>
          <a:stretch>
            <a:fillRect/>
          </a:stretch>
        </a:blipFill>
      </dgm:spPr>
    </dgm:pt>
    <dgm:pt modelId="{71735AFA-7991-4023-AC5B-9732AB6263A9}" type="pres">
      <dgm:prSet presAssocID="{8404AE5C-8CCA-4685-8422-A72285C67D8D}" presName="sibTrans" presStyleLbl="sibTrans2D1" presStyleIdx="0" presStyleCnt="0"/>
      <dgm:spPr/>
      <dgm:t>
        <a:bodyPr/>
        <a:lstStyle/>
        <a:p>
          <a:endParaRPr lang="ru-RU"/>
        </a:p>
      </dgm:t>
    </dgm:pt>
    <dgm:pt modelId="{5F06A08F-101A-443A-8882-3C307F75E4FF}" type="pres">
      <dgm:prSet presAssocID="{25675AB2-23CC-48DF-A7AA-1CE80A842A60}" presName="compNode" presStyleCnt="0"/>
      <dgm:spPr/>
    </dgm:pt>
    <dgm:pt modelId="{A39F0C60-5552-4705-91BF-B86D44502522}" type="pres">
      <dgm:prSet presAssocID="{25675AB2-23CC-48DF-A7AA-1CE80A842A60}" presName="bkgdShape" presStyleLbl="node1" presStyleIdx="2" presStyleCnt="3"/>
      <dgm:spPr/>
      <dgm:t>
        <a:bodyPr/>
        <a:lstStyle/>
        <a:p>
          <a:endParaRPr lang="ru-RU"/>
        </a:p>
      </dgm:t>
    </dgm:pt>
    <dgm:pt modelId="{69F8EC59-A16E-48EB-BF1F-95A5BB679413}" type="pres">
      <dgm:prSet presAssocID="{25675AB2-23CC-48DF-A7AA-1CE80A842A60}" presName="nodeTx" presStyleLbl="node1" presStyleIdx="2" presStyleCnt="3">
        <dgm:presLayoutVars>
          <dgm:bulletEnabled val="1"/>
        </dgm:presLayoutVars>
      </dgm:prSet>
      <dgm:spPr/>
      <dgm:t>
        <a:bodyPr/>
        <a:lstStyle/>
        <a:p>
          <a:endParaRPr lang="ru-RU"/>
        </a:p>
      </dgm:t>
    </dgm:pt>
    <dgm:pt modelId="{545454D9-3E53-434D-94DD-684A946C2EBE}" type="pres">
      <dgm:prSet presAssocID="{25675AB2-23CC-48DF-A7AA-1CE80A842A60}" presName="invisiNode" presStyleLbl="node1" presStyleIdx="2" presStyleCnt="3"/>
      <dgm:spPr/>
    </dgm:pt>
    <dgm:pt modelId="{50C59073-A42B-4103-A1E3-0D023D68FFF4}" type="pres">
      <dgm:prSet presAssocID="{25675AB2-23CC-48DF-A7AA-1CE80A842A60}" presName="imagNode" presStyleLbl="fgImgPlace1" presStyleIdx="2" presStyleCnt="3"/>
      <dgm:spPr>
        <a:blipFill rotWithShape="0">
          <a:blip xmlns:r="http://schemas.openxmlformats.org/officeDocument/2006/relationships" r:embed="rId3"/>
          <a:stretch>
            <a:fillRect/>
          </a:stretch>
        </a:blipFill>
      </dgm:spPr>
    </dgm:pt>
  </dgm:ptLst>
  <dgm:cxnLst>
    <dgm:cxn modelId="{9A880129-82FA-49F9-A423-8EC7EC8720FD}" srcId="{1B56D32D-0686-47BF-A7D4-EC2F507301D9}" destId="{25675AB2-23CC-48DF-A7AA-1CE80A842A60}" srcOrd="2" destOrd="0" parTransId="{4554958E-21E4-468D-B33F-E67A1E991ADC}" sibTransId="{535C2213-D2B1-4B8D-8DDA-DE46E1E972F8}"/>
    <dgm:cxn modelId="{21BEB3D3-BC06-4B19-A31A-CAB9F53E1149}" type="presOf" srcId="{C3DF1634-1289-4F8F-A2D2-56B5A9B0FC6B}" destId="{BE52F8BE-D382-4BE4-9D29-C0D4F20EDD3E}" srcOrd="0" destOrd="0" presId="urn:microsoft.com/office/officeart/2005/8/layout/hList7"/>
    <dgm:cxn modelId="{FE375F46-374D-4E94-93BE-FEE8CAEABD72}" type="presOf" srcId="{25675AB2-23CC-48DF-A7AA-1CE80A842A60}" destId="{A39F0C60-5552-4705-91BF-B86D44502522}" srcOrd="0" destOrd="0" presId="urn:microsoft.com/office/officeart/2005/8/layout/hList7"/>
    <dgm:cxn modelId="{36B7505D-4AF4-4538-8F20-71BD40252BD0}" srcId="{1B56D32D-0686-47BF-A7D4-EC2F507301D9}" destId="{B9E481E8-9107-4ED8-8CB9-DB02904006F3}" srcOrd="0" destOrd="0" parTransId="{9438CF89-D1AC-4DB3-95F2-93B27D3AD3A8}" sibTransId="{2F3AE2DD-8E92-474A-AB96-42E5E5CA47D8}"/>
    <dgm:cxn modelId="{2264B4FC-19C6-466A-9FBB-23AF3B53A722}" type="presOf" srcId="{B9E481E8-9107-4ED8-8CB9-DB02904006F3}" destId="{501B8431-F14C-4D02-9BA7-003BBA836C98}" srcOrd="0" destOrd="0" presId="urn:microsoft.com/office/officeart/2005/8/layout/hList7"/>
    <dgm:cxn modelId="{C0B1C260-7996-452E-8ACB-72CC372C7F0D}" type="presOf" srcId="{C3DF1634-1289-4F8F-A2D2-56B5A9B0FC6B}" destId="{40E95381-D5F3-442E-A026-2C480BCCE0AB}" srcOrd="1" destOrd="0" presId="urn:microsoft.com/office/officeart/2005/8/layout/hList7"/>
    <dgm:cxn modelId="{5E59D593-5CB3-4EFC-A0BC-98BE67F11F99}" srcId="{1B56D32D-0686-47BF-A7D4-EC2F507301D9}" destId="{C3DF1634-1289-4F8F-A2D2-56B5A9B0FC6B}" srcOrd="1" destOrd="0" parTransId="{4D703A42-F05B-4AAD-A268-6ADBA0C5AF14}" sibTransId="{8404AE5C-8CCA-4685-8422-A72285C67D8D}"/>
    <dgm:cxn modelId="{74699D48-3AE8-47D2-9F9C-1B617B8BA8EA}" type="presOf" srcId="{1B56D32D-0686-47BF-A7D4-EC2F507301D9}" destId="{948B06A8-B781-44D3-ADC5-DC1F81F6418D}" srcOrd="0" destOrd="0" presId="urn:microsoft.com/office/officeart/2005/8/layout/hList7"/>
    <dgm:cxn modelId="{398CDB3A-F0F6-4441-9635-79695791E241}" type="presOf" srcId="{25675AB2-23CC-48DF-A7AA-1CE80A842A60}" destId="{69F8EC59-A16E-48EB-BF1F-95A5BB679413}" srcOrd="1" destOrd="0" presId="urn:microsoft.com/office/officeart/2005/8/layout/hList7"/>
    <dgm:cxn modelId="{4304C949-1A3B-4586-BE33-BB9C8023A7C9}" type="presOf" srcId="{B9E481E8-9107-4ED8-8CB9-DB02904006F3}" destId="{72C26297-1199-440A-8AC6-9D1195169861}" srcOrd="1" destOrd="0" presId="urn:microsoft.com/office/officeart/2005/8/layout/hList7"/>
    <dgm:cxn modelId="{FB5C49BC-4E90-4D46-9D8F-B02624E5A723}" type="presOf" srcId="{8404AE5C-8CCA-4685-8422-A72285C67D8D}" destId="{71735AFA-7991-4023-AC5B-9732AB6263A9}" srcOrd="0" destOrd="0" presId="urn:microsoft.com/office/officeart/2005/8/layout/hList7"/>
    <dgm:cxn modelId="{13CE6537-8AB8-4380-B183-C3E3234EEECC}" type="presOf" srcId="{2F3AE2DD-8E92-474A-AB96-42E5E5CA47D8}" destId="{165C619F-7EC5-4F90-821D-489371B45DC4}" srcOrd="0" destOrd="0" presId="urn:microsoft.com/office/officeart/2005/8/layout/hList7"/>
    <dgm:cxn modelId="{7C0629B4-7D2A-464C-BF6E-410A1B3E958F}" type="presParOf" srcId="{948B06A8-B781-44D3-ADC5-DC1F81F6418D}" destId="{C5F58531-EDD0-4CAE-8669-8A2AE49AE9A3}" srcOrd="0" destOrd="0" presId="urn:microsoft.com/office/officeart/2005/8/layout/hList7"/>
    <dgm:cxn modelId="{ED1D1043-2804-4371-9E4E-29CADDAA2689}" type="presParOf" srcId="{948B06A8-B781-44D3-ADC5-DC1F81F6418D}" destId="{A7C2794A-06F3-41A1-9219-174FD2DFBD0C}" srcOrd="1" destOrd="0" presId="urn:microsoft.com/office/officeart/2005/8/layout/hList7"/>
    <dgm:cxn modelId="{210E9A70-EEE1-4513-A676-FAE69154BC94}" type="presParOf" srcId="{A7C2794A-06F3-41A1-9219-174FD2DFBD0C}" destId="{8C1B13D3-D5A8-43E1-9CDB-E35EF1FCC052}" srcOrd="0" destOrd="0" presId="urn:microsoft.com/office/officeart/2005/8/layout/hList7"/>
    <dgm:cxn modelId="{14174D2E-B913-4165-9DA6-7DFC5DE87F7A}" type="presParOf" srcId="{8C1B13D3-D5A8-43E1-9CDB-E35EF1FCC052}" destId="{501B8431-F14C-4D02-9BA7-003BBA836C98}" srcOrd="0" destOrd="0" presId="urn:microsoft.com/office/officeart/2005/8/layout/hList7"/>
    <dgm:cxn modelId="{195ADB08-74DB-49B2-AE72-D505F976EFBE}" type="presParOf" srcId="{8C1B13D3-D5A8-43E1-9CDB-E35EF1FCC052}" destId="{72C26297-1199-440A-8AC6-9D1195169861}" srcOrd="1" destOrd="0" presId="urn:microsoft.com/office/officeart/2005/8/layout/hList7"/>
    <dgm:cxn modelId="{47395374-BB5A-489E-B120-1E82EDDFA922}" type="presParOf" srcId="{8C1B13D3-D5A8-43E1-9CDB-E35EF1FCC052}" destId="{5BED0448-0A0D-4F64-AE24-D876B4C96EBA}" srcOrd="2" destOrd="0" presId="urn:microsoft.com/office/officeart/2005/8/layout/hList7"/>
    <dgm:cxn modelId="{1A79599D-F1FC-40BC-A5A3-7EA44EF8DA82}" type="presParOf" srcId="{8C1B13D3-D5A8-43E1-9CDB-E35EF1FCC052}" destId="{7E1B2D0C-5381-4AAF-9D72-CDC4D57D784F}" srcOrd="3" destOrd="0" presId="urn:microsoft.com/office/officeart/2005/8/layout/hList7"/>
    <dgm:cxn modelId="{683D0434-A21F-4EA0-8251-F52DB294C5DA}" type="presParOf" srcId="{A7C2794A-06F3-41A1-9219-174FD2DFBD0C}" destId="{165C619F-7EC5-4F90-821D-489371B45DC4}" srcOrd="1" destOrd="0" presId="urn:microsoft.com/office/officeart/2005/8/layout/hList7"/>
    <dgm:cxn modelId="{5B9127DB-5C1E-4C56-BEDF-D3D83171AC47}" type="presParOf" srcId="{A7C2794A-06F3-41A1-9219-174FD2DFBD0C}" destId="{47559D16-7C64-40B7-8190-70500292ED4A}" srcOrd="2" destOrd="0" presId="urn:microsoft.com/office/officeart/2005/8/layout/hList7"/>
    <dgm:cxn modelId="{B19BE822-46DC-4155-A922-F73C91741F50}" type="presParOf" srcId="{47559D16-7C64-40B7-8190-70500292ED4A}" destId="{BE52F8BE-D382-4BE4-9D29-C0D4F20EDD3E}" srcOrd="0" destOrd="0" presId="urn:microsoft.com/office/officeart/2005/8/layout/hList7"/>
    <dgm:cxn modelId="{835415D4-F522-4FE7-8892-56E4829CF93E}" type="presParOf" srcId="{47559D16-7C64-40B7-8190-70500292ED4A}" destId="{40E95381-D5F3-442E-A026-2C480BCCE0AB}" srcOrd="1" destOrd="0" presId="urn:microsoft.com/office/officeart/2005/8/layout/hList7"/>
    <dgm:cxn modelId="{0013A141-C5A6-493F-80D4-F766F567F886}" type="presParOf" srcId="{47559D16-7C64-40B7-8190-70500292ED4A}" destId="{A00BB609-53C1-4C82-8F73-D2CD73CE6FEF}" srcOrd="2" destOrd="0" presId="urn:microsoft.com/office/officeart/2005/8/layout/hList7"/>
    <dgm:cxn modelId="{177164EA-EEEC-4943-BA49-91DF821B93BF}" type="presParOf" srcId="{47559D16-7C64-40B7-8190-70500292ED4A}" destId="{1B162188-1D1A-4675-BA4F-688F87E596E1}" srcOrd="3" destOrd="0" presId="urn:microsoft.com/office/officeart/2005/8/layout/hList7"/>
    <dgm:cxn modelId="{8B1B1DAA-8CBB-4B25-872D-8787F10C5E14}" type="presParOf" srcId="{A7C2794A-06F3-41A1-9219-174FD2DFBD0C}" destId="{71735AFA-7991-4023-AC5B-9732AB6263A9}" srcOrd="3" destOrd="0" presId="urn:microsoft.com/office/officeart/2005/8/layout/hList7"/>
    <dgm:cxn modelId="{ED9E31A8-CD65-4641-B165-15191CDC981B}" type="presParOf" srcId="{A7C2794A-06F3-41A1-9219-174FD2DFBD0C}" destId="{5F06A08F-101A-443A-8882-3C307F75E4FF}" srcOrd="4" destOrd="0" presId="urn:microsoft.com/office/officeart/2005/8/layout/hList7"/>
    <dgm:cxn modelId="{F7D40F02-C34D-462F-A179-A6C3B6714943}" type="presParOf" srcId="{5F06A08F-101A-443A-8882-3C307F75E4FF}" destId="{A39F0C60-5552-4705-91BF-B86D44502522}" srcOrd="0" destOrd="0" presId="urn:microsoft.com/office/officeart/2005/8/layout/hList7"/>
    <dgm:cxn modelId="{BC8D36B5-716F-41CB-A0B3-A25F40A0DC90}" type="presParOf" srcId="{5F06A08F-101A-443A-8882-3C307F75E4FF}" destId="{69F8EC59-A16E-48EB-BF1F-95A5BB679413}" srcOrd="1" destOrd="0" presId="urn:microsoft.com/office/officeart/2005/8/layout/hList7"/>
    <dgm:cxn modelId="{93EBE70B-567C-492C-9305-1F0F9F54C8C8}" type="presParOf" srcId="{5F06A08F-101A-443A-8882-3C307F75E4FF}" destId="{545454D9-3E53-434D-94DD-684A946C2EBE}" srcOrd="2" destOrd="0" presId="urn:microsoft.com/office/officeart/2005/8/layout/hList7"/>
    <dgm:cxn modelId="{F21E8422-C919-4C37-A724-AD6D69A28EDF}" type="presParOf" srcId="{5F06A08F-101A-443A-8882-3C307F75E4FF}" destId="{50C59073-A42B-4103-A1E3-0D023D68FFF4}" srcOrd="3" destOrd="0" presId="urn:microsoft.com/office/officeart/2005/8/layout/hList7"/>
  </dgm:cxnLst>
  <dgm:bg/>
  <dgm:whole/>
</dgm:dataModel>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30339D-D779-48AC-A30A-A35A717F57D4}" type="datetimeFigureOut">
              <a:rPr lang="ru-RU" smtClean="0"/>
              <a:pPr/>
              <a:t>13.10.2017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80B4B6-250C-4908-8DCD-ABF30AFBFC1C}"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pPr/>
              <a:t>5</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pPr/>
              <a:t>15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2"/>
          <p:cNvGrpSpPr>
            <a:grpSpLocks/>
          </p:cNvGrpSpPr>
          <p:nvPr/>
        </p:nvGrpSpPr>
        <p:grpSpPr bwMode="auto">
          <a:xfrm>
            <a:off x="3175" y="4267200"/>
            <a:ext cx="9140825" cy="2590800"/>
            <a:chOff x="2" y="2688"/>
            <a:chExt cx="5758" cy="1632"/>
          </a:xfrm>
        </p:grpSpPr>
        <p:sp>
          <p:nvSpPr>
            <p:cNvPr id="5" name="Freeform 3"/>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3"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uz-Cyrl-UZ">
                  <a:latin typeface="Arial" charset="0"/>
                  <a:cs typeface="Arial" charset="0"/>
                </a:endParaRPr>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5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2"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63" name="Freeform 11"/>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uz-Cyrl-UZ">
                  <a:latin typeface="Arial" charset="0"/>
                  <a:cs typeface="Arial" charset="0"/>
                </a:endParaRPr>
              </a:p>
            </p:txBody>
          </p:sp>
          <p:sp>
            <p:nvSpPr>
              <p:cNvPr id="64"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65"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uz-Cyrl-UZ">
                  <a:latin typeface="Arial" charset="0"/>
                  <a:cs typeface="Arial" charset="0"/>
                </a:endParaRPr>
              </a:p>
            </p:txBody>
          </p:sp>
          <p:sp>
            <p:nvSpPr>
              <p:cNvPr id="66" name="Freeform 14"/>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6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4" name="Group 16"/>
            <p:cNvGrpSpPr>
              <a:grpSpLocks/>
            </p:cNvGrpSpPr>
            <p:nvPr userDrawn="1"/>
          </p:nvGrpSpPr>
          <p:grpSpPr bwMode="auto">
            <a:xfrm>
              <a:off x="1776" y="3631"/>
              <a:ext cx="1626" cy="683"/>
              <a:chOff x="1776" y="3631"/>
              <a:chExt cx="1626" cy="683"/>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47"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48"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uz-Cyrl-UZ">
                  <a:latin typeface="Arial" charset="0"/>
                  <a:cs typeface="Arial" charset="0"/>
                </a:endParaRPr>
              </a:p>
            </p:txBody>
          </p:sp>
          <p:sp>
            <p:nvSpPr>
              <p:cNvPr id="49"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50" name="Freeform 28"/>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1" name="Freeform 29"/>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52" name="Freeform 30"/>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53" name="Freeform 31"/>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4"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5" name="Freeform 33"/>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6" name="Freeform 34"/>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grpSp>
        <p:grpSp>
          <p:nvGrpSpPr>
            <p:cNvPr id="6"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3"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4"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5" name="Freeform 39"/>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6" name="Freeform 40"/>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7"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8" name="Freeform 42"/>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9" name="Freeform 43"/>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30" name="Freeform 44"/>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uz-Cyrl-UZ">
                  <a:latin typeface="Arial" charset="0"/>
                  <a:cs typeface="Arial" charset="0"/>
                </a:endParaRPr>
              </a:p>
            </p:txBody>
          </p:sp>
          <p:sp>
            <p:nvSpPr>
              <p:cNvPr id="31"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32"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33"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34"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5"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7"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7"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 name="Freeform 55"/>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2" name="Freeform 56"/>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3" name="Freeform 57"/>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4" name="Freeform 58"/>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5" name="Freeform 59"/>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6" name="Freeform 60"/>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8"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20"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grpSp>
      <p:sp>
        <p:nvSpPr>
          <p:cNvPr id="111682" name="Rectangle 66"/>
          <p:cNvSpPr>
            <a:spLocks noGrp="1" noChangeArrowheads="1"/>
          </p:cNvSpPr>
          <p:nvPr>
            <p:ph type="ctrTitle" sz="quarter"/>
          </p:nvPr>
        </p:nvSpPr>
        <p:spPr>
          <a:xfrm>
            <a:off x="685800" y="1692275"/>
            <a:ext cx="7772400" cy="1736725"/>
          </a:xfrm>
        </p:spPr>
        <p:txBody>
          <a:bodyPr anchor="b"/>
          <a:lstStyle>
            <a:lvl1pPr>
              <a:defRPr sz="5400"/>
            </a:lvl1pPr>
          </a:lstStyle>
          <a:p>
            <a:r>
              <a:rPr lang="ru-RU"/>
              <a:t>Образец заголовка</a:t>
            </a:r>
          </a:p>
        </p:txBody>
      </p:sp>
      <p:sp>
        <p:nvSpPr>
          <p:cNvPr id="111683"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68" name="Rectangle 68"/>
          <p:cNvSpPr>
            <a:spLocks noGrp="1" noChangeArrowheads="1"/>
          </p:cNvSpPr>
          <p:nvPr>
            <p:ph type="dt" sz="quarter" idx="10"/>
          </p:nvPr>
        </p:nvSpPr>
        <p:spPr>
          <a:xfrm>
            <a:off x="457200" y="6248400"/>
            <a:ext cx="2133600" cy="457200"/>
          </a:xfrm>
        </p:spPr>
        <p:txBody>
          <a:bodyPr/>
          <a:lstStyle>
            <a:lvl1pPr>
              <a:defRPr/>
            </a:lvl1pPr>
          </a:lstStyle>
          <a:p>
            <a:pPr>
              <a:defRPr/>
            </a:pPr>
            <a:fld id="{CD45213C-4550-4099-8D28-90FBC942D28D}" type="datetimeFigureOut">
              <a:rPr lang="ru-RU"/>
              <a:pPr>
                <a:defRPr/>
              </a:pPr>
              <a:t>13.10.2017</a:t>
            </a:fld>
            <a:endParaRPr lang="ru-RU"/>
          </a:p>
        </p:txBody>
      </p:sp>
      <p:sp>
        <p:nvSpPr>
          <p:cNvPr id="69" name="Rectangle 69"/>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70" name="Rectangle 70"/>
          <p:cNvSpPr>
            <a:spLocks noGrp="1" noChangeArrowheads="1"/>
          </p:cNvSpPr>
          <p:nvPr>
            <p:ph type="sldNum" sz="quarter" idx="12"/>
          </p:nvPr>
        </p:nvSpPr>
        <p:spPr>
          <a:xfrm>
            <a:off x="6553200" y="6248400"/>
            <a:ext cx="2133600" cy="457200"/>
          </a:xfrm>
        </p:spPr>
        <p:txBody>
          <a:bodyPr/>
          <a:lstStyle>
            <a:lvl1pPr>
              <a:defRPr/>
            </a:lvl1pPr>
          </a:lstStyle>
          <a:p>
            <a:pPr>
              <a:defRPr/>
            </a:pPr>
            <a:fld id="{AB096926-7075-47C1-B36D-57839702A7FB}" type="slidenum">
              <a:rPr lang="ru-RU"/>
              <a:pPr>
                <a:defRPr/>
              </a:pPr>
              <a:t>‹#›</a:t>
            </a:fld>
            <a:endParaRPr lang="ru-RU"/>
          </a:p>
        </p:txBody>
      </p:sp>
    </p:spTree>
  </p:cSld>
  <p:clrMapOvr>
    <a:masterClrMapping/>
  </p:clrMapOvr>
  <p:transition spd="slow">
    <p:checke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5FD79404-724B-4C80-9BCE-622818A3B186}" type="datetimeFigureOut">
              <a:rPr lang="ru-RU"/>
              <a:pPr>
                <a:defRPr/>
              </a:pPr>
              <a:t>13.10.2017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4FEC56BA-73E3-4217-91D4-61F7556C88D3}" type="slidenum">
              <a:rPr lang="ru-RU"/>
              <a:pPr>
                <a:defRPr/>
              </a:pPr>
              <a:t>‹#›</a:t>
            </a:fld>
            <a:endParaRPr lang="ru-RU"/>
          </a:p>
        </p:txBody>
      </p:sp>
    </p:spTree>
  </p:cSld>
  <p:clrMapOvr>
    <a:masterClrMapping/>
  </p:clrMapOvr>
  <p:transition spd="slow">
    <p:checker/>
  </p:transition>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endParaRPr lang="uz-Cyrl-UZ"/>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69"/>
          <p:cNvSpPr>
            <a:spLocks noGrp="1" noChangeArrowheads="1"/>
          </p:cNvSpPr>
          <p:nvPr>
            <p:ph type="dt" sz="half" idx="10"/>
          </p:nvPr>
        </p:nvSpPr>
        <p:spPr>
          <a:ln/>
        </p:spPr>
        <p:txBody>
          <a:bodyPr/>
          <a:lstStyle>
            <a:lvl1pPr>
              <a:defRPr/>
            </a:lvl1pPr>
          </a:lstStyle>
          <a:p>
            <a:pPr>
              <a:defRPr/>
            </a:pPr>
            <a:fld id="{376175D8-AAB0-4148-B492-B38FDCCE480C}" type="datetimeFigureOut">
              <a:rPr lang="ru-RU"/>
              <a:pPr>
                <a:defRPr/>
              </a:pPr>
              <a:t>13.10.2017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B3A0631D-AA4A-4A4E-9A45-4E053C9EE0F3}" type="slidenum">
              <a:rPr lang="ru-RU"/>
              <a:pPr>
                <a:defRPr/>
              </a:pPr>
              <a:t>‹#›</a:t>
            </a:fld>
            <a:endParaRPr lang="ru-RU"/>
          </a:p>
        </p:txBody>
      </p:sp>
    </p:spTree>
  </p:cSld>
  <p:clrMapOvr>
    <a:masterClrMapping/>
  </p:clrMapOvr>
  <p:transition spd="slow">
    <p:checke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5" name="Rectangle 69"/>
          <p:cNvSpPr>
            <a:spLocks noGrp="1" noChangeArrowheads="1"/>
          </p:cNvSpPr>
          <p:nvPr>
            <p:ph type="dt" sz="half" idx="10"/>
          </p:nvPr>
        </p:nvSpPr>
        <p:spPr>
          <a:ln/>
        </p:spPr>
        <p:txBody>
          <a:bodyPr/>
          <a:lstStyle>
            <a:lvl1pPr>
              <a:defRPr/>
            </a:lvl1pPr>
          </a:lstStyle>
          <a:p>
            <a:pPr>
              <a:defRPr/>
            </a:pPr>
            <a:fld id="{BB06A561-2402-47B2-AD5F-DFB5F21E269E}" type="datetimeFigureOut">
              <a:rPr lang="ru-RU"/>
              <a:pPr>
                <a:defRPr/>
              </a:pPr>
              <a:t>13.10.2017</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E11112EC-F25D-4096-98BB-B1F6414FC2E0}" type="slidenum">
              <a:rPr lang="ru-RU"/>
              <a:pPr>
                <a:defRPr/>
              </a:pPr>
              <a:t>‹#›</a:t>
            </a:fld>
            <a:endParaRPr lang="ru-RU"/>
          </a:p>
        </p:txBody>
      </p:sp>
    </p:spTree>
  </p:cSld>
  <p:clrMapOvr>
    <a:masterClrMapping/>
  </p:clrMapOvr>
  <p:transition spd="slow">
    <p:checke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endParaRPr lang="uz-Cyrl-UZ"/>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7" name="Rectangle 69"/>
          <p:cNvSpPr>
            <a:spLocks noGrp="1" noChangeArrowheads="1"/>
          </p:cNvSpPr>
          <p:nvPr>
            <p:ph type="dt" sz="half" idx="10"/>
          </p:nvPr>
        </p:nvSpPr>
        <p:spPr>
          <a:ln/>
        </p:spPr>
        <p:txBody>
          <a:bodyPr/>
          <a:lstStyle>
            <a:lvl1pPr>
              <a:defRPr/>
            </a:lvl1pPr>
          </a:lstStyle>
          <a:p>
            <a:pPr>
              <a:defRPr/>
            </a:pPr>
            <a:fld id="{A72006C3-535D-445A-A635-079A613D4839}" type="datetimeFigureOut">
              <a:rPr lang="ru-RU"/>
              <a:pPr>
                <a:defRPr/>
              </a:pPr>
              <a:t>13.10.2017</a:t>
            </a:fld>
            <a:endParaRPr lang="ru-RU"/>
          </a:p>
        </p:txBody>
      </p:sp>
      <p:sp>
        <p:nvSpPr>
          <p:cNvPr id="8" name="Rectangle 70"/>
          <p:cNvSpPr>
            <a:spLocks noGrp="1" noChangeArrowheads="1"/>
          </p:cNvSpPr>
          <p:nvPr>
            <p:ph type="ftr" sz="quarter" idx="11"/>
          </p:nvPr>
        </p:nvSpPr>
        <p:spPr>
          <a:ln/>
        </p:spPr>
        <p:txBody>
          <a:bodyPr/>
          <a:lstStyle>
            <a:lvl1pPr>
              <a:defRPr/>
            </a:lvl1pPr>
          </a:lstStyle>
          <a:p>
            <a:pPr>
              <a:defRPr/>
            </a:pPr>
            <a:endParaRPr lang="ru-RU"/>
          </a:p>
        </p:txBody>
      </p:sp>
      <p:sp>
        <p:nvSpPr>
          <p:cNvPr id="9" name="Rectangle 71"/>
          <p:cNvSpPr>
            <a:spLocks noGrp="1" noChangeArrowheads="1"/>
          </p:cNvSpPr>
          <p:nvPr>
            <p:ph type="sldNum" sz="quarter" idx="12"/>
          </p:nvPr>
        </p:nvSpPr>
        <p:spPr>
          <a:ln/>
        </p:spPr>
        <p:txBody>
          <a:bodyPr/>
          <a:lstStyle>
            <a:lvl1pPr>
              <a:defRPr/>
            </a:lvl1pPr>
          </a:lstStyle>
          <a:p>
            <a:pPr>
              <a:defRPr/>
            </a:pPr>
            <a:fld id="{460029F2-E585-4125-A2D8-92DC6D72B551}" type="slidenum">
              <a:rPr lang="ru-RU"/>
              <a:pPr>
                <a:defRPr/>
              </a:pPr>
              <a:t>‹#›</a:t>
            </a:fld>
            <a:endParaRPr lang="ru-RU"/>
          </a:p>
        </p:txBody>
      </p:sp>
    </p:spTree>
  </p:cSld>
  <p:clrMapOvr>
    <a:masterClrMapping/>
  </p:clrMapOvr>
  <p:transition spd="slow">
    <p:checke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Rectangle 69"/>
          <p:cNvSpPr>
            <a:spLocks noGrp="1" noChangeArrowheads="1"/>
          </p:cNvSpPr>
          <p:nvPr>
            <p:ph type="dt" sz="half" idx="10"/>
          </p:nvPr>
        </p:nvSpPr>
        <p:spPr>
          <a:ln/>
        </p:spPr>
        <p:txBody>
          <a:bodyPr/>
          <a:lstStyle>
            <a:lvl1pPr>
              <a:defRPr/>
            </a:lvl1pPr>
          </a:lstStyle>
          <a:p>
            <a:pPr>
              <a:defRPr/>
            </a:pPr>
            <a:fld id="{03ED081E-DA81-41B9-9F9D-19DB792B45A4}" type="datetimeFigureOut">
              <a:rPr lang="ru-RU"/>
              <a:pPr>
                <a:defRPr/>
              </a:pPr>
              <a:t>13.10.2017</a:t>
            </a:fld>
            <a:endParaRPr lang="ru-RU"/>
          </a:p>
        </p:txBody>
      </p:sp>
      <p:sp>
        <p:nvSpPr>
          <p:cNvPr id="4" name="Rectangle 70"/>
          <p:cNvSpPr>
            <a:spLocks noGrp="1" noChangeArrowheads="1"/>
          </p:cNvSpPr>
          <p:nvPr>
            <p:ph type="ftr" sz="quarter" idx="11"/>
          </p:nvPr>
        </p:nvSpPr>
        <p:spPr>
          <a:ln/>
        </p:spPr>
        <p:txBody>
          <a:bodyPr/>
          <a:lstStyle>
            <a:lvl1pPr>
              <a:defRPr/>
            </a:lvl1pPr>
          </a:lstStyle>
          <a:p>
            <a:pPr>
              <a:defRPr/>
            </a:pPr>
            <a:endParaRPr lang="ru-RU"/>
          </a:p>
        </p:txBody>
      </p:sp>
      <p:sp>
        <p:nvSpPr>
          <p:cNvPr id="5" name="Rectangle 71"/>
          <p:cNvSpPr>
            <a:spLocks noGrp="1" noChangeArrowheads="1"/>
          </p:cNvSpPr>
          <p:nvPr>
            <p:ph type="sldNum" sz="quarter" idx="12"/>
          </p:nvPr>
        </p:nvSpPr>
        <p:spPr>
          <a:ln/>
        </p:spPr>
        <p:txBody>
          <a:bodyPr/>
          <a:lstStyle>
            <a:lvl1pPr>
              <a:defRPr/>
            </a:lvl1pPr>
          </a:lstStyle>
          <a:p>
            <a:pPr>
              <a:defRPr/>
            </a:pPr>
            <a:fld id="{4EF32F18-A55B-4776-ABA2-3A629F2FCAAE}" type="slidenum">
              <a:rPr lang="ru-RU"/>
              <a:pPr>
                <a:defRPr/>
              </a:pPr>
              <a:t>‹#›</a:t>
            </a:fld>
            <a:endParaRPr lang="ru-RU"/>
          </a:p>
        </p:txBody>
      </p:sp>
    </p:spTree>
  </p:cSld>
  <p:clrMapOvr>
    <a:masterClrMapping/>
  </p:clrMapOvr>
  <p:transition spd="slow">
    <p:checke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ln/>
        </p:spPr>
        <p:txBody>
          <a:bodyPr/>
          <a:lstStyle>
            <a:lvl1pPr>
              <a:defRPr/>
            </a:lvl1pPr>
          </a:lstStyle>
          <a:p>
            <a:pPr>
              <a:defRPr/>
            </a:pPr>
            <a:fld id="{F70C2E8E-DB44-4C66-A8C5-3D1EF4D6E4F8}" type="datetimeFigureOut">
              <a:rPr lang="ru-RU"/>
              <a:pPr>
                <a:defRPr/>
              </a:pPr>
              <a:t>13.10.2017</a:t>
            </a:fld>
            <a:endParaRPr lang="ru-RU"/>
          </a:p>
        </p:txBody>
      </p:sp>
      <p:sp>
        <p:nvSpPr>
          <p:cNvPr id="3" name="Rectangle 70"/>
          <p:cNvSpPr>
            <a:spLocks noGrp="1" noChangeArrowheads="1"/>
          </p:cNvSpPr>
          <p:nvPr>
            <p:ph type="ftr" sz="quarter" idx="11"/>
          </p:nvPr>
        </p:nvSpPr>
        <p:spPr>
          <a:ln/>
        </p:spPr>
        <p:txBody>
          <a:bodyPr/>
          <a:lstStyle>
            <a:lvl1pPr>
              <a:defRPr/>
            </a:lvl1pPr>
          </a:lstStyle>
          <a:p>
            <a:pPr>
              <a:defRPr/>
            </a:pPr>
            <a:endParaRPr lang="ru-RU"/>
          </a:p>
        </p:txBody>
      </p:sp>
      <p:sp>
        <p:nvSpPr>
          <p:cNvPr id="4" name="Rectangle 71"/>
          <p:cNvSpPr>
            <a:spLocks noGrp="1" noChangeArrowheads="1"/>
          </p:cNvSpPr>
          <p:nvPr>
            <p:ph type="sldNum" sz="quarter" idx="12"/>
          </p:nvPr>
        </p:nvSpPr>
        <p:spPr>
          <a:ln/>
        </p:spPr>
        <p:txBody>
          <a:bodyPr/>
          <a:lstStyle>
            <a:lvl1pPr>
              <a:defRPr/>
            </a:lvl1pPr>
          </a:lstStyle>
          <a:p>
            <a:pPr>
              <a:defRPr/>
            </a:pPr>
            <a:fld id="{74DB82D7-B064-47AF-AED0-2C419E12E84F}" type="slidenum">
              <a:rPr lang="ru-RU"/>
              <a:pPr>
                <a:defRPr/>
              </a:pPr>
              <a:t>‹#›</a:t>
            </a:fld>
            <a:endParaRPr lang="ru-RU"/>
          </a:p>
        </p:txBody>
      </p:sp>
    </p:spTree>
  </p:cSld>
  <p:clrMapOvr>
    <a:masterClrMapping/>
  </p:clrMapOvr>
  <p:transition spd="slow">
    <p:checker/>
  </p:transition>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endParaRPr lang="uz-Cyrl-UZ"/>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9"/>
          <p:cNvSpPr>
            <a:spLocks noGrp="1" noChangeArrowheads="1"/>
          </p:cNvSpPr>
          <p:nvPr>
            <p:ph type="dt" sz="half" idx="10"/>
          </p:nvPr>
        </p:nvSpPr>
        <p:spPr>
          <a:ln/>
        </p:spPr>
        <p:txBody>
          <a:bodyPr/>
          <a:lstStyle>
            <a:lvl1pPr>
              <a:defRPr/>
            </a:lvl1pPr>
          </a:lstStyle>
          <a:p>
            <a:pPr>
              <a:defRPr/>
            </a:pPr>
            <a:fld id="{87E60F17-21BC-4B38-AF5F-65825A729890}" type="datetimeFigureOut">
              <a:rPr lang="ru-RU"/>
              <a:pPr>
                <a:defRPr/>
              </a:pPr>
              <a:t>13.10.2017</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74B0FFA3-5E27-4092-9C83-7232274C0D8D}" type="slidenum">
              <a:rPr lang="ru-RU"/>
              <a:pPr>
                <a:defRPr/>
              </a:pPr>
              <a:t>‹#›</a:t>
            </a:fld>
            <a:endParaRPr lang="ru-RU"/>
          </a:p>
        </p:txBody>
      </p:sp>
    </p:spTree>
  </p:cSld>
  <p:clrMapOvr>
    <a:masterClrMapping/>
  </p:clrMapOvr>
  <p:transition spd="slow">
    <p:checke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endParaRPr lang="uz-Cyrl-UZ"/>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uz-Cyrl-UZ"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9"/>
          <p:cNvSpPr>
            <a:spLocks noGrp="1" noChangeArrowheads="1"/>
          </p:cNvSpPr>
          <p:nvPr>
            <p:ph type="dt" sz="half" idx="10"/>
          </p:nvPr>
        </p:nvSpPr>
        <p:spPr>
          <a:ln/>
        </p:spPr>
        <p:txBody>
          <a:bodyPr/>
          <a:lstStyle>
            <a:lvl1pPr>
              <a:defRPr/>
            </a:lvl1pPr>
          </a:lstStyle>
          <a:p>
            <a:pPr>
              <a:defRPr/>
            </a:pPr>
            <a:fld id="{1ED6CD23-7BB5-40C9-92AC-A67494534CF7}" type="datetimeFigureOut">
              <a:rPr lang="ru-RU"/>
              <a:pPr>
                <a:defRPr/>
              </a:pPr>
              <a:t>13.10.2017</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4BC62F2F-60B8-402A-850A-D5E04F6F950D}" type="slidenum">
              <a:rPr lang="ru-RU"/>
              <a:pPr>
                <a:defRPr/>
              </a:pPr>
              <a:t>‹#›</a:t>
            </a:fld>
            <a:endParaRPr lang="ru-RU"/>
          </a:p>
        </p:txBody>
      </p:sp>
    </p:spTree>
  </p:cSld>
  <p:clrMapOvr>
    <a:masterClrMapping/>
  </p:clrMapOvr>
  <p:transition spd="slow">
    <p:checke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94CBD82C-FC4F-40A8-9296-6416B0BEA532}" type="datetimeFigureOut">
              <a:rPr lang="ru-RU"/>
              <a:pPr>
                <a:defRPr/>
              </a:pPr>
              <a:t>13.10.2017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3933E24D-4FF5-42B4-8288-10A112BEBF60}" type="slidenum">
              <a:rPr lang="ru-RU"/>
              <a:pPr>
                <a:defRPr/>
              </a:pPr>
              <a:t>‹#›</a:t>
            </a:fld>
            <a:endParaRPr lang="ru-RU"/>
          </a:p>
        </p:txBody>
      </p:sp>
    </p:spTree>
  </p:cSld>
  <p:clrMapOvr>
    <a:masterClrMapping/>
  </p:clrMapOvr>
  <p:transition spd="slow">
    <p:checke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a:t>Образец заголовка</a:t>
            </a:r>
            <a:endParaRPr lang="uz-Cyrl-UZ"/>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41C57FFB-F9BC-4AB5-8214-6DA3EF69B971}" type="datetimeFigureOut">
              <a:rPr lang="ru-RU"/>
              <a:pPr>
                <a:defRPr/>
              </a:pPr>
              <a:t>13.10.2017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CA0C8000-7BE6-4BC1-8B61-148EB0182341}" type="slidenum">
              <a:rPr lang="ru-RU"/>
              <a:pPr>
                <a:defRPr/>
              </a:pPr>
              <a:t>‹#›</a:t>
            </a:fld>
            <a:endParaRPr lang="ru-RU"/>
          </a:p>
        </p:txBody>
      </p:sp>
    </p:spTree>
  </p:cSld>
  <p:clrMapOvr>
    <a:masterClrMapping/>
  </p:clrMapOvr>
  <p:transition spd="slow">
    <p:checke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dgm" preserve="1">
  <p:cSld name="Заголовок, схема или организационная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endParaRPr lang="uz-Cyrl-UZ"/>
          </a:p>
        </p:txBody>
      </p:sp>
      <p:sp>
        <p:nvSpPr>
          <p:cNvPr id="3" name="Рисунок SmartArt 2"/>
          <p:cNvSpPr>
            <a:spLocks noGrp="1"/>
          </p:cNvSpPr>
          <p:nvPr>
            <p:ph type="dgm" idx="1"/>
          </p:nvPr>
        </p:nvSpPr>
        <p:spPr>
          <a:xfrm>
            <a:off x="457200" y="1600200"/>
            <a:ext cx="8229600" cy="4525963"/>
          </a:xfrm>
        </p:spPr>
        <p:txBody>
          <a:bodyPr/>
          <a:lstStyle/>
          <a:p>
            <a:pPr lvl="0"/>
            <a:endParaRPr lang="uz-Cyrl-UZ" noProof="0"/>
          </a:p>
        </p:txBody>
      </p:sp>
      <p:sp>
        <p:nvSpPr>
          <p:cNvPr id="4" name="Rectangle 69"/>
          <p:cNvSpPr>
            <a:spLocks noGrp="1" noChangeArrowheads="1"/>
          </p:cNvSpPr>
          <p:nvPr>
            <p:ph type="dt" sz="half" idx="10"/>
          </p:nvPr>
        </p:nvSpPr>
        <p:spPr>
          <a:ln/>
        </p:spPr>
        <p:txBody>
          <a:bodyPr/>
          <a:lstStyle>
            <a:lvl1pPr>
              <a:defRPr/>
            </a:lvl1pPr>
          </a:lstStyle>
          <a:p>
            <a:pPr>
              <a:defRPr/>
            </a:pPr>
            <a:fld id="{87910C19-1162-44C3-8601-1AF79F8DF9C1}" type="datetimeFigureOut">
              <a:rPr lang="ru-RU"/>
              <a:pPr>
                <a:defRPr/>
              </a:pPr>
              <a:t>13.10.2017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AC6FFAC3-567B-458A-AC75-135A821C968A}" type="slidenum">
              <a:rPr lang="ru-RU"/>
              <a:pPr>
                <a:defRPr/>
              </a:pPr>
              <a:t>‹#›</a:t>
            </a:fld>
            <a:endParaRPr lang="ru-RU"/>
          </a:p>
        </p:txBody>
      </p:sp>
    </p:spTree>
  </p:cSld>
  <p:clrMapOvr>
    <a:masterClrMapping/>
  </p:clrMapOvr>
  <p:transition spd="slow">
    <p:checke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endParaRPr lang="uz-Cyrl-UZ"/>
          </a:p>
        </p:txBody>
      </p:sp>
      <p:sp>
        <p:nvSpPr>
          <p:cNvPr id="3" name="Таблица 2"/>
          <p:cNvSpPr>
            <a:spLocks noGrp="1"/>
          </p:cNvSpPr>
          <p:nvPr>
            <p:ph type="tbl" idx="1"/>
          </p:nvPr>
        </p:nvSpPr>
        <p:spPr>
          <a:xfrm>
            <a:off x="457200" y="1600200"/>
            <a:ext cx="8229600" cy="4525963"/>
          </a:xfrm>
        </p:spPr>
        <p:txBody>
          <a:bodyPr/>
          <a:lstStyle/>
          <a:p>
            <a:pPr lvl="0"/>
            <a:endParaRPr lang="uz-Cyrl-UZ" noProof="0"/>
          </a:p>
        </p:txBody>
      </p:sp>
      <p:sp>
        <p:nvSpPr>
          <p:cNvPr id="4" name="Rectangle 69"/>
          <p:cNvSpPr>
            <a:spLocks noGrp="1" noChangeArrowheads="1"/>
          </p:cNvSpPr>
          <p:nvPr>
            <p:ph type="dt" sz="half" idx="10"/>
          </p:nvPr>
        </p:nvSpPr>
        <p:spPr>
          <a:ln/>
        </p:spPr>
        <p:txBody>
          <a:bodyPr/>
          <a:lstStyle>
            <a:lvl1pPr>
              <a:defRPr/>
            </a:lvl1pPr>
          </a:lstStyle>
          <a:p>
            <a:pPr>
              <a:defRPr/>
            </a:pPr>
            <a:fld id="{19D5446F-A766-427C-A864-73E237D3BF76}" type="datetimeFigureOut">
              <a:rPr lang="ru-RU"/>
              <a:pPr>
                <a:defRPr/>
              </a:pPr>
              <a:t>13.10.2017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BF803695-1B1E-46ED-BA01-9F2BF568A071}" type="slidenum">
              <a:rPr lang="ru-RU"/>
              <a:pPr>
                <a:defRPr/>
              </a:pPr>
              <a:t>‹#›</a:t>
            </a:fld>
            <a:endParaRPr lang="ru-RU"/>
          </a:p>
        </p:txBody>
      </p:sp>
    </p:spTree>
  </p:cSld>
  <p:clrMapOvr>
    <a:masterClrMapping/>
  </p:clrMapOvr>
  <p:transition spd="slow">
    <p:checke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75084564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530094933"/>
      </p:ext>
    </p:extLst>
  </p:cSld>
  <p:clrMapOvr>
    <a:masterClrMapping/>
  </p:clrMapOvr>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30946756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01875025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64813779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81786763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140024609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335489708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50863950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71272544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10/13/2017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image" Target="../media/image7.png"/><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theme" Target="../theme/theme8.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pPr>
              <a:defRPr/>
            </a:pPr>
            <a:endParaRPr lang="uz-Cyrl-UZ">
              <a:latin typeface="Arial" charset="0"/>
              <a:cs typeface="Arial" charset="0"/>
            </a:endParaRPr>
          </a:p>
        </p:txBody>
      </p:sp>
      <p:grpSp>
        <p:nvGrpSpPr>
          <p:cNvPr id="2" name="Group 3"/>
          <p:cNvGrpSpPr>
            <a:grpSpLocks/>
          </p:cNvGrpSpPr>
          <p:nvPr/>
        </p:nvGrpSpPr>
        <p:grpSpPr bwMode="auto">
          <a:xfrm>
            <a:off x="3175" y="4267200"/>
            <a:ext cx="9140825" cy="2590800"/>
            <a:chOff x="2" y="2688"/>
            <a:chExt cx="5758" cy="1632"/>
          </a:xfrm>
        </p:grpSpPr>
        <p:sp>
          <p:nvSpPr>
            <p:cNvPr id="110596" name="Freeform 4"/>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3" name="Group 5"/>
            <p:cNvGrpSpPr>
              <a:grpSpLocks/>
            </p:cNvGrpSpPr>
            <p:nvPr userDrawn="1"/>
          </p:nvGrpSpPr>
          <p:grpSpPr bwMode="auto">
            <a:xfrm>
              <a:off x="3528" y="3715"/>
              <a:ext cx="792" cy="521"/>
              <a:chOff x="3527" y="3715"/>
              <a:chExt cx="792" cy="521"/>
            </a:xfrm>
          </p:grpSpPr>
          <p:sp>
            <p:nvSpPr>
              <p:cNvPr id="110598"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uz-Cyrl-UZ">
                  <a:latin typeface="Arial" charset="0"/>
                  <a:cs typeface="Arial" charset="0"/>
                </a:endParaRPr>
              </a:p>
            </p:txBody>
          </p:sp>
          <p:sp>
            <p:nvSpPr>
              <p:cNvPr id="110599"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0"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1"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2"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3"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04"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uz-Cyrl-UZ">
                  <a:latin typeface="Arial" charset="0"/>
                  <a:cs typeface="Arial" charset="0"/>
                </a:endParaRPr>
              </a:p>
            </p:txBody>
          </p:sp>
          <p:sp>
            <p:nvSpPr>
              <p:cNvPr id="110605"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06"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uz-Cyrl-UZ">
                  <a:latin typeface="Arial" charset="0"/>
                  <a:cs typeface="Arial" charset="0"/>
                </a:endParaRPr>
              </a:p>
            </p:txBody>
          </p:sp>
          <p:sp>
            <p:nvSpPr>
              <p:cNvPr id="110607"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110608"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4" name="Group 17"/>
            <p:cNvGrpSpPr>
              <a:grpSpLocks/>
            </p:cNvGrpSpPr>
            <p:nvPr userDrawn="1"/>
          </p:nvGrpSpPr>
          <p:grpSpPr bwMode="auto">
            <a:xfrm>
              <a:off x="1776" y="3631"/>
              <a:ext cx="1626" cy="683"/>
              <a:chOff x="1776" y="3631"/>
              <a:chExt cx="1626" cy="683"/>
            </a:xfrm>
          </p:grpSpPr>
          <p:sp>
            <p:nvSpPr>
              <p:cNvPr id="110610"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1"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2"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3"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4"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5"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6"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7"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110618"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19"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uz-Cyrl-UZ">
                  <a:latin typeface="Arial" charset="0"/>
                  <a:cs typeface="Arial" charset="0"/>
                </a:endParaRPr>
              </a:p>
            </p:txBody>
          </p:sp>
          <p:sp>
            <p:nvSpPr>
              <p:cNvPr id="110620"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110621"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2" name="Freeform 30"/>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23" name="Freeform 31"/>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24"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5"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6"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7" name="Freeform 35"/>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grpSp>
        <p:grpSp>
          <p:nvGrpSpPr>
            <p:cNvPr id="5" name="Group 36"/>
            <p:cNvGrpSpPr>
              <a:grpSpLocks/>
            </p:cNvGrpSpPr>
            <p:nvPr userDrawn="1"/>
          </p:nvGrpSpPr>
          <p:grpSpPr bwMode="auto">
            <a:xfrm>
              <a:off x="4128" y="3360"/>
              <a:ext cx="1351" cy="821"/>
              <a:chOff x="4128" y="3360"/>
              <a:chExt cx="1351" cy="821"/>
            </a:xfrm>
          </p:grpSpPr>
          <p:sp>
            <p:nvSpPr>
              <p:cNvPr id="110629"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0"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1"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2"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3"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4"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5"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6" name="Freeform 44"/>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37"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uz-Cyrl-UZ">
                  <a:latin typeface="Arial" charset="0"/>
                  <a:cs typeface="Arial" charset="0"/>
                </a:endParaRPr>
              </a:p>
            </p:txBody>
          </p:sp>
          <p:sp>
            <p:nvSpPr>
              <p:cNvPr id="110638"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9"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0"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110641"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2"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3"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4"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5"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6" name="Group 54"/>
            <p:cNvGrpSpPr>
              <a:grpSpLocks/>
            </p:cNvGrpSpPr>
            <p:nvPr userDrawn="1"/>
          </p:nvGrpSpPr>
          <p:grpSpPr bwMode="auto">
            <a:xfrm>
              <a:off x="5280" y="3024"/>
              <a:ext cx="425" cy="258"/>
              <a:chOff x="5280" y="3024"/>
              <a:chExt cx="425" cy="258"/>
            </a:xfrm>
          </p:grpSpPr>
          <p:sp>
            <p:nvSpPr>
              <p:cNvPr id="110647" name="Freeform 55"/>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8" name="Freeform 56"/>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9" name="Freeform 57"/>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0" name="Freeform 58"/>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1" name="Freeform 59"/>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2" name="Freeform 60"/>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3" name="Freeform 61"/>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7" name="Group 62"/>
              <p:cNvGrpSpPr>
                <a:grpSpLocks/>
              </p:cNvGrpSpPr>
              <p:nvPr/>
            </p:nvGrpSpPr>
            <p:grpSpPr bwMode="auto">
              <a:xfrm>
                <a:off x="5381" y="3085"/>
                <a:ext cx="227" cy="132"/>
                <a:chOff x="5381" y="3085"/>
                <a:chExt cx="227" cy="132"/>
              </a:xfrm>
            </p:grpSpPr>
            <p:sp>
              <p:nvSpPr>
                <p:cNvPr id="110655"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6"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7"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8"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grpSp>
      <p:sp>
        <p:nvSpPr>
          <p:cNvPr id="110659"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10660"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10661"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cs typeface="Arial" charset="0"/>
              </a:defRPr>
            </a:lvl1pPr>
          </a:lstStyle>
          <a:p>
            <a:pPr>
              <a:defRPr/>
            </a:pPr>
            <a:fld id="{AF663319-A645-4C4E-9C06-41AFF8081934}" type="datetimeFigureOut">
              <a:rPr lang="ru-RU"/>
              <a:pPr>
                <a:defRPr/>
              </a:pPr>
              <a:t>13.10.2017</a:t>
            </a:fld>
            <a:endParaRPr lang="ru-RU"/>
          </a:p>
        </p:txBody>
      </p:sp>
      <p:sp>
        <p:nvSpPr>
          <p:cNvPr id="110662"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cs typeface="Arial" charset="0"/>
              </a:defRPr>
            </a:lvl1pPr>
          </a:lstStyle>
          <a:p>
            <a:pPr>
              <a:defRPr/>
            </a:pPr>
            <a:endParaRPr lang="ru-RU"/>
          </a:p>
        </p:txBody>
      </p:sp>
      <p:sp>
        <p:nvSpPr>
          <p:cNvPr id="110663"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cs typeface="Arial" charset="0"/>
              </a:defRPr>
            </a:lvl1pPr>
          </a:lstStyle>
          <a:p>
            <a:pPr>
              <a:defRPr/>
            </a:pPr>
            <a:fld id="{A6C96D85-4ACE-43F1-BCF9-7DFAB5A2A155}"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Lst>
  <p:transition spd="slow">
    <p:checker/>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9pPr>
    </p:bodyStyle>
    <p:otherStyle>
      <a:defPPr>
        <a:defRPr lang="uz-Cyrl-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pPr/>
              <a:t>10/13/2017</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pPr/>
              <a:t>‹#›</a:t>
            </a:fld>
            <a:endParaRPr lang="en-US"/>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57.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57.xml"/><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4.xml"/><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4.xml"/><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35.xml"/><Relationship Id="rId4" Type="http://schemas.openxmlformats.org/officeDocument/2006/relationships/image" Target="../media/image42.jpeg"/></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285720" y="928670"/>
            <a:ext cx="8643998" cy="3167063"/>
          </a:xfrm>
          <a:prstGeom prst="rect">
            <a:avLst/>
          </a:prstGeom>
        </p:spPr>
        <p:txBody>
          <a:bodyPr/>
          <a:lstStyle/>
          <a:p>
            <a:pPr algn="ctr">
              <a:spcBef>
                <a:spcPct val="20000"/>
              </a:spcBef>
              <a:buClr>
                <a:schemeClr val="hlink"/>
              </a:buClr>
              <a:buSzPct val="80000"/>
              <a:defRPr/>
            </a:pPr>
            <a:r>
              <a:rPr lang="uz-Cyrl-UZ" sz="5200" b="1" kern="0" smtClean="0">
                <a:solidFill>
                  <a:srgbClr val="0000FF"/>
                </a:solidFill>
                <a:effectLst>
                  <a:outerShdw blurRad="38100" dist="38100" dir="2700000" algn="tl">
                    <a:srgbClr val="000000"/>
                  </a:outerShdw>
                </a:effectLst>
                <a:latin typeface="Times New Roman" pitchFamily="18" charset="0"/>
              </a:rPr>
              <a:t>6-М</a:t>
            </a:r>
            <a:r>
              <a:rPr kumimoji="0" lang="uz-Cyrl-UZ" sz="5200" b="1" i="0" u="none" strike="noStrike" kern="0" cap="none" spc="0" normalizeH="0" baseline="0" noProof="0" smtClean="0">
                <a:ln>
                  <a:noFill/>
                </a:ln>
                <a:solidFill>
                  <a:srgbClr val="0000FF"/>
                </a:solidFill>
                <a:effectLst>
                  <a:outerShdw blurRad="38100" dist="38100" dir="2700000" algn="tl">
                    <a:srgbClr val="000000"/>
                  </a:outerShdw>
                </a:effectLst>
                <a:uLnTx/>
                <a:uFillTx/>
                <a:latin typeface="Times New Roman" pitchFamily="18" charset="0"/>
                <a:ea typeface="+mn-ea"/>
                <a:cs typeface="+mn-cs"/>
              </a:rPr>
              <a:t>авзу</a:t>
            </a:r>
            <a:r>
              <a:rPr lang="ru-RU" sz="5200" b="1" kern="0" smtClean="0">
                <a:solidFill>
                  <a:srgbClr val="0000FF"/>
                </a:solidFill>
                <a:effectLst>
                  <a:outerShdw blurRad="38100" dist="38100" dir="2700000" algn="tl">
                    <a:srgbClr val="000000"/>
                  </a:outerShdw>
                </a:effectLst>
                <a:latin typeface="Times New Roman" pitchFamily="18" charset="0"/>
              </a:rPr>
              <a:t>: ЯЙЛОВЛАРДАН ОҚИЛОНА ФОЙДАЛАНИШ</a:t>
            </a:r>
            <a:r>
              <a:rPr kumimoji="0" lang="uz-Cyrl-UZ" sz="5200" b="1" i="0" u="none" strike="noStrike" kern="0" cap="none" spc="0" normalizeH="0" baseline="0" noProof="0" smtClean="0">
                <a:ln>
                  <a:noFill/>
                </a:ln>
                <a:solidFill>
                  <a:srgbClr val="0000FF"/>
                </a:solidFill>
                <a:effectLst>
                  <a:outerShdw blurRad="38100" dist="38100" dir="2700000" algn="tl">
                    <a:srgbClr val="000000"/>
                  </a:outerShdw>
                </a:effectLst>
                <a:uLnTx/>
                <a:uFillTx/>
                <a:latin typeface="Times New Roman" pitchFamily="18" charset="0"/>
                <a:ea typeface="+mn-ea"/>
                <a:cs typeface="+mn-cs"/>
              </a:rPr>
              <a:t> </a:t>
            </a:r>
            <a:endParaRPr kumimoji="0" lang="ru-RU" sz="5200" b="1" i="0" u="none" strike="noStrike" kern="0" cap="none" spc="0" normalizeH="0" baseline="0" noProof="0" smtClean="0">
              <a:ln>
                <a:noFill/>
              </a:ln>
              <a:solidFill>
                <a:srgbClr val="0000FF"/>
              </a:solidFill>
              <a:effectLst>
                <a:outerShdw blurRad="38100" dist="38100" dir="2700000" algn="tl">
                  <a:srgbClr val="000000"/>
                </a:outerShdw>
              </a:effectLst>
              <a:uLnTx/>
              <a:uFillTx/>
              <a:latin typeface="Times New Roman" pitchFamily="18" charset="0"/>
              <a:ea typeface="+mn-ea"/>
              <a:cs typeface="+mn-cs"/>
            </a:endParaRPr>
          </a:p>
          <a:p>
            <a:pPr marL="609600" marR="0" lvl="0" indent="-609600" algn="l" defTabSz="914400" rtl="0" eaLnBrk="1" fontAlgn="base" latinLnBrk="0" hangingPunct="1">
              <a:lnSpc>
                <a:spcPct val="100000"/>
              </a:lnSpc>
              <a:spcBef>
                <a:spcPct val="20000"/>
              </a:spcBef>
              <a:spcAft>
                <a:spcPct val="0"/>
              </a:spcAft>
              <a:buClr>
                <a:schemeClr val="hlink"/>
              </a:buClr>
              <a:buSzPct val="80000"/>
              <a:tabLst/>
              <a:defRPr/>
            </a:pPr>
            <a:endParaRPr kumimoji="0" lang="uz-Cyrl-UZ" sz="5200" b="1" i="0" u="none" strike="noStrike" kern="0" cap="none" spc="0" normalizeH="0" baseline="0" noProof="0" smtClean="0">
              <a:ln>
                <a:noFill/>
              </a:ln>
              <a:solidFill>
                <a:srgbClr val="0000FF"/>
              </a:solidFill>
              <a:effectLst/>
              <a:uLnTx/>
              <a:uFillTx/>
              <a:latin typeface="+mn-lt"/>
              <a:ea typeface="+mn-ea"/>
              <a:cs typeface="+mn-cs"/>
            </a:endParaRPr>
          </a:p>
        </p:txBody>
      </p:sp>
    </p:spTree>
  </p:cSld>
  <p:clrMapOvr>
    <a:masterClrMapping/>
  </p:clrMapOvr>
  <p:transition spd="slow" advTm="11940">
    <p:check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214314" y="1142984"/>
            <a:ext cx="8858280"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smtClean="0">
                <a:ln>
                  <a:noFill/>
                </a:ln>
                <a:solidFill>
                  <a:srgbClr val="0000FF"/>
                </a:solidFill>
                <a:effectLst/>
                <a:latin typeface="Times New Roman" pitchFamily="18" charset="0"/>
                <a:ea typeface="Calibri" pitchFamily="34" charset="0"/>
                <a:cs typeface="Times New Roman" pitchFamily="18" charset="0"/>
              </a:rPr>
              <a:t>1. Ўтлатиш муддатлари ва сони</a:t>
            </a:r>
            <a:endParaRPr kumimoji="0" lang="ru-RU" sz="1200" b="0" i="0" u="none" strike="noStrike" cap="none" normalizeH="0" baseline="0" smtClean="0">
              <a:ln>
                <a:noFill/>
              </a:ln>
              <a:solidFill>
                <a:srgbClr val="0000FF"/>
              </a:solidFill>
              <a:effectLst/>
              <a:latin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800" b="1" i="0" u="none" strike="noStrike" cap="none" normalizeH="0" baseline="0" smtClean="0">
                <a:ln>
                  <a:noFill/>
                </a:ln>
                <a:solidFill>
                  <a:srgbClr val="0000FF"/>
                </a:solidFill>
                <a:effectLst/>
                <a:latin typeface="Times New Roman" pitchFamily="18" charset="0"/>
                <a:ea typeface="Calibri" pitchFamily="34" charset="0"/>
                <a:cs typeface="Times New Roman" pitchFamily="18" charset="0"/>
              </a:rPr>
              <a:t>2. Ҳайвонларни ўтлатиш тизими ва техникаси</a:t>
            </a:r>
            <a:endParaRPr kumimoji="0" lang="ru-RU" sz="1200" b="0" i="0" u="none" strike="noStrike" cap="none" normalizeH="0" baseline="0" smtClean="0">
              <a:ln>
                <a:noFill/>
              </a:ln>
              <a:solidFill>
                <a:srgbClr val="0000FF"/>
              </a:solidFill>
              <a:effectLst/>
              <a:latin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800" b="1" i="0" u="none" strike="noStrike" cap="none" normalizeH="0" baseline="0" smtClean="0">
                <a:ln>
                  <a:noFill/>
                </a:ln>
                <a:solidFill>
                  <a:srgbClr val="0000FF"/>
                </a:solidFill>
                <a:effectLst/>
                <a:latin typeface="Times New Roman" pitchFamily="18" charset="0"/>
                <a:ea typeface="Calibri" pitchFamily="34" charset="0"/>
                <a:cs typeface="Times New Roman" pitchFamily="18" charset="0"/>
              </a:rPr>
              <a:t>3 Яйловлардан фойдаланиш тизимлари</a:t>
            </a:r>
            <a:endParaRPr kumimoji="0" lang="ru-RU" sz="1200" b="0" i="0" u="none" strike="noStrike" cap="none" normalizeH="0" baseline="0" smtClean="0">
              <a:ln>
                <a:noFill/>
              </a:ln>
              <a:solidFill>
                <a:srgbClr val="0000FF"/>
              </a:solidFill>
              <a:effectLst/>
              <a:latin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800" b="1" i="0" u="none" strike="noStrike" cap="none" normalizeH="0" baseline="0" smtClean="0">
                <a:ln>
                  <a:noFill/>
                </a:ln>
                <a:solidFill>
                  <a:srgbClr val="0000FF"/>
                </a:solidFill>
                <a:effectLst/>
                <a:latin typeface="Times New Roman" pitchFamily="18" charset="0"/>
                <a:ea typeface="Calibri" pitchFamily="34" charset="0"/>
                <a:cs typeface="Times New Roman" pitchFamily="18" charset="0"/>
              </a:rPr>
              <a:t>4. Яйлов жиҳозлари ва ҳайвон боқишга тайёрлаш</a:t>
            </a: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800" b="1" i="0" u="none" strike="noStrike" cap="none" normalizeH="0" baseline="0" smtClean="0">
                <a:ln>
                  <a:noFill/>
                </a:ln>
                <a:solidFill>
                  <a:srgbClr val="0000FF"/>
                </a:solidFill>
                <a:effectLst/>
                <a:latin typeface="Times New Roman" pitchFamily="18" charset="0"/>
                <a:ea typeface="Calibri" pitchFamily="34" charset="0"/>
                <a:cs typeface="Times New Roman" pitchFamily="18" charset="0"/>
              </a:rPr>
              <a:t>5. Парваришлаш</a:t>
            </a:r>
            <a:endParaRPr kumimoji="0" lang="ru-RU" sz="1200" b="0" i="0" u="none" strike="noStrike" cap="none" normalizeH="0" baseline="0" smtClean="0">
              <a:ln>
                <a:noFill/>
              </a:ln>
              <a:solidFill>
                <a:srgbClr val="0000FF"/>
              </a:solidFill>
              <a:effectLst/>
              <a:latin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800" b="1" i="0" u="none" strike="noStrike" cap="none" normalizeH="0" baseline="0" smtClean="0">
                <a:ln>
                  <a:noFill/>
                </a:ln>
                <a:solidFill>
                  <a:srgbClr val="0000FF"/>
                </a:solidFill>
                <a:effectLst/>
                <a:latin typeface="Times New Roman" pitchFamily="18" charset="0"/>
                <a:ea typeface="Calibri" pitchFamily="34" charset="0"/>
                <a:cs typeface="Times New Roman" pitchFamily="18" charset="0"/>
              </a:rPr>
              <a:t>6.Яйловларни алмашлаш ва фойдаланиш тартиби	</a:t>
            </a:r>
            <a:endParaRPr kumimoji="0" lang="uz-Cyrl-UZ" sz="3600" b="0" i="0" u="none" strike="noStrike" cap="none" normalizeH="0" baseline="0" smtClean="0">
              <a:ln>
                <a:noFill/>
              </a:ln>
              <a:solidFill>
                <a:srgbClr val="0000FF"/>
              </a:solidFill>
              <a:effectLst/>
              <a:latin typeface="Arial" pitchFamily="34" charset="0"/>
            </a:endParaRPr>
          </a:p>
        </p:txBody>
      </p:sp>
    </p:spTree>
    <p:extLst>
      <p:ext uri="{BB962C8B-B14F-4D97-AF65-F5344CB8AC3E}">
        <p14:creationId xmlns="" xmlns:p14="http://schemas.microsoft.com/office/powerpoint/2010/main" val="3372927234"/>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8178112" cy="922114"/>
          </a:xfrm>
        </p:spPr>
        <p:style>
          <a:lnRef idx="0">
            <a:schemeClr val="accent1"/>
          </a:lnRef>
          <a:fillRef idx="3">
            <a:schemeClr val="accent1"/>
          </a:fillRef>
          <a:effectRef idx="3">
            <a:schemeClr val="accent1"/>
          </a:effectRef>
          <a:fontRef idx="minor">
            <a:schemeClr val="lt1"/>
          </a:fontRef>
        </p:style>
        <p:txBody>
          <a:bodyPr>
            <a:noAutofit/>
          </a:bodyPr>
          <a:lstStyle/>
          <a:p>
            <a:r>
              <a:rPr lang="uz-Cyrl-UZ" sz="3600" b="1" smtClean="0"/>
              <a:t>ЎТЛАТИШ МУДДАТЛАРИ ВА СОНИ</a:t>
            </a:r>
            <a:endParaRPr lang="ru-RU" sz="3600" dirty="0"/>
          </a:p>
        </p:txBody>
      </p:sp>
      <p:sp>
        <p:nvSpPr>
          <p:cNvPr id="50177" name="Rectangle 1"/>
          <p:cNvSpPr>
            <a:spLocks noChangeArrowheads="1"/>
          </p:cNvSpPr>
          <p:nvPr/>
        </p:nvSpPr>
        <p:spPr bwMode="auto">
          <a:xfrm rot="10800000" flipV="1">
            <a:off x="142844" y="1295887"/>
            <a:ext cx="8929718" cy="3669030"/>
          </a:xfrm>
          <a:prstGeom prst="foldedCorner">
            <a:avLst>
              <a:gd name="adj" fmla="val 20013"/>
            </a:avLst>
          </a:prstGeom>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288925"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noFill/>
                </a:ln>
                <a:solidFill>
                  <a:schemeClr val="bg1"/>
                </a:solidFill>
                <a:effectLst/>
                <a:latin typeface="Arial" pitchFamily="34" charset="0"/>
                <a:ea typeface="Times New Roman" pitchFamily="18" charset="0"/>
                <a:cs typeface="Times New Roman" pitchFamily="18" charset="0"/>
              </a:rPr>
              <a:t>Яйлов кўкатида қуритилган хашакка нисбатан протеин, ёғ, минерал тузлар 1,5-2 марта, </a:t>
            </a:r>
            <a:r>
              <a:rPr kumimoji="0" lang="uz-Cyrl-UZ" b="1" i="0" u="none" strike="noStrike" cap="none" normalizeH="0" baseline="0" smtClean="0">
                <a:ln>
                  <a:noFill/>
                </a:ln>
                <a:solidFill>
                  <a:srgbClr val="9933FF"/>
                </a:solidFill>
                <a:effectLst/>
                <a:latin typeface="Arial" pitchFamily="34" charset="0"/>
                <a:ea typeface="Times New Roman" pitchFamily="18" charset="0"/>
                <a:cs typeface="Times New Roman" pitchFamily="18" charset="0"/>
              </a:rPr>
              <a:t>В, С, Д </a:t>
            </a:r>
            <a:r>
              <a:rPr kumimoji="0" lang="uz-Cyrl-UZ" b="0" i="0" u="none" strike="noStrike" cap="none" normalizeH="0" baseline="0" smtClean="0">
                <a:ln>
                  <a:noFill/>
                </a:ln>
                <a:solidFill>
                  <a:schemeClr val="bg1"/>
                </a:solidFill>
                <a:effectLst/>
                <a:latin typeface="Arial" pitchFamily="34" charset="0"/>
                <a:ea typeface="Times New Roman" pitchFamily="18" charset="0"/>
                <a:cs typeface="Times New Roman" pitchFamily="18" charset="0"/>
              </a:rPr>
              <a:t>витаминлари 10 марта кўпроқ ва ҳайвон организми ўзлаштирмайдиган балласт моддалар қуритилганга нисбатан камроқ бўлади. Шунингдек, яйлов кўкати қуритилган хашакка нисбатан </a:t>
            </a:r>
            <a:r>
              <a:rPr kumimoji="0" lang="uz-Cyrl-UZ" b="1" i="0" u="none" strike="noStrike" cap="none" normalizeH="0" baseline="0" smtClean="0">
                <a:ln>
                  <a:noFill/>
                </a:ln>
                <a:solidFill>
                  <a:srgbClr val="0000FF"/>
                </a:solidFill>
                <a:effectLst/>
                <a:latin typeface="Arial" pitchFamily="34" charset="0"/>
                <a:ea typeface="Times New Roman" pitchFamily="18" charset="0"/>
                <a:cs typeface="Times New Roman" pitchFamily="18" charset="0"/>
              </a:rPr>
              <a:t>15-25 </a:t>
            </a:r>
            <a:r>
              <a:rPr kumimoji="0" lang="uz-Cyrl-UZ" b="0" i="0" u="none" strike="noStrike" cap="none" normalizeH="0" baseline="0" smtClean="0">
                <a:ln>
                  <a:noFill/>
                </a:ln>
                <a:solidFill>
                  <a:schemeClr val="bg1"/>
                </a:solidFill>
                <a:effectLst/>
                <a:latin typeface="Arial" pitchFamily="34" charset="0"/>
                <a:ea typeface="Times New Roman" pitchFamily="18" charset="0"/>
                <a:cs typeface="Times New Roman" pitchFamily="18" charset="0"/>
              </a:rPr>
              <a:t>фоиз яхшироқ ҳазм бўлади. Чунончи, одатда яйлов ўтининг ҳазм бўлиши </a:t>
            </a:r>
            <a:r>
              <a:rPr kumimoji="0" lang="uz-Cyrl-UZ" b="1" i="0" u="none" strike="noStrike" cap="none" normalizeH="0" baseline="0" smtClean="0">
                <a:ln>
                  <a:noFill/>
                </a:ln>
                <a:solidFill>
                  <a:srgbClr val="0000FF"/>
                </a:solidFill>
                <a:effectLst/>
                <a:latin typeface="Arial" pitchFamily="34" charset="0"/>
                <a:ea typeface="Times New Roman" pitchFamily="18" charset="0"/>
                <a:cs typeface="Times New Roman" pitchFamily="18" charset="0"/>
              </a:rPr>
              <a:t>70-75</a:t>
            </a:r>
            <a:r>
              <a:rPr kumimoji="0" lang="uz-Cyrl-UZ" b="0" i="0" u="none" strike="noStrike" cap="none" normalizeH="0" baseline="0" smtClean="0">
                <a:ln>
                  <a:noFill/>
                </a:ln>
                <a:solidFill>
                  <a:schemeClr val="bg1"/>
                </a:solidFill>
                <a:effectLst/>
                <a:latin typeface="Arial" pitchFamily="34" charset="0"/>
                <a:ea typeface="Times New Roman" pitchFamily="18" charset="0"/>
                <a:cs typeface="Times New Roman" pitchFamily="18" charset="0"/>
              </a:rPr>
              <a:t> фоиз бўлса, яхши пичанники </a:t>
            </a:r>
            <a:r>
              <a:rPr kumimoji="0" lang="uz-Cyrl-UZ" b="1" i="0" u="none" strike="noStrike" cap="none" normalizeH="0" baseline="0" smtClean="0">
                <a:ln>
                  <a:noFill/>
                </a:ln>
                <a:solidFill>
                  <a:srgbClr val="0000FF"/>
                </a:solidFill>
                <a:effectLst/>
                <a:latin typeface="Arial" pitchFamily="34" charset="0"/>
                <a:ea typeface="Times New Roman" pitchFamily="18" charset="0"/>
                <a:cs typeface="Times New Roman" pitchFamily="18" charset="0"/>
              </a:rPr>
              <a:t>55</a:t>
            </a:r>
            <a:r>
              <a:rPr kumimoji="0" lang="uz-Cyrl-UZ" b="0" i="0" u="none" strike="noStrike" cap="none" normalizeH="0" baseline="0" smtClean="0">
                <a:ln>
                  <a:noFill/>
                </a:ln>
                <a:solidFill>
                  <a:schemeClr val="bg1"/>
                </a:solidFill>
                <a:effectLst/>
                <a:latin typeface="Arial" pitchFamily="34" charset="0"/>
                <a:ea typeface="Times New Roman" pitchFamily="18" charset="0"/>
                <a:cs typeface="Times New Roman" pitchFamily="18" charset="0"/>
              </a:rPr>
              <a:t> фоиздан ортмайди.</a:t>
            </a:r>
            <a:endParaRPr kumimoji="0" lang="ru-RU" sz="1000" b="0" i="0" u="none" strike="noStrike" cap="none" normalizeH="0" baseline="0" smtClean="0">
              <a:ln>
                <a:noFill/>
              </a:ln>
              <a:solidFill>
                <a:schemeClr val="bg1"/>
              </a:solidFill>
              <a:effectLst/>
              <a:latin typeface="Arial" pitchFamily="34" charset="0"/>
            </a:endParaRPr>
          </a:p>
          <a:p>
            <a:pPr marL="0" marR="0" lvl="0" indent="288925"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smtClean="0">
                <a:ln>
                  <a:noFill/>
                </a:ln>
                <a:solidFill>
                  <a:schemeClr val="bg1"/>
                </a:solidFill>
                <a:effectLst/>
                <a:latin typeface="Arial" pitchFamily="34" charset="0"/>
                <a:ea typeface="Times New Roman" pitchFamily="18" charset="0"/>
                <a:cs typeface="Times New Roman" pitchFamily="18" charset="0"/>
              </a:rPr>
              <a:t>Ҳайвонлар яйловда эркин ўтлатилганда, соғлиғи яхшиланади, касалланишлар камаяди, яъни, бу касалликларнинг олдини олиш тадбирларидан саналади. Яйловда ҳайвонлар озуқа рационини миқдор ва сифат жиҳатидан ўзлари бошқаради.</a:t>
            </a:r>
            <a:endParaRPr kumimoji="0" lang="uz-Cyrl-UZ" sz="2400" b="0" i="0" u="none" strike="noStrike" cap="none" normalizeH="0" baseline="0" smtClean="0">
              <a:ln>
                <a:noFill/>
              </a:ln>
              <a:solidFill>
                <a:schemeClr val="bg1"/>
              </a:solidFill>
              <a:effectLst/>
              <a:latin typeface="Arial" pitchFamily="34" charset="0"/>
            </a:endParaRPr>
          </a:p>
        </p:txBody>
      </p:sp>
      <p:pic>
        <p:nvPicPr>
          <p:cNvPr id="50178" name="Picture 2" descr="C:\ЮНЕСКО\Слайдлар\Ем хашак етиштириш\рАСМЛАР\image-by-item-and-alias.jpg"/>
          <p:cNvPicPr>
            <a:picLocks noChangeAspect="1" noChangeArrowheads="1"/>
          </p:cNvPicPr>
          <p:nvPr/>
        </p:nvPicPr>
        <p:blipFill>
          <a:blip r:embed="rId2" cstate="print"/>
          <a:srcRect/>
          <a:stretch>
            <a:fillRect/>
          </a:stretch>
        </p:blipFill>
        <p:spPr bwMode="auto">
          <a:xfrm>
            <a:off x="6643702" y="5136231"/>
            <a:ext cx="2370118" cy="157891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0179" name="Picture 3" descr="C:\ЮНЕСКО\Слайдлар\Ем хашак етиштириш\рАСМЛАР\images (18).jpg"/>
          <p:cNvPicPr>
            <a:picLocks noChangeAspect="1" noChangeArrowheads="1"/>
          </p:cNvPicPr>
          <p:nvPr/>
        </p:nvPicPr>
        <p:blipFill>
          <a:blip r:embed="rId3"/>
          <a:srcRect/>
          <a:stretch>
            <a:fillRect/>
          </a:stretch>
        </p:blipFill>
        <p:spPr bwMode="auto">
          <a:xfrm>
            <a:off x="3857620" y="5072074"/>
            <a:ext cx="2547937" cy="169553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0180" name="Picture 4" descr="C:\ЮНЕСКО\Слайдлар\Ем хашак етиштириш\рАСМЛАР\1171981170a94ada1cb420428f7708b93ce1abd957_b.jpg"/>
          <p:cNvPicPr>
            <a:picLocks noChangeAspect="1" noChangeArrowheads="1"/>
          </p:cNvPicPr>
          <p:nvPr/>
        </p:nvPicPr>
        <p:blipFill>
          <a:blip r:embed="rId4"/>
          <a:srcRect/>
          <a:stretch>
            <a:fillRect/>
          </a:stretch>
        </p:blipFill>
        <p:spPr bwMode="auto">
          <a:xfrm>
            <a:off x="1071538" y="5119700"/>
            <a:ext cx="2500294" cy="166686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03399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14313" y="500042"/>
            <a:ext cx="5572133" cy="6215106"/>
          </a:xfrm>
          <a:prstGeom prst="foldedCorner">
            <a:avLst/>
          </a:prstGeom>
        </p:spPr>
        <p:style>
          <a:lnRef idx="1">
            <a:schemeClr val="accent2"/>
          </a:lnRef>
          <a:fillRef idx="2">
            <a:schemeClr val="accent2"/>
          </a:fillRef>
          <a:effectRef idx="1">
            <a:schemeClr val="accent2"/>
          </a:effectRef>
          <a:fontRef idx="minor">
            <a:schemeClr val="dk1"/>
          </a:fontRef>
        </p:style>
        <p:txBody>
          <a:bodyPr/>
          <a:lstStyle/>
          <a:p>
            <a:pPr algn="just"/>
            <a:r>
              <a:rPr lang="uz-Cyrl-UZ" sz="1800" smtClean="0"/>
              <a:t>Яйлов даврида ҳайвонларни ўтлатиш сони ҳам ўтлар ҳосилдорлигига ва уларнинг ўсишига катта таъсир кўрсатади. Тупроқ-иқлим шароитлари ўтлоқнинг сув билан таъминланиши ва ҳолатига кўра яйловда ҳайвонлар ўтлатиш сони ҳар хил бўлади.</a:t>
            </a:r>
            <a:endParaRPr lang="ru-RU" sz="1800" smtClean="0"/>
          </a:p>
          <a:p>
            <a:pPr algn="just"/>
            <a:r>
              <a:rPr lang="uz-Cyrl-UZ" sz="1800" smtClean="0"/>
              <a:t>Ўтлатишлар сонини кўпайтириб юбориш ўтзорда ўсимликлар сийраклашиб кетишига ва яйловнинг ҳосил-сизланишига олиб келиши мумкин. Аммо ўтлатишлар сони кам бўлганда ҳам ўсимликлар дағаллашади, ҳайвонлар ейиши ёмонлашади ва ўтзордаги озуқадан яхши фойдаланилмайди.</a:t>
            </a:r>
            <a:endParaRPr lang="ru-RU" sz="1800" smtClean="0"/>
          </a:p>
          <a:p>
            <a:pPr algn="just"/>
            <a:r>
              <a:rPr lang="uz-Cyrl-UZ" sz="1800" smtClean="0"/>
              <a:t>Чўл минтақасида иқлим шароитлари ноқулайлиги сабабли кўпчилик ўтлар такрор ўсмайди. Бу минтақадаги кўпчилик яйловларда ҳайвонларни икки марта ўтлатиш мумкин.</a:t>
            </a:r>
            <a:endParaRPr lang="ru-RU" sz="1800"/>
          </a:p>
        </p:txBody>
      </p:sp>
      <p:pic>
        <p:nvPicPr>
          <p:cNvPr id="1028" name="Picture 4" descr="C:\ЮНЕСКО\Слайдлар\Ем хашак етиштириш\рАСМЛАР\sacrificari-animale-statistici.jpg"/>
          <p:cNvPicPr>
            <a:picLocks noChangeAspect="1" noChangeArrowheads="1"/>
          </p:cNvPicPr>
          <p:nvPr/>
        </p:nvPicPr>
        <p:blipFill>
          <a:blip r:embed="rId2"/>
          <a:srcRect/>
          <a:stretch>
            <a:fillRect/>
          </a:stretch>
        </p:blipFill>
        <p:spPr bwMode="auto">
          <a:xfrm>
            <a:off x="5981161" y="642918"/>
            <a:ext cx="2734243" cy="1714512"/>
          </a:xfrm>
          <a:prstGeom prst="rect">
            <a:avLst/>
          </a:prstGeom>
          <a:noFill/>
        </p:spPr>
      </p:pic>
      <p:pic>
        <p:nvPicPr>
          <p:cNvPr id="51201" name="Picture 1" descr="C:\ЮНЕСКО\Слайдлар\Ем хашак етиштириш\рАСМЛАР\pastbiwe_ovec.jpg"/>
          <p:cNvPicPr>
            <a:picLocks noChangeAspect="1" noChangeArrowheads="1"/>
          </p:cNvPicPr>
          <p:nvPr/>
        </p:nvPicPr>
        <p:blipFill>
          <a:blip r:embed="rId3"/>
          <a:srcRect/>
          <a:stretch>
            <a:fillRect/>
          </a:stretch>
        </p:blipFill>
        <p:spPr bwMode="auto">
          <a:xfrm>
            <a:off x="6000760" y="4409069"/>
            <a:ext cx="2714644" cy="1663137"/>
          </a:xfrm>
          <a:prstGeom prst="rect">
            <a:avLst/>
          </a:prstGeom>
          <a:noFill/>
        </p:spPr>
      </p:pic>
      <p:pic>
        <p:nvPicPr>
          <p:cNvPr id="51202" name="Picture 2" descr="C:\ЮНЕСКО\Слайдлар\Ем хашак етиштириш\рАСМЛАР\151731.jpg"/>
          <p:cNvPicPr>
            <a:picLocks noChangeAspect="1" noChangeArrowheads="1"/>
          </p:cNvPicPr>
          <p:nvPr/>
        </p:nvPicPr>
        <p:blipFill>
          <a:blip r:embed="rId4"/>
          <a:srcRect/>
          <a:stretch>
            <a:fillRect/>
          </a:stretch>
        </p:blipFill>
        <p:spPr bwMode="auto">
          <a:xfrm>
            <a:off x="6072198" y="2571744"/>
            <a:ext cx="2643206" cy="178595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74638"/>
            <a:ext cx="7674056" cy="868346"/>
          </a:xfrm>
          <a:gradFill>
            <a:gsLst>
              <a:gs pos="0">
                <a:schemeClr val="accent1">
                  <a:lumMod val="5000"/>
                  <a:lumOff val="95000"/>
                </a:schemeClr>
              </a:gs>
              <a:gs pos="25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pPr algn="ctr"/>
            <a:r>
              <a:rPr lang="ru-RU" sz="4000" b="1" smtClean="0"/>
              <a:t>Яйлов ҳажми</a:t>
            </a:r>
            <a:endParaRPr lang="ru-RU" sz="4000" b="1" dirty="0">
              <a:solidFill>
                <a:srgbClr val="00B050"/>
              </a:solidFill>
              <a:effectLst>
                <a:outerShdw blurRad="38100" dist="38100" dir="2700000" algn="tl">
                  <a:srgbClr val="000000">
                    <a:alpha val="43137"/>
                  </a:srgbClr>
                </a:outerShdw>
              </a:effectLst>
            </a:endParaRPr>
          </a:p>
        </p:txBody>
      </p:sp>
      <p:sp>
        <p:nvSpPr>
          <p:cNvPr id="49153" name="Rectangle 1"/>
          <p:cNvSpPr>
            <a:spLocks noChangeArrowheads="1"/>
          </p:cNvSpPr>
          <p:nvPr/>
        </p:nvSpPr>
        <p:spPr bwMode="auto">
          <a:xfrm>
            <a:off x="1142976" y="1428736"/>
            <a:ext cx="7858180" cy="3231654"/>
          </a:xfrm>
          <a:prstGeom prst="rect">
            <a:avLst/>
          </a:prstGeom>
          <a:ln>
            <a:headEnd/>
            <a:tailEnd/>
          </a:ln>
          <a:effectLst>
            <a:glow rad="139700">
              <a:schemeClr val="accent3">
                <a:satMod val="175000"/>
                <a:alpha val="40000"/>
              </a:schemeClr>
            </a:glow>
            <a:outerShdw blurRad="63500" dist="25400" dir="5400000" rotWithShape="0">
              <a:srgbClr val="000000">
                <a:alpha val="43137"/>
              </a:srgbClr>
            </a:outerShdw>
          </a:effectLst>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288925"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smtClean="0">
                <a:ln>
                  <a:noFill/>
                </a:ln>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Яйлов ҳажми бир мавсум давомида бир гектар майдонда боқиш мумкин бўлган ҳайвонлар бош сонидир, бу кўрсаткич яйловда ҳайвонларни ўтлатишни тўғри ташкил этиш учун зарурдир. Яйлов ҳажмини аниқлаб олиш яна шунинг учун керакки, унга ортиқча юклама бериш сабабли ўтзорда ҳайвонлар босишига энг чидамли ўсимликлар ҳам қисқа муддатларда сийраклашиб кетади ва ҳосил камаяди.</a:t>
            </a:r>
            <a:endParaRPr kumimoji="0" lang="ru-RU" sz="1000" b="1" i="0" u="none" strike="noStrike" cap="none" normalizeH="0" baseline="0" smtClean="0">
              <a:ln>
                <a:noFill/>
              </a:ln>
              <a:solidFill>
                <a:schemeClr val="bg1"/>
              </a:solidFill>
              <a:effectLst>
                <a:outerShdw blurRad="38100" dist="38100" dir="2700000" algn="tl">
                  <a:srgbClr val="000000">
                    <a:alpha val="43137"/>
                  </a:srgbClr>
                </a:outerShdw>
              </a:effectLst>
              <a:latin typeface="Arial" pitchFamily="34" charset="0"/>
            </a:endParaRPr>
          </a:p>
          <a:p>
            <a:pPr marL="0" marR="0" lvl="0" indent="288925"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smtClean="0">
                <a:ln>
                  <a:noFill/>
                </a:ln>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Яйлов ҳажмини тўғри белгилаш учун унинг ҳосилдорлигини, яйлов мавсумининг давомийлигини, бир бош ҳайвоннинг сутка давомида истеъмол қиладиган ўт миқдорини ва ўтларнинг ейилувчанлик коэффициентини билиш керак.</a:t>
            </a:r>
            <a:endParaRPr kumimoji="0" lang="ru-RU" sz="2400" b="1" i="0" u="none" strike="noStrike" cap="none" normalizeH="0" baseline="0" smtClean="0">
              <a:ln>
                <a:noFill/>
              </a:ln>
              <a:solidFill>
                <a:schemeClr val="bg1"/>
              </a:solidFill>
              <a:effectLst>
                <a:outerShdw blurRad="38100" dist="38100" dir="2700000" algn="tl">
                  <a:srgbClr val="000000">
                    <a:alpha val="43137"/>
                  </a:srgbClr>
                </a:outerShdw>
              </a:effectLst>
              <a:latin typeface="Arial" pitchFamily="34" charset="0"/>
            </a:endParaRPr>
          </a:p>
        </p:txBody>
      </p:sp>
      <p:pic>
        <p:nvPicPr>
          <p:cNvPr id="49157" name="Picture 5" descr="C:\ЮНЕСКО\Слайдлар\Ем хашак етиштириш\рАСМЛАР\скачанные файлы (20).jpg"/>
          <p:cNvPicPr>
            <a:picLocks noChangeAspect="1" noChangeArrowheads="1"/>
          </p:cNvPicPr>
          <p:nvPr/>
        </p:nvPicPr>
        <p:blipFill>
          <a:blip r:embed="rId3"/>
          <a:srcRect/>
          <a:stretch>
            <a:fillRect/>
          </a:stretch>
        </p:blipFill>
        <p:spPr bwMode="auto">
          <a:xfrm>
            <a:off x="1071538" y="4786322"/>
            <a:ext cx="2619375" cy="1752600"/>
          </a:xfrm>
          <a:prstGeom prst="rect">
            <a:avLst/>
          </a:prstGeom>
          <a:noFill/>
        </p:spPr>
      </p:pic>
      <p:pic>
        <p:nvPicPr>
          <p:cNvPr id="49158" name="Picture 6" descr="C:\ЮНЕСКО\Слайдлар\Ем хашак етиштириш\рАСМЛАР\15034522_w640_h640_pastbische.jpg"/>
          <p:cNvPicPr>
            <a:picLocks noChangeAspect="1" noChangeArrowheads="1"/>
          </p:cNvPicPr>
          <p:nvPr/>
        </p:nvPicPr>
        <p:blipFill>
          <a:blip r:embed="rId4"/>
          <a:srcRect r="14687" b="5541"/>
          <a:stretch>
            <a:fillRect/>
          </a:stretch>
        </p:blipFill>
        <p:spPr bwMode="auto">
          <a:xfrm>
            <a:off x="3929059" y="4786322"/>
            <a:ext cx="2500330" cy="1714512"/>
          </a:xfrm>
          <a:prstGeom prst="rect">
            <a:avLst/>
          </a:prstGeom>
          <a:noFill/>
        </p:spPr>
      </p:pic>
      <p:pic>
        <p:nvPicPr>
          <p:cNvPr id="49159" name="Picture 7" descr="C:\ЮНЕСКО\Слайдлар\Ем хашак етиштириш\рАСМЛАР\images (41).jpg"/>
          <p:cNvPicPr>
            <a:picLocks noChangeAspect="1" noChangeArrowheads="1"/>
          </p:cNvPicPr>
          <p:nvPr/>
        </p:nvPicPr>
        <p:blipFill>
          <a:blip r:embed="rId5"/>
          <a:srcRect/>
          <a:stretch>
            <a:fillRect/>
          </a:stretch>
        </p:blipFill>
        <p:spPr bwMode="auto">
          <a:xfrm>
            <a:off x="6643702" y="4857760"/>
            <a:ext cx="2214578" cy="1605262"/>
          </a:xfrm>
          <a:prstGeom prst="rect">
            <a:avLst/>
          </a:prstGeom>
          <a:noFill/>
        </p:spPr>
      </p:pic>
    </p:spTree>
    <p:extLst>
      <p:ext uri="{BB962C8B-B14F-4D97-AF65-F5344CB8AC3E}">
        <p14:creationId xmlns:p14="http://schemas.microsoft.com/office/powerpoint/2010/main" xmlns="" val="777306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одержимое 6"/>
          <p:cNvSpPr>
            <a:spLocks noGrp="1"/>
          </p:cNvSpPr>
          <p:nvPr>
            <p:ph idx="1"/>
          </p:nvPr>
        </p:nvSpPr>
        <p:spPr>
          <a:xfrm>
            <a:off x="285720" y="1071546"/>
            <a:ext cx="8686800" cy="5072098"/>
          </a:xfrm>
        </p:spPr>
        <p:txBody>
          <a:bodyPr>
            <a:normAutofit fontScale="77500" lnSpcReduction="20000"/>
          </a:bodyPr>
          <a:lstStyle/>
          <a:p>
            <a:pPr fontAlgn="base" hangingPunct="0"/>
            <a:r>
              <a:rPr lang="ru-RU" smtClean="0"/>
              <a:t>Яйлов ҳажмини аниқлаш учун қуйидаги формуладан фойдаланиш тавсия этилади.</a:t>
            </a:r>
          </a:p>
          <a:p>
            <a:pPr fontAlgn="base" hangingPunct="0"/>
            <a:endParaRPr lang="ru-RU" smtClean="0"/>
          </a:p>
          <a:p>
            <a:pPr fontAlgn="base" hangingPunct="0"/>
            <a:endParaRPr lang="ru-RU" smtClean="0"/>
          </a:p>
          <a:p>
            <a:pPr fontAlgn="base" hangingPunct="0"/>
            <a:r>
              <a:rPr lang="ru-RU" smtClean="0"/>
              <a:t>бунда: Я</a:t>
            </a:r>
            <a:r>
              <a:rPr lang="ru-RU" baseline="-25000" smtClean="0"/>
              <a:t>х </a:t>
            </a:r>
            <a:r>
              <a:rPr lang="ru-RU" smtClean="0"/>
              <a:t>- 1 га яйловга йиллик юклама (бош сони);</a:t>
            </a:r>
          </a:p>
          <a:p>
            <a:pPr fontAlgn="base" hangingPunct="0"/>
            <a:r>
              <a:rPr lang="ru-RU" smtClean="0"/>
              <a:t>Х - яйловдан олиш мўлжалланган ҳосилдорлик, озуқа бирлиги ёки кўк масса, т/га;</a:t>
            </a:r>
          </a:p>
          <a:p>
            <a:pPr fontAlgn="base" hangingPunct="0"/>
            <a:r>
              <a:rPr lang="ru-RU" smtClean="0"/>
              <a:t>К - яйлов ўтларининг ейилувчанлик коэффициенти, суғо-риладиган маданий яйлов учун 0,8-0,85 бошқа ўтлоқлар учун 0,4-0,7;</a:t>
            </a:r>
          </a:p>
          <a:p>
            <a:pPr fontAlgn="base" hangingPunct="0"/>
            <a:r>
              <a:rPr lang="ru-RU" smtClean="0"/>
              <a:t>С</a:t>
            </a:r>
            <a:r>
              <a:rPr lang="ru-RU" baseline="-25000" smtClean="0"/>
              <a:t>э</a:t>
            </a:r>
            <a:r>
              <a:rPr lang="ru-RU" smtClean="0"/>
              <a:t>-1 бош ҳайвоннинг 1 суткалик кўк ўтга эҳтиёжи, озуқа бирлиги, ёки кўк масса т;</a:t>
            </a:r>
          </a:p>
          <a:p>
            <a:pPr fontAlgn="base" hangingPunct="0"/>
            <a:r>
              <a:rPr lang="ru-RU" smtClean="0"/>
              <a:t>Ф</a:t>
            </a:r>
            <a:r>
              <a:rPr lang="ru-RU" baseline="-25000" smtClean="0"/>
              <a:t>м </a:t>
            </a:r>
            <a:r>
              <a:rPr lang="ru-RU" smtClean="0"/>
              <a:t>- яйловдан мавсумда фойдаланиш кунлари. </a:t>
            </a:r>
          </a:p>
          <a:p>
            <a:endParaRPr lang="ru-RU"/>
          </a:p>
        </p:txBody>
      </p:sp>
      <p:pic>
        <p:nvPicPr>
          <p:cNvPr id="46081" name="Picture 1"/>
          <p:cNvPicPr>
            <a:picLocks noChangeAspect="1" noChangeArrowheads="1"/>
          </p:cNvPicPr>
          <p:nvPr/>
        </p:nvPicPr>
        <p:blipFill>
          <a:blip r:embed="rId2"/>
          <a:srcRect/>
          <a:stretch>
            <a:fillRect/>
          </a:stretch>
        </p:blipFill>
        <p:spPr bwMode="auto">
          <a:xfrm>
            <a:off x="1687046" y="1857364"/>
            <a:ext cx="2242012" cy="64294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107949" y="477860"/>
            <a:ext cx="5106993" cy="6022974"/>
          </a:xfrm>
        </p:spPr>
        <p:txBody>
          <a:bodyPr>
            <a:noAutofit/>
          </a:bodyPr>
          <a:lstStyle/>
          <a:p>
            <a:pPr algn="just"/>
            <a:r>
              <a:rPr lang="ru-RU" sz="2400" smtClean="0"/>
              <a:t>Бир бош ҳайвоннинг кўк ўтга эҳтиёжини ҳайвонлар турлари учун зоотехния ёки хўжаликда қабул қилинган нормалар бўйича аниқланади.</a:t>
            </a:r>
          </a:p>
          <a:p>
            <a:pPr algn="just"/>
            <a:r>
              <a:rPr lang="ru-RU" sz="2400" smtClean="0"/>
              <a:t>Бу нормалар тахминан қуйидагича бўлиши мумкин. Бир бош ҳайвонга ўртача, килограмм ҳисобида: соғин (соғиладиган сут миқдорига қараб) - 40-75; бир ёшдан катта қорамоллар - 30-40; бир ёшгача қорамоллар - 15-25; қўйлар - 6-8 (ўтлар қуруқ бўлганда-3-6); қўзилар-2-3; она чўчқалар - 10-15; отлар - 30-40</a:t>
            </a:r>
          </a:p>
          <a:p>
            <a:pPr algn="just"/>
            <a:endParaRPr lang="ru-RU" sz="2400" dirty="0" smtClean="0"/>
          </a:p>
        </p:txBody>
      </p:sp>
      <p:pic>
        <p:nvPicPr>
          <p:cNvPr id="47105" name="Picture 1" descr="C:\ЮНЕСКО\Слайдлар\Ем хашак етиштириш\рАСМЛАР\images (42).jpg"/>
          <p:cNvPicPr>
            <a:picLocks noChangeAspect="1" noChangeArrowheads="1"/>
          </p:cNvPicPr>
          <p:nvPr/>
        </p:nvPicPr>
        <p:blipFill>
          <a:blip r:embed="rId2"/>
          <a:srcRect/>
          <a:stretch>
            <a:fillRect/>
          </a:stretch>
        </p:blipFill>
        <p:spPr bwMode="auto">
          <a:xfrm>
            <a:off x="5488593" y="285729"/>
            <a:ext cx="3264916" cy="2357454"/>
          </a:xfrm>
          <a:prstGeom prst="rect">
            <a:avLst/>
          </a:prstGeom>
          <a:noFill/>
        </p:spPr>
      </p:pic>
      <p:pic>
        <p:nvPicPr>
          <p:cNvPr id="47106" name="Picture 2" descr="C:\ЮНЕСКО\Слайдлар\Ем хашак етиштириш\рАСМЛАР\v4-728px-Choose-a-Good-Dairy-Cow-Breed-Step-3.jpg"/>
          <p:cNvPicPr>
            <a:picLocks noChangeAspect="1" noChangeArrowheads="1"/>
          </p:cNvPicPr>
          <p:nvPr/>
        </p:nvPicPr>
        <p:blipFill>
          <a:blip r:embed="rId3"/>
          <a:srcRect/>
          <a:stretch>
            <a:fillRect/>
          </a:stretch>
        </p:blipFill>
        <p:spPr bwMode="auto">
          <a:xfrm>
            <a:off x="5572132" y="2786058"/>
            <a:ext cx="3143272" cy="1785950"/>
          </a:xfrm>
          <a:prstGeom prst="rect">
            <a:avLst/>
          </a:prstGeom>
          <a:noFill/>
        </p:spPr>
      </p:pic>
      <p:pic>
        <p:nvPicPr>
          <p:cNvPr id="47107" name="Picture 3" descr="C:\ЮНЕСКО\Слайдлар\Ем хашак етиштириш\рАСМЛАР\6166.jpg"/>
          <p:cNvPicPr>
            <a:picLocks noChangeAspect="1" noChangeArrowheads="1"/>
          </p:cNvPicPr>
          <p:nvPr/>
        </p:nvPicPr>
        <p:blipFill>
          <a:blip r:embed="rId4" cstate="print"/>
          <a:srcRect/>
          <a:stretch>
            <a:fillRect/>
          </a:stretch>
        </p:blipFill>
        <p:spPr bwMode="auto">
          <a:xfrm>
            <a:off x="5643570" y="4712980"/>
            <a:ext cx="3105672" cy="1787854"/>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214290"/>
            <a:ext cx="8497887" cy="4000528"/>
          </a:xfrm>
          <a:pattFill prst="pct5">
            <a:fgClr>
              <a:srgbClr val="008080"/>
            </a:fgClr>
            <a:bgClr>
              <a:schemeClr val="bg1"/>
            </a:bgClr>
          </a:pattFill>
        </p:spPr>
        <p:txBody>
          <a:bodyPr>
            <a:noAutofit/>
          </a:bodyPr>
          <a:lstStyle/>
          <a:p>
            <a:pPr algn="just">
              <a:buFont typeface="Wingdings" pitchFamily="2" charset="2"/>
              <a:buChar char="v"/>
            </a:pPr>
            <a:r>
              <a:rPr lang="uz-Cyrl-UZ" sz="2000" b="1" smtClean="0">
                <a:solidFill>
                  <a:srgbClr val="9933FF"/>
                </a:solidFill>
              </a:rPr>
              <a:t>Яйлов майдонига бўлган эҳтиёжни ҳисоблашда об-ҳаво шароитига кўра ҳосил 15-20 фоиз кам бўлиши эҳтимоли учун эҳтиёт фонд қўшилади.</a:t>
            </a:r>
          </a:p>
          <a:p>
            <a:pPr algn="just">
              <a:buFont typeface="Wingdings" pitchFamily="2" charset="2"/>
              <a:buChar char="v"/>
            </a:pPr>
            <a:r>
              <a:rPr lang="uz-Cyrl-UZ" sz="2000" b="1" smtClean="0">
                <a:solidFill>
                  <a:srgbClr val="9933FF"/>
                </a:solidFill>
              </a:rPr>
              <a:t>Олдин таъкидланганидек, яйловлардан оқилона фойдаланишда ўтлатишлар сони, муддатлари, ўтлар баландлиги ва яйловга меъёрида юклама бериш муҳим омиллар ҳисобланади.</a:t>
            </a:r>
          </a:p>
          <a:p>
            <a:pPr algn="just">
              <a:buFont typeface="Wingdings" pitchFamily="2" charset="2"/>
              <a:buChar char="v"/>
            </a:pPr>
            <a:r>
              <a:rPr lang="uz-Cyrl-UZ" sz="2000" b="1" smtClean="0">
                <a:solidFill>
                  <a:srgbClr val="9933FF"/>
                </a:solidFill>
              </a:rPr>
              <a:t>Бу омиллар билан бир қаторда яйловни бўлак (загон)ларга бўлиб фойдаланиш ва яйлов алмашинувини ташкил этиш, ҳайвонларни ёзги очиқ ҳаво (лагерь)да боқишда кўк конвейерни жорий этиш, яйловни жорий парваришлаш ва ҳайвон турларига қараб фойдаланиш тартиби каби омилларнинг ҳам аҳамияти ниҳоятда каттадир.</a:t>
            </a:r>
          </a:p>
        </p:txBody>
      </p:sp>
      <p:pic>
        <p:nvPicPr>
          <p:cNvPr id="45057" name="Picture 1" descr="C:\ЮНЕСКО\Слайдлар\Ем хашак етиштириш\рАСМЛАР\images (43).jpg"/>
          <p:cNvPicPr>
            <a:picLocks noChangeAspect="1" noChangeArrowheads="1"/>
          </p:cNvPicPr>
          <p:nvPr/>
        </p:nvPicPr>
        <p:blipFill>
          <a:blip r:embed="rId2"/>
          <a:srcRect/>
          <a:stretch>
            <a:fillRect/>
          </a:stretch>
        </p:blipFill>
        <p:spPr bwMode="auto">
          <a:xfrm>
            <a:off x="6543705" y="4836593"/>
            <a:ext cx="2386013" cy="1849966"/>
          </a:xfrm>
          <a:prstGeom prst="rect">
            <a:avLst/>
          </a:prstGeom>
          <a:noFill/>
        </p:spPr>
      </p:pic>
      <p:pic>
        <p:nvPicPr>
          <p:cNvPr id="45058" name="Picture 2" descr="C:\ЮНЕСКО\Слайдлар\Ем хашак етиштириш\рАСМЛАР\depositphotos_66759159-stock-photo-lambs-with-ewes-grazing-in.jpg"/>
          <p:cNvPicPr>
            <a:picLocks noChangeAspect="1" noChangeArrowheads="1"/>
          </p:cNvPicPr>
          <p:nvPr/>
        </p:nvPicPr>
        <p:blipFill>
          <a:blip r:embed="rId3"/>
          <a:srcRect/>
          <a:stretch>
            <a:fillRect/>
          </a:stretch>
        </p:blipFill>
        <p:spPr bwMode="auto">
          <a:xfrm>
            <a:off x="214282" y="4786322"/>
            <a:ext cx="2857520" cy="1905013"/>
          </a:xfrm>
          <a:prstGeom prst="rect">
            <a:avLst/>
          </a:prstGeom>
          <a:noFill/>
        </p:spPr>
      </p:pic>
      <p:pic>
        <p:nvPicPr>
          <p:cNvPr id="45059" name="Picture 3" descr="C:\ЮНЕСКО\Слайдлар\Ем хашак етиштириш\рАСМЛАР\2015-10-19-13-13-10-pdf-complete-corporate-edition.png"/>
          <p:cNvPicPr>
            <a:picLocks noChangeAspect="1" noChangeArrowheads="1"/>
          </p:cNvPicPr>
          <p:nvPr/>
        </p:nvPicPr>
        <p:blipFill>
          <a:blip r:embed="rId4" cstate="print"/>
          <a:srcRect/>
          <a:stretch>
            <a:fillRect/>
          </a:stretch>
        </p:blipFill>
        <p:spPr bwMode="auto">
          <a:xfrm>
            <a:off x="3214678" y="4857760"/>
            <a:ext cx="3143272" cy="173084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000" b="1" smtClean="0"/>
              <a:t>ҲАЙВОНЛАРНИ ЎТЛАТИШ ТИЗИМИ ВА ТЕХНИКАСИ</a:t>
            </a:r>
            <a:endParaRPr lang="ru-RU"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285720" y="642918"/>
            <a:ext cx="8643998" cy="714380"/>
          </a:xfrm>
        </p:spPr>
        <p:style>
          <a:lnRef idx="0">
            <a:schemeClr val="accent4"/>
          </a:lnRef>
          <a:fillRef idx="3">
            <a:schemeClr val="accent4"/>
          </a:fillRef>
          <a:effectRef idx="3">
            <a:schemeClr val="accent4"/>
          </a:effectRef>
          <a:fontRef idx="minor">
            <a:schemeClr val="lt1"/>
          </a:fontRef>
        </p:style>
        <p:txBody>
          <a:bodyPr/>
          <a:lstStyle/>
          <a:p>
            <a:pPr algn="ctr">
              <a:buNone/>
            </a:pPr>
            <a:r>
              <a:rPr lang="ru-RU" sz="1800" b="1" smtClean="0"/>
              <a:t>Яйловларда ҳайвонларни ўтлатишнинг бир неча тизимлари мавжуд бўлиб, улардан учтаси кўпроқ қўлланилади: </a:t>
            </a:r>
          </a:p>
          <a:p>
            <a:pPr algn="just">
              <a:buNone/>
            </a:pPr>
            <a:r>
              <a:rPr lang="ru-RU" sz="1800" b="1" smtClean="0"/>
              <a:t> </a:t>
            </a:r>
            <a:endParaRPr lang="ru-RU" sz="1800" b="1" dirty="0" smtClean="0"/>
          </a:p>
        </p:txBody>
      </p:sp>
      <p:graphicFrame>
        <p:nvGraphicFramePr>
          <p:cNvPr id="7" name="Схема 6"/>
          <p:cNvGraphicFramePr/>
          <p:nvPr/>
        </p:nvGraphicFramePr>
        <p:xfrm>
          <a:off x="357158" y="1397000"/>
          <a:ext cx="8358246" cy="4889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85762" y="285728"/>
            <a:ext cx="8229600" cy="2601237"/>
          </a:xfrm>
        </p:spPr>
        <p:txBody>
          <a:bodyPr/>
          <a:lstStyle/>
          <a:p>
            <a:r>
              <a:rPr lang="ru-RU" sz="1800" smtClean="0"/>
              <a:t>Яйловда ҳайвонлар эркин (тизимсиз) ўтлатилганда яхши    ейилувчан қўнғирбош ва дуккакли ўтлар миқдори камайиб, улар ўрнини ҳайвонлар ёмон ейдиган ва умуман емайдиган ўтлар эгаллайди. </a:t>
            </a:r>
          </a:p>
          <a:p>
            <a:r>
              <a:rPr lang="ru-RU" sz="1800" smtClean="0"/>
              <a:t>Натижада яйлов даврининг иккинчи ярмида пода учун яйловда озуқа етишмайди ва ҳайвонлар озуқалиги паст, дағаллашган ўтларни истеъмол қилишга мажбур бўлади. Яйлов бўлакларга бўлиб фойдаланилганда, унинг маҳсулдорлиги юқори, ўтзордаги ўсимликлар ҳолати яхши бўлиб, юқоридаги камчиликлар содир бўлмайди.</a:t>
            </a:r>
          </a:p>
          <a:p>
            <a:r>
              <a:rPr lang="ru-RU" sz="1800" smtClean="0"/>
              <a:t> Бу тизимнинг қўлланилиши бир майдонда кўпроқ ҳайвонларни боқиш ва уларнинг маҳсулдорлиги юқори бўлишини таъминлайди</a:t>
            </a:r>
            <a:endParaRPr lang="ru-RU" sz="1600" b="1" dirty="0"/>
          </a:p>
        </p:txBody>
      </p:sp>
      <p:pic>
        <p:nvPicPr>
          <p:cNvPr id="40961" name="Picture 1" descr="C:\ЮНЕСКО\Слайдлар\Ем хашак етиштириш\рАСМЛАР\sustainableagriculture.jpg"/>
          <p:cNvPicPr>
            <a:picLocks noChangeAspect="1" noChangeArrowheads="1"/>
          </p:cNvPicPr>
          <p:nvPr/>
        </p:nvPicPr>
        <p:blipFill>
          <a:blip r:embed="rId2"/>
          <a:srcRect/>
          <a:stretch>
            <a:fillRect/>
          </a:stretch>
        </p:blipFill>
        <p:spPr bwMode="auto">
          <a:xfrm>
            <a:off x="571472" y="4071942"/>
            <a:ext cx="3714776" cy="2464910"/>
          </a:xfrm>
          <a:prstGeom prst="rect">
            <a:avLst/>
          </a:prstGeom>
          <a:noFill/>
        </p:spPr>
      </p:pic>
      <p:pic>
        <p:nvPicPr>
          <p:cNvPr id="40962" name="Picture 2" descr="C:\ЮНЕСКО\Слайдлар\Ем хашак етиштириш\рАСМЛАР\12_BLV.jpg"/>
          <p:cNvPicPr>
            <a:picLocks noChangeAspect="1" noChangeArrowheads="1"/>
          </p:cNvPicPr>
          <p:nvPr/>
        </p:nvPicPr>
        <p:blipFill>
          <a:blip r:embed="rId3"/>
          <a:srcRect/>
          <a:stretch>
            <a:fillRect/>
          </a:stretch>
        </p:blipFill>
        <p:spPr bwMode="auto">
          <a:xfrm>
            <a:off x="4786314" y="4071942"/>
            <a:ext cx="3941740" cy="2463588"/>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2" y="142852"/>
            <a:ext cx="6429420" cy="6715148"/>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fontAlgn="base" hangingPunct="0"/>
            <a:r>
              <a:rPr lang="ru-RU" sz="2300" smtClean="0"/>
              <a:t>Яйловни бўлак (загон)ларга бўлиб фойдаланиш тизими қўлланилганда, бўлакларда ҳайвонлар навбатма-навбат ўтлатилади. Ҳамма бўлаклар ўтлатилиб бўлингандан кейин ўтлатиш яна биринчи бўлакдан бошланади ва шу тартиб яйлов даври охиригача давом этади. </a:t>
            </a:r>
          </a:p>
          <a:p>
            <a:pPr algn="just" fontAlgn="base" hangingPunct="0"/>
            <a:r>
              <a:rPr lang="ru-RU" sz="2300" smtClean="0"/>
              <a:t>Бунда ҳар бир бўлакда, кейинги ўтлатишга қадар 25-30 кун ҳайвон боқилмайди, бу муддат ўтлоқда ўтлар ўсиши учун етарлидир.</a:t>
            </a:r>
          </a:p>
          <a:p>
            <a:pPr algn="just" fontAlgn="base" hangingPunct="0"/>
            <a:r>
              <a:rPr lang="ru-RU" sz="2300" smtClean="0"/>
              <a:t>Яйловлардан фойдаланишнинг бу усули қўлланилганда яйлов ўтидан бутун ўсимлик вегетацияси даври давомида бир текис ва тўлароқ фойдаланишга эришилади, ҳайвонлар ортиқча йўл юрмайди, ўтлатилгандан кейин бўлакка дам бериш учун шароит бўлади, натижада ўсимликларнинг қайта ўсиши яхшироқ давом этади.</a:t>
            </a:r>
            <a:endParaRPr lang="ru-RU" sz="2300"/>
          </a:p>
        </p:txBody>
      </p:sp>
      <p:pic>
        <p:nvPicPr>
          <p:cNvPr id="39937" name="Picture 1" descr="C:\ЮНЕСКО\Слайдлар\Ем хашак етиштириш\рАСМЛАР\141593.jpg"/>
          <p:cNvPicPr>
            <a:picLocks noChangeAspect="1" noChangeArrowheads="1"/>
          </p:cNvPicPr>
          <p:nvPr/>
        </p:nvPicPr>
        <p:blipFill>
          <a:blip r:embed="rId2"/>
          <a:srcRect/>
          <a:stretch>
            <a:fillRect/>
          </a:stretch>
        </p:blipFill>
        <p:spPr bwMode="auto">
          <a:xfrm>
            <a:off x="6596108" y="4857760"/>
            <a:ext cx="2476486" cy="1857364"/>
          </a:xfrm>
          <a:prstGeom prst="rect">
            <a:avLst/>
          </a:prstGeom>
          <a:noFill/>
        </p:spPr>
      </p:pic>
      <p:pic>
        <p:nvPicPr>
          <p:cNvPr id="39938" name="Picture 2" descr="C:\ЮНЕСКО\Слайдлар\Ем хашак етиштириш\рАСМЛАР\Ollic.jpg"/>
          <p:cNvPicPr>
            <a:picLocks noChangeAspect="1" noChangeArrowheads="1"/>
          </p:cNvPicPr>
          <p:nvPr/>
        </p:nvPicPr>
        <p:blipFill>
          <a:blip r:embed="rId3"/>
          <a:srcRect/>
          <a:stretch>
            <a:fillRect/>
          </a:stretch>
        </p:blipFill>
        <p:spPr bwMode="auto">
          <a:xfrm>
            <a:off x="6553549" y="2978156"/>
            <a:ext cx="2519045" cy="1593852"/>
          </a:xfrm>
          <a:prstGeom prst="rect">
            <a:avLst/>
          </a:prstGeom>
          <a:noFill/>
        </p:spPr>
      </p:pic>
      <p:pic>
        <p:nvPicPr>
          <p:cNvPr id="39939" name="Picture 3" descr="C:\ЮНЕСКО\Слайдлар\Ем хашак етиштириш\рАСМЛАР\dsc_3043.jpg"/>
          <p:cNvPicPr>
            <a:picLocks noChangeAspect="1" noChangeArrowheads="1"/>
          </p:cNvPicPr>
          <p:nvPr/>
        </p:nvPicPr>
        <p:blipFill>
          <a:blip r:embed="rId4"/>
          <a:srcRect/>
          <a:stretch>
            <a:fillRect/>
          </a:stretch>
        </p:blipFill>
        <p:spPr bwMode="auto">
          <a:xfrm>
            <a:off x="6494409" y="819150"/>
            <a:ext cx="2649591" cy="1752594"/>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188640"/>
            <a:ext cx="8686800" cy="576064"/>
          </a:xfrm>
        </p:spPr>
        <p:txBody>
          <a:bodyPr>
            <a:noAutofit/>
          </a:bodyPr>
          <a:lstStyle/>
          <a:p>
            <a:pPr algn="ctr"/>
            <a:r>
              <a:rPr lang="uz-Cyrl-UZ" sz="2400" b="1" smtClean="0"/>
              <a:t>Ўтлатишлар бўйича кўк ўт ҳосилининг тақсимланиши</a:t>
            </a:r>
            <a:endParaRPr lang="ru-RU" sz="2400" dirty="0">
              <a:solidFill>
                <a:srgbClr val="006600"/>
              </a:solidFill>
            </a:endParaRPr>
          </a:p>
        </p:txBody>
      </p:sp>
      <p:graphicFrame>
        <p:nvGraphicFramePr>
          <p:cNvPr id="5" name="Таблица 4"/>
          <p:cNvGraphicFramePr>
            <a:graphicFrameLocks noGrp="1"/>
          </p:cNvGraphicFramePr>
          <p:nvPr/>
        </p:nvGraphicFramePr>
        <p:xfrm>
          <a:off x="142844" y="928670"/>
          <a:ext cx="8813604" cy="5000660"/>
        </p:xfrm>
        <a:graphic>
          <a:graphicData uri="http://schemas.openxmlformats.org/drawingml/2006/table">
            <a:tbl>
              <a:tblPr>
                <a:tableStyleId>{E929F9F4-4A8F-4326-A1B4-22849713DDAB}</a:tableStyleId>
              </a:tblPr>
              <a:tblGrid>
                <a:gridCol w="1890289"/>
                <a:gridCol w="1103086"/>
                <a:gridCol w="928914"/>
                <a:gridCol w="837471"/>
                <a:gridCol w="731834"/>
                <a:gridCol w="731834"/>
                <a:gridCol w="825671"/>
                <a:gridCol w="704962"/>
                <a:gridCol w="1059543"/>
              </a:tblGrid>
              <a:tr h="1014893">
                <a:tc rowSpan="2">
                  <a:txBody>
                    <a:bodyPr/>
                    <a:lstStyle/>
                    <a:p>
                      <a:pPr algn="ctr" fontAlgn="base" hangingPunct="0">
                        <a:lnSpc>
                          <a:spcPct val="115000"/>
                        </a:lnSpc>
                        <a:spcAft>
                          <a:spcPts val="0"/>
                        </a:spcAft>
                      </a:pPr>
                      <a:r>
                        <a:rPr lang="ru-RU" sz="2800" b="1"/>
                        <a:t>Кўк масса</a:t>
                      </a:r>
                      <a:endParaRPr lang="ru-RU" sz="1800" b="1"/>
                    </a:p>
                    <a:p>
                      <a:pPr algn="ctr" fontAlgn="base" hangingPunct="0">
                        <a:lnSpc>
                          <a:spcPct val="115000"/>
                        </a:lnSpc>
                        <a:spcAft>
                          <a:spcPts val="0"/>
                        </a:spcAft>
                      </a:pPr>
                      <a:r>
                        <a:rPr lang="ru-RU" sz="2800" b="1"/>
                        <a:t>ҳосили </a:t>
                      </a:r>
                      <a:endParaRPr lang="ru-RU" sz="1800" b="1">
                        <a:latin typeface="Calibri"/>
                        <a:ea typeface="Calibri"/>
                        <a:cs typeface="Times New Roman"/>
                      </a:endParaRPr>
                    </a:p>
                  </a:txBody>
                  <a:tcPr marL="64736" marR="64736" marT="0" marB="0" anchor="ctr">
                    <a:cell3D prstMaterial="dkEdge">
                      <a:bevel prst="riblet"/>
                      <a:lightRig rig="flood" dir="t"/>
                    </a:cell3D>
                  </a:tcPr>
                </a:tc>
                <a:tc gridSpan="7">
                  <a:txBody>
                    <a:bodyPr/>
                    <a:lstStyle/>
                    <a:p>
                      <a:pPr algn="ctr" fontAlgn="base" hangingPunct="0">
                        <a:lnSpc>
                          <a:spcPct val="115000"/>
                        </a:lnSpc>
                        <a:spcAft>
                          <a:spcPts val="0"/>
                        </a:spcAft>
                      </a:pPr>
                      <a:r>
                        <a:rPr lang="ru-RU" sz="2800" b="1"/>
                        <a:t>Ўтлатишлар тартиби</a:t>
                      </a:r>
                      <a:endParaRPr lang="ru-RU" sz="1800" b="1">
                        <a:latin typeface="Calibri"/>
                        <a:ea typeface="Calibri"/>
                        <a:cs typeface="Times New Roman"/>
                      </a:endParaRPr>
                    </a:p>
                  </a:txBody>
                  <a:tcPr marL="64736" marR="64736" marT="0" marB="0" anchor="ctr">
                    <a:cell3D prstMaterial="dkEdge">
                      <a:bevel prst="riblet"/>
                      <a:lightRig rig="flood" dir="t"/>
                    </a:cell3D>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fontAlgn="base" hangingPunct="0">
                        <a:lnSpc>
                          <a:spcPct val="115000"/>
                        </a:lnSpc>
                        <a:spcAft>
                          <a:spcPts val="0"/>
                        </a:spcAft>
                      </a:pPr>
                      <a:r>
                        <a:rPr lang="ru-RU" sz="2800" b="1"/>
                        <a:t>Жами</a:t>
                      </a:r>
                      <a:endParaRPr lang="ru-RU" sz="1800" b="1">
                        <a:latin typeface="Calibri"/>
                        <a:ea typeface="Calibri"/>
                        <a:cs typeface="Times New Roman"/>
                      </a:endParaRPr>
                    </a:p>
                  </a:txBody>
                  <a:tcPr marL="64736" marR="64736" marT="0" marB="0" anchor="ctr">
                    <a:cell3D prstMaterial="dkEdge">
                      <a:bevel prst="riblet"/>
                      <a:lightRig rig="flood" dir="t"/>
                    </a:cell3D>
                  </a:tcPr>
                </a:tc>
              </a:tr>
              <a:tr h="990292">
                <a:tc vMerge="1">
                  <a:txBody>
                    <a:bodyPr/>
                    <a:lstStyle/>
                    <a:p>
                      <a:endParaRPr lang="ru-RU"/>
                    </a:p>
                  </a:txBody>
                  <a:tcPr/>
                </a:tc>
                <a:tc>
                  <a:txBody>
                    <a:bodyPr/>
                    <a:lstStyle/>
                    <a:p>
                      <a:pPr algn="ctr" fontAlgn="base" hangingPunct="0">
                        <a:lnSpc>
                          <a:spcPct val="115000"/>
                        </a:lnSpc>
                        <a:spcAft>
                          <a:spcPts val="0"/>
                        </a:spcAft>
                      </a:pPr>
                      <a:r>
                        <a:rPr lang="ru-RU" sz="2800" b="1"/>
                        <a:t>1</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2</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3</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4</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5</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6</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7</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endParaRPr lang="ru-RU" sz="2800" b="1">
                        <a:latin typeface="Times New Roman"/>
                        <a:ea typeface="Times New Roman"/>
                        <a:cs typeface="Times New Roman"/>
                      </a:endParaRPr>
                    </a:p>
                  </a:txBody>
                  <a:tcPr marL="64736" marR="64736" marT="0" marB="0" anchor="ctr">
                    <a:cell3D prstMaterial="dkEdge">
                      <a:bevel prst="riblet"/>
                      <a:lightRig rig="flood" dir="t"/>
                    </a:cell3D>
                  </a:tcPr>
                </a:tc>
              </a:tr>
              <a:tr h="1014893">
                <a:tc>
                  <a:txBody>
                    <a:bodyPr/>
                    <a:lstStyle/>
                    <a:p>
                      <a:pPr algn="ctr" fontAlgn="base" hangingPunct="0">
                        <a:lnSpc>
                          <a:spcPct val="115000"/>
                        </a:lnSpc>
                        <a:spcAft>
                          <a:spcPts val="0"/>
                        </a:spcAft>
                      </a:pPr>
                      <a:r>
                        <a:rPr lang="ru-RU" sz="2800" b="1"/>
                        <a:t>т/га</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6,0</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10,0</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10,0</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9,0</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7,5</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5,0</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25</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50,0</a:t>
                      </a:r>
                      <a:endParaRPr lang="ru-RU" sz="1800" b="1">
                        <a:latin typeface="Calibri"/>
                        <a:ea typeface="Calibri"/>
                        <a:cs typeface="Times New Roman"/>
                      </a:endParaRPr>
                    </a:p>
                  </a:txBody>
                  <a:tcPr marL="64736" marR="64736" marT="0" marB="0" anchor="ctr">
                    <a:cell3D prstMaterial="dkEdge">
                      <a:bevel prst="riblet"/>
                      <a:lightRig rig="flood" dir="t"/>
                    </a:cell3D>
                  </a:tcPr>
                </a:tc>
              </a:tr>
              <a:tr h="1980582">
                <a:tc>
                  <a:txBody>
                    <a:bodyPr/>
                    <a:lstStyle/>
                    <a:p>
                      <a:pPr algn="ctr" fontAlgn="base" hangingPunct="0">
                        <a:lnSpc>
                          <a:spcPct val="115000"/>
                        </a:lnSpc>
                        <a:spcAft>
                          <a:spcPts val="0"/>
                        </a:spcAft>
                      </a:pPr>
                      <a:r>
                        <a:rPr lang="ru-RU" sz="2800" b="1"/>
                        <a:t>Умумий ҳосилга нисбатан %</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12</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20</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20</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18</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15</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10</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5</a:t>
                      </a:r>
                      <a:endParaRPr lang="ru-RU" sz="1800" b="1">
                        <a:latin typeface="Calibri"/>
                        <a:ea typeface="Calibri"/>
                        <a:cs typeface="Times New Roman"/>
                      </a:endParaRPr>
                    </a:p>
                  </a:txBody>
                  <a:tcPr marL="64736" marR="64736" marT="0" marB="0" anchor="ctr">
                    <a:cell3D prstMaterial="dkEdge">
                      <a:bevel prst="riblet"/>
                      <a:lightRig rig="flood" dir="t"/>
                    </a:cell3D>
                  </a:tcPr>
                </a:tc>
                <a:tc>
                  <a:txBody>
                    <a:bodyPr/>
                    <a:lstStyle/>
                    <a:p>
                      <a:pPr algn="ctr" fontAlgn="base" hangingPunct="0">
                        <a:lnSpc>
                          <a:spcPct val="115000"/>
                        </a:lnSpc>
                        <a:spcAft>
                          <a:spcPts val="0"/>
                        </a:spcAft>
                      </a:pPr>
                      <a:r>
                        <a:rPr lang="ru-RU" sz="2800" b="1"/>
                        <a:t>100</a:t>
                      </a:r>
                      <a:endParaRPr lang="ru-RU" sz="1800" b="1">
                        <a:latin typeface="Calibri"/>
                        <a:ea typeface="Calibri"/>
                        <a:cs typeface="Times New Roman"/>
                      </a:endParaRPr>
                    </a:p>
                  </a:txBody>
                  <a:tcPr marL="64736" marR="64736" marT="0" marB="0" anchor="ctr">
                    <a:cell3D prstMaterial="dkEdge">
                      <a:bevel prst="riblet"/>
                      <a:lightRig rig="flood" dir="t"/>
                    </a:cell3D>
                  </a:tcPr>
                </a:tc>
              </a:tr>
            </a:tbl>
          </a:graphicData>
        </a:graphic>
      </p:graphicFrame>
    </p:spTree>
    <p:extLst>
      <p:ext uri="{BB962C8B-B14F-4D97-AF65-F5344CB8AC3E}">
        <p14:creationId xmlns:p14="http://schemas.microsoft.com/office/powerpoint/2010/main" xmlns="" val="25725277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одержимое 6"/>
          <p:cNvSpPr>
            <a:spLocks noGrp="1"/>
          </p:cNvSpPr>
          <p:nvPr>
            <p:ph idx="1"/>
          </p:nvPr>
        </p:nvSpPr>
        <p:spPr>
          <a:xfrm>
            <a:off x="214282" y="714356"/>
            <a:ext cx="8686800" cy="5429288"/>
          </a:xfrm>
        </p:spPr>
        <p:txBody>
          <a:bodyPr>
            <a:normAutofit fontScale="92500" lnSpcReduction="20000"/>
          </a:bodyPr>
          <a:lstStyle/>
          <a:p>
            <a:pPr fontAlgn="base" hangingPunct="0"/>
            <a:r>
              <a:rPr lang="ru-RU" smtClean="0"/>
              <a:t>Яйловларни доимий бўлакларга ажратиб, тўсиқлар билан тўсиш учун бўлаклар сонини қуйидаги формула ёрдамида топиш мумкин.</a:t>
            </a:r>
          </a:p>
          <a:p>
            <a:pPr fontAlgn="base" hangingPunct="0"/>
            <a:endParaRPr lang="ru-RU" smtClean="0"/>
          </a:p>
          <a:p>
            <a:pPr fontAlgn="base" hangingPunct="0"/>
            <a:endParaRPr lang="ru-RU" smtClean="0"/>
          </a:p>
          <a:p>
            <a:pPr fontAlgn="base" hangingPunct="0"/>
            <a:r>
              <a:rPr lang="ru-RU" smtClean="0"/>
              <a:t> бунда: Б</a:t>
            </a:r>
            <a:r>
              <a:rPr lang="ru-RU" baseline="-25000" smtClean="0"/>
              <a:t>с</a:t>
            </a:r>
            <a:r>
              <a:rPr lang="ru-RU" smtClean="0"/>
              <a:t>-бўлаклар сони; </a:t>
            </a:r>
          </a:p>
          <a:p>
            <a:pPr fontAlgn="base" hangingPunct="0"/>
            <a:r>
              <a:rPr lang="ru-RU" smtClean="0"/>
              <a:t>Д-яйлов даврининг давомийлиги, кунлар;</a:t>
            </a:r>
          </a:p>
          <a:p>
            <a:pPr fontAlgn="base" hangingPunct="0"/>
            <a:r>
              <a:rPr lang="ru-RU" smtClean="0"/>
              <a:t>А-ҳар бир ўтлатишда ҳайвонлар боқишнинг режалаштирилаётган ўртача кунлар сони;</a:t>
            </a:r>
          </a:p>
          <a:p>
            <a:pPr fontAlgn="base" hangingPunct="0"/>
            <a:r>
              <a:rPr lang="ru-RU" smtClean="0"/>
              <a:t>Р-яйлов даври давомидаги ўтлатишлар сони; </a:t>
            </a:r>
          </a:p>
          <a:p>
            <a:pPr fontAlgn="base" hangingPunct="0"/>
            <a:r>
              <a:rPr lang="ru-RU" smtClean="0"/>
              <a:t>К-пичан ўриш, уруғ тайёрлаш, кўк ўт учун ўришга мўлжалланган қўшимча бўлаклар сони.</a:t>
            </a:r>
          </a:p>
          <a:p>
            <a:endParaRPr lang="ru-RU"/>
          </a:p>
        </p:txBody>
      </p:sp>
      <p:pic>
        <p:nvPicPr>
          <p:cNvPr id="140290" name="Picture 2"/>
          <p:cNvPicPr>
            <a:picLocks noChangeAspect="1" noChangeArrowheads="1"/>
          </p:cNvPicPr>
          <p:nvPr/>
        </p:nvPicPr>
        <p:blipFill>
          <a:blip r:embed="rId2"/>
          <a:srcRect/>
          <a:stretch>
            <a:fillRect/>
          </a:stretch>
        </p:blipFill>
        <p:spPr bwMode="auto">
          <a:xfrm>
            <a:off x="2071670" y="1857364"/>
            <a:ext cx="1857388" cy="7459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a:bodyPr>
          <a:lstStyle/>
          <a:p>
            <a:pPr algn="ctr">
              <a:defRPr/>
            </a:pPr>
            <a:r>
              <a:rPr lang="ru-RU" sz="2000" b="1" smtClean="0"/>
              <a:t>Ўтлатиш тартиби</a:t>
            </a:r>
            <a:r>
              <a:rPr lang="ru-RU" sz="2000" smtClean="0"/>
              <a:t>.</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41774" y="571480"/>
            <a:ext cx="8816506" cy="3071834"/>
          </a:xfrm>
        </p:spPr>
        <p:style>
          <a:lnRef idx="1">
            <a:schemeClr val="accent1"/>
          </a:lnRef>
          <a:fillRef idx="3">
            <a:schemeClr val="accent1"/>
          </a:fillRef>
          <a:effectRef idx="2">
            <a:schemeClr val="accent1"/>
          </a:effectRef>
          <a:fontRef idx="minor">
            <a:schemeClr val="lt1"/>
          </a:fontRef>
        </p:style>
        <p:txBody>
          <a:bodyPr>
            <a:noAutofit/>
          </a:bodyPr>
          <a:lstStyle/>
          <a:p>
            <a:pPr fontAlgn="base" hangingPunct="0"/>
            <a:r>
              <a:rPr lang="ru-RU" sz="2000" smtClean="0"/>
              <a:t>Ўтлатишнинг аввал бошоқлашга ёки гуллашга яқинлашган бўлаклардан бошлаш маъқул ҳисобланади. Агар бир неча бўлакларда ўтлар бирданига етилса, айримларини пичан, кўк ўт ёки силос учун ўрилади.</a:t>
            </a:r>
          </a:p>
          <a:p>
            <a:pPr fontAlgn="base" hangingPunct="0"/>
            <a:r>
              <a:rPr lang="ru-RU" sz="2000" smtClean="0"/>
              <a:t>Агар яйловда ўт мўл бўлса, ҳайвонларни бўлакларни янада кичик қисм (порция)ларга ажратиб ўтлатишни ташкил этиш жуда самарали эканлиги Ғарбий Европа мамлакатларида кўп илмий тажрибаларда исботланган ва амалиётда кенг қўлланилади. Бу усулда ҳар бир бош сигир учун 0,6-0,8 м кенгликда ва 1,5 м узунликда участка ажратилиб, кўчма электр тўсиқ (электр «чўпон») ўрнатилади.</a:t>
            </a:r>
            <a:endParaRPr lang="ru-RU" sz="2000"/>
          </a:p>
        </p:txBody>
      </p:sp>
      <p:pic>
        <p:nvPicPr>
          <p:cNvPr id="37889" name="Picture 1" descr="C:\ЮНЕСКО\Слайдлар\Ем хашак етиштириш\рАСМЛАР\stelprdb1045132.jpg"/>
          <p:cNvPicPr>
            <a:picLocks noChangeAspect="1" noChangeArrowheads="1"/>
          </p:cNvPicPr>
          <p:nvPr/>
        </p:nvPicPr>
        <p:blipFill>
          <a:blip r:embed="rId2"/>
          <a:srcRect/>
          <a:stretch>
            <a:fillRect/>
          </a:stretch>
        </p:blipFill>
        <p:spPr bwMode="auto">
          <a:xfrm>
            <a:off x="571472" y="3834953"/>
            <a:ext cx="3732234" cy="2665881"/>
          </a:xfrm>
          <a:prstGeom prst="rect">
            <a:avLst/>
          </a:prstGeom>
          <a:noFill/>
        </p:spPr>
      </p:pic>
      <p:pic>
        <p:nvPicPr>
          <p:cNvPr id="37890" name="Picture 2" descr="C:\ЮНЕСКО\Слайдлар\Ем хашак етиштириш\рАСМЛАР\images (44).jpg"/>
          <p:cNvPicPr>
            <a:picLocks noChangeAspect="1" noChangeArrowheads="1"/>
          </p:cNvPicPr>
          <p:nvPr/>
        </p:nvPicPr>
        <p:blipFill>
          <a:blip r:embed="rId3"/>
          <a:srcRect/>
          <a:stretch>
            <a:fillRect/>
          </a:stretch>
        </p:blipFill>
        <p:spPr bwMode="auto">
          <a:xfrm>
            <a:off x="5072066" y="3786190"/>
            <a:ext cx="3568726" cy="26731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1">
            <a:schemeClr val="dk1"/>
          </a:lnRef>
          <a:fillRef idx="3">
            <a:schemeClr val="dk1"/>
          </a:fillRef>
          <a:effectRef idx="2">
            <a:schemeClr val="dk1"/>
          </a:effectRef>
          <a:fontRef idx="minor">
            <a:schemeClr val="lt1"/>
          </a:fontRef>
        </p:style>
        <p:txBody>
          <a:bodyPr/>
          <a:lstStyle/>
          <a:p>
            <a:pPr>
              <a:defRPr/>
            </a:pPr>
            <a:r>
              <a:rPr lang="ru-RU" sz="2000" b="1" smtClean="0"/>
              <a:t>Ўтлатиш техникаси</a:t>
            </a:r>
            <a:endPar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6865" name="Rectangle 1"/>
          <p:cNvSpPr>
            <a:spLocks noChangeArrowheads="1"/>
          </p:cNvSpPr>
          <p:nvPr/>
        </p:nvSpPr>
        <p:spPr bwMode="auto">
          <a:xfrm>
            <a:off x="142876" y="857232"/>
            <a:ext cx="8786842"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88925"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Озуқа майдонларидан яйлов сифатида фойдаланилганда, ўтлатиш техникасининг аҳамияти катта. Бўлак ичида тўсиқлар ёрдамидан фойдаланиб ёки уларсиз ўтлатиш мумкин. Ўтзорни едиришда тўсиқлардан фойдаланиш оқилона йўл ҳисобланади. Бунда тўсиқлар доимий ва кўчма бўлиши мумкин. Тўсилган бўлакларда ҳайвон боқишда ўтлар режали равишда едирилади, чўпоннинг меҳнати анча енгиллашиб, у ҳайвонларни ўз вақтида суғориш ва қўшимча озиқлантириш каби ишлар билан шуғулланади.</a:t>
            </a:r>
            <a:endParaRPr kumimoji="0" lang="ru-RU" sz="3200" b="0" i="0" u="none" strike="noStrike" cap="none" normalizeH="0" baseline="0" smtClean="0">
              <a:ln>
                <a:noFill/>
              </a:ln>
              <a:solidFill>
                <a:schemeClr val="tx1"/>
              </a:solidFill>
              <a:effectLst/>
              <a:latin typeface="Arial" pitchFamily="34" charset="0"/>
            </a:endParaRPr>
          </a:p>
        </p:txBody>
      </p:sp>
      <p:pic>
        <p:nvPicPr>
          <p:cNvPr id="36866" name="Picture 2" descr="C:\ЮНЕСКО\Слайдлар\Ем хашак етиштириш\рАСМЛАР\cows-trava.jpg"/>
          <p:cNvPicPr>
            <a:picLocks noChangeAspect="1" noChangeArrowheads="1"/>
          </p:cNvPicPr>
          <p:nvPr/>
        </p:nvPicPr>
        <p:blipFill>
          <a:blip r:embed="rId3"/>
          <a:srcRect/>
          <a:stretch>
            <a:fillRect/>
          </a:stretch>
        </p:blipFill>
        <p:spPr bwMode="auto">
          <a:xfrm>
            <a:off x="214282" y="4572008"/>
            <a:ext cx="3000396" cy="1857388"/>
          </a:xfrm>
          <a:prstGeom prst="rect">
            <a:avLst/>
          </a:prstGeom>
          <a:noFill/>
        </p:spPr>
      </p:pic>
      <p:pic>
        <p:nvPicPr>
          <p:cNvPr id="36869" name="Picture 5" descr="C:\ЮНЕСКО\Слайдлар\Ем хашак етиштириш\рАСМЛАР\3b412b59659c329ff7838b5b04f3f18e.jpg"/>
          <p:cNvPicPr>
            <a:picLocks noChangeAspect="1" noChangeArrowheads="1"/>
          </p:cNvPicPr>
          <p:nvPr/>
        </p:nvPicPr>
        <p:blipFill>
          <a:blip r:embed="rId4"/>
          <a:srcRect/>
          <a:stretch>
            <a:fillRect/>
          </a:stretch>
        </p:blipFill>
        <p:spPr bwMode="auto">
          <a:xfrm>
            <a:off x="6572264" y="4503774"/>
            <a:ext cx="2428892" cy="1997060"/>
          </a:xfrm>
          <a:prstGeom prst="rect">
            <a:avLst/>
          </a:prstGeom>
          <a:noFill/>
        </p:spPr>
      </p:pic>
      <p:pic>
        <p:nvPicPr>
          <p:cNvPr id="36871" name="Picture 7" descr="C:\ЮНЕСКО\Слайдлар\Ем хашак етиштириш\рАСМЛАР\AKO_shema.jpg"/>
          <p:cNvPicPr>
            <a:picLocks noChangeAspect="1" noChangeArrowheads="1"/>
          </p:cNvPicPr>
          <p:nvPr/>
        </p:nvPicPr>
        <p:blipFill>
          <a:blip r:embed="rId5"/>
          <a:srcRect/>
          <a:stretch>
            <a:fillRect/>
          </a:stretch>
        </p:blipFill>
        <p:spPr bwMode="auto">
          <a:xfrm>
            <a:off x="3428992" y="4572008"/>
            <a:ext cx="3000396" cy="1928826"/>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2">
            <a:schemeClr val="accent5">
              <a:shade val="50000"/>
            </a:schemeClr>
          </a:lnRef>
          <a:fillRef idx="1">
            <a:schemeClr val="accent5"/>
          </a:fillRef>
          <a:effectRef idx="0">
            <a:schemeClr val="accent5"/>
          </a:effectRef>
          <a:fontRef idx="minor">
            <a:schemeClr val="lt1"/>
          </a:fontRef>
        </p:style>
        <p:txBody>
          <a:bodyPr/>
          <a:lstStyle/>
          <a:p>
            <a:pPr>
              <a:defRPr/>
            </a:pPr>
            <a:r>
              <a:rPr lang="ru-RU" sz="2400" b="1" smtClean="0">
                <a:solidFill>
                  <a:srgbClr val="006600"/>
                </a:solidFill>
                <a:effectLst/>
              </a:rPr>
              <a:t>ЯЙЛОВЛАРДАН ФОЙДАЛАНИШ ТИЗИМЛАРИ</a:t>
            </a:r>
            <a:r>
              <a:rPr lang="ru-RU" sz="2400" smtClean="0">
                <a:solidFill>
                  <a:srgbClr val="006600"/>
                </a:solidFill>
                <a:effectLst/>
              </a:rPr>
              <a:t> </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0" y="785795"/>
            <a:ext cx="9144000" cy="3571899"/>
          </a:xfrm>
        </p:spPr>
        <p:style>
          <a:lnRef idx="0">
            <a:schemeClr val="dk1"/>
          </a:lnRef>
          <a:fillRef idx="3">
            <a:schemeClr val="dk1"/>
          </a:fillRef>
          <a:effectRef idx="3">
            <a:schemeClr val="dk1"/>
          </a:effectRef>
          <a:fontRef idx="minor">
            <a:schemeClr val="lt1"/>
          </a:fontRef>
        </p:style>
        <p:txBody>
          <a:bodyPr/>
          <a:lstStyle/>
          <a:p>
            <a:r>
              <a:rPr lang="uz-Cyrl-UZ" sz="2000" i="1" smtClean="0">
                <a:solidFill>
                  <a:schemeClr val="bg2">
                    <a:lumMod val="75000"/>
                  </a:schemeClr>
                </a:solidFill>
              </a:rPr>
              <a:t> </a:t>
            </a:r>
            <a:r>
              <a:rPr lang="uz-Cyrl-UZ" sz="2000" smtClean="0"/>
              <a:t>Ҳайвонларни ёзда боқишни тўғри ташкил қилишда яйловлардан фойдаланиш тизими алоҳида аҳамият касб этади.</a:t>
            </a:r>
            <a:endParaRPr lang="ru-RU" sz="2000" smtClean="0"/>
          </a:p>
          <a:p>
            <a:r>
              <a:rPr lang="uz-Cyrl-UZ" sz="2000" smtClean="0"/>
              <a:t>Яйловнинг молхонадан узоқлиги 2 километрга қадар бўлса, пода тунаш, соғиш, айрим вақтларда суғориш учун фермага ҳайдаб келинади (молхонада боқиш тизими). Бунда яйловда қўшимча қурилишлар (бостирма) қурилмайди.</a:t>
            </a:r>
            <a:endParaRPr lang="ru-RU" sz="2000" smtClean="0"/>
          </a:p>
          <a:p>
            <a:r>
              <a:rPr lang="uz-Cyrl-UZ" sz="2000" smtClean="0"/>
              <a:t>Агар яйлов молхонадан 2 километрдан ортиқ масофада бўлса, ҳайвонлар бутун яйлов даврида шу жойнинг ўзида боқилади. </a:t>
            </a:r>
            <a:r>
              <a:rPr lang="ru-RU" sz="2000" smtClean="0"/>
              <a:t>Бу усул яйловдан фойдаланишнинг очиқ ҳавода боқиш (лагерь) тизими деб юритилади.</a:t>
            </a:r>
            <a:endParaRPr lang="ru-RU" sz="2000"/>
          </a:p>
        </p:txBody>
      </p:sp>
      <p:pic>
        <p:nvPicPr>
          <p:cNvPr id="35841" name="Picture 1" descr="C:\ЮНЕСКО\Слайдлар\Ем хашак етиштириш\рАСМЛАР\Corriedale_lambs_in_Tierra_del_Fuego.JPG"/>
          <p:cNvPicPr>
            <a:picLocks noChangeAspect="1" noChangeArrowheads="1"/>
          </p:cNvPicPr>
          <p:nvPr/>
        </p:nvPicPr>
        <p:blipFill>
          <a:blip r:embed="rId2" cstate="print"/>
          <a:srcRect/>
          <a:stretch>
            <a:fillRect/>
          </a:stretch>
        </p:blipFill>
        <p:spPr bwMode="auto">
          <a:xfrm>
            <a:off x="5572132" y="4429132"/>
            <a:ext cx="3428992" cy="2357430"/>
          </a:xfrm>
          <a:prstGeom prst="rect">
            <a:avLst/>
          </a:prstGeom>
          <a:noFill/>
        </p:spPr>
      </p:pic>
      <p:pic>
        <p:nvPicPr>
          <p:cNvPr id="35842" name="Picture 2" descr="C:\ЮНЕСКО\Слайдлар\Ем хашак етиштириш\рАСМЛАР\ris2.1.2.1.6.jpg"/>
          <p:cNvPicPr>
            <a:picLocks noChangeAspect="1" noChangeArrowheads="1"/>
          </p:cNvPicPr>
          <p:nvPr/>
        </p:nvPicPr>
        <p:blipFill>
          <a:blip r:embed="rId3"/>
          <a:srcRect/>
          <a:stretch>
            <a:fillRect/>
          </a:stretch>
        </p:blipFill>
        <p:spPr bwMode="auto">
          <a:xfrm>
            <a:off x="592871" y="4500594"/>
            <a:ext cx="3931893" cy="235743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396854"/>
          </a:xfrm>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defRPr/>
            </a:pPr>
            <a:r>
              <a:rPr lang="ru-RU" sz="3200" smtClean="0"/>
              <a:t>Соғин сигирлар кун тартиби</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aphicFrame>
        <p:nvGraphicFramePr>
          <p:cNvPr id="8" name="Таблица 7"/>
          <p:cNvGraphicFramePr>
            <a:graphicFrameLocks noGrp="1"/>
          </p:cNvGraphicFramePr>
          <p:nvPr/>
        </p:nvGraphicFramePr>
        <p:xfrm>
          <a:off x="285720" y="642918"/>
          <a:ext cx="8572560" cy="6092270"/>
        </p:xfrm>
        <a:graphic>
          <a:graphicData uri="http://schemas.openxmlformats.org/drawingml/2006/table">
            <a:tbl>
              <a:tblPr>
                <a:tableStyleId>{18603FDC-E32A-4AB5-989C-0864C3EAD2B8}</a:tableStyleId>
              </a:tblPr>
              <a:tblGrid>
                <a:gridCol w="3429522"/>
                <a:gridCol w="1523679"/>
                <a:gridCol w="1903349"/>
                <a:gridCol w="1716010"/>
              </a:tblGrid>
              <a:tr h="413846">
                <a:tc>
                  <a:txBody>
                    <a:bodyPr/>
                    <a:lstStyle/>
                    <a:p>
                      <a:pPr algn="ctr" fontAlgn="base" hangingPunct="0">
                        <a:lnSpc>
                          <a:spcPct val="115000"/>
                        </a:lnSpc>
                        <a:spcAft>
                          <a:spcPts val="0"/>
                        </a:spcAft>
                      </a:pPr>
                      <a:r>
                        <a:rPr lang="ru-RU" sz="1200"/>
                        <a:t>Иш куни</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Вақт, соат ва минут</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gridSpan="2">
                  <a:txBody>
                    <a:bodyPr/>
                    <a:lstStyle/>
                    <a:p>
                      <a:pPr algn="ctr" fontAlgn="base" hangingPunct="0">
                        <a:lnSpc>
                          <a:spcPct val="115000"/>
                        </a:lnSpc>
                        <a:spcAft>
                          <a:spcPts val="0"/>
                        </a:spcAft>
                      </a:pPr>
                      <a:r>
                        <a:rPr lang="ru-RU" sz="1200"/>
                        <a:t>Қанча вақт давом этиши, соат ва минут</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hMerge="1">
                  <a:txBody>
                    <a:bodyPr/>
                    <a:lstStyle/>
                    <a:p>
                      <a:endParaRPr lang="ru-RU"/>
                    </a:p>
                  </a:txBody>
                  <a:tcPr/>
                </a:tc>
              </a:tr>
              <a:tr h="206923">
                <a:tc>
                  <a:txBody>
                    <a:bodyPr/>
                    <a:lstStyle/>
                    <a:p>
                      <a:pPr algn="ctr" fontAlgn="base" hangingPunct="0">
                        <a:lnSpc>
                          <a:spcPct val="115000"/>
                        </a:lnSpc>
                        <a:spcAft>
                          <a:spcPts val="0"/>
                        </a:spcAft>
                      </a:pPr>
                      <a:endParaRPr lang="ru-RU" sz="1200">
                        <a:latin typeface="Times New Roman"/>
                        <a:ea typeface="Times New Roman"/>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200">
                        <a:latin typeface="Times New Roman"/>
                        <a:ea typeface="Times New Roman"/>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Бошланди</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Тугалланади</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algn="ctr" fontAlgn="base" hangingPunct="0">
                        <a:lnSpc>
                          <a:spcPct val="115000"/>
                        </a:lnSpc>
                        <a:spcAft>
                          <a:spcPts val="0"/>
                        </a:spcAft>
                      </a:pPr>
                      <a:r>
                        <a:rPr lang="ru-RU" sz="1200"/>
                        <a:t>1</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3</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4</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gridSpan="4">
                  <a:txBody>
                    <a:bodyPr/>
                    <a:lstStyle/>
                    <a:p>
                      <a:pPr algn="ctr" fontAlgn="base" hangingPunct="0">
                        <a:lnSpc>
                          <a:spcPct val="115000"/>
                        </a:lnSpc>
                        <a:spcAft>
                          <a:spcPts val="0"/>
                        </a:spcAft>
                      </a:pPr>
                      <a:r>
                        <a:rPr lang="ru-RU" sz="1200"/>
                        <a:t>Кунига икки марта соғилганда.</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r h="206923">
                <a:tc gridSpan="4">
                  <a:txBody>
                    <a:bodyPr/>
                    <a:lstStyle/>
                    <a:p>
                      <a:pPr algn="ctr" fontAlgn="base" hangingPunct="0">
                        <a:lnSpc>
                          <a:spcPct val="115000"/>
                        </a:lnSpc>
                        <a:spcAft>
                          <a:spcPts val="0"/>
                        </a:spcAft>
                      </a:pPr>
                      <a:r>
                        <a:rPr lang="ru-RU" sz="1200"/>
                        <a:t>Ё з   о й л а р и</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r h="206923">
                <a:tc>
                  <a:txBody>
                    <a:bodyPr/>
                    <a:lstStyle/>
                    <a:p>
                      <a:pPr fontAlgn="base" hangingPunct="0">
                        <a:lnSpc>
                          <a:spcPct val="115000"/>
                        </a:lnSpc>
                        <a:spcAft>
                          <a:spcPts val="0"/>
                        </a:spcAft>
                      </a:pPr>
                      <a:r>
                        <a:rPr lang="ru-RU" sz="1200"/>
                        <a:t>Соғиш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4</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7</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Боқиш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7</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12</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5</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413846">
                <a:tc>
                  <a:txBody>
                    <a:bodyPr/>
                    <a:lstStyle/>
                    <a:p>
                      <a:pPr fontAlgn="base" hangingPunct="0">
                        <a:lnSpc>
                          <a:spcPct val="115000"/>
                        </a:lnSpc>
                        <a:spcAft>
                          <a:spcPts val="0"/>
                        </a:spcAft>
                      </a:pPr>
                      <a:r>
                        <a:rPr lang="ru-RU" sz="1200"/>
                        <a:t>Кундузги дам (бостирмада, дарахтлар соясида, молхонада,</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12</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16</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4</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Боқиш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16</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19</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3</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Соғиш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19</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21</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Тунги дам</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21</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4</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7</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gridSpan="4">
                  <a:txBody>
                    <a:bodyPr/>
                    <a:lstStyle/>
                    <a:p>
                      <a:pPr algn="ctr" fontAlgn="base" hangingPunct="0">
                        <a:lnSpc>
                          <a:spcPct val="115000"/>
                        </a:lnSpc>
                        <a:spcAft>
                          <a:spcPts val="0"/>
                        </a:spcAft>
                      </a:pPr>
                      <a:r>
                        <a:rPr lang="ru-RU" sz="1200"/>
                        <a:t>Ё з   о й л а р и</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r h="206923">
                <a:tc>
                  <a:txBody>
                    <a:bodyPr/>
                    <a:lstStyle/>
                    <a:p>
                      <a:pPr fontAlgn="base" hangingPunct="0">
                        <a:lnSpc>
                          <a:spcPct val="115000"/>
                        </a:lnSpc>
                        <a:spcAft>
                          <a:spcPts val="0"/>
                        </a:spcAft>
                      </a:pPr>
                      <a:r>
                        <a:rPr lang="ru-RU" sz="1200"/>
                        <a:t>Боқиш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5</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9</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4</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Соғиш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9</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11</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413846">
                <a:tc>
                  <a:txBody>
                    <a:bodyPr/>
                    <a:lstStyle/>
                    <a:p>
                      <a:pPr fontAlgn="base" hangingPunct="0">
                        <a:lnSpc>
                          <a:spcPct val="115000"/>
                        </a:lnSpc>
                        <a:spcAft>
                          <a:spcPts val="0"/>
                        </a:spcAft>
                      </a:pPr>
                      <a:r>
                        <a:rPr lang="ru-RU" sz="1200"/>
                        <a:t>Кундузги дам (бостирмада, дарахт соясида, молхонада)</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11</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16</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4</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Боқиш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16</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20</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4</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Соғиш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20</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23</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Тунги дам</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22</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5</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6</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gridSpan="4">
                  <a:txBody>
                    <a:bodyPr/>
                    <a:lstStyle/>
                    <a:p>
                      <a:pPr algn="ctr" fontAlgn="base" hangingPunct="0">
                        <a:lnSpc>
                          <a:spcPct val="115000"/>
                        </a:lnSpc>
                        <a:spcAft>
                          <a:spcPts val="0"/>
                        </a:spcAft>
                      </a:pPr>
                      <a:r>
                        <a:rPr lang="ru-RU" sz="1200"/>
                        <a:t>Кунига уч марта соғилганда</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r h="206923">
                <a:tc>
                  <a:txBody>
                    <a:bodyPr/>
                    <a:lstStyle/>
                    <a:p>
                      <a:pPr fontAlgn="base" hangingPunct="0">
                        <a:lnSpc>
                          <a:spcPct val="115000"/>
                        </a:lnSpc>
                        <a:spcAft>
                          <a:spcPts val="0"/>
                        </a:spcAft>
                      </a:pPr>
                      <a:r>
                        <a:rPr lang="ru-RU" sz="1200"/>
                        <a:t>Соғиш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4</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7</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Боқиш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7</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12</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5</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Соғиш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12</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14</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Дам бериш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14</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16</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Боқиш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16</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20</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4</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Соғиш</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20</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22</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206923">
                <a:tc>
                  <a:txBody>
                    <a:bodyPr/>
                    <a:lstStyle/>
                    <a:p>
                      <a:pPr fontAlgn="base" hangingPunct="0">
                        <a:lnSpc>
                          <a:spcPct val="115000"/>
                        </a:lnSpc>
                        <a:spcAft>
                          <a:spcPts val="0"/>
                        </a:spcAft>
                      </a:pPr>
                      <a:r>
                        <a:rPr lang="ru-RU" sz="1200"/>
                        <a:t>Тунги дам</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22</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4</a:t>
                      </a:r>
                      <a:r>
                        <a:rPr lang="ru-RU" sz="1200" baseline="30000"/>
                        <a:t>30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200"/>
                        <a:t>6</a:t>
                      </a:r>
                      <a:r>
                        <a:rPr lang="ru-RU" sz="1200" baseline="30000"/>
                        <a:t>00</a:t>
                      </a:r>
                      <a:endParaRPr lang="ru-RU" sz="1050">
                        <a:latin typeface="Calibri"/>
                        <a:ea typeface="Calibri"/>
                        <a:cs typeface="Times New Roman"/>
                      </a:endParaRPr>
                    </a:p>
                  </a:txBody>
                  <a:tcPr marL="10155" marR="10155"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algn="ctr">
              <a:defRPr/>
            </a:pPr>
            <a:r>
              <a:rPr lang="ru-RU" sz="3600" i="1" smtClean="0"/>
              <a:t>Мавсумий яйловлар.</a:t>
            </a:r>
            <a:endParaRPr lang="ru-RU" sz="36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3793" name="Rectangle 1"/>
          <p:cNvSpPr>
            <a:spLocks noChangeArrowheads="1"/>
          </p:cNvSpPr>
          <p:nvPr/>
        </p:nvSpPr>
        <p:spPr bwMode="auto">
          <a:xfrm>
            <a:off x="357158" y="857794"/>
            <a:ext cx="8429684" cy="3785652"/>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288925"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Ўзбекистоннинг чўл, адир, тоғлик яйловларнинг кўпчилиги мавсумий яйловлардир. Бу яйловлардан фойдаланишнинг ўзига хос хусусияти уларда ҳайвонлар фақат баҳор ёки ёзда, куз ёки қишда боқилади. Шунингдек, ҳайвонлар, йил бўйи, боқиладиган яйловлар ҳам бор. Улар катта майдонлар бўлиб, кўпинча, бир-бирларидан анча узоқда жойлашгандир.</a:t>
            </a:r>
            <a:endParaRPr kumimoji="0" lang="ru-RU" sz="1000" b="0" i="0" u="none" strike="noStrike" cap="none" normalizeH="0" baseline="0" smtClean="0">
              <a:ln>
                <a:noFill/>
              </a:ln>
              <a:solidFill>
                <a:schemeClr val="tx1"/>
              </a:solidFill>
              <a:effectLst/>
              <a:latin typeface="Arial" pitchFamily="34" charset="0"/>
            </a:endParaRPr>
          </a:p>
          <a:p>
            <a:pPr marL="0" marR="0" lvl="0" indent="288925"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Бу яйловларда ҳайвонларни кўчириб боқиш отлар ва қўйлар учун самарали бўлиб, узоқ жойлашган озуқа майдонларидан фойдаланиш имкониятини беради. Чўл ва адирларда, кўпинча, баҳорда фойдаланиладиган яйловлар бўлади, чунки уларда, асосан, эфемер ўсимликлар бўлиб, иссиқ кунлар бошланиши билан бу ўсимликлар қурийди ва ҳайвон боқишга ярамай қолади. Ёзги яйловлар ўсимликлари секинроқ қурийдиган ва қуригандан кейин тез синиб кетмайдиган ўтлар ўсган майдонлардир.</a:t>
            </a:r>
            <a:endParaRPr kumimoji="0" lang="ru-RU" sz="2400" b="0" i="0" u="none" strike="noStrike" cap="none" normalizeH="0" baseline="0" smtClean="0">
              <a:ln>
                <a:noFill/>
              </a:ln>
              <a:solidFill>
                <a:schemeClr val="tx1"/>
              </a:solidFill>
              <a:effectLst/>
              <a:latin typeface="Arial" pitchFamily="34" charset="0"/>
            </a:endParaRPr>
          </a:p>
        </p:txBody>
      </p:sp>
      <p:pic>
        <p:nvPicPr>
          <p:cNvPr id="33794" name="Picture 2" descr="C:\ЮНЕСКО\Слайдлар\Ем хашак етиштириш\рАСМЛАР\0_15_IMG_3501.JPG"/>
          <p:cNvPicPr>
            <a:picLocks noChangeAspect="1" noChangeArrowheads="1"/>
          </p:cNvPicPr>
          <p:nvPr/>
        </p:nvPicPr>
        <p:blipFill>
          <a:blip r:embed="rId2" cstate="print"/>
          <a:srcRect/>
          <a:stretch>
            <a:fillRect/>
          </a:stretch>
        </p:blipFill>
        <p:spPr bwMode="auto">
          <a:xfrm>
            <a:off x="214282" y="4786322"/>
            <a:ext cx="3071834" cy="1928826"/>
          </a:xfrm>
          <a:prstGeom prst="rect">
            <a:avLst/>
          </a:prstGeom>
          <a:noFill/>
        </p:spPr>
      </p:pic>
      <p:pic>
        <p:nvPicPr>
          <p:cNvPr id="33795" name="Picture 3" descr="C:\ЮНЕСКО\Слайдлар\Ем хашак етиштириш\рАСМЛАР\0_11_horse_25).JPG"/>
          <p:cNvPicPr>
            <a:picLocks noChangeAspect="1" noChangeArrowheads="1"/>
          </p:cNvPicPr>
          <p:nvPr/>
        </p:nvPicPr>
        <p:blipFill>
          <a:blip r:embed="rId3" cstate="print"/>
          <a:srcRect/>
          <a:stretch>
            <a:fillRect/>
          </a:stretch>
        </p:blipFill>
        <p:spPr bwMode="auto">
          <a:xfrm>
            <a:off x="6357950" y="4786322"/>
            <a:ext cx="2727001" cy="1857388"/>
          </a:xfrm>
          <a:prstGeom prst="rect">
            <a:avLst/>
          </a:prstGeom>
          <a:noFill/>
        </p:spPr>
      </p:pic>
      <p:pic>
        <p:nvPicPr>
          <p:cNvPr id="33796" name="Picture 4" descr="C:\ЮНЕСКО\Слайдлар\Ем хашак етиштириш\рАСМЛАР\korovki.jpg"/>
          <p:cNvPicPr>
            <a:picLocks noChangeAspect="1" noChangeArrowheads="1"/>
          </p:cNvPicPr>
          <p:nvPr/>
        </p:nvPicPr>
        <p:blipFill>
          <a:blip r:embed="rId4"/>
          <a:srcRect/>
          <a:stretch>
            <a:fillRect/>
          </a:stretch>
        </p:blipFill>
        <p:spPr bwMode="auto">
          <a:xfrm>
            <a:off x="3643306" y="4857760"/>
            <a:ext cx="2380917" cy="178595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fontAlgn="base" hangingPunct="0"/>
            <a:r>
              <a:rPr lang="ru-RU" sz="1600" smtClean="0"/>
              <a:t>Ҳайвонлар маҳсулдорлигини оширишда яйлов жиҳозлари ва уларнинг тайёр ҳолда бўлиши аҳамиятлидир. Бунда ҳайвонлар турадиган жойлар, ҳайвонларни суғориш учун сув, уларнинг юришлари учун йўллар ва тўсиқлар тайёрланади.</a:t>
            </a:r>
          </a:p>
          <a:p>
            <a:pPr fontAlgn="base" hangingPunct="0"/>
            <a:r>
              <a:rPr lang="ru-RU" sz="1600" smtClean="0"/>
              <a:t>Ҳайвонлар турадиган жой ёзги очиқ ҳавода (лагерь) ва кўчиб (ҳайдаб) боқиш жойларида ташкил қилинади. Яйлов жиҳозлари яйловларда ҳайвон боқишни ташкил этишнинг муҳим қисми ҳисобланади. Бундай жойлар, одатда, ҳайвонлар сув ичадиган манбадан 300-500 метр масофада ташкил этилади.</a:t>
            </a:r>
          </a:p>
          <a:p>
            <a:pPr fontAlgn="base" hangingPunct="0"/>
            <a:r>
              <a:rPr lang="ru-RU" sz="1600" smtClean="0"/>
              <a:t>Олдин айтилганидек, ҳайвонлар учун доимий жойлар очиқ ҳавода (лагерь) боқиш усулида ташкил этилади. Бунда ҳайвонлар учун айвонлар, сигирларни соғиш хоналари, асбоб-ускуналар сақлаш хонаси ва бошқалар қурилади.</a:t>
            </a:r>
            <a:endParaRPr lang="ru-RU" sz="1600"/>
          </a:p>
        </p:txBody>
      </p:sp>
      <p:grpSp>
        <p:nvGrpSpPr>
          <p:cNvPr id="7" name="Группа 6"/>
          <p:cNvGrpSpPr/>
          <p:nvPr/>
        </p:nvGrpSpPr>
        <p:grpSpPr>
          <a:xfrm>
            <a:off x="1022328" y="-104152"/>
            <a:ext cx="5692812" cy="961384"/>
            <a:chOff x="2231565" y="1135695"/>
            <a:chExt cx="5268904" cy="961384"/>
          </a:xfrm>
        </p:grpSpPr>
        <p:sp>
          <p:nvSpPr>
            <p:cNvPr id="8" name="Скругленный прямоугольник 7"/>
            <p:cNvSpPr/>
            <p:nvPr/>
          </p:nvSpPr>
          <p:spPr>
            <a:xfrm>
              <a:off x="2231565" y="1135695"/>
              <a:ext cx="5268904" cy="961384"/>
            </a:xfrm>
            <a:prstGeom prst="roundRect">
              <a:avLst>
                <a:gd name="adj" fmla="val 16670"/>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9" name="Скругленный прямоугольник 4"/>
            <p:cNvSpPr/>
            <p:nvPr/>
          </p:nvSpPr>
          <p:spPr>
            <a:xfrm>
              <a:off x="2277110" y="1182634"/>
              <a:ext cx="5176420"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Aft>
                  <a:spcPct val="35000"/>
                </a:spcAft>
              </a:pPr>
              <a:r>
                <a:rPr lang="uz-Cyrl-UZ" b="1" smtClean="0"/>
                <a:t>ЯЙЛОВ ЖИҲОЗЛАРИ ВА ҲАЙВОН БОҚИШГА ТАЙЁРЛАШ</a:t>
              </a:r>
              <a:endParaRPr lang="ru-RU" kern="1200" dirty="0"/>
            </a:p>
          </p:txBody>
        </p:sp>
      </p:grpSp>
      <p:pic>
        <p:nvPicPr>
          <p:cNvPr id="32770" name="Picture 2" descr="C:\ЮНЕСКО\Слайдлар\Ем хашак етиштириш\рАСМЛАР\nojume_162.jpg"/>
          <p:cNvPicPr>
            <a:picLocks noChangeAspect="1" noChangeArrowheads="1"/>
          </p:cNvPicPr>
          <p:nvPr/>
        </p:nvPicPr>
        <p:blipFill>
          <a:blip r:embed="rId2"/>
          <a:srcRect/>
          <a:stretch>
            <a:fillRect/>
          </a:stretch>
        </p:blipFill>
        <p:spPr bwMode="auto">
          <a:xfrm>
            <a:off x="571472" y="982249"/>
            <a:ext cx="3357586" cy="2518189"/>
          </a:xfrm>
          <a:prstGeom prst="rect">
            <a:avLst/>
          </a:prstGeom>
          <a:noFill/>
        </p:spPr>
      </p:pic>
      <p:pic>
        <p:nvPicPr>
          <p:cNvPr id="32772" name="Picture 4" descr="C:\ЮНЕСКО\Слайдлар\Ем хашак етиштириш\рАСМЛАР\004_komppereddoilob.jpg"/>
          <p:cNvPicPr>
            <a:picLocks noChangeAspect="1" noChangeArrowheads="1"/>
          </p:cNvPicPr>
          <p:nvPr/>
        </p:nvPicPr>
        <p:blipFill>
          <a:blip r:embed="rId3"/>
          <a:srcRect/>
          <a:stretch>
            <a:fillRect/>
          </a:stretch>
        </p:blipFill>
        <p:spPr bwMode="auto">
          <a:xfrm>
            <a:off x="642910" y="3714752"/>
            <a:ext cx="3429024" cy="2571768"/>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Группа 8"/>
          <p:cNvGrpSpPr/>
          <p:nvPr/>
        </p:nvGrpSpPr>
        <p:grpSpPr>
          <a:xfrm>
            <a:off x="1160484" y="6270"/>
            <a:ext cx="6723884" cy="961384"/>
            <a:chOff x="2231565" y="2212445"/>
            <a:chExt cx="5268904" cy="961384"/>
          </a:xfrm>
        </p:grpSpPr>
        <p:sp>
          <p:nvSpPr>
            <p:cNvPr id="10" name="Скругленный прямоугольник 9"/>
            <p:cNvSpPr/>
            <p:nvPr/>
          </p:nvSpPr>
          <p:spPr>
            <a:xfrm>
              <a:off x="2231565" y="2212445"/>
              <a:ext cx="5268904" cy="961384"/>
            </a:xfrm>
            <a:prstGeom prst="roundRect">
              <a:avLst>
                <a:gd name="adj" fmla="val 16670"/>
              </a:avLst>
            </a:prstGeom>
          </p:spPr>
          <p:style>
            <a:lnRef idx="0">
              <a:schemeClr val="lt1">
                <a:hueOff val="0"/>
                <a:satOff val="0"/>
                <a:lumOff val="0"/>
                <a:alphaOff val="0"/>
              </a:schemeClr>
            </a:lnRef>
            <a:fillRef idx="3">
              <a:schemeClr val="accent2">
                <a:hueOff val="-5402520"/>
                <a:satOff val="11111"/>
                <a:lumOff val="-850"/>
                <a:alphaOff val="0"/>
              </a:schemeClr>
            </a:fillRef>
            <a:effectRef idx="3">
              <a:schemeClr val="accent2">
                <a:hueOff val="-5402520"/>
                <a:satOff val="11111"/>
                <a:lumOff val="-850"/>
                <a:alphaOff val="0"/>
              </a:schemeClr>
            </a:effectRef>
            <a:fontRef idx="minor">
              <a:schemeClr val="lt1"/>
            </a:fontRef>
          </p:style>
        </p:sp>
        <p:sp>
          <p:nvSpPr>
            <p:cNvPr id="11" name="Скругленный прямоугольник 4"/>
            <p:cNvSpPr/>
            <p:nvPr/>
          </p:nvSpPr>
          <p:spPr>
            <a:xfrm>
              <a:off x="2278504" y="22593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Aft>
                  <a:spcPct val="35000"/>
                </a:spcAft>
              </a:pPr>
              <a:r>
                <a:rPr lang="ru-RU" sz="2800" b="1" smtClean="0"/>
                <a:t>ПАРВАРИШЛАШ</a:t>
              </a:r>
              <a:endParaRPr lang="ru-RU" sz="2800" kern="1200" dirty="0"/>
            </a:p>
          </p:txBody>
        </p:sp>
      </p:grpSp>
      <p:pic>
        <p:nvPicPr>
          <p:cNvPr id="14338" name="Picture 2" descr="C:\ЮНЕСКО\Слайдлар\Ем хашак етиштириш\рАСМЛАР\mashiny-dlya-uluchsheniya-lugov-i-pastbishch-550x462.jpeg"/>
          <p:cNvPicPr>
            <a:picLocks noChangeAspect="1" noChangeArrowheads="1"/>
          </p:cNvPicPr>
          <p:nvPr/>
        </p:nvPicPr>
        <p:blipFill>
          <a:blip r:embed="rId2"/>
          <a:srcRect/>
          <a:stretch>
            <a:fillRect/>
          </a:stretch>
        </p:blipFill>
        <p:spPr bwMode="auto">
          <a:xfrm>
            <a:off x="4786314" y="3975337"/>
            <a:ext cx="3786214" cy="2882663"/>
          </a:xfrm>
          <a:prstGeom prst="rect">
            <a:avLst/>
          </a:prstGeom>
          <a:noFill/>
        </p:spPr>
      </p:pic>
      <p:sp>
        <p:nvSpPr>
          <p:cNvPr id="8" name="Содержимое 7"/>
          <p:cNvSpPr>
            <a:spLocks noGrp="1"/>
          </p:cNvSpPr>
          <p:nvPr>
            <p:ph idx="1"/>
          </p:nvPr>
        </p:nvSpPr>
        <p:spPr>
          <a:xfrm>
            <a:off x="71438" y="1000108"/>
            <a:ext cx="4572000" cy="5072098"/>
          </a:xfrm>
        </p:spPr>
        <p:txBody>
          <a:bodyPr>
            <a:noAutofit/>
          </a:bodyPr>
          <a:lstStyle/>
          <a:p>
            <a:pPr algn="just" fontAlgn="base" hangingPunct="0"/>
            <a:r>
              <a:rPr lang="ru-RU" sz="1700" smtClean="0"/>
              <a:t>Яйлов даври давомида ўтзорни парвариш қилиш бу майдонлардан муттасил юқори ҳосил олинишини таъминлайди. Бундай парваришлаш тадбирларига яйловда ҳайвонлар ўтлатилгандан кейин қолган ўтларни ўриш ва улар қолдирган гўнгларни сочиб юбориш кабилар киради.</a:t>
            </a:r>
          </a:p>
          <a:p>
            <a:pPr algn="just"/>
            <a:r>
              <a:rPr lang="ru-RU" sz="1700" smtClean="0"/>
              <a:t>Ҳайвонлар, одатда, пишиб дағаллашган, зарарли ва гўнг остида қолган ўсимликларни емайди. Шунинг учун бундай ўтлар бўлакда ҳайвонлар ўтлатилиб бўлиниши биланоқ ўт ўрувчи механизмлар ёрдамида 5-6 см баландликда ўрилади. Агар бундай ўтлар озроқ бўлса, жойида қолдириш мумкин, кўп бўлса, тўплаб, қуритиб, сўнг хўжалик эҳтиёжи учун фойдаланиш мумкин. Бу тадбир яйловларда бегона ўсимликларни йўқотишнинг ишончли усули ҳисобланиб, ўтзорни яхши ҳолатда ушлаб туришга ёрдам беради</a:t>
            </a:r>
            <a:endParaRPr lang="ru-RU" sz="1700"/>
          </a:p>
        </p:txBody>
      </p:sp>
      <p:pic>
        <p:nvPicPr>
          <p:cNvPr id="31745" name="Picture 1" descr="C:\ЮНЕСКО\Слайдлар\Ем хашак етиштириш\рАСМЛАР\images (45).jpg"/>
          <p:cNvPicPr>
            <a:picLocks noChangeAspect="1" noChangeArrowheads="1"/>
          </p:cNvPicPr>
          <p:nvPr/>
        </p:nvPicPr>
        <p:blipFill>
          <a:blip r:embed="rId3"/>
          <a:srcRect/>
          <a:stretch>
            <a:fillRect/>
          </a:stretch>
        </p:blipFill>
        <p:spPr bwMode="auto">
          <a:xfrm>
            <a:off x="4801951" y="1468438"/>
            <a:ext cx="3770577" cy="2532066"/>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323528" y="1268760"/>
            <a:ext cx="8569325" cy="2376264"/>
          </a:xfrm>
        </p:spPr>
        <p:txBody>
          <a:bodyPr>
            <a:normAutofit fontScale="40000" lnSpcReduction="20000"/>
          </a:bodyPr>
          <a:lstStyle/>
          <a:p>
            <a:pPr marL="0" indent="715963" algn="just">
              <a:lnSpc>
                <a:spcPct val="120000"/>
              </a:lnSpc>
              <a:tabLst>
                <a:tab pos="88900" algn="l"/>
              </a:tabLst>
            </a:pPr>
            <a:r>
              <a:rPr lang="ru-RU" sz="4000" smtClean="0"/>
              <a:t>Яйловларни алмашлаш деганда, улардан фойдаланиш ва парваришлашнинг шундай тизими тушуниладики, бунда фойдаланиш муддатлари (йиллараро, мавсум бўйича ёки бир неча йил) ва усуллари маълум тартибда ўзгариб туради. Бунинг учун ҳайвон боқиш, пичан учун ўтларни ўриш ўзаро ва уларнинг муддатлари маълум тартибда ўзгартириб турилади, ўтларни ўриш муддатлари кечиктирилиб, уларнинг уруғланиши учун яйловга тўла «дам» берилиб турилади. Бундай вақти-вақти билан алмашлаш ўтларнинг уруғлари орқали кўпайиши учун замин ҳисобланади.</a:t>
            </a:r>
            <a:endParaRPr lang="ru-RU" sz="4000" dirty="0" smtClean="0">
              <a:solidFill>
                <a:srgbClr val="0000FF"/>
              </a:solidFill>
              <a:latin typeface="Times New Roman" pitchFamily="18" charset="0"/>
            </a:endParaRPr>
          </a:p>
        </p:txBody>
      </p:sp>
      <p:grpSp>
        <p:nvGrpSpPr>
          <p:cNvPr id="8" name="Группа 7"/>
          <p:cNvGrpSpPr/>
          <p:nvPr/>
        </p:nvGrpSpPr>
        <p:grpSpPr>
          <a:xfrm>
            <a:off x="1475656" y="116632"/>
            <a:ext cx="5268904" cy="961384"/>
            <a:chOff x="2231565" y="4365945"/>
            <a:chExt cx="5268904" cy="961384"/>
          </a:xfrm>
        </p:grpSpPr>
        <p:sp>
          <p:nvSpPr>
            <p:cNvPr id="9" name="Скругленный прямоугольник 8"/>
            <p:cNvSpPr/>
            <p:nvPr/>
          </p:nvSpPr>
          <p:spPr>
            <a:xfrm>
              <a:off x="2231565" y="4365945"/>
              <a:ext cx="5268904" cy="961384"/>
            </a:xfrm>
            <a:prstGeom prst="roundRect">
              <a:avLst>
                <a:gd name="adj" fmla="val 16670"/>
              </a:avLst>
            </a:prstGeom>
          </p:spPr>
          <p:style>
            <a:lnRef idx="0">
              <a:schemeClr val="lt1">
                <a:hueOff val="0"/>
                <a:satOff val="0"/>
                <a:lumOff val="0"/>
                <a:alphaOff val="0"/>
              </a:schemeClr>
            </a:lnRef>
            <a:fillRef idx="3">
              <a:schemeClr val="accent2">
                <a:hueOff val="-16207560"/>
                <a:satOff val="33334"/>
                <a:lumOff val="-2549"/>
                <a:alphaOff val="0"/>
              </a:schemeClr>
            </a:fillRef>
            <a:effectRef idx="3">
              <a:schemeClr val="accent2">
                <a:hueOff val="-16207560"/>
                <a:satOff val="33334"/>
                <a:lumOff val="-2549"/>
                <a:alphaOff val="0"/>
              </a:schemeClr>
            </a:effectRef>
            <a:fontRef idx="minor">
              <a:schemeClr val="lt1"/>
            </a:fontRef>
          </p:style>
        </p:sp>
        <p:sp>
          <p:nvSpPr>
            <p:cNvPr id="10" name="Скругленный прямоугольник 4"/>
            <p:cNvSpPr/>
            <p:nvPr/>
          </p:nvSpPr>
          <p:spPr>
            <a:xfrm>
              <a:off x="2278504" y="44128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Aft>
                  <a:spcPct val="35000"/>
                </a:spcAft>
              </a:pPr>
              <a:r>
                <a:rPr lang="ru-RU" sz="2400" b="1" smtClean="0"/>
                <a:t>ЯЙЛОВЛАРНИ АЛМАШЛАШ ВА ФОЙДАЛАНИШ ТАРТИБИ</a:t>
              </a:r>
              <a:endParaRPr lang="ru-RU" sz="2800" kern="1200" dirty="0"/>
            </a:p>
          </p:txBody>
        </p:sp>
      </p:grpSp>
      <p:pic>
        <p:nvPicPr>
          <p:cNvPr id="30721" name="Picture 1" descr="C:\ЮНЕСКО\Слайдлар\Ем хашак етиштириш\рАСМЛАР\images (47).jpg"/>
          <p:cNvPicPr>
            <a:picLocks noChangeAspect="1" noChangeArrowheads="1"/>
          </p:cNvPicPr>
          <p:nvPr/>
        </p:nvPicPr>
        <p:blipFill>
          <a:blip r:embed="rId2"/>
          <a:srcRect/>
          <a:stretch>
            <a:fillRect/>
          </a:stretch>
        </p:blipFill>
        <p:spPr bwMode="auto">
          <a:xfrm>
            <a:off x="4929190" y="3500438"/>
            <a:ext cx="4110049" cy="2650493"/>
          </a:xfrm>
          <a:prstGeom prst="rect">
            <a:avLst/>
          </a:prstGeom>
          <a:noFill/>
        </p:spPr>
      </p:pic>
      <p:pic>
        <p:nvPicPr>
          <p:cNvPr id="30722" name="Picture 2" descr="C:\ЮНЕСКО\Слайдлар\Ем хашак етиштириш\рАСМЛАР\106221-preview-image.jpg"/>
          <p:cNvPicPr>
            <a:picLocks noChangeAspect="1" noChangeArrowheads="1"/>
          </p:cNvPicPr>
          <p:nvPr/>
        </p:nvPicPr>
        <p:blipFill>
          <a:blip r:embed="rId3"/>
          <a:srcRect/>
          <a:stretch>
            <a:fillRect/>
          </a:stretch>
        </p:blipFill>
        <p:spPr bwMode="auto">
          <a:xfrm>
            <a:off x="357158" y="3500438"/>
            <a:ext cx="4192984" cy="2786082"/>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71414"/>
            <a:ext cx="8229600" cy="1143000"/>
          </a:xfrm>
        </p:spPr>
        <p:txBody>
          <a:bodyPr>
            <a:noAutofit/>
          </a:bodyPr>
          <a:lstStyle/>
          <a:p>
            <a:pPr algn="ctr"/>
            <a:r>
              <a:rPr lang="ru-RU" sz="2800" smtClean="0"/>
              <a:t>Яйловлар алмашинувининг тахминий тартиби</a:t>
            </a:r>
            <a:endParaRPr lang="ru-RU" sz="2800"/>
          </a:p>
        </p:txBody>
      </p:sp>
      <p:graphicFrame>
        <p:nvGraphicFramePr>
          <p:cNvPr id="4" name="Таблица 3"/>
          <p:cNvGraphicFramePr>
            <a:graphicFrameLocks noGrp="1"/>
          </p:cNvGraphicFramePr>
          <p:nvPr/>
        </p:nvGraphicFramePr>
        <p:xfrm>
          <a:off x="714348" y="1142984"/>
          <a:ext cx="8143931" cy="5032516"/>
        </p:xfrm>
        <a:graphic>
          <a:graphicData uri="http://schemas.openxmlformats.org/drawingml/2006/table">
            <a:tbl>
              <a:tblPr/>
              <a:tblGrid>
                <a:gridCol w="1254627"/>
                <a:gridCol w="553173"/>
                <a:gridCol w="550867"/>
                <a:gridCol w="550867"/>
                <a:gridCol w="553173"/>
                <a:gridCol w="553173"/>
                <a:gridCol w="550867"/>
                <a:gridCol w="550867"/>
                <a:gridCol w="553173"/>
                <a:gridCol w="553173"/>
                <a:gridCol w="523209"/>
                <a:gridCol w="698381"/>
                <a:gridCol w="698381"/>
              </a:tblGrid>
              <a:tr h="493464">
                <a:tc rowSpan="2">
                  <a:txBody>
                    <a:bodyPr/>
                    <a:lstStyle/>
                    <a:p>
                      <a:pPr algn="ctr" fontAlgn="base" hangingPunct="0">
                        <a:lnSpc>
                          <a:spcPct val="115000"/>
                        </a:lnSpc>
                        <a:spcAft>
                          <a:spcPts val="0"/>
                        </a:spcAft>
                      </a:pPr>
                      <a:r>
                        <a:rPr lang="ru-RU" sz="1300">
                          <a:latin typeface="Times New Roman"/>
                          <a:ea typeface="Times New Roman"/>
                          <a:cs typeface="Times New Roman"/>
                        </a:rPr>
                        <a:t>Фойдала-ниладиган</a:t>
                      </a:r>
                      <a:r>
                        <a:rPr lang="uz-Cyrl-UZ" sz="1300">
                          <a:latin typeface="Times New Roman"/>
                          <a:ea typeface="Times New Roman"/>
                          <a:cs typeface="Times New Roman"/>
                        </a:rPr>
                        <a:t> йил</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12">
                  <a:txBody>
                    <a:bodyPr/>
                    <a:lstStyle/>
                    <a:p>
                      <a:pPr algn="ctr" fontAlgn="base" hangingPunct="0">
                        <a:lnSpc>
                          <a:spcPct val="115000"/>
                        </a:lnSpc>
                        <a:spcAft>
                          <a:spcPts val="0"/>
                        </a:spcAft>
                      </a:pPr>
                      <a:r>
                        <a:rPr lang="ru-RU" sz="1300">
                          <a:latin typeface="Times New Roman"/>
                          <a:ea typeface="Times New Roman"/>
                          <a:cs typeface="Times New Roman"/>
                        </a:rPr>
                        <a:t>Я й л о в л а р</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59909">
                <a:tc vMerge="1">
                  <a:txBody>
                    <a:bodyPr/>
                    <a:lstStyle/>
                    <a:p>
                      <a:endParaRPr lang="ru-RU"/>
                    </a:p>
                  </a:txBody>
                  <a:tcPr/>
                </a:tc>
                <a:tc>
                  <a:txBody>
                    <a:bodyPr/>
                    <a:lstStyle/>
                    <a:p>
                      <a:pPr algn="ctr" fontAlgn="base" hangingPunct="0">
                        <a:lnSpc>
                          <a:spcPct val="115000"/>
                        </a:lnSpc>
                        <a:spcAft>
                          <a:spcPts val="0"/>
                        </a:spcAft>
                      </a:pPr>
                      <a:r>
                        <a:rPr lang="ru-RU" sz="1300">
                          <a:latin typeface="Times New Roman"/>
                          <a:ea typeface="Times New Roman"/>
                          <a:cs typeface="Times New Roman"/>
                        </a:rPr>
                        <a:t>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3</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4</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5</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6</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7</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8</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9</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10</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604">
                <a:tc>
                  <a:txBody>
                    <a:bodyPr/>
                    <a:lstStyle/>
                    <a:p>
                      <a:pPr fontAlgn="base" hangingPunct="0">
                        <a:lnSpc>
                          <a:spcPct val="115000"/>
                        </a:lnSpc>
                        <a:spcAft>
                          <a:spcPts val="0"/>
                        </a:spcAft>
                      </a:pPr>
                      <a:r>
                        <a:rPr lang="ru-RU" sz="1300">
                          <a:latin typeface="Times New Roman"/>
                          <a:ea typeface="Times New Roman"/>
                          <a:cs typeface="Times New Roman"/>
                        </a:rPr>
                        <a:t>Биринчи</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СП</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СП</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СП</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СП</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СП</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СП</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СП</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СП</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СП</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847">
                <a:tc>
                  <a:txBody>
                    <a:bodyPr/>
                    <a:lstStyle/>
                    <a:p>
                      <a:pPr fontAlgn="base" hangingPunct="0">
                        <a:lnSpc>
                          <a:spcPct val="115000"/>
                        </a:lnSpc>
                        <a:spcAft>
                          <a:spcPts val="0"/>
                        </a:spcAft>
                      </a:pPr>
                      <a:r>
                        <a:rPr lang="ru-RU" sz="1300">
                          <a:latin typeface="Times New Roman"/>
                          <a:ea typeface="Times New Roman"/>
                          <a:cs typeface="Times New Roman"/>
                        </a:rPr>
                        <a:t>Иккинчи</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3</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4</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5</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6</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7</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8</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9</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7791">
                <a:tc>
                  <a:txBody>
                    <a:bodyPr/>
                    <a:lstStyle/>
                    <a:p>
                      <a:pPr fontAlgn="base" hangingPunct="0">
                        <a:lnSpc>
                          <a:spcPct val="115000"/>
                        </a:lnSpc>
                        <a:spcAft>
                          <a:spcPts val="0"/>
                        </a:spcAft>
                      </a:pPr>
                      <a:r>
                        <a:rPr lang="ru-RU" sz="1300">
                          <a:latin typeface="Times New Roman"/>
                          <a:ea typeface="Times New Roman"/>
                          <a:cs typeface="Times New Roman"/>
                        </a:rPr>
                        <a:t>Учинчи</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3</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4</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5</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6</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7</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8</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9</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847">
                <a:tc>
                  <a:txBody>
                    <a:bodyPr/>
                    <a:lstStyle/>
                    <a:p>
                      <a:pPr fontAlgn="base" hangingPunct="0">
                        <a:lnSpc>
                          <a:spcPct val="115000"/>
                        </a:lnSpc>
                        <a:spcAft>
                          <a:spcPts val="0"/>
                        </a:spcAft>
                      </a:pPr>
                      <a:r>
                        <a:rPr lang="ru-RU" sz="1300">
                          <a:latin typeface="Times New Roman"/>
                          <a:ea typeface="Times New Roman"/>
                          <a:cs typeface="Times New Roman"/>
                        </a:rPr>
                        <a:t>Тўртинчи</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9</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C</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C</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C</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3</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4</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5</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6</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7</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8</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604">
                <a:tc>
                  <a:txBody>
                    <a:bodyPr/>
                    <a:lstStyle/>
                    <a:p>
                      <a:pPr fontAlgn="base" hangingPunct="0">
                        <a:lnSpc>
                          <a:spcPct val="115000"/>
                        </a:lnSpc>
                        <a:spcAft>
                          <a:spcPts val="0"/>
                        </a:spcAft>
                      </a:pPr>
                      <a:r>
                        <a:rPr lang="ru-RU" sz="1300">
                          <a:latin typeface="Times New Roman"/>
                          <a:ea typeface="Times New Roman"/>
                          <a:cs typeface="Times New Roman"/>
                        </a:rPr>
                        <a:t>Бешинчи</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8</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9</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3</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4</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5</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6</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7</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604">
                <a:tc>
                  <a:txBody>
                    <a:bodyPr/>
                    <a:lstStyle/>
                    <a:p>
                      <a:pPr fontAlgn="base" hangingPunct="0">
                        <a:lnSpc>
                          <a:spcPct val="115000"/>
                        </a:lnSpc>
                        <a:spcAft>
                          <a:spcPts val="0"/>
                        </a:spcAft>
                      </a:pPr>
                      <a:r>
                        <a:rPr lang="ru-RU" sz="1300">
                          <a:latin typeface="Times New Roman"/>
                          <a:ea typeface="Times New Roman"/>
                          <a:cs typeface="Times New Roman"/>
                        </a:rPr>
                        <a:t>Олтинчи</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7</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8</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9</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3</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4</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5</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6</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604">
                <a:tc>
                  <a:txBody>
                    <a:bodyPr/>
                    <a:lstStyle/>
                    <a:p>
                      <a:pPr fontAlgn="base" hangingPunct="0">
                        <a:lnSpc>
                          <a:spcPct val="115000"/>
                        </a:lnSpc>
                        <a:spcAft>
                          <a:spcPts val="0"/>
                        </a:spcAft>
                      </a:pPr>
                      <a:r>
                        <a:rPr lang="ru-RU" sz="1300">
                          <a:latin typeface="Times New Roman"/>
                          <a:ea typeface="Times New Roman"/>
                          <a:cs typeface="Times New Roman"/>
                        </a:rPr>
                        <a:t>Еттинчи</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6</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7</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8</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9</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3</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4</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5</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604">
                <a:tc>
                  <a:txBody>
                    <a:bodyPr/>
                    <a:lstStyle/>
                    <a:p>
                      <a:pPr fontAlgn="base" hangingPunct="0">
                        <a:lnSpc>
                          <a:spcPct val="115000"/>
                        </a:lnSpc>
                        <a:spcAft>
                          <a:spcPts val="0"/>
                        </a:spcAft>
                      </a:pPr>
                      <a:r>
                        <a:rPr lang="ru-RU" sz="1300">
                          <a:latin typeface="Times New Roman"/>
                          <a:ea typeface="Times New Roman"/>
                          <a:cs typeface="Times New Roman"/>
                        </a:rPr>
                        <a:t>Саккизинчи</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5</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6</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7</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8</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9</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3</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4</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847">
                <a:tc>
                  <a:txBody>
                    <a:bodyPr/>
                    <a:lstStyle/>
                    <a:p>
                      <a:pPr fontAlgn="base" hangingPunct="0">
                        <a:lnSpc>
                          <a:spcPct val="115000"/>
                        </a:lnSpc>
                        <a:spcAft>
                          <a:spcPts val="0"/>
                        </a:spcAft>
                      </a:pPr>
                      <a:r>
                        <a:rPr lang="ru-RU" sz="1300">
                          <a:latin typeface="Times New Roman"/>
                          <a:ea typeface="Times New Roman"/>
                          <a:cs typeface="Times New Roman"/>
                        </a:rPr>
                        <a:t>Тўққизинчи</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4</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5</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6</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7</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8</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9</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3</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7791">
                <a:tc>
                  <a:txBody>
                    <a:bodyPr/>
                    <a:lstStyle/>
                    <a:p>
                      <a:pPr fontAlgn="base" hangingPunct="0">
                        <a:lnSpc>
                          <a:spcPct val="115000"/>
                        </a:lnSpc>
                        <a:spcAft>
                          <a:spcPts val="0"/>
                        </a:spcAft>
                      </a:pPr>
                      <a:r>
                        <a:rPr lang="ru-RU" sz="1300">
                          <a:latin typeface="Times New Roman"/>
                          <a:ea typeface="Times New Roman"/>
                          <a:cs typeface="Times New Roman"/>
                        </a:rPr>
                        <a:t>Ўнинчи</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3</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4</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5</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6</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7</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8</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9</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С</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1</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300">
                          <a:latin typeface="Times New Roman"/>
                          <a:ea typeface="Times New Roman"/>
                          <a:cs typeface="Times New Roman"/>
                        </a:rPr>
                        <a:t>2</a:t>
                      </a:r>
                      <a:endParaRPr lang="ru-RU" sz="1000">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42910" y="500042"/>
            <a:ext cx="8472518" cy="500066"/>
          </a:xfrm>
        </p:spPr>
        <p:txBody>
          <a:bodyPr>
            <a:noAutofit/>
          </a:bodyPr>
          <a:lstStyle/>
          <a:p>
            <a:pPr algn="ctr"/>
            <a:r>
              <a:rPr lang="ru-RU" sz="2400" smtClean="0"/>
              <a:t>Чўллар учун яйловлар алмашинуви тартиби</a:t>
            </a:r>
            <a:endParaRPr lang="ru-RU" sz="2400"/>
          </a:p>
        </p:txBody>
      </p:sp>
      <p:graphicFrame>
        <p:nvGraphicFramePr>
          <p:cNvPr id="4" name="Таблица 3"/>
          <p:cNvGraphicFramePr>
            <a:graphicFrameLocks noGrp="1"/>
          </p:cNvGraphicFramePr>
          <p:nvPr/>
        </p:nvGraphicFramePr>
        <p:xfrm>
          <a:off x="571472" y="1214422"/>
          <a:ext cx="7929618" cy="4500596"/>
        </p:xfrm>
        <a:graphic>
          <a:graphicData uri="http://schemas.openxmlformats.org/drawingml/2006/table">
            <a:tbl>
              <a:tblPr>
                <a:tableStyleId>{327F97BB-C833-4FB7-BDE5-3F7075034690}</a:tableStyleId>
              </a:tblPr>
              <a:tblGrid>
                <a:gridCol w="2106064"/>
                <a:gridCol w="1685927"/>
                <a:gridCol w="1685927"/>
                <a:gridCol w="1361799"/>
                <a:gridCol w="1089901"/>
              </a:tblGrid>
              <a:tr h="898626">
                <a:tc rowSpan="2">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Фойдаланиш йили</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gridSpan="4">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Яйловлар участкаси</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r h="720394">
                <a:tc vMerge="1">
                  <a:txBody>
                    <a:bodyPr/>
                    <a:lstStyle/>
                    <a:p>
                      <a:endParaRPr lang="ru-RU"/>
                    </a:p>
                  </a:txBody>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1</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2</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3</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4</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720394">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Биринчи</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Баҳор</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Қиш</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Ёз</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Куз</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720394">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Иккинчи</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Баҳор</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Қиш</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Ёз</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Куз</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720394">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Учинчи</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Қиш</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Баҳор</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Куз</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Ёз</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720394">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Тўртинчи</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Қиш</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Баҳор</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Куз</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2800" b="1">
                          <a:effectLst>
                            <a:outerShdw blurRad="38100" dist="38100" dir="2700000" algn="tl">
                              <a:srgbClr val="000000">
                                <a:alpha val="43137"/>
                              </a:srgbClr>
                            </a:outerShdw>
                          </a:effectLst>
                        </a:rPr>
                        <a:t>Ёз</a:t>
                      </a:r>
                      <a:endParaRPr lang="ru-RU" sz="1800" b="1">
                        <a:effectLst>
                          <a:outerShdw blurRad="38100" dist="38100" dir="2700000" algn="tl">
                            <a:srgbClr val="000000">
                              <a:alpha val="43137"/>
                            </a:srgbClr>
                          </a:outerShdw>
                        </a:effectLst>
                        <a:latin typeface="Calibri"/>
                        <a:ea typeface="Calibri"/>
                        <a:cs typeface="Times New Roman"/>
                      </a:endParaRPr>
                    </a:p>
                  </a:txBody>
                  <a:tcPr marL="63981" marR="63981"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42844" y="1"/>
            <a:ext cx="8786874" cy="642917"/>
          </a:xfrm>
        </p:spPr>
        <p:txBody>
          <a:bodyPr>
            <a:normAutofit/>
          </a:bodyPr>
          <a:lstStyle/>
          <a:p>
            <a:pPr algn="ctr"/>
            <a:r>
              <a:rPr lang="uz-Cyrl-UZ" sz="2400" b="1" smtClean="0"/>
              <a:t>Яйлов даври учун кўк ўтга бўлган эҳтиёжни ҳисоблаш</a:t>
            </a:r>
            <a:endParaRPr lang="ru-RU" sz="2400"/>
          </a:p>
        </p:txBody>
      </p:sp>
      <p:graphicFrame>
        <p:nvGraphicFramePr>
          <p:cNvPr id="4" name="Таблица 3"/>
          <p:cNvGraphicFramePr>
            <a:graphicFrameLocks noGrp="1"/>
          </p:cNvGraphicFramePr>
          <p:nvPr/>
        </p:nvGraphicFramePr>
        <p:xfrm>
          <a:off x="285720" y="571480"/>
          <a:ext cx="8643999" cy="5320980"/>
        </p:xfrm>
        <a:graphic>
          <a:graphicData uri="http://schemas.openxmlformats.org/drawingml/2006/table">
            <a:tbl>
              <a:tblPr>
                <a:tableStyleId>{327F97BB-C833-4FB7-BDE5-3F7075034690}</a:tableStyleId>
              </a:tblPr>
              <a:tblGrid>
                <a:gridCol w="1929837"/>
                <a:gridCol w="643280"/>
                <a:gridCol w="771935"/>
                <a:gridCol w="643280"/>
                <a:gridCol w="578951"/>
                <a:gridCol w="735652"/>
                <a:gridCol w="474830"/>
                <a:gridCol w="339558"/>
                <a:gridCol w="339558"/>
                <a:gridCol w="443772"/>
                <a:gridCol w="474830"/>
                <a:gridCol w="634258"/>
                <a:gridCol w="634258"/>
              </a:tblGrid>
              <a:tr h="859902">
                <a:tc rowSpan="2">
                  <a:txBody>
                    <a:bodyPr/>
                    <a:lstStyle/>
                    <a:p>
                      <a:pPr algn="ctr" fontAlgn="base" hangingPunct="0">
                        <a:lnSpc>
                          <a:spcPct val="115000"/>
                        </a:lnSpc>
                        <a:spcAft>
                          <a:spcPts val="0"/>
                        </a:spcAft>
                      </a:pPr>
                      <a:endParaRPr lang="uz-Cyrl-UZ" sz="1400"/>
                    </a:p>
                    <a:p>
                      <a:pPr algn="ctr" fontAlgn="base" hangingPunct="0">
                        <a:lnSpc>
                          <a:spcPct val="115000"/>
                        </a:lnSpc>
                        <a:spcAft>
                          <a:spcPts val="0"/>
                        </a:spcAft>
                      </a:pPr>
                      <a:r>
                        <a:rPr lang="ru-RU" sz="1400"/>
                        <a:t>Ҳайвон турлари</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rowSpan="2">
                  <a:txBody>
                    <a:bodyPr/>
                    <a:lstStyle/>
                    <a:p>
                      <a:pPr algn="ctr" fontAlgn="base" hangingPunct="0">
                        <a:lnSpc>
                          <a:spcPct val="115000"/>
                        </a:lnSpc>
                        <a:spcAft>
                          <a:spcPts val="0"/>
                        </a:spcAft>
                      </a:pPr>
                      <a:r>
                        <a:rPr lang="ru-RU" sz="1400"/>
                        <a:t>Бош сони</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rowSpan="2">
                  <a:txBody>
                    <a:bodyPr/>
                    <a:lstStyle/>
                    <a:p>
                      <a:pPr algn="ctr" fontAlgn="base" hangingPunct="0">
                        <a:lnSpc>
                          <a:spcPct val="115000"/>
                        </a:lnSpc>
                        <a:spcAft>
                          <a:spcPts val="0"/>
                        </a:spcAft>
                      </a:pPr>
                      <a:r>
                        <a:rPr lang="ru-RU" sz="1400"/>
                        <a:t>Ўтлатиш муддати (дан  гача)</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rowSpan="2">
                  <a:txBody>
                    <a:bodyPr/>
                    <a:lstStyle/>
                    <a:p>
                      <a:pPr algn="ctr" fontAlgn="base" hangingPunct="0">
                        <a:lnSpc>
                          <a:spcPct val="115000"/>
                        </a:lnSpc>
                        <a:spcAft>
                          <a:spcPts val="0"/>
                        </a:spcAft>
                      </a:pPr>
                      <a:r>
                        <a:rPr lang="ru-RU" sz="1400"/>
                        <a:t>Ўтлатиладиган</a:t>
                      </a:r>
                      <a:endParaRPr lang="ru-RU" sz="1100"/>
                    </a:p>
                    <a:p>
                      <a:pPr algn="ctr" fontAlgn="base" hangingPunct="0">
                        <a:lnSpc>
                          <a:spcPct val="115000"/>
                        </a:lnSpc>
                        <a:spcAft>
                          <a:spcPts val="0"/>
                        </a:spcAft>
                      </a:pPr>
                      <a:r>
                        <a:rPr lang="ru-RU" sz="1400"/>
                        <a:t>кунлар сони</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rowSpan="2">
                  <a:txBody>
                    <a:bodyPr/>
                    <a:lstStyle/>
                    <a:p>
                      <a:pPr algn="ctr" fontAlgn="base" hangingPunct="0">
                        <a:lnSpc>
                          <a:spcPct val="115000"/>
                        </a:lnSpc>
                        <a:spcAft>
                          <a:spcPts val="0"/>
                        </a:spcAft>
                      </a:pPr>
                      <a:r>
                        <a:rPr lang="ru-RU" sz="1400"/>
                        <a:t>1 бош учун суткалик эҳтиёж</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gridSpan="2">
                  <a:txBody>
                    <a:bodyPr/>
                    <a:lstStyle/>
                    <a:p>
                      <a:pPr algn="ctr" fontAlgn="base" hangingPunct="0">
                        <a:lnSpc>
                          <a:spcPct val="115000"/>
                        </a:lnSpc>
                        <a:spcAft>
                          <a:spcPts val="0"/>
                        </a:spcAft>
                      </a:pPr>
                      <a:r>
                        <a:rPr lang="ru-RU" sz="1400"/>
                        <a:t>Яйлов даври учун кўк ўт талаб килинади.</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hMerge="1">
                  <a:txBody>
                    <a:bodyPr/>
                    <a:lstStyle/>
                    <a:p>
                      <a:endParaRPr lang="ru-RU"/>
                    </a:p>
                  </a:txBody>
                  <a:tcPr/>
                </a:tc>
                <a:tc gridSpan="6">
                  <a:txBody>
                    <a:bodyPr/>
                    <a:lstStyle/>
                    <a:p>
                      <a:pPr algn="ctr" fontAlgn="base" hangingPunct="0">
                        <a:lnSpc>
                          <a:spcPct val="115000"/>
                        </a:lnSpc>
                        <a:spcAft>
                          <a:spcPts val="0"/>
                        </a:spcAft>
                      </a:pPr>
                      <a:r>
                        <a:rPr lang="ru-RU" sz="1400"/>
                        <a:t>Шу жумладан пода учун ойлар бўйича</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15941">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fontAlgn="base" hangingPunct="0">
                        <a:lnSpc>
                          <a:spcPct val="115000"/>
                        </a:lnSpc>
                        <a:spcAft>
                          <a:spcPts val="0"/>
                        </a:spcAft>
                      </a:pPr>
                      <a:r>
                        <a:rPr lang="ru-RU" sz="1400"/>
                        <a:t>1-бош</a:t>
                      </a:r>
                      <a:endParaRPr lang="ru-RU" sz="1100"/>
                    </a:p>
                    <a:p>
                      <a:pPr algn="ctr" fontAlgn="base" hangingPunct="0">
                        <a:lnSpc>
                          <a:spcPct val="115000"/>
                        </a:lnSpc>
                        <a:spcAft>
                          <a:spcPts val="0"/>
                        </a:spcAft>
                      </a:pPr>
                      <a:r>
                        <a:rPr lang="ru-RU" sz="1400"/>
                        <a:t>учун</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Пода</a:t>
                      </a:r>
                      <a:endParaRPr lang="ru-RU" sz="1100"/>
                    </a:p>
                    <a:p>
                      <a:pPr algn="ctr" fontAlgn="base" hangingPunct="0">
                        <a:lnSpc>
                          <a:spcPct val="115000"/>
                        </a:lnSpc>
                        <a:spcAft>
                          <a:spcPts val="0"/>
                        </a:spcAft>
                      </a:pPr>
                      <a:r>
                        <a:rPr lang="ru-RU" sz="1400"/>
                        <a:t>учун</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a:t>V</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a:t>VI</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a:t>VII</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a:t>VIII</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a:t>IX</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a:t>X</a:t>
                      </a:r>
                      <a:endParaRPr lang="ru-RU" sz="1100">
                        <a:latin typeface="Times New Roman" pitchFamily="18" charset="0"/>
                        <a:ea typeface="Calibri"/>
                        <a:cs typeface="Times New Roman" pitchFamily="18" charset="0"/>
                      </a:endParaRPr>
                    </a:p>
                  </a:txBody>
                  <a:tcPr marL="0" marR="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71980">
                <a:tc>
                  <a:txBody>
                    <a:bodyPr/>
                    <a:lstStyle/>
                    <a:p>
                      <a:pPr algn="ctr" fontAlgn="base" hangingPunct="0">
                        <a:lnSpc>
                          <a:spcPct val="115000"/>
                        </a:lnSpc>
                        <a:spcAft>
                          <a:spcPts val="0"/>
                        </a:spcAft>
                      </a:pPr>
                      <a:r>
                        <a:rPr lang="ru-RU" sz="1400"/>
                        <a:t>1</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2</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3</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4</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5</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6</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7</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8</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9</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10</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11</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12</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ru-RU" sz="1400"/>
                        <a:t>13</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71980">
                <a:tc>
                  <a:txBody>
                    <a:bodyPr/>
                    <a:lstStyle/>
                    <a:p>
                      <a:pPr fontAlgn="base" hangingPunct="0">
                        <a:lnSpc>
                          <a:spcPct val="115000"/>
                        </a:lnSpc>
                        <a:spcAft>
                          <a:spcPts val="0"/>
                        </a:spcAft>
                      </a:pPr>
                      <a:r>
                        <a:rPr lang="ru-RU" sz="1400"/>
                        <a:t>Буқалар</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343961">
                <a:tc>
                  <a:txBody>
                    <a:bodyPr/>
                    <a:lstStyle/>
                    <a:p>
                      <a:pPr fontAlgn="base" hangingPunct="0">
                        <a:lnSpc>
                          <a:spcPct val="115000"/>
                        </a:lnSpc>
                        <a:spcAft>
                          <a:spcPts val="0"/>
                        </a:spcAft>
                      </a:pPr>
                      <a:r>
                        <a:rPr lang="ru-RU" sz="1400"/>
                        <a:t>Сигир ва ғунажинлар</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343961">
                <a:tc>
                  <a:txBody>
                    <a:bodyPr/>
                    <a:lstStyle/>
                    <a:p>
                      <a:pPr fontAlgn="base" hangingPunct="0">
                        <a:lnSpc>
                          <a:spcPct val="115000"/>
                        </a:lnSpc>
                        <a:spcAft>
                          <a:spcPts val="0"/>
                        </a:spcAft>
                      </a:pPr>
                      <a:r>
                        <a:rPr lang="ru-RU" sz="1400"/>
                        <a:t>1 ёшдан катта моллар</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343961">
                <a:tc>
                  <a:txBody>
                    <a:bodyPr/>
                    <a:lstStyle/>
                    <a:p>
                      <a:pPr fontAlgn="base" hangingPunct="0">
                        <a:lnSpc>
                          <a:spcPct val="115000"/>
                        </a:lnSpc>
                        <a:spcAft>
                          <a:spcPts val="0"/>
                        </a:spcAft>
                      </a:pPr>
                      <a:r>
                        <a:rPr lang="ru-RU" sz="1400"/>
                        <a:t>1 ёшгача бузоқлар</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71980">
                <a:tc>
                  <a:txBody>
                    <a:bodyPr/>
                    <a:lstStyle/>
                    <a:p>
                      <a:pPr fontAlgn="base" hangingPunct="0">
                        <a:lnSpc>
                          <a:spcPct val="115000"/>
                        </a:lnSpc>
                        <a:spcAft>
                          <a:spcPts val="0"/>
                        </a:spcAft>
                      </a:pPr>
                      <a:r>
                        <a:rPr lang="ru-RU" sz="1400"/>
                        <a:t>Отлар</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343961">
                <a:tc>
                  <a:txBody>
                    <a:bodyPr/>
                    <a:lstStyle/>
                    <a:p>
                      <a:pPr fontAlgn="base" hangingPunct="0">
                        <a:lnSpc>
                          <a:spcPct val="115000"/>
                        </a:lnSpc>
                        <a:spcAft>
                          <a:spcPts val="0"/>
                        </a:spcAft>
                      </a:pPr>
                      <a:r>
                        <a:rPr lang="ru-RU" sz="1400"/>
                        <a:t>1 ёшдан катта тойлар</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71980">
                <a:tc>
                  <a:txBody>
                    <a:bodyPr/>
                    <a:lstStyle/>
                    <a:p>
                      <a:pPr fontAlgn="base" hangingPunct="0">
                        <a:lnSpc>
                          <a:spcPct val="115000"/>
                        </a:lnSpc>
                        <a:spcAft>
                          <a:spcPts val="0"/>
                        </a:spcAft>
                      </a:pPr>
                      <a:r>
                        <a:rPr lang="ru-RU" sz="1400"/>
                        <a:t>Она чўчқалар</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515941">
                <a:tc>
                  <a:txBody>
                    <a:bodyPr/>
                    <a:lstStyle/>
                    <a:p>
                      <a:pPr fontAlgn="base" hangingPunct="0">
                        <a:lnSpc>
                          <a:spcPct val="115000"/>
                        </a:lnSpc>
                        <a:spcAft>
                          <a:spcPts val="0"/>
                        </a:spcAft>
                      </a:pPr>
                      <a:r>
                        <a:rPr lang="ru-RU" sz="1400"/>
                        <a:t>2 ойликдан 4 ойликкача чўчқа болалари</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71980">
                <a:tc>
                  <a:txBody>
                    <a:bodyPr/>
                    <a:lstStyle/>
                    <a:p>
                      <a:pPr fontAlgn="base" hangingPunct="0">
                        <a:lnSpc>
                          <a:spcPct val="115000"/>
                        </a:lnSpc>
                        <a:spcAft>
                          <a:spcPts val="0"/>
                        </a:spcAft>
                      </a:pPr>
                      <a:r>
                        <a:rPr lang="ru-RU" sz="1400"/>
                        <a:t>Қўй-эчкилар</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71980">
                <a:tc>
                  <a:txBody>
                    <a:bodyPr/>
                    <a:lstStyle/>
                    <a:p>
                      <a:pPr fontAlgn="base" hangingPunct="0">
                        <a:lnSpc>
                          <a:spcPct val="115000"/>
                        </a:lnSpc>
                        <a:spcAft>
                          <a:spcPts val="0"/>
                        </a:spcAft>
                      </a:pPr>
                      <a:r>
                        <a:rPr lang="ru-RU" sz="1400"/>
                        <a:t>Жами:</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71980">
                <a:tc>
                  <a:txBody>
                    <a:bodyPr/>
                    <a:lstStyle/>
                    <a:p>
                      <a:pPr fontAlgn="base" hangingPunct="0">
                        <a:lnSpc>
                          <a:spcPct val="115000"/>
                        </a:lnSpc>
                        <a:spcAft>
                          <a:spcPts val="0"/>
                        </a:spcAft>
                      </a:pPr>
                      <a:r>
                        <a:rPr lang="ru-RU" sz="1400"/>
                        <a:t>Эҳтиёт фонд %</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71980">
                <a:tc>
                  <a:txBody>
                    <a:bodyPr/>
                    <a:lstStyle/>
                    <a:p>
                      <a:pPr fontAlgn="base" hangingPunct="0">
                        <a:lnSpc>
                          <a:spcPct val="115000"/>
                        </a:lnSpc>
                        <a:spcAft>
                          <a:spcPts val="0"/>
                        </a:spcAft>
                      </a:pPr>
                      <a:r>
                        <a:rPr lang="ru-RU" sz="1400"/>
                        <a:t>Ҳаммаси</a:t>
                      </a:r>
                      <a:endParaRPr lang="ru-RU" sz="1100">
                        <a:latin typeface="Times New Roman" pitchFamily="18" charset="0"/>
                        <a:ea typeface="Calibri"/>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a:latin typeface="Times New Roman" pitchFamily="18" charset="0"/>
                        <a:ea typeface="Times New Roman"/>
                        <a:cs typeface="Times New Roman" pitchFamily="18" charset="0"/>
                      </a:endParaRPr>
                    </a:p>
                  </a:txBody>
                  <a:tcPr marL="0" marR="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bl>
          </a:graphicData>
        </a:graphic>
      </p:graphicFrame>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8498541" cy="857231"/>
          </a:xfrm>
        </p:spPr>
        <p:txBody>
          <a:bodyPr>
            <a:noAutofit/>
          </a:bodyPr>
          <a:lstStyle/>
          <a:p>
            <a:pPr algn="ctr"/>
            <a:r>
              <a:rPr lang="uz-Cyrl-UZ" sz="2000" b="1" smtClean="0"/>
              <a:t>Чорва ҳайвонлари тур ва гуруҳларини шартли қорамол бош сонига айлантириш учун коэффициентлар</a:t>
            </a:r>
            <a:endParaRPr lang="ru-RU" sz="2000"/>
          </a:p>
        </p:txBody>
      </p:sp>
      <p:graphicFrame>
        <p:nvGraphicFramePr>
          <p:cNvPr id="4" name="Таблица 3"/>
          <p:cNvGraphicFramePr>
            <a:graphicFrameLocks noGrp="1"/>
          </p:cNvGraphicFramePr>
          <p:nvPr/>
        </p:nvGraphicFramePr>
        <p:xfrm>
          <a:off x="428596" y="857232"/>
          <a:ext cx="8358246" cy="4522308"/>
        </p:xfrm>
        <a:graphic>
          <a:graphicData uri="http://schemas.openxmlformats.org/drawingml/2006/table">
            <a:tbl>
              <a:tblPr/>
              <a:tblGrid>
                <a:gridCol w="4457517"/>
                <a:gridCol w="3900729"/>
              </a:tblGrid>
              <a:tr h="600079">
                <a:tc>
                  <a:txBody>
                    <a:bodyPr/>
                    <a:lstStyle/>
                    <a:p>
                      <a:pPr algn="ctr" fontAlgn="base" hangingPunct="0">
                        <a:lnSpc>
                          <a:spcPct val="115000"/>
                        </a:lnSpc>
                        <a:spcAft>
                          <a:spcPts val="0"/>
                        </a:spcAft>
                      </a:pPr>
                      <a:r>
                        <a:rPr lang="ru-RU" sz="1800">
                          <a:latin typeface="Times New Roman"/>
                          <a:ea typeface="Times New Roman"/>
                          <a:cs typeface="Times New Roman"/>
                        </a:rPr>
                        <a:t>Ҳайвонлар тур ва гуруҳлари</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Шартли қорамол бош сонига айлантириш учун коэффициентлар</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0079">
                <a:tc>
                  <a:txBody>
                    <a:bodyPr/>
                    <a:lstStyle/>
                    <a:p>
                      <a:pPr algn="just" fontAlgn="base" hangingPunct="0">
                        <a:lnSpc>
                          <a:spcPct val="115000"/>
                        </a:lnSpc>
                        <a:spcAft>
                          <a:spcPts val="0"/>
                        </a:spcAft>
                      </a:pPr>
                      <a:r>
                        <a:rPr lang="ru-RU" sz="1800">
                          <a:latin typeface="Times New Roman"/>
                          <a:ea typeface="Times New Roman"/>
                          <a:cs typeface="Times New Roman"/>
                        </a:rPr>
                        <a:t>Ҳамма ёшдаги йирик шохли қорамоллар(ўртача)</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0,7-0,8</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Сигирлар ва ғунажинлар</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1,0</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Буқа ва ишчи хўкизлар</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1,0 -1,2</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1 ёшдан катта моллар</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0,5-0,7</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1 ёшгача бузоқлар</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0,15-0,25</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Ҳамма ёшдаги қўй ва эчкилар (ўртача)</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0,14</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Катта ёшдаги қўй-эчкилар</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0,15-0,16</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Ҳамма ёшдаги отлар (ўртача)</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0,8</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Ҳамма ёшдаги ишчи отлар</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1,0-1,1</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1 ёшдан катта тойлар</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0,5-0,7</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1 ёшдан кичик тойлар</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0,25-0,3</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040">
                <a:tc>
                  <a:txBody>
                    <a:bodyPr/>
                    <a:lstStyle/>
                    <a:p>
                      <a:pPr algn="just" fontAlgn="base" hangingPunct="0">
                        <a:lnSpc>
                          <a:spcPct val="115000"/>
                        </a:lnSpc>
                        <a:spcAft>
                          <a:spcPts val="0"/>
                        </a:spcAft>
                      </a:pPr>
                      <a:r>
                        <a:rPr lang="ru-RU" sz="1800">
                          <a:latin typeface="Times New Roman"/>
                          <a:ea typeface="Times New Roman"/>
                          <a:cs typeface="Times New Roman"/>
                        </a:rPr>
                        <a:t>Катта чўчқалар, болалари билан</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1800">
                          <a:latin typeface="Times New Roman"/>
                          <a:ea typeface="Times New Roman"/>
                          <a:cs typeface="Times New Roman"/>
                        </a:rPr>
                        <a:t>0,2-0,25</a:t>
                      </a:r>
                      <a:endParaRPr lang="ru-RU" sz="1200">
                        <a:latin typeface="Calibri"/>
                        <a:ea typeface="Calibri"/>
                        <a:cs typeface="Times New Roman"/>
                      </a:endParaRPr>
                    </a:p>
                  </a:txBody>
                  <a:tcPr marL="63244" marR="632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650857"/>
          </a:xfrm>
        </p:spPr>
        <p:txBody>
          <a:bodyPr/>
          <a:lstStyle/>
          <a:p>
            <a:r>
              <a:rPr lang="ru-RU" sz="2800" b="1" smtClean="0">
                <a:solidFill>
                  <a:srgbClr val="0000FF"/>
                </a:solidFill>
              </a:rPr>
              <a:t>Озуқалар кирим-чиқимининг умумий баланси (т</a:t>
            </a:r>
            <a:r>
              <a:rPr lang="uz-Cyrl-UZ" sz="2800" b="1" smtClean="0">
                <a:solidFill>
                  <a:srgbClr val="0000FF"/>
                </a:solidFill>
              </a:rPr>
              <a:t>.)</a:t>
            </a:r>
            <a:endParaRPr lang="ru-RU" sz="2800">
              <a:solidFill>
                <a:srgbClr val="0000FF"/>
              </a:solidFill>
            </a:endParaRPr>
          </a:p>
        </p:txBody>
      </p:sp>
      <p:graphicFrame>
        <p:nvGraphicFramePr>
          <p:cNvPr id="4" name="Таблица 3"/>
          <p:cNvGraphicFramePr>
            <a:graphicFrameLocks noGrp="1"/>
          </p:cNvGraphicFramePr>
          <p:nvPr/>
        </p:nvGraphicFramePr>
        <p:xfrm>
          <a:off x="285721" y="1221883"/>
          <a:ext cx="8572559" cy="4517138"/>
        </p:xfrm>
        <a:graphic>
          <a:graphicData uri="http://schemas.openxmlformats.org/drawingml/2006/table">
            <a:tbl>
              <a:tblPr>
                <a:tableStyleId>{327F97BB-C833-4FB7-BDE5-3F7075034690}</a:tableStyleId>
              </a:tblPr>
              <a:tblGrid>
                <a:gridCol w="2421970"/>
                <a:gridCol w="1156034"/>
                <a:gridCol w="691991"/>
                <a:gridCol w="691991"/>
                <a:gridCol w="692807"/>
                <a:gridCol w="692807"/>
                <a:gridCol w="692807"/>
                <a:gridCol w="766076"/>
                <a:gridCol w="766076"/>
              </a:tblGrid>
              <a:tr h="189745">
                <a:tc rowSpan="2">
                  <a:txBody>
                    <a:bodyPr/>
                    <a:lstStyle/>
                    <a:p>
                      <a:pPr algn="ctr" fontAlgn="base" hangingPunct="0">
                        <a:lnSpc>
                          <a:spcPct val="115000"/>
                        </a:lnSpc>
                        <a:spcAft>
                          <a:spcPts val="0"/>
                        </a:spcAft>
                      </a:pPr>
                      <a:r>
                        <a:rPr lang="ru-RU" sz="1400" b="1">
                          <a:solidFill>
                            <a:srgbClr val="0000FF"/>
                          </a:solidFill>
                        </a:rPr>
                        <a:t>Кўрсаткичлар</a:t>
                      </a:r>
                      <a:endParaRPr lang="ru-RU" sz="1050" b="1">
                        <a:solidFill>
                          <a:srgbClr val="0000FF"/>
                        </a:solidFill>
                        <a:latin typeface="Calibri"/>
                        <a:ea typeface="Calibri"/>
                        <a:cs typeface="Times New Roman"/>
                      </a:endParaRPr>
                    </a:p>
                  </a:txBody>
                  <a:tcPr marL="13750" marR="1375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rowSpan="2">
                  <a:txBody>
                    <a:bodyPr/>
                    <a:lstStyle/>
                    <a:p>
                      <a:pPr algn="ctr" fontAlgn="base" hangingPunct="0">
                        <a:lnSpc>
                          <a:spcPct val="115000"/>
                        </a:lnSpc>
                        <a:spcAft>
                          <a:spcPts val="0"/>
                        </a:spcAft>
                      </a:pPr>
                      <a:r>
                        <a:rPr lang="ru-RU" sz="1400" b="1">
                          <a:solidFill>
                            <a:srgbClr val="0000FF"/>
                          </a:solidFill>
                        </a:rPr>
                        <a:t>Жами</a:t>
                      </a:r>
                      <a:endParaRPr lang="ru-RU" sz="1050" b="1">
                        <a:solidFill>
                          <a:srgbClr val="0000FF"/>
                        </a:solidFill>
                      </a:endParaRPr>
                    </a:p>
                    <a:p>
                      <a:pPr algn="ctr" fontAlgn="base" hangingPunct="0">
                        <a:lnSpc>
                          <a:spcPct val="115000"/>
                        </a:lnSpc>
                        <a:spcAft>
                          <a:spcPts val="0"/>
                        </a:spcAft>
                      </a:pPr>
                      <a:r>
                        <a:rPr lang="ru-RU" sz="1400" b="1">
                          <a:solidFill>
                            <a:srgbClr val="0000FF"/>
                          </a:solidFill>
                        </a:rPr>
                        <a:t>кўк озуқа</a:t>
                      </a:r>
                      <a:endParaRPr lang="ru-RU" sz="1050" b="1">
                        <a:solidFill>
                          <a:srgbClr val="0000FF"/>
                        </a:solidFill>
                        <a:latin typeface="Calibri"/>
                        <a:ea typeface="Calibri"/>
                        <a:cs typeface="Times New Roman"/>
                      </a:endParaRPr>
                    </a:p>
                  </a:txBody>
                  <a:tcPr marL="13750" marR="13750" marT="0" marB="0" anchor="ctr">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gridSpan="7">
                  <a:txBody>
                    <a:bodyPr/>
                    <a:lstStyle/>
                    <a:p>
                      <a:pPr algn="ctr" fontAlgn="base" hangingPunct="0">
                        <a:lnSpc>
                          <a:spcPct val="115000"/>
                        </a:lnSpc>
                        <a:spcAft>
                          <a:spcPts val="0"/>
                        </a:spcAft>
                      </a:pPr>
                      <a:r>
                        <a:rPr lang="ru-RU" sz="1400" b="1">
                          <a:solidFill>
                            <a:srgbClr val="0000FF"/>
                          </a:solidFill>
                        </a:rPr>
                        <a:t>Шундан ойлар бўйича</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69100">
                <a:tc vMerge="1">
                  <a:txBody>
                    <a:bodyPr/>
                    <a:lstStyle/>
                    <a:p>
                      <a:endParaRPr lang="ru-RU"/>
                    </a:p>
                  </a:txBody>
                  <a:tcPr/>
                </a:tc>
                <a:tc vMerge="1">
                  <a:txBody>
                    <a:bodyPr/>
                    <a:lstStyle/>
                    <a:p>
                      <a:endParaRPr lang="ru-RU"/>
                    </a:p>
                  </a:txBody>
                  <a:tcPr/>
                </a:tc>
                <a:tc>
                  <a:txBody>
                    <a:bodyPr/>
                    <a:lstStyle/>
                    <a:p>
                      <a:pPr algn="ctr" fontAlgn="base" hangingPunct="0">
                        <a:lnSpc>
                          <a:spcPct val="115000"/>
                        </a:lnSpc>
                        <a:spcAft>
                          <a:spcPts val="0"/>
                        </a:spcAft>
                      </a:pPr>
                      <a:r>
                        <a:rPr lang="en-US" sz="1400" b="1">
                          <a:solidFill>
                            <a:srgbClr val="0000FF"/>
                          </a:solidFill>
                        </a:rPr>
                        <a:t>IV</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b="1">
                          <a:solidFill>
                            <a:srgbClr val="0000FF"/>
                          </a:solidFill>
                        </a:rPr>
                        <a:t>V</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b="1">
                          <a:solidFill>
                            <a:srgbClr val="0000FF"/>
                          </a:solidFill>
                        </a:rPr>
                        <a:t>VI</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b="1">
                          <a:solidFill>
                            <a:srgbClr val="0000FF"/>
                          </a:solidFill>
                        </a:rPr>
                        <a:t>VII</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b="1">
                          <a:solidFill>
                            <a:srgbClr val="0000FF"/>
                          </a:solidFill>
                        </a:rPr>
                        <a:t>VIII</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b="1">
                          <a:solidFill>
                            <a:srgbClr val="0000FF"/>
                          </a:solidFill>
                        </a:rPr>
                        <a:t>IX</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r>
                        <a:rPr lang="en-US" sz="1400" b="1">
                          <a:solidFill>
                            <a:srgbClr val="0000FF"/>
                          </a:solidFill>
                        </a:rPr>
                        <a:t>X</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379490">
                <a:tc>
                  <a:txBody>
                    <a:bodyPr/>
                    <a:lstStyle/>
                    <a:p>
                      <a:pPr algn="just" fontAlgn="base" hangingPunct="0">
                        <a:lnSpc>
                          <a:spcPct val="115000"/>
                        </a:lnSpc>
                        <a:spcAft>
                          <a:spcPts val="0"/>
                        </a:spcAft>
                      </a:pPr>
                      <a:r>
                        <a:rPr lang="ru-RU" sz="1400" b="1">
                          <a:solidFill>
                            <a:srgbClr val="0000FF"/>
                          </a:solidFill>
                        </a:rPr>
                        <a:t>Яйлов кўк ўтига эҳтиёж</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89745">
                <a:tc>
                  <a:txBody>
                    <a:bodyPr/>
                    <a:lstStyle/>
                    <a:p>
                      <a:pPr algn="just" fontAlgn="base" hangingPunct="0">
                        <a:lnSpc>
                          <a:spcPct val="115000"/>
                        </a:lnSpc>
                        <a:spcAft>
                          <a:spcPts val="0"/>
                        </a:spcAft>
                      </a:pPr>
                      <a:r>
                        <a:rPr lang="ru-RU" sz="1400" b="1">
                          <a:solidFill>
                            <a:srgbClr val="0000FF"/>
                          </a:solidFill>
                        </a:rPr>
                        <a:t>Яйловда мавжуд озуқа</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89745">
                <a:tc>
                  <a:txBody>
                    <a:bodyPr/>
                    <a:lstStyle/>
                    <a:p>
                      <a:pPr algn="just" fontAlgn="base" hangingPunct="0">
                        <a:lnSpc>
                          <a:spcPct val="115000"/>
                        </a:lnSpc>
                        <a:spcAft>
                          <a:spcPts val="0"/>
                        </a:spcAft>
                      </a:pPr>
                      <a:r>
                        <a:rPr lang="ru-RU" sz="1400" b="1">
                          <a:solidFill>
                            <a:srgbClr val="0000FF"/>
                          </a:solidFill>
                        </a:rPr>
                        <a:t>Ортиқча озуқа</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189745">
                <a:tc>
                  <a:txBody>
                    <a:bodyPr/>
                    <a:lstStyle/>
                    <a:p>
                      <a:pPr algn="just" fontAlgn="base" hangingPunct="0">
                        <a:lnSpc>
                          <a:spcPct val="115000"/>
                        </a:lnSpc>
                        <a:spcAft>
                          <a:spcPts val="0"/>
                        </a:spcAft>
                      </a:pPr>
                      <a:r>
                        <a:rPr lang="ru-RU" sz="1400" b="1">
                          <a:solidFill>
                            <a:srgbClr val="0000FF"/>
                          </a:solidFill>
                        </a:rPr>
                        <a:t>Етишмаган озуқа</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569235">
                <a:tc>
                  <a:txBody>
                    <a:bodyPr/>
                    <a:lstStyle/>
                    <a:p>
                      <a:pPr algn="just" fontAlgn="base" hangingPunct="0">
                        <a:lnSpc>
                          <a:spcPct val="115000"/>
                        </a:lnSpc>
                        <a:spcAft>
                          <a:spcPts val="0"/>
                        </a:spcAft>
                      </a:pPr>
                      <a:r>
                        <a:rPr lang="ru-RU" sz="1400" b="1">
                          <a:solidFill>
                            <a:srgbClr val="0000FF"/>
                          </a:solidFill>
                        </a:rPr>
                        <a:t>Етишмайдиган кўк ўт қуйидагилар ҳисобига олинади:</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569235">
                <a:tc>
                  <a:txBody>
                    <a:bodyPr/>
                    <a:lstStyle/>
                    <a:p>
                      <a:pPr algn="just" fontAlgn="base" hangingPunct="0">
                        <a:lnSpc>
                          <a:spcPct val="115000"/>
                        </a:lnSpc>
                        <a:spcAft>
                          <a:spcPts val="0"/>
                        </a:spcAft>
                      </a:pPr>
                      <a:r>
                        <a:rPr lang="ru-RU" sz="1400" b="1">
                          <a:solidFill>
                            <a:srgbClr val="0000FF"/>
                          </a:solidFill>
                        </a:rPr>
                        <a:t>Табиий пичанзорларнинг такрорий ўсиши</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379490">
                <a:tc>
                  <a:txBody>
                    <a:bodyPr/>
                    <a:lstStyle/>
                    <a:p>
                      <a:pPr algn="just" fontAlgn="base" hangingPunct="0">
                        <a:lnSpc>
                          <a:spcPct val="115000"/>
                        </a:lnSpc>
                        <a:spcAft>
                          <a:spcPts val="0"/>
                        </a:spcAft>
                      </a:pPr>
                      <a:r>
                        <a:rPr lang="ru-RU" sz="1400" b="1">
                          <a:solidFill>
                            <a:srgbClr val="0000FF"/>
                          </a:solidFill>
                        </a:rPr>
                        <a:t>Экилган кўпйиллик ўтлар</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379490">
                <a:tc>
                  <a:txBody>
                    <a:bodyPr/>
                    <a:lstStyle/>
                    <a:p>
                      <a:pPr algn="just" fontAlgn="base" hangingPunct="0">
                        <a:lnSpc>
                          <a:spcPct val="115000"/>
                        </a:lnSpc>
                        <a:spcAft>
                          <a:spcPts val="0"/>
                        </a:spcAft>
                      </a:pPr>
                      <a:r>
                        <a:rPr lang="ru-RU" sz="1400" b="1">
                          <a:solidFill>
                            <a:srgbClr val="0000FF"/>
                          </a:solidFill>
                        </a:rPr>
                        <a:t>Экилган бирйиллик ўтлар</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379490">
                <a:tc>
                  <a:txBody>
                    <a:bodyPr/>
                    <a:lstStyle/>
                    <a:p>
                      <a:pPr algn="just" fontAlgn="base" hangingPunct="0">
                        <a:lnSpc>
                          <a:spcPct val="115000"/>
                        </a:lnSpc>
                        <a:spcAft>
                          <a:spcPts val="0"/>
                        </a:spcAft>
                      </a:pPr>
                      <a:r>
                        <a:rPr lang="ru-RU" sz="1400" b="1">
                          <a:solidFill>
                            <a:srgbClr val="0000FF"/>
                          </a:solidFill>
                        </a:rPr>
                        <a:t>Кўк ўт - силос, сенаж учун</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r h="379490">
                <a:tc>
                  <a:txBody>
                    <a:bodyPr/>
                    <a:lstStyle/>
                    <a:p>
                      <a:pPr algn="just" fontAlgn="base" hangingPunct="0">
                        <a:lnSpc>
                          <a:spcPct val="115000"/>
                        </a:lnSpc>
                        <a:spcAft>
                          <a:spcPts val="0"/>
                        </a:spcAft>
                      </a:pPr>
                      <a:r>
                        <a:rPr lang="ru-RU" sz="1400" b="1">
                          <a:solidFill>
                            <a:srgbClr val="0000FF"/>
                          </a:solidFill>
                        </a:rPr>
                        <a:t>Экилган маккажўхори ва бошқалар.</a:t>
                      </a:r>
                      <a:endParaRPr lang="ru-RU" sz="1050" b="1">
                        <a:solidFill>
                          <a:srgbClr val="0000FF"/>
                        </a:solidFill>
                        <a:latin typeface="Calibri"/>
                        <a:ea typeface="Calibri"/>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c>
                  <a:txBody>
                    <a:bodyPr/>
                    <a:lstStyle/>
                    <a:p>
                      <a:pPr algn="ctr" fontAlgn="base" hangingPunct="0">
                        <a:lnSpc>
                          <a:spcPct val="115000"/>
                        </a:lnSpc>
                        <a:spcAft>
                          <a:spcPts val="0"/>
                        </a:spcAft>
                      </a:pPr>
                      <a:endParaRPr lang="ru-RU" sz="1400" b="1">
                        <a:solidFill>
                          <a:srgbClr val="0000FF"/>
                        </a:solidFill>
                        <a:latin typeface="Times New Roman"/>
                        <a:ea typeface="Times New Roman"/>
                        <a:cs typeface="Times New Roman"/>
                      </a:endParaRPr>
                    </a:p>
                  </a:txBody>
                  <a:tcPr marL="13750" marR="13750" marT="0" marB="0">
                    <a:lnL w="28575" cap="flat" cmpd="sng" algn="ctr">
                      <a:solidFill>
                        <a:srgbClr val="FFFF00"/>
                      </a:solidFill>
                      <a:prstDash val="solid"/>
                      <a:round/>
                      <a:headEnd type="none" w="med" len="med"/>
                      <a:tailEnd type="none" w="med" len="med"/>
                    </a:lnL>
                    <a:lnR w="28575" cap="flat" cmpd="sng" algn="ctr">
                      <a:solidFill>
                        <a:srgbClr val="FFFF00"/>
                      </a:solidFill>
                      <a:prstDash val="solid"/>
                      <a:round/>
                      <a:headEnd type="none" w="med" len="med"/>
                      <a:tailEnd type="none" w="med" len="med"/>
                    </a:lnR>
                    <a:lnT w="28575" cap="flat" cmpd="sng" algn="ctr">
                      <a:solidFill>
                        <a:srgbClr val="FFFF00"/>
                      </a:solidFill>
                      <a:prstDash val="solid"/>
                      <a:round/>
                      <a:headEnd type="none" w="med" len="med"/>
                      <a:tailEnd type="none" w="med" len="med"/>
                    </a:lnT>
                    <a:lnB w="28575" cap="flat" cmpd="sng" algn="ctr">
                      <a:solidFill>
                        <a:srgbClr val="FFFF00"/>
                      </a:solidFill>
                      <a:prstDash val="solid"/>
                      <a:round/>
                      <a:headEnd type="none" w="med" len="med"/>
                      <a:tailEnd type="none" w="med" len="med"/>
                    </a:lnB>
                  </a:tcPr>
                </a:tc>
              </a:tr>
            </a:tbl>
          </a:graphicData>
        </a:graphic>
      </p:graphicFrame>
    </p:spTree>
  </p:cSld>
  <p:clrMapOvr>
    <a:masterClrMapping/>
  </p:clrMapOvr>
  <p:transition spd="slow">
    <p:check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71414"/>
            <a:ext cx="8686800" cy="1139825"/>
          </a:xfrm>
        </p:spPr>
        <p:txBody>
          <a:bodyPr/>
          <a:lstStyle/>
          <a:p>
            <a:r>
              <a:rPr lang="ru-RU" sz="2400" b="1" smtClean="0">
                <a:solidFill>
                  <a:srgbClr val="0000FF"/>
                </a:solidFill>
              </a:rPr>
              <a:t>Кўк ўтни пичанга ва аксинча айлантириш учун коэффициентлар</a:t>
            </a:r>
            <a:endParaRPr lang="ru-RU" sz="2400">
              <a:solidFill>
                <a:srgbClr val="0000FF"/>
              </a:solidFill>
            </a:endParaRPr>
          </a:p>
        </p:txBody>
      </p:sp>
      <p:graphicFrame>
        <p:nvGraphicFramePr>
          <p:cNvPr id="4" name="Таблица 3"/>
          <p:cNvGraphicFramePr>
            <a:graphicFrameLocks noGrp="1"/>
          </p:cNvGraphicFramePr>
          <p:nvPr/>
        </p:nvGraphicFramePr>
        <p:xfrm>
          <a:off x="714348" y="1428736"/>
          <a:ext cx="7381884" cy="4226398"/>
        </p:xfrm>
        <a:graphic>
          <a:graphicData uri="http://schemas.openxmlformats.org/drawingml/2006/table">
            <a:tbl>
              <a:tblPr/>
              <a:tblGrid>
                <a:gridCol w="4101207"/>
                <a:gridCol w="3280677"/>
              </a:tblGrid>
              <a:tr h="579663">
                <a:tc>
                  <a:txBody>
                    <a:bodyPr/>
                    <a:lstStyle/>
                    <a:p>
                      <a:pPr algn="ctr" fontAlgn="base" hangingPunct="0">
                        <a:lnSpc>
                          <a:spcPct val="115000"/>
                        </a:lnSpc>
                        <a:spcAft>
                          <a:spcPts val="0"/>
                        </a:spcAft>
                      </a:pPr>
                      <a:endParaRPr lang="ru-RU" sz="2000">
                        <a:solidFill>
                          <a:srgbClr val="0000FF"/>
                        </a:solidFill>
                        <a:latin typeface="Times New Roman"/>
                        <a:ea typeface="Times New Roman"/>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2000">
                          <a:solidFill>
                            <a:srgbClr val="0000FF"/>
                          </a:solidFill>
                          <a:latin typeface="Times New Roman"/>
                          <a:ea typeface="Times New Roman"/>
                          <a:cs typeface="Times New Roman"/>
                        </a:rPr>
                        <a:t>Айлантириш коэффициенти</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3534">
                <a:tc>
                  <a:txBody>
                    <a:bodyPr/>
                    <a:lstStyle/>
                    <a:p>
                      <a:pPr algn="just" fontAlgn="base" hangingPunct="0">
                        <a:lnSpc>
                          <a:spcPct val="115000"/>
                        </a:lnSpc>
                        <a:spcAft>
                          <a:spcPts val="0"/>
                        </a:spcAft>
                      </a:pPr>
                      <a:r>
                        <a:rPr lang="ru-RU" sz="2000">
                          <a:solidFill>
                            <a:srgbClr val="0000FF"/>
                          </a:solidFill>
                          <a:latin typeface="Times New Roman"/>
                          <a:ea typeface="Times New Roman"/>
                          <a:cs typeface="Times New Roman"/>
                        </a:rPr>
                        <a:t>Майда ўтлар</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2000">
                          <a:solidFill>
                            <a:srgbClr val="0000FF"/>
                          </a:solidFill>
                          <a:latin typeface="Times New Roman"/>
                          <a:ea typeface="Times New Roman"/>
                          <a:cs typeface="Times New Roman"/>
                        </a:rPr>
                        <a:t>2,5-3,0</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7067">
                <a:tc>
                  <a:txBody>
                    <a:bodyPr/>
                    <a:lstStyle/>
                    <a:p>
                      <a:pPr algn="just" fontAlgn="base" hangingPunct="0">
                        <a:lnSpc>
                          <a:spcPct val="115000"/>
                        </a:lnSpc>
                        <a:spcAft>
                          <a:spcPts val="0"/>
                        </a:spcAft>
                      </a:pPr>
                      <a:r>
                        <a:rPr lang="ru-RU" sz="2000">
                          <a:solidFill>
                            <a:srgbClr val="0000FF"/>
                          </a:solidFill>
                          <a:latin typeface="Times New Roman"/>
                          <a:ea typeface="Times New Roman"/>
                          <a:cs typeface="Times New Roman"/>
                        </a:rPr>
                        <a:t>Намлик билан ўртача таъминланган ўтзорлар ўтлари</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2000">
                          <a:solidFill>
                            <a:srgbClr val="0000FF"/>
                          </a:solidFill>
                          <a:latin typeface="Times New Roman"/>
                          <a:ea typeface="Times New Roman"/>
                          <a:cs typeface="Times New Roman"/>
                        </a:rPr>
                        <a:t>3,0-3,5</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9663">
                <a:tc>
                  <a:txBody>
                    <a:bodyPr/>
                    <a:lstStyle/>
                    <a:p>
                      <a:pPr algn="just" fontAlgn="base" hangingPunct="0">
                        <a:lnSpc>
                          <a:spcPct val="115000"/>
                        </a:lnSpc>
                        <a:spcAft>
                          <a:spcPts val="0"/>
                        </a:spcAft>
                      </a:pPr>
                      <a:r>
                        <a:rPr lang="ru-RU" sz="2000">
                          <a:solidFill>
                            <a:srgbClr val="0000FF"/>
                          </a:solidFill>
                          <a:latin typeface="Times New Roman"/>
                          <a:ea typeface="Times New Roman"/>
                          <a:cs typeface="Times New Roman"/>
                        </a:rPr>
                        <a:t>Суғорилмайдиган ерларга экилган ўтлар</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2000">
                          <a:solidFill>
                            <a:srgbClr val="0000FF"/>
                          </a:solidFill>
                          <a:latin typeface="Times New Roman"/>
                          <a:ea typeface="Times New Roman"/>
                          <a:cs typeface="Times New Roman"/>
                        </a:rPr>
                        <a:t>3,5-4,0</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7067">
                <a:tc>
                  <a:txBody>
                    <a:bodyPr/>
                    <a:lstStyle/>
                    <a:p>
                      <a:pPr algn="just" fontAlgn="base" hangingPunct="0">
                        <a:lnSpc>
                          <a:spcPct val="115000"/>
                        </a:lnSpc>
                        <a:spcAft>
                          <a:spcPts val="0"/>
                        </a:spcAft>
                      </a:pPr>
                      <a:r>
                        <a:rPr lang="ru-RU" sz="2000">
                          <a:solidFill>
                            <a:srgbClr val="0000FF"/>
                          </a:solidFill>
                          <a:latin typeface="Times New Roman"/>
                          <a:ea typeface="Times New Roman"/>
                          <a:cs typeface="Times New Roman"/>
                        </a:rPr>
                        <a:t>Суғориладиган кўпйиллик ва бирйиллик экилган, дарё хавзалари ўтлари</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2000">
                          <a:solidFill>
                            <a:srgbClr val="0000FF"/>
                          </a:solidFill>
                          <a:latin typeface="Times New Roman"/>
                          <a:ea typeface="Times New Roman"/>
                          <a:cs typeface="Times New Roman"/>
                        </a:rPr>
                        <a:t>4,0-4,5</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3534">
                <a:tc>
                  <a:txBody>
                    <a:bodyPr/>
                    <a:lstStyle/>
                    <a:p>
                      <a:pPr algn="just" fontAlgn="base" hangingPunct="0">
                        <a:lnSpc>
                          <a:spcPct val="115000"/>
                        </a:lnSpc>
                        <a:spcAft>
                          <a:spcPts val="0"/>
                        </a:spcAft>
                      </a:pPr>
                      <a:r>
                        <a:rPr lang="ru-RU" sz="2000">
                          <a:solidFill>
                            <a:srgbClr val="0000FF"/>
                          </a:solidFill>
                          <a:latin typeface="Times New Roman"/>
                          <a:ea typeface="Times New Roman"/>
                          <a:cs typeface="Times New Roman"/>
                        </a:rPr>
                        <a:t>Чўллардаги шувоқлар.</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0"/>
                        </a:spcAft>
                      </a:pPr>
                      <a:r>
                        <a:rPr lang="ru-RU" sz="2000">
                          <a:solidFill>
                            <a:srgbClr val="0000FF"/>
                          </a:solidFill>
                          <a:latin typeface="Times New Roman"/>
                          <a:ea typeface="Times New Roman"/>
                          <a:cs typeface="Times New Roman"/>
                        </a:rPr>
                        <a:t>2,0</a:t>
                      </a:r>
                      <a:endParaRPr lang="ru-RU" sz="1400">
                        <a:solidFill>
                          <a:srgbClr val="0000FF"/>
                        </a:solidFill>
                        <a:latin typeface="Calibri"/>
                        <a:ea typeface="Calibri"/>
                        <a:cs typeface="Times New Roman"/>
                      </a:endParaRPr>
                    </a:p>
                  </a:txBody>
                  <a:tcPr marL="63981" marR="639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check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31f77bf47a4c3f3fa3675ef6d2b532353a222e"/>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7.xml><?xml version="1.0" encoding="utf-8"?>
<a:theme xmlns:a="http://schemas.openxmlformats.org/drawingml/2006/main" name="Круги">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Круги">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969</TotalTime>
  <Words>2192</Words>
  <Application>Microsoft Office PowerPoint</Application>
  <PresentationFormat>Экран (4:3)</PresentationFormat>
  <Paragraphs>475</Paragraphs>
  <Slides>28</Slides>
  <Notes>2</Notes>
  <HiddenSlides>0</HiddenSlides>
  <MMClips>0</MMClips>
  <ScaleCrop>false</ScaleCrop>
  <HeadingPairs>
    <vt:vector size="4" baseType="variant">
      <vt:variant>
        <vt:lpstr>Тема</vt:lpstr>
      </vt:variant>
      <vt:variant>
        <vt:i4>8</vt:i4>
      </vt:variant>
      <vt:variant>
        <vt:lpstr>Заголовки слайдов</vt:lpstr>
      </vt:variant>
      <vt:variant>
        <vt:i4>28</vt:i4>
      </vt:variant>
    </vt:vector>
  </HeadingPairs>
  <TitlesOfParts>
    <vt:vector size="36" baseType="lpstr">
      <vt:lpstr>Balloons</vt:lpstr>
      <vt:lpstr>Справедливость</vt:lpstr>
      <vt:lpstr>Трек</vt:lpstr>
      <vt:lpstr>Изящная</vt:lpstr>
      <vt:lpstr>Открытая</vt:lpstr>
      <vt:lpstr>Солнцестояние</vt:lpstr>
      <vt:lpstr>Круги</vt:lpstr>
      <vt:lpstr>Office Theme</vt:lpstr>
      <vt:lpstr>Слайд 1</vt:lpstr>
      <vt:lpstr>Режа</vt:lpstr>
      <vt:lpstr>ЎТЛАТИШ МУДДАТЛАРИ ВА СОНИ</vt:lpstr>
      <vt:lpstr>Слайд 4</vt:lpstr>
      <vt:lpstr>Яйлов ҳажми</vt:lpstr>
      <vt:lpstr>Слайд 6</vt:lpstr>
      <vt:lpstr>Слайд 7</vt:lpstr>
      <vt:lpstr>Слайд 8</vt:lpstr>
      <vt:lpstr>ҲАЙВОНЛАРНИ ЎТЛАТИШ ТИЗИМИ ВА ТЕХНИКАСИ</vt:lpstr>
      <vt:lpstr>Слайд 10</vt:lpstr>
      <vt:lpstr>Слайд 11</vt:lpstr>
      <vt:lpstr>Ўтлатишлар бўйича кўк ўт ҳосилининг тақсимланиши</vt:lpstr>
      <vt:lpstr>Слайд 13</vt:lpstr>
      <vt:lpstr>Ўтлатиш тартиби.</vt:lpstr>
      <vt:lpstr>Ўтлатиш техникаси</vt:lpstr>
      <vt:lpstr>ЯЙЛОВЛАРДАН ФОЙДАЛАНИШ ТИЗИМЛАРИ </vt:lpstr>
      <vt:lpstr>Соғин сигирлар кун тартиби</vt:lpstr>
      <vt:lpstr>Мавсумий яйловлар.</vt:lpstr>
      <vt:lpstr>Слайд 19</vt:lpstr>
      <vt:lpstr>Слайд 20</vt:lpstr>
      <vt:lpstr>Слайд 21</vt:lpstr>
      <vt:lpstr>Яйловлар алмашинувининг тахминий тартиби</vt:lpstr>
      <vt:lpstr>Чўллар учун яйловлар алмашинуви тартиби</vt:lpstr>
      <vt:lpstr>Яйлов даври учун кўк ўтга бўлган эҳтиёжни ҳисоблаш</vt:lpstr>
      <vt:lpstr>Чорва ҳайвонлари тур ва гуруҳларини шартли қорамол бош сонига айлантириш учун коэффициентлар</vt:lpstr>
      <vt:lpstr>Озуқалар кирим-чиқимининг умумий баланси (т.)</vt:lpstr>
      <vt:lpstr>Кўк ўтни пичанга ва аксинча айлантириш учун коэффициентлар</vt:lpstr>
      <vt:lpstr>Слайд 28</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Насрулло</cp:lastModifiedBy>
  <cp:revision>140</cp:revision>
  <cp:lastPrinted>1601-01-01T00:00:00Z</cp:lastPrinted>
  <dcterms:created xsi:type="dcterms:W3CDTF">2011-08-22T10:27:00Z</dcterms:created>
  <dcterms:modified xsi:type="dcterms:W3CDTF">2017-10-13T12:04:12Z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