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diagrams/quickStyle2.xml" ContentType="application/vnd.openxmlformats-officedocument.drawingml.diagramStyl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docProps/custom.xml" ContentType="application/vnd.openxmlformats-officedocument.custom-properties+xml"/>
  <Override PartName="/ppt/diagrams/layout1.xml" ContentType="application/vnd.openxmlformats-officedocument.drawingml.diagramLayout+xml"/>
  <Override PartName="/ppt/diagrams/data2.xml" ContentType="application/vnd.openxmlformats-officedocument.drawingml.diagramData+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8.xml" ContentType="application/vnd.openxmlformats-officedocument.presentationml.slideLayout+xml"/>
  <Override PartName="/ppt/slideLayouts/slideLayout67.xml" ContentType="application/vnd.openxmlformats-officedocument.presentationml.slideLayout+xml"/>
  <Override PartName="/ppt/slideLayouts/slideLayout76.xml" ContentType="application/vnd.openxmlformats-officedocument.presentationml.slideLayout+xml"/>
  <Override PartName="/ppt/notesSlides/notesSlide1.xml" ContentType="application/vnd.openxmlformats-officedocument.presentationml.notesSlide+xml"/>
  <Override PartName="/ppt/diagrams/colors2.xml" ContentType="application/vnd.openxmlformats-officedocument.drawingml.diagramColors+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65.xml" ContentType="application/vnd.openxmlformats-officedocument.presentationml.slideLayout+xml"/>
  <Override PartName="/ppt/slideLayouts/slideLayout74.xml" ContentType="application/vnd.openxmlformats-officedocument.presentationml.slideLayout+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Override PartName="/ppt/slideLayouts/slideLayout72.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ppt/slideLayouts/slideLayout70.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slideMasters/slideMaster7.xml" ContentType="application/vnd.openxmlformats-officedocument.presentationml.slideMaster+xml"/>
  <Override PartName="/ppt/diagrams/data3.xml" ContentType="application/vnd.openxmlformats-officedocument.drawingml.diagramData+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theme/theme7.xml" ContentType="application/vnd.openxmlformats-officedocument.them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Default Extension="rels" ContentType="application/vnd.openxmlformats-package.relationships+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diagrams/layout3.xml" ContentType="application/vnd.openxmlformats-officedocument.drawingml.diagramLayout+xml"/>
  <Override PartName="/ppt/slideMasters/slideMaster6.xml" ContentType="application/vnd.openxmlformats-officedocument.presentationml.slideMaster+xml"/>
  <Override PartName="/ppt/theme/theme8.xml" ContentType="application/vnd.openxmlformats-officedocument.theme+xml"/>
  <Override PartName="/ppt/slides/slide7.xml" ContentType="application/vnd.openxmlformats-officedocument.presentationml.slide+xml"/>
  <Override PartName="/ppt/slideLayouts/slideLayout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723" r:id="rId3"/>
    <p:sldMasterId id="2147483735" r:id="rId4"/>
    <p:sldMasterId id="2147483747" r:id="rId5"/>
    <p:sldMasterId id="2147483771" r:id="rId6"/>
    <p:sldMasterId id="2147483783" r:id="rId7"/>
  </p:sldMasterIdLst>
  <p:notesMasterIdLst>
    <p:notesMasterId r:id="rId30"/>
  </p:notesMasterIdLst>
  <p:sldIdLst>
    <p:sldId id="256" r:id="rId8"/>
    <p:sldId id="295" r:id="rId9"/>
    <p:sldId id="325" r:id="rId10"/>
    <p:sldId id="326" r:id="rId11"/>
    <p:sldId id="297" r:id="rId12"/>
    <p:sldId id="299" r:id="rId13"/>
    <p:sldId id="314" r:id="rId14"/>
    <p:sldId id="300" r:id="rId15"/>
    <p:sldId id="301" r:id="rId16"/>
    <p:sldId id="327" r:id="rId17"/>
    <p:sldId id="316" r:id="rId18"/>
    <p:sldId id="317" r:id="rId19"/>
    <p:sldId id="328" r:id="rId20"/>
    <p:sldId id="318" r:id="rId21"/>
    <p:sldId id="305" r:id="rId22"/>
    <p:sldId id="320" r:id="rId23"/>
    <p:sldId id="321" r:id="rId24"/>
    <p:sldId id="322" r:id="rId25"/>
    <p:sldId id="323" r:id="rId26"/>
    <p:sldId id="324" r:id="rId27"/>
    <p:sldId id="269" r:id="rId28"/>
    <p:sldId id="266" r:id="rId29"/>
  </p:sldIdLst>
  <p:sldSz cx="9144000" cy="6858000" type="screen4x3"/>
  <p:notesSz cx="6858000" cy="9144000"/>
  <p:custDataLst>
    <p:tags r:id="rId31"/>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9933FF"/>
    <a:srgbClr val="0000FF"/>
    <a:srgbClr val="00808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Стиль из темы 2 - акцент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5" d="100"/>
          <a:sy n="65" d="100"/>
        </p:scale>
        <p:origin x="-143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tags" Target="tags/tag1.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notesMaster" Target="notesMasters/notesMaster1.xml"/><Relationship Id="rId35" Type="http://schemas.openxmlformats.org/officeDocument/2006/relationships/tableStyles" Target="tableStyles.xml"/></Relationships>
</file>

<file path=ppt/diagrams/_rels/data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B01218-7A89-4519-99F2-14E957713FC3}" type="doc">
      <dgm:prSet loTypeId="urn:microsoft.com/office/officeart/2005/8/layout/hList3" loCatId="list" qsTypeId="urn:microsoft.com/office/officeart/2005/8/quickstyle/simple5" qsCatId="simple" csTypeId="urn:microsoft.com/office/officeart/2005/8/colors/colorful3" csCatId="colorful" phldr="1"/>
      <dgm:spPr/>
      <dgm:t>
        <a:bodyPr/>
        <a:lstStyle/>
        <a:p>
          <a:endParaRPr lang="ru-RU"/>
        </a:p>
      </dgm:t>
    </dgm:pt>
    <dgm:pt modelId="{BA86B233-C193-4CC8-BD3D-971A7F098050}">
      <dgm:prSet phldrT="[Текст]"/>
      <dgm:spPr/>
      <dgm:t>
        <a:bodyPr/>
        <a:lstStyle/>
        <a:p>
          <a:r>
            <a:rPr lang="uz-Cyrl-UZ" dirty="0" smtClean="0"/>
            <a:t>Табиий озуқа майдонларини яхшилаш усуллари</a:t>
          </a:r>
          <a:endParaRPr lang="ru-RU" dirty="0"/>
        </a:p>
      </dgm:t>
    </dgm:pt>
    <dgm:pt modelId="{04E03909-0F32-4D36-9CED-F83F7E7A8AF1}" type="parTrans" cxnId="{A40A88E4-BFFB-4C3E-941B-2EB33621E881}">
      <dgm:prSet/>
      <dgm:spPr/>
      <dgm:t>
        <a:bodyPr/>
        <a:lstStyle/>
        <a:p>
          <a:endParaRPr lang="ru-RU"/>
        </a:p>
      </dgm:t>
    </dgm:pt>
    <dgm:pt modelId="{3BDA08BE-9B5E-4963-9442-D4BB47C4BEDC}" type="sibTrans" cxnId="{A40A88E4-BFFB-4C3E-941B-2EB33621E881}">
      <dgm:prSet/>
      <dgm:spPr/>
      <dgm:t>
        <a:bodyPr/>
        <a:lstStyle/>
        <a:p>
          <a:endParaRPr lang="ru-RU"/>
        </a:p>
      </dgm:t>
    </dgm:pt>
    <dgm:pt modelId="{3B73C5D6-DCA7-42D4-A489-27ACC483E4DC}">
      <dgm:prSet phldrT="[Текст]"/>
      <dgm:spPr/>
      <dgm:t>
        <a:bodyPr/>
        <a:lstStyle/>
        <a:p>
          <a:r>
            <a:rPr lang="uz-Cyrl-UZ" dirty="0" smtClean="0"/>
            <a:t>юза яхшилаш</a:t>
          </a:r>
          <a:endParaRPr lang="ru-RU" dirty="0"/>
        </a:p>
      </dgm:t>
    </dgm:pt>
    <dgm:pt modelId="{45425906-4145-4F75-96F7-55E5453E36D9}" type="parTrans" cxnId="{6894FC15-A1E2-4C65-AB97-768599E3242A}">
      <dgm:prSet/>
      <dgm:spPr/>
      <dgm:t>
        <a:bodyPr/>
        <a:lstStyle/>
        <a:p>
          <a:endParaRPr lang="ru-RU"/>
        </a:p>
      </dgm:t>
    </dgm:pt>
    <dgm:pt modelId="{41EDA5AE-36C4-48C0-8A14-25BC8F99EA35}" type="sibTrans" cxnId="{6894FC15-A1E2-4C65-AB97-768599E3242A}">
      <dgm:prSet/>
      <dgm:spPr/>
      <dgm:t>
        <a:bodyPr/>
        <a:lstStyle/>
        <a:p>
          <a:endParaRPr lang="ru-RU"/>
        </a:p>
      </dgm:t>
    </dgm:pt>
    <dgm:pt modelId="{29860389-6DDE-4C2B-A4E3-D4FB4BB479FD}">
      <dgm:prSet/>
      <dgm:spPr/>
      <dgm:t>
        <a:bodyPr/>
        <a:lstStyle/>
        <a:p>
          <a:r>
            <a:rPr lang="uz-Cyrl-UZ" smtClean="0"/>
            <a:t>тубдан яхшилаш</a:t>
          </a:r>
          <a:endParaRPr lang="ru-RU"/>
        </a:p>
      </dgm:t>
    </dgm:pt>
    <dgm:pt modelId="{0CD9EBC8-F065-411B-BBC9-C931DF3050B4}" type="parTrans" cxnId="{3588045C-0BD3-4D06-AB1F-C8648EEA87F7}">
      <dgm:prSet/>
      <dgm:spPr/>
      <dgm:t>
        <a:bodyPr/>
        <a:lstStyle/>
        <a:p>
          <a:endParaRPr lang="ru-RU"/>
        </a:p>
      </dgm:t>
    </dgm:pt>
    <dgm:pt modelId="{2BD43B64-8DA8-4559-8547-BF6FE3579730}" type="sibTrans" cxnId="{3588045C-0BD3-4D06-AB1F-C8648EEA87F7}">
      <dgm:prSet/>
      <dgm:spPr/>
      <dgm:t>
        <a:bodyPr/>
        <a:lstStyle/>
        <a:p>
          <a:endParaRPr lang="ru-RU"/>
        </a:p>
      </dgm:t>
    </dgm:pt>
    <dgm:pt modelId="{BA3EA028-2A4E-4F97-A798-FF84E5A6989F}" type="pres">
      <dgm:prSet presAssocID="{A7B01218-7A89-4519-99F2-14E957713FC3}" presName="composite" presStyleCnt="0">
        <dgm:presLayoutVars>
          <dgm:chMax val="1"/>
          <dgm:dir/>
          <dgm:resizeHandles val="exact"/>
        </dgm:presLayoutVars>
      </dgm:prSet>
      <dgm:spPr/>
      <dgm:t>
        <a:bodyPr/>
        <a:lstStyle/>
        <a:p>
          <a:endParaRPr lang="ru-RU"/>
        </a:p>
      </dgm:t>
    </dgm:pt>
    <dgm:pt modelId="{B8DD7A2A-AF5B-4188-BA5E-9BD69FC61537}" type="pres">
      <dgm:prSet presAssocID="{BA86B233-C193-4CC8-BD3D-971A7F098050}" presName="roof" presStyleLbl="dkBgShp" presStyleIdx="0" presStyleCnt="2"/>
      <dgm:spPr/>
      <dgm:t>
        <a:bodyPr/>
        <a:lstStyle/>
        <a:p>
          <a:endParaRPr lang="ru-RU"/>
        </a:p>
      </dgm:t>
    </dgm:pt>
    <dgm:pt modelId="{2988C35C-2295-47BD-8D87-7B48A809A370}" type="pres">
      <dgm:prSet presAssocID="{BA86B233-C193-4CC8-BD3D-971A7F098050}" presName="pillars" presStyleCnt="0"/>
      <dgm:spPr/>
    </dgm:pt>
    <dgm:pt modelId="{09B80CD7-5324-492E-AF8F-50E414F4E2AB}" type="pres">
      <dgm:prSet presAssocID="{BA86B233-C193-4CC8-BD3D-971A7F098050}" presName="pillar1" presStyleLbl="node1" presStyleIdx="0" presStyleCnt="2">
        <dgm:presLayoutVars>
          <dgm:bulletEnabled val="1"/>
        </dgm:presLayoutVars>
      </dgm:prSet>
      <dgm:spPr/>
      <dgm:t>
        <a:bodyPr/>
        <a:lstStyle/>
        <a:p>
          <a:endParaRPr lang="ru-RU"/>
        </a:p>
      </dgm:t>
    </dgm:pt>
    <dgm:pt modelId="{7FE1FD81-7A38-4536-A99C-044E5E849949}" type="pres">
      <dgm:prSet presAssocID="{29860389-6DDE-4C2B-A4E3-D4FB4BB479FD}" presName="pillarX" presStyleLbl="node1" presStyleIdx="1" presStyleCnt="2">
        <dgm:presLayoutVars>
          <dgm:bulletEnabled val="1"/>
        </dgm:presLayoutVars>
      </dgm:prSet>
      <dgm:spPr/>
      <dgm:t>
        <a:bodyPr/>
        <a:lstStyle/>
        <a:p>
          <a:endParaRPr lang="ru-RU"/>
        </a:p>
      </dgm:t>
    </dgm:pt>
    <dgm:pt modelId="{F1D4AE23-85AD-47C9-B4D7-4DC23EAFE4CC}" type="pres">
      <dgm:prSet presAssocID="{BA86B233-C193-4CC8-BD3D-971A7F098050}" presName="base" presStyleLbl="dkBgShp" presStyleIdx="1" presStyleCnt="2"/>
      <dgm:spPr/>
    </dgm:pt>
  </dgm:ptLst>
  <dgm:cxnLst>
    <dgm:cxn modelId="{F49AF6A7-A579-4E54-AEC0-A893ACEE1D26}" type="presOf" srcId="{BA86B233-C193-4CC8-BD3D-971A7F098050}" destId="{B8DD7A2A-AF5B-4188-BA5E-9BD69FC61537}" srcOrd="0" destOrd="0" presId="urn:microsoft.com/office/officeart/2005/8/layout/hList3"/>
    <dgm:cxn modelId="{32CCFB86-10A6-4D7A-B293-D1D0663AD7EE}" type="presOf" srcId="{A7B01218-7A89-4519-99F2-14E957713FC3}" destId="{BA3EA028-2A4E-4F97-A798-FF84E5A6989F}" srcOrd="0" destOrd="0" presId="urn:microsoft.com/office/officeart/2005/8/layout/hList3"/>
    <dgm:cxn modelId="{A40A88E4-BFFB-4C3E-941B-2EB33621E881}" srcId="{A7B01218-7A89-4519-99F2-14E957713FC3}" destId="{BA86B233-C193-4CC8-BD3D-971A7F098050}" srcOrd="0" destOrd="0" parTransId="{04E03909-0F32-4D36-9CED-F83F7E7A8AF1}" sibTransId="{3BDA08BE-9B5E-4963-9442-D4BB47C4BEDC}"/>
    <dgm:cxn modelId="{FCF08E04-C326-41CA-966A-E3617FA84BD1}" type="presOf" srcId="{29860389-6DDE-4C2B-A4E3-D4FB4BB479FD}" destId="{7FE1FD81-7A38-4536-A99C-044E5E849949}" srcOrd="0" destOrd="0" presId="urn:microsoft.com/office/officeart/2005/8/layout/hList3"/>
    <dgm:cxn modelId="{2FB0A183-9ACC-404E-9D28-162251138655}" type="presOf" srcId="{3B73C5D6-DCA7-42D4-A489-27ACC483E4DC}" destId="{09B80CD7-5324-492E-AF8F-50E414F4E2AB}" srcOrd="0" destOrd="0" presId="urn:microsoft.com/office/officeart/2005/8/layout/hList3"/>
    <dgm:cxn modelId="{6894FC15-A1E2-4C65-AB97-768599E3242A}" srcId="{BA86B233-C193-4CC8-BD3D-971A7F098050}" destId="{3B73C5D6-DCA7-42D4-A489-27ACC483E4DC}" srcOrd="0" destOrd="0" parTransId="{45425906-4145-4F75-96F7-55E5453E36D9}" sibTransId="{41EDA5AE-36C4-48C0-8A14-25BC8F99EA35}"/>
    <dgm:cxn modelId="{3588045C-0BD3-4D06-AB1F-C8648EEA87F7}" srcId="{BA86B233-C193-4CC8-BD3D-971A7F098050}" destId="{29860389-6DDE-4C2B-A4E3-D4FB4BB479FD}" srcOrd="1" destOrd="0" parTransId="{0CD9EBC8-F065-411B-BBC9-C931DF3050B4}" sibTransId="{2BD43B64-8DA8-4559-8547-BF6FE3579730}"/>
    <dgm:cxn modelId="{05E197A3-F6E0-4487-BCED-DF606FEE4D24}" type="presParOf" srcId="{BA3EA028-2A4E-4F97-A798-FF84E5A6989F}" destId="{B8DD7A2A-AF5B-4188-BA5E-9BD69FC61537}" srcOrd="0" destOrd="0" presId="urn:microsoft.com/office/officeart/2005/8/layout/hList3"/>
    <dgm:cxn modelId="{837BD72A-6F62-4D35-AFFE-97063372B914}" type="presParOf" srcId="{BA3EA028-2A4E-4F97-A798-FF84E5A6989F}" destId="{2988C35C-2295-47BD-8D87-7B48A809A370}" srcOrd="1" destOrd="0" presId="urn:microsoft.com/office/officeart/2005/8/layout/hList3"/>
    <dgm:cxn modelId="{667A587A-CB1D-4C3D-9A61-1CDD06588A5D}" type="presParOf" srcId="{2988C35C-2295-47BD-8D87-7B48A809A370}" destId="{09B80CD7-5324-492E-AF8F-50E414F4E2AB}" srcOrd="0" destOrd="0" presId="urn:microsoft.com/office/officeart/2005/8/layout/hList3"/>
    <dgm:cxn modelId="{0EDF7F92-0CBD-4F40-A81B-A49E7B5A499A}" type="presParOf" srcId="{2988C35C-2295-47BD-8D87-7B48A809A370}" destId="{7FE1FD81-7A38-4536-A99C-044E5E849949}" srcOrd="1" destOrd="0" presId="urn:microsoft.com/office/officeart/2005/8/layout/hList3"/>
    <dgm:cxn modelId="{81217C6D-469A-4D34-A083-4CD7868E1EA5}" type="presParOf" srcId="{BA3EA028-2A4E-4F97-A798-FF84E5A6989F}" destId="{F1D4AE23-85AD-47C9-B4D7-4DC23EAFE4CC}" srcOrd="2" destOrd="0" presId="urn:microsoft.com/office/officeart/2005/8/layout/hList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266B04F-368D-4B43-AA50-8502287E47C8}" type="doc">
      <dgm:prSet loTypeId="urn:microsoft.com/office/officeart/2008/layout/PictureStrips" loCatId="list" qsTypeId="urn:microsoft.com/office/officeart/2005/8/quickstyle/simple1" qsCatId="simple" csTypeId="urn:microsoft.com/office/officeart/2005/8/colors/colorful2" csCatId="colorful" phldr="1"/>
      <dgm:spPr/>
      <dgm:t>
        <a:bodyPr/>
        <a:lstStyle/>
        <a:p>
          <a:endParaRPr lang="ru-RU"/>
        </a:p>
      </dgm:t>
    </dgm:pt>
    <dgm:pt modelId="{BDDF4437-3A3C-4C35-A2F8-F3F56C3FC2B1}">
      <dgm:prSet phldrT="[Текст]"/>
      <dgm:spPr/>
      <dgm:t>
        <a:bodyPr/>
        <a:lstStyle/>
        <a:p>
          <a:r>
            <a:rPr lang="ru-RU" smtClean="0"/>
            <a:t>         тупроқ </a:t>
          </a:r>
          <a:r>
            <a:rPr lang="ru-RU" dirty="0" err="1" smtClean="0"/>
            <a:t>сув</a:t>
          </a:r>
          <a:r>
            <a:rPr lang="ru-RU" dirty="0" smtClean="0"/>
            <a:t> </a:t>
          </a:r>
          <a:r>
            <a:rPr lang="ru-RU" dirty="0" err="1" smtClean="0"/>
            <a:t>режимини</a:t>
          </a:r>
          <a:r>
            <a:rPr lang="ru-RU" dirty="0" smtClean="0"/>
            <a:t> </a:t>
          </a:r>
          <a:r>
            <a:rPr lang="ru-RU" dirty="0" err="1" smtClean="0"/>
            <a:t>яхшилаш</a:t>
          </a:r>
          <a:r>
            <a:rPr lang="ru-RU" dirty="0" smtClean="0"/>
            <a:t>;</a:t>
          </a:r>
          <a:endParaRPr lang="ru-RU" dirty="0"/>
        </a:p>
      </dgm:t>
    </dgm:pt>
    <dgm:pt modelId="{696C38AC-6DA4-4160-A34A-5898D8BDD4A1}" type="parTrans" cxnId="{5AA66BCE-E164-4CBB-8700-4698F46B13A3}">
      <dgm:prSet/>
      <dgm:spPr/>
      <dgm:t>
        <a:bodyPr/>
        <a:lstStyle/>
        <a:p>
          <a:endParaRPr lang="ru-RU"/>
        </a:p>
      </dgm:t>
    </dgm:pt>
    <dgm:pt modelId="{9EDB2E74-EFE0-4B84-B292-50084812D61F}" type="sibTrans" cxnId="{5AA66BCE-E164-4CBB-8700-4698F46B13A3}">
      <dgm:prSet/>
      <dgm:spPr/>
      <dgm:t>
        <a:bodyPr/>
        <a:lstStyle/>
        <a:p>
          <a:endParaRPr lang="ru-RU"/>
        </a:p>
      </dgm:t>
    </dgm:pt>
    <dgm:pt modelId="{1D39395B-5413-4FB0-8EA2-00826015A4DB}">
      <dgm:prSet phldrT="[Текст]"/>
      <dgm:spPr/>
      <dgm:t>
        <a:bodyPr/>
        <a:lstStyle/>
        <a:p>
          <a:r>
            <a:rPr lang="ru-RU" dirty="0" err="1" smtClean="0"/>
            <a:t>ўсимлик</a:t>
          </a:r>
          <a:r>
            <a:rPr lang="ru-RU" dirty="0" smtClean="0"/>
            <a:t> </a:t>
          </a:r>
          <a:r>
            <a:rPr lang="ru-RU" dirty="0" err="1" smtClean="0"/>
            <a:t>қоплами</a:t>
          </a:r>
          <a:r>
            <a:rPr lang="ru-RU" dirty="0" smtClean="0"/>
            <a:t> </a:t>
          </a:r>
          <a:r>
            <a:rPr lang="ru-RU" dirty="0" err="1" smtClean="0"/>
            <a:t>озуқа</a:t>
          </a:r>
          <a:r>
            <a:rPr lang="ru-RU" dirty="0" smtClean="0"/>
            <a:t> </a:t>
          </a:r>
          <a:r>
            <a:rPr lang="ru-RU" dirty="0" err="1" smtClean="0"/>
            <a:t>режимини</a:t>
          </a:r>
          <a:r>
            <a:rPr lang="ru-RU" dirty="0" smtClean="0"/>
            <a:t> </a:t>
          </a:r>
          <a:r>
            <a:rPr lang="ru-RU" dirty="0" err="1" smtClean="0"/>
            <a:t>яхшилаш</a:t>
          </a:r>
          <a:r>
            <a:rPr lang="ru-RU" dirty="0" smtClean="0"/>
            <a:t> (</a:t>
          </a:r>
          <a:r>
            <a:rPr lang="ru-RU" dirty="0" err="1" smtClean="0"/>
            <a:t>ўғитлаш</a:t>
          </a:r>
          <a:r>
            <a:rPr lang="ru-RU" dirty="0" smtClean="0"/>
            <a:t>);</a:t>
          </a:r>
          <a:endParaRPr lang="ru-RU" dirty="0"/>
        </a:p>
      </dgm:t>
    </dgm:pt>
    <dgm:pt modelId="{91F4EDB3-7B35-4F6D-BB63-DB407CF2B4D1}" type="parTrans" cxnId="{AAE50061-299F-4F14-B6ED-99CE02FA2A0D}">
      <dgm:prSet/>
      <dgm:spPr/>
      <dgm:t>
        <a:bodyPr/>
        <a:lstStyle/>
        <a:p>
          <a:endParaRPr lang="ru-RU"/>
        </a:p>
      </dgm:t>
    </dgm:pt>
    <dgm:pt modelId="{FD9B793B-B6F3-4AD0-9F82-4FEA074D40D5}" type="sibTrans" cxnId="{AAE50061-299F-4F14-B6ED-99CE02FA2A0D}">
      <dgm:prSet/>
      <dgm:spPr/>
      <dgm:t>
        <a:bodyPr/>
        <a:lstStyle/>
        <a:p>
          <a:endParaRPr lang="ru-RU"/>
        </a:p>
      </dgm:t>
    </dgm:pt>
    <dgm:pt modelId="{FBEB9BFF-22BE-4660-82C1-5630CA96948E}">
      <dgm:prSet phldrT="[Текст]"/>
      <dgm:spPr/>
      <dgm:t>
        <a:bodyPr/>
        <a:lstStyle/>
        <a:p>
          <a:r>
            <a:rPr lang="ru-RU" dirty="0" err="1" smtClean="0"/>
            <a:t>парваришлаш</a:t>
          </a:r>
          <a:r>
            <a:rPr lang="ru-RU" dirty="0" smtClean="0"/>
            <a:t> (</a:t>
          </a:r>
          <a:r>
            <a:rPr lang="ru-RU" dirty="0" err="1" smtClean="0"/>
            <a:t>бороналаш</a:t>
          </a:r>
          <a:r>
            <a:rPr lang="ru-RU" dirty="0" smtClean="0"/>
            <a:t>, </a:t>
          </a:r>
          <a:r>
            <a:rPr lang="ru-RU" dirty="0" err="1" smtClean="0"/>
            <a:t>дискалаш</a:t>
          </a:r>
          <a:r>
            <a:rPr lang="ru-RU" dirty="0" smtClean="0"/>
            <a:t>, </a:t>
          </a:r>
          <a:r>
            <a:rPr lang="ru-RU" dirty="0" err="1" smtClean="0"/>
            <a:t>бегона</a:t>
          </a:r>
          <a:r>
            <a:rPr lang="ru-RU" dirty="0" smtClean="0"/>
            <a:t> </a:t>
          </a:r>
          <a:r>
            <a:rPr lang="ru-RU" dirty="0" err="1" smtClean="0"/>
            <a:t>ўтларга</a:t>
          </a:r>
          <a:r>
            <a:rPr lang="ru-RU" dirty="0" smtClean="0"/>
            <a:t> </a:t>
          </a:r>
          <a:r>
            <a:rPr lang="ru-RU" dirty="0" err="1" smtClean="0"/>
            <a:t>қарши</a:t>
          </a:r>
          <a:r>
            <a:rPr lang="ru-RU" dirty="0" smtClean="0"/>
            <a:t> </a:t>
          </a:r>
          <a:r>
            <a:rPr lang="ru-RU" dirty="0" err="1" smtClean="0"/>
            <a:t>кураш</a:t>
          </a:r>
          <a:r>
            <a:rPr lang="ru-RU" dirty="0" smtClean="0"/>
            <a:t>, </a:t>
          </a:r>
          <a:r>
            <a:rPr lang="ru-RU" dirty="0" err="1" smtClean="0"/>
            <a:t>ишлов</a:t>
          </a:r>
          <a:r>
            <a:rPr lang="ru-RU" dirty="0" smtClean="0"/>
            <a:t> </a:t>
          </a:r>
          <a:r>
            <a:rPr lang="ru-RU" dirty="0" err="1" smtClean="0"/>
            <a:t>бермасдан</a:t>
          </a:r>
          <a:r>
            <a:rPr lang="ru-RU" dirty="0" smtClean="0"/>
            <a:t> </a:t>
          </a:r>
          <a:r>
            <a:rPr lang="ru-RU" dirty="0" err="1" smtClean="0"/>
            <a:t>экиш</a:t>
          </a:r>
          <a:r>
            <a:rPr lang="ru-RU" dirty="0" smtClean="0"/>
            <a:t> </a:t>
          </a:r>
          <a:r>
            <a:rPr lang="ru-RU" dirty="0" err="1" smtClean="0"/>
            <a:t>ва</a:t>
          </a:r>
          <a:r>
            <a:rPr lang="ru-RU" dirty="0" smtClean="0"/>
            <a:t> </a:t>
          </a:r>
          <a:r>
            <a:rPr lang="ru-RU" dirty="0" err="1" smtClean="0"/>
            <a:t>бошқалар</a:t>
          </a:r>
          <a:r>
            <a:rPr lang="ru-RU" dirty="0" smtClean="0"/>
            <a:t>)</a:t>
          </a:r>
          <a:endParaRPr lang="ru-RU" dirty="0"/>
        </a:p>
      </dgm:t>
    </dgm:pt>
    <dgm:pt modelId="{6287166C-C7EB-4BA1-B058-9B0C063E9055}" type="parTrans" cxnId="{42BFE71B-F02B-46B4-9A6D-78D426D5D71C}">
      <dgm:prSet/>
      <dgm:spPr/>
      <dgm:t>
        <a:bodyPr/>
        <a:lstStyle/>
        <a:p>
          <a:endParaRPr lang="ru-RU"/>
        </a:p>
      </dgm:t>
    </dgm:pt>
    <dgm:pt modelId="{7E9F2DE6-E7C5-4AD6-9787-459397644150}" type="sibTrans" cxnId="{42BFE71B-F02B-46B4-9A6D-78D426D5D71C}">
      <dgm:prSet/>
      <dgm:spPr/>
      <dgm:t>
        <a:bodyPr/>
        <a:lstStyle/>
        <a:p>
          <a:endParaRPr lang="ru-RU"/>
        </a:p>
      </dgm:t>
    </dgm:pt>
    <dgm:pt modelId="{9EA5D856-A39D-4885-BFA6-D162FE2388C4}" type="pres">
      <dgm:prSet presAssocID="{7266B04F-368D-4B43-AA50-8502287E47C8}" presName="Name0" presStyleCnt="0">
        <dgm:presLayoutVars>
          <dgm:dir/>
          <dgm:resizeHandles val="exact"/>
        </dgm:presLayoutVars>
      </dgm:prSet>
      <dgm:spPr/>
      <dgm:t>
        <a:bodyPr/>
        <a:lstStyle/>
        <a:p>
          <a:endParaRPr lang="ru-RU"/>
        </a:p>
      </dgm:t>
    </dgm:pt>
    <dgm:pt modelId="{CCFC45A3-91D8-409F-88EC-DDED125A11AA}" type="pres">
      <dgm:prSet presAssocID="{BDDF4437-3A3C-4C35-A2F8-F3F56C3FC2B1}" presName="composite" presStyleCnt="0"/>
      <dgm:spPr/>
    </dgm:pt>
    <dgm:pt modelId="{6A41FE33-EA87-4B7E-A77C-1B656BB9FDED}" type="pres">
      <dgm:prSet presAssocID="{BDDF4437-3A3C-4C35-A2F8-F3F56C3FC2B1}" presName="rect1" presStyleLbl="trAlignAcc1" presStyleIdx="0" presStyleCnt="3" custScaleX="175782">
        <dgm:presLayoutVars>
          <dgm:bulletEnabled val="1"/>
        </dgm:presLayoutVars>
      </dgm:prSet>
      <dgm:spPr/>
      <dgm:t>
        <a:bodyPr/>
        <a:lstStyle/>
        <a:p>
          <a:endParaRPr lang="ru-RU"/>
        </a:p>
      </dgm:t>
    </dgm:pt>
    <dgm:pt modelId="{DB62483E-8A9A-47CB-B8B4-CDEDFE6F3ECE}" type="pres">
      <dgm:prSet presAssocID="{BDDF4437-3A3C-4C35-A2F8-F3F56C3FC2B1}" presName="rect2" presStyleLbl="fgImgPlace1" presStyleIdx="0" presStyleCnt="3" custScaleX="168092" custLinFactX="-64603" custLinFactNeighborX="-100000" custLinFactNeighborY="15523"/>
      <dgm:spPr>
        <a:blipFill rotWithShape="0">
          <a:blip xmlns:r="http://schemas.openxmlformats.org/officeDocument/2006/relationships" r:embed="rId1"/>
          <a:stretch>
            <a:fillRect/>
          </a:stretch>
        </a:blipFill>
      </dgm:spPr>
      <dgm:t>
        <a:bodyPr/>
        <a:lstStyle/>
        <a:p>
          <a:endParaRPr lang="ru-RU"/>
        </a:p>
      </dgm:t>
    </dgm:pt>
    <dgm:pt modelId="{0B5F0DCC-396F-4060-9B9F-19F100880A5A}" type="pres">
      <dgm:prSet presAssocID="{9EDB2E74-EFE0-4B84-B292-50084812D61F}" presName="sibTrans" presStyleCnt="0"/>
      <dgm:spPr/>
    </dgm:pt>
    <dgm:pt modelId="{9DEDE5A6-3229-4042-A587-D0FFB517275F}" type="pres">
      <dgm:prSet presAssocID="{1D39395B-5413-4FB0-8EA2-00826015A4DB}" presName="composite" presStyleCnt="0"/>
      <dgm:spPr/>
    </dgm:pt>
    <dgm:pt modelId="{602073D7-6684-46C2-BDF1-0C01076003BD}" type="pres">
      <dgm:prSet presAssocID="{1D39395B-5413-4FB0-8EA2-00826015A4DB}" presName="rect1" presStyleLbl="trAlignAcc1" presStyleIdx="1" presStyleCnt="3" custScaleX="163783" custLinFactNeighborX="5593">
        <dgm:presLayoutVars>
          <dgm:bulletEnabled val="1"/>
        </dgm:presLayoutVars>
      </dgm:prSet>
      <dgm:spPr/>
      <dgm:t>
        <a:bodyPr/>
        <a:lstStyle/>
        <a:p>
          <a:endParaRPr lang="ru-RU"/>
        </a:p>
      </dgm:t>
    </dgm:pt>
    <dgm:pt modelId="{6157C0E3-DC73-4CE4-957A-3AD4EADCC5B1}" type="pres">
      <dgm:prSet presAssocID="{1D39395B-5413-4FB0-8EA2-00826015A4DB}" presName="rect2" presStyleLbl="fgImgPlace1" presStyleIdx="1" presStyleCnt="3" custScaleX="168092" custLinFactX="-61097" custLinFactNeighborX="-100000" custLinFactNeighborY="9445"/>
      <dgm:spPr>
        <a:blipFill rotWithShape="0">
          <a:blip xmlns:r="http://schemas.openxmlformats.org/officeDocument/2006/relationships" r:embed="rId2"/>
          <a:stretch>
            <a:fillRect/>
          </a:stretch>
        </a:blipFill>
      </dgm:spPr>
      <dgm:t>
        <a:bodyPr/>
        <a:lstStyle/>
        <a:p>
          <a:endParaRPr lang="ru-RU"/>
        </a:p>
      </dgm:t>
    </dgm:pt>
    <dgm:pt modelId="{B818E050-529C-4195-A36E-91D2191AC244}" type="pres">
      <dgm:prSet presAssocID="{FD9B793B-B6F3-4AD0-9F82-4FEA074D40D5}" presName="sibTrans" presStyleCnt="0"/>
      <dgm:spPr/>
    </dgm:pt>
    <dgm:pt modelId="{6B409145-032D-4A9D-A985-824771E34CB2}" type="pres">
      <dgm:prSet presAssocID="{FBEB9BFF-22BE-4660-82C1-5630CA96948E}" presName="composite" presStyleCnt="0"/>
      <dgm:spPr/>
    </dgm:pt>
    <dgm:pt modelId="{C99CDF87-38F2-4E84-B9FC-112A35351046}" type="pres">
      <dgm:prSet presAssocID="{FBEB9BFF-22BE-4660-82C1-5630CA96948E}" presName="rect1" presStyleLbl="trAlignAcc1" presStyleIdx="2" presStyleCnt="3" custScaleX="163783" custLinFactNeighborX="5593">
        <dgm:presLayoutVars>
          <dgm:bulletEnabled val="1"/>
        </dgm:presLayoutVars>
      </dgm:prSet>
      <dgm:spPr/>
      <dgm:t>
        <a:bodyPr/>
        <a:lstStyle/>
        <a:p>
          <a:endParaRPr lang="ru-RU"/>
        </a:p>
      </dgm:t>
    </dgm:pt>
    <dgm:pt modelId="{F834703E-FC85-462E-A814-F5F537C97701}" type="pres">
      <dgm:prSet presAssocID="{FBEB9BFF-22BE-4660-82C1-5630CA96948E}" presName="rect2" presStyleLbl="fgImgPlace1" presStyleIdx="2" presStyleCnt="3" custScaleX="179360" custLinFactX="-60967" custLinFactNeighborX="-100000" custLinFactNeighborY="5401"/>
      <dgm:spPr>
        <a:blipFill rotWithShape="0">
          <a:blip xmlns:r="http://schemas.openxmlformats.org/officeDocument/2006/relationships" r:embed="rId3"/>
          <a:stretch>
            <a:fillRect/>
          </a:stretch>
        </a:blipFill>
      </dgm:spPr>
      <dgm:t>
        <a:bodyPr/>
        <a:lstStyle/>
        <a:p>
          <a:endParaRPr lang="ru-RU"/>
        </a:p>
      </dgm:t>
    </dgm:pt>
  </dgm:ptLst>
  <dgm:cxnLst>
    <dgm:cxn modelId="{122B77AE-16A0-4CC6-941C-223B924CD877}" type="presOf" srcId="{FBEB9BFF-22BE-4660-82C1-5630CA96948E}" destId="{C99CDF87-38F2-4E84-B9FC-112A35351046}" srcOrd="0" destOrd="0" presId="urn:microsoft.com/office/officeart/2008/layout/PictureStrips"/>
    <dgm:cxn modelId="{8CEA9208-3ED6-4C3F-B303-93AA49DF7A3C}" type="presOf" srcId="{BDDF4437-3A3C-4C35-A2F8-F3F56C3FC2B1}" destId="{6A41FE33-EA87-4B7E-A77C-1B656BB9FDED}" srcOrd="0" destOrd="0" presId="urn:microsoft.com/office/officeart/2008/layout/PictureStrips"/>
    <dgm:cxn modelId="{AAE50061-299F-4F14-B6ED-99CE02FA2A0D}" srcId="{7266B04F-368D-4B43-AA50-8502287E47C8}" destId="{1D39395B-5413-4FB0-8EA2-00826015A4DB}" srcOrd="1" destOrd="0" parTransId="{91F4EDB3-7B35-4F6D-BB63-DB407CF2B4D1}" sibTransId="{FD9B793B-B6F3-4AD0-9F82-4FEA074D40D5}"/>
    <dgm:cxn modelId="{42BFE71B-F02B-46B4-9A6D-78D426D5D71C}" srcId="{7266B04F-368D-4B43-AA50-8502287E47C8}" destId="{FBEB9BFF-22BE-4660-82C1-5630CA96948E}" srcOrd="2" destOrd="0" parTransId="{6287166C-C7EB-4BA1-B058-9B0C063E9055}" sibTransId="{7E9F2DE6-E7C5-4AD6-9787-459397644150}"/>
    <dgm:cxn modelId="{5AA66BCE-E164-4CBB-8700-4698F46B13A3}" srcId="{7266B04F-368D-4B43-AA50-8502287E47C8}" destId="{BDDF4437-3A3C-4C35-A2F8-F3F56C3FC2B1}" srcOrd="0" destOrd="0" parTransId="{696C38AC-6DA4-4160-A34A-5898D8BDD4A1}" sibTransId="{9EDB2E74-EFE0-4B84-B292-50084812D61F}"/>
    <dgm:cxn modelId="{13CA3C96-A732-450E-8C4F-324439C80769}" type="presOf" srcId="{7266B04F-368D-4B43-AA50-8502287E47C8}" destId="{9EA5D856-A39D-4885-BFA6-D162FE2388C4}" srcOrd="0" destOrd="0" presId="urn:microsoft.com/office/officeart/2008/layout/PictureStrips"/>
    <dgm:cxn modelId="{855D87B1-885B-4BA5-8CED-97E8A5A8AA5C}" type="presOf" srcId="{1D39395B-5413-4FB0-8EA2-00826015A4DB}" destId="{602073D7-6684-46C2-BDF1-0C01076003BD}" srcOrd="0" destOrd="0" presId="urn:microsoft.com/office/officeart/2008/layout/PictureStrips"/>
    <dgm:cxn modelId="{A7DCFC75-CDDB-41E0-9366-B42364003DE8}" type="presParOf" srcId="{9EA5D856-A39D-4885-BFA6-D162FE2388C4}" destId="{CCFC45A3-91D8-409F-88EC-DDED125A11AA}" srcOrd="0" destOrd="0" presId="urn:microsoft.com/office/officeart/2008/layout/PictureStrips"/>
    <dgm:cxn modelId="{A3E21E45-BE76-46A9-B472-167CC6A3643C}" type="presParOf" srcId="{CCFC45A3-91D8-409F-88EC-DDED125A11AA}" destId="{6A41FE33-EA87-4B7E-A77C-1B656BB9FDED}" srcOrd="0" destOrd="0" presId="urn:microsoft.com/office/officeart/2008/layout/PictureStrips"/>
    <dgm:cxn modelId="{73ECCFE4-20BE-4286-B4A9-FA9068625689}" type="presParOf" srcId="{CCFC45A3-91D8-409F-88EC-DDED125A11AA}" destId="{DB62483E-8A9A-47CB-B8B4-CDEDFE6F3ECE}" srcOrd="1" destOrd="0" presId="urn:microsoft.com/office/officeart/2008/layout/PictureStrips"/>
    <dgm:cxn modelId="{EFE9FB51-1A78-4BC0-83E0-AC9CDD8AD67D}" type="presParOf" srcId="{9EA5D856-A39D-4885-BFA6-D162FE2388C4}" destId="{0B5F0DCC-396F-4060-9B9F-19F100880A5A}" srcOrd="1" destOrd="0" presId="urn:microsoft.com/office/officeart/2008/layout/PictureStrips"/>
    <dgm:cxn modelId="{82F5F868-150E-4F38-AE26-7E462F60D315}" type="presParOf" srcId="{9EA5D856-A39D-4885-BFA6-D162FE2388C4}" destId="{9DEDE5A6-3229-4042-A587-D0FFB517275F}" srcOrd="2" destOrd="0" presId="urn:microsoft.com/office/officeart/2008/layout/PictureStrips"/>
    <dgm:cxn modelId="{1E7DC5A2-90AB-4FB3-A006-CE0FF88EF61C}" type="presParOf" srcId="{9DEDE5A6-3229-4042-A587-D0FFB517275F}" destId="{602073D7-6684-46C2-BDF1-0C01076003BD}" srcOrd="0" destOrd="0" presId="urn:microsoft.com/office/officeart/2008/layout/PictureStrips"/>
    <dgm:cxn modelId="{685A215B-1B16-4C37-94B0-7A5ED763A531}" type="presParOf" srcId="{9DEDE5A6-3229-4042-A587-D0FFB517275F}" destId="{6157C0E3-DC73-4CE4-957A-3AD4EADCC5B1}" srcOrd="1" destOrd="0" presId="urn:microsoft.com/office/officeart/2008/layout/PictureStrips"/>
    <dgm:cxn modelId="{027260D8-A364-4C14-ADA9-92E227CA3459}" type="presParOf" srcId="{9EA5D856-A39D-4885-BFA6-D162FE2388C4}" destId="{B818E050-529C-4195-A36E-91D2191AC244}" srcOrd="3" destOrd="0" presId="urn:microsoft.com/office/officeart/2008/layout/PictureStrips"/>
    <dgm:cxn modelId="{4D894660-A7A2-445C-A9F9-3B64E84EA4BB}" type="presParOf" srcId="{9EA5D856-A39D-4885-BFA6-D162FE2388C4}" destId="{6B409145-032D-4A9D-A985-824771E34CB2}" srcOrd="4" destOrd="0" presId="urn:microsoft.com/office/officeart/2008/layout/PictureStrips"/>
    <dgm:cxn modelId="{15B8C77C-B8B0-4778-BFF7-D2A1C277BA88}" type="presParOf" srcId="{6B409145-032D-4A9D-A985-824771E34CB2}" destId="{C99CDF87-38F2-4E84-B9FC-112A35351046}" srcOrd="0" destOrd="0" presId="urn:microsoft.com/office/officeart/2008/layout/PictureStrips"/>
    <dgm:cxn modelId="{8002A142-B4A3-4472-A6C9-F6309F6F55AD}" type="presParOf" srcId="{6B409145-032D-4A9D-A985-824771E34CB2}" destId="{F834703E-FC85-462E-A814-F5F537C97701}" srcOrd="1" destOrd="0" presId="urn:microsoft.com/office/officeart/2008/layout/PictureStrips"/>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920CC1E-ABF4-418D-940A-CA3981B8C41E}" type="doc">
      <dgm:prSet loTypeId="urn:microsoft.com/office/officeart/2008/layout/PictureAccentList" loCatId="list" qsTypeId="urn:microsoft.com/office/officeart/2005/8/quickstyle/simple5" qsCatId="simple" csTypeId="urn:microsoft.com/office/officeart/2005/8/colors/colorful2" csCatId="colorful" phldr="1"/>
      <dgm:spPr/>
      <dgm:t>
        <a:bodyPr/>
        <a:lstStyle/>
        <a:p>
          <a:endParaRPr lang="ru-RU"/>
        </a:p>
      </dgm:t>
    </dgm:pt>
    <dgm:pt modelId="{AE575F49-DF6A-4948-BAA3-7E91C0F71213}">
      <dgm:prSet phldrT="[Текст]"/>
      <dgm:spPr/>
      <dgm:t>
        <a:bodyPr/>
        <a:lstStyle/>
        <a:p>
          <a:r>
            <a:rPr lang="ru-RU" dirty="0" err="1" smtClean="0"/>
            <a:t>Яйлов</a:t>
          </a:r>
          <a:r>
            <a:rPr lang="ru-RU" dirty="0" smtClean="0"/>
            <a:t> </a:t>
          </a:r>
          <a:r>
            <a:rPr lang="ru-RU" dirty="0" err="1" smtClean="0"/>
            <a:t>ва</a:t>
          </a:r>
          <a:r>
            <a:rPr lang="ru-RU" dirty="0" smtClean="0"/>
            <a:t> </a:t>
          </a:r>
          <a:r>
            <a:rPr lang="ru-RU" dirty="0" err="1" smtClean="0"/>
            <a:t>пичанзорларни</a:t>
          </a:r>
          <a:r>
            <a:rPr lang="ru-RU" dirty="0" smtClean="0"/>
            <a:t> </a:t>
          </a:r>
          <a:r>
            <a:rPr lang="ru-RU" dirty="0" err="1" smtClean="0"/>
            <a:t>парваришлаш</a:t>
          </a:r>
          <a:r>
            <a:rPr lang="ru-RU" dirty="0" smtClean="0"/>
            <a:t> </a:t>
          </a:r>
          <a:r>
            <a:rPr lang="ru-RU" dirty="0" err="1" smtClean="0"/>
            <a:t>тадбирлари</a:t>
          </a:r>
          <a:endParaRPr lang="ru-RU" dirty="0"/>
        </a:p>
      </dgm:t>
    </dgm:pt>
    <dgm:pt modelId="{1D312A77-7C00-4BA8-BCE5-53DC6AB5FBC9}" type="parTrans" cxnId="{AF45288B-DB0B-4C5A-9FF7-174F608B9187}">
      <dgm:prSet/>
      <dgm:spPr/>
      <dgm:t>
        <a:bodyPr/>
        <a:lstStyle/>
        <a:p>
          <a:endParaRPr lang="ru-RU"/>
        </a:p>
      </dgm:t>
    </dgm:pt>
    <dgm:pt modelId="{3F24D2F5-64D3-435E-9185-3F0340538F3C}" type="sibTrans" cxnId="{AF45288B-DB0B-4C5A-9FF7-174F608B9187}">
      <dgm:prSet/>
      <dgm:spPr/>
      <dgm:t>
        <a:bodyPr/>
        <a:lstStyle/>
        <a:p>
          <a:endParaRPr lang="ru-RU"/>
        </a:p>
      </dgm:t>
    </dgm:pt>
    <dgm:pt modelId="{AD9F366E-D327-41BF-8496-7684455732D8}">
      <dgm:prSet phldrT="[Текст]"/>
      <dgm:spPr/>
      <dgm:t>
        <a:bodyPr/>
        <a:lstStyle/>
        <a:p>
          <a:r>
            <a:rPr lang="ru-RU" dirty="0" err="1" smtClean="0"/>
            <a:t>Бегона</a:t>
          </a:r>
          <a:r>
            <a:rPr lang="ru-RU" dirty="0" smtClean="0"/>
            <a:t> </a:t>
          </a:r>
          <a:r>
            <a:rPr lang="ru-RU" dirty="0" err="1" smtClean="0"/>
            <a:t>ўтларга</a:t>
          </a:r>
          <a:r>
            <a:rPr lang="ru-RU" dirty="0" smtClean="0"/>
            <a:t> </a:t>
          </a:r>
          <a:r>
            <a:rPr lang="ru-RU" dirty="0" err="1" smtClean="0"/>
            <a:t>қарши</a:t>
          </a:r>
          <a:r>
            <a:rPr lang="ru-RU" dirty="0" smtClean="0"/>
            <a:t> </a:t>
          </a:r>
          <a:r>
            <a:rPr lang="ru-RU" dirty="0" err="1" smtClean="0"/>
            <a:t>кураш</a:t>
          </a:r>
          <a:endParaRPr lang="ru-RU" dirty="0"/>
        </a:p>
      </dgm:t>
    </dgm:pt>
    <dgm:pt modelId="{DF560B63-2D8E-4E03-B4DF-6B709A3F2599}" type="parTrans" cxnId="{0E52F29E-928E-4F40-BA26-B3A5388D8B8A}">
      <dgm:prSet/>
      <dgm:spPr/>
      <dgm:t>
        <a:bodyPr/>
        <a:lstStyle/>
        <a:p>
          <a:endParaRPr lang="ru-RU"/>
        </a:p>
      </dgm:t>
    </dgm:pt>
    <dgm:pt modelId="{CEE6837D-907A-4D49-9FC8-564E6F6E4BD0}" type="sibTrans" cxnId="{0E52F29E-928E-4F40-BA26-B3A5388D8B8A}">
      <dgm:prSet/>
      <dgm:spPr/>
      <dgm:t>
        <a:bodyPr/>
        <a:lstStyle/>
        <a:p>
          <a:endParaRPr lang="ru-RU"/>
        </a:p>
      </dgm:t>
    </dgm:pt>
    <dgm:pt modelId="{AD957C2A-C770-47D8-8ED1-1E1AA1ABFCCD}">
      <dgm:prSet phldrT="[Текст]"/>
      <dgm:spPr/>
      <dgm:t>
        <a:bodyPr/>
        <a:lstStyle/>
        <a:p>
          <a:r>
            <a:rPr lang="ru-RU" dirty="0" err="1" smtClean="0"/>
            <a:t>Ҳаво</a:t>
          </a:r>
          <a:r>
            <a:rPr lang="ru-RU" dirty="0" smtClean="0"/>
            <a:t> </a:t>
          </a:r>
          <a:r>
            <a:rPr lang="ru-RU" dirty="0" err="1" smtClean="0"/>
            <a:t>режимини</a:t>
          </a:r>
          <a:r>
            <a:rPr lang="ru-RU" dirty="0" smtClean="0"/>
            <a:t> </a:t>
          </a:r>
          <a:r>
            <a:rPr lang="ru-RU" dirty="0" err="1" smtClean="0"/>
            <a:t>яхшилаш</a:t>
          </a:r>
          <a:endParaRPr lang="ru-RU" dirty="0"/>
        </a:p>
      </dgm:t>
    </dgm:pt>
    <dgm:pt modelId="{D44711A6-DCB2-4ABB-B46D-BA1C7664531A}" type="parTrans" cxnId="{CD1D962D-E9AF-4C28-A76C-F8588B658FD3}">
      <dgm:prSet/>
      <dgm:spPr/>
      <dgm:t>
        <a:bodyPr/>
        <a:lstStyle/>
        <a:p>
          <a:endParaRPr lang="ru-RU"/>
        </a:p>
      </dgm:t>
    </dgm:pt>
    <dgm:pt modelId="{E94D62D7-3942-42D8-8B71-9FE5B9EAC473}" type="sibTrans" cxnId="{CD1D962D-E9AF-4C28-A76C-F8588B658FD3}">
      <dgm:prSet/>
      <dgm:spPr/>
      <dgm:t>
        <a:bodyPr/>
        <a:lstStyle/>
        <a:p>
          <a:endParaRPr lang="ru-RU"/>
        </a:p>
      </dgm:t>
    </dgm:pt>
    <dgm:pt modelId="{4B3D7E6B-6C3D-4223-B249-A12B7F07E4B3}">
      <dgm:prSet/>
      <dgm:spPr/>
      <dgm:t>
        <a:bodyPr/>
        <a:lstStyle/>
        <a:p>
          <a:r>
            <a:rPr lang="ru-RU" dirty="0" err="1" smtClean="0"/>
            <a:t>Ўтзорни</a:t>
          </a:r>
          <a:r>
            <a:rPr lang="ru-RU" dirty="0" smtClean="0"/>
            <a:t> </a:t>
          </a:r>
          <a:r>
            <a:rPr lang="ru-RU" dirty="0" err="1" smtClean="0"/>
            <a:t>яшартириш</a:t>
          </a:r>
          <a:endParaRPr lang="ru-RU" dirty="0"/>
        </a:p>
      </dgm:t>
    </dgm:pt>
    <dgm:pt modelId="{3CFEEA68-D727-4209-BD17-423F1ED62C44}" type="parTrans" cxnId="{685E6799-64B1-484F-8867-6469E562497B}">
      <dgm:prSet/>
      <dgm:spPr/>
      <dgm:t>
        <a:bodyPr/>
        <a:lstStyle/>
        <a:p>
          <a:endParaRPr lang="ru-RU"/>
        </a:p>
      </dgm:t>
    </dgm:pt>
    <dgm:pt modelId="{048F90CD-811A-4838-AAAE-3B42C845B42F}" type="sibTrans" cxnId="{685E6799-64B1-484F-8867-6469E562497B}">
      <dgm:prSet/>
      <dgm:spPr/>
      <dgm:t>
        <a:bodyPr/>
        <a:lstStyle/>
        <a:p>
          <a:endParaRPr lang="ru-RU"/>
        </a:p>
      </dgm:t>
    </dgm:pt>
    <dgm:pt modelId="{15AA065D-43A9-42E2-B060-35D15FE79C84}">
      <dgm:prSet/>
      <dgm:spPr/>
      <dgm:t>
        <a:bodyPr/>
        <a:lstStyle/>
        <a:p>
          <a:r>
            <a:rPr lang="ru-RU" dirty="0" err="1" smtClean="0"/>
            <a:t>Оласига</a:t>
          </a:r>
          <a:r>
            <a:rPr lang="ru-RU" dirty="0" smtClean="0"/>
            <a:t> </a:t>
          </a:r>
          <a:r>
            <a:rPr lang="ru-RU" dirty="0" err="1" smtClean="0"/>
            <a:t>экиш</a:t>
          </a:r>
          <a:endParaRPr lang="ru-RU" dirty="0"/>
        </a:p>
      </dgm:t>
    </dgm:pt>
    <dgm:pt modelId="{DE96BB79-220D-4B74-BF0A-E8B7AAB31B20}" type="parTrans" cxnId="{541F2E2A-A25B-4540-ADB8-EC89747ACF44}">
      <dgm:prSet/>
      <dgm:spPr/>
      <dgm:t>
        <a:bodyPr/>
        <a:lstStyle/>
        <a:p>
          <a:endParaRPr lang="ru-RU"/>
        </a:p>
      </dgm:t>
    </dgm:pt>
    <dgm:pt modelId="{96A95FF8-6B15-4E5A-AAFB-EB05FE53EA4A}" type="sibTrans" cxnId="{541F2E2A-A25B-4540-ADB8-EC89747ACF44}">
      <dgm:prSet/>
      <dgm:spPr/>
      <dgm:t>
        <a:bodyPr/>
        <a:lstStyle/>
        <a:p>
          <a:endParaRPr lang="ru-RU"/>
        </a:p>
      </dgm:t>
    </dgm:pt>
    <dgm:pt modelId="{9DCAB095-118E-467A-BE2D-CDA29CFD863B}" type="pres">
      <dgm:prSet presAssocID="{9920CC1E-ABF4-418D-940A-CA3981B8C41E}" presName="layout" presStyleCnt="0">
        <dgm:presLayoutVars>
          <dgm:chMax/>
          <dgm:chPref/>
          <dgm:dir/>
          <dgm:animOne val="branch"/>
          <dgm:animLvl val="lvl"/>
          <dgm:resizeHandles/>
        </dgm:presLayoutVars>
      </dgm:prSet>
      <dgm:spPr/>
      <dgm:t>
        <a:bodyPr/>
        <a:lstStyle/>
        <a:p>
          <a:endParaRPr lang="ru-RU"/>
        </a:p>
      </dgm:t>
    </dgm:pt>
    <dgm:pt modelId="{8A23ED4D-16B7-49B8-AD68-E3A9AEFC049F}" type="pres">
      <dgm:prSet presAssocID="{AE575F49-DF6A-4948-BAA3-7E91C0F71213}" presName="root" presStyleCnt="0">
        <dgm:presLayoutVars>
          <dgm:chMax/>
          <dgm:chPref val="4"/>
        </dgm:presLayoutVars>
      </dgm:prSet>
      <dgm:spPr/>
    </dgm:pt>
    <dgm:pt modelId="{F959409D-F3B9-48B1-82FB-5FA21A11696D}" type="pres">
      <dgm:prSet presAssocID="{AE575F49-DF6A-4948-BAA3-7E91C0F71213}" presName="rootComposite" presStyleCnt="0">
        <dgm:presLayoutVars/>
      </dgm:prSet>
      <dgm:spPr/>
    </dgm:pt>
    <dgm:pt modelId="{7A54072E-FF41-41D5-8D5C-06C719E91389}" type="pres">
      <dgm:prSet presAssocID="{AE575F49-DF6A-4948-BAA3-7E91C0F71213}" presName="rootText" presStyleLbl="node0" presStyleIdx="0" presStyleCnt="1">
        <dgm:presLayoutVars>
          <dgm:chMax/>
          <dgm:chPref val="4"/>
        </dgm:presLayoutVars>
      </dgm:prSet>
      <dgm:spPr/>
      <dgm:t>
        <a:bodyPr/>
        <a:lstStyle/>
        <a:p>
          <a:endParaRPr lang="ru-RU"/>
        </a:p>
      </dgm:t>
    </dgm:pt>
    <dgm:pt modelId="{72B7349A-4F99-449F-865B-BD30D68A88E6}" type="pres">
      <dgm:prSet presAssocID="{AE575F49-DF6A-4948-BAA3-7E91C0F71213}" presName="childShape" presStyleCnt="0">
        <dgm:presLayoutVars>
          <dgm:chMax val="0"/>
          <dgm:chPref val="0"/>
        </dgm:presLayoutVars>
      </dgm:prSet>
      <dgm:spPr/>
    </dgm:pt>
    <dgm:pt modelId="{22DE501A-2D60-4735-9F65-9BF5351374F5}" type="pres">
      <dgm:prSet presAssocID="{AD9F366E-D327-41BF-8496-7684455732D8}" presName="childComposite" presStyleCnt="0">
        <dgm:presLayoutVars>
          <dgm:chMax val="0"/>
          <dgm:chPref val="0"/>
        </dgm:presLayoutVars>
      </dgm:prSet>
      <dgm:spPr/>
    </dgm:pt>
    <dgm:pt modelId="{0AB7B3F7-9400-455D-AAD9-61A8190951BE}" type="pres">
      <dgm:prSet presAssocID="{AD9F366E-D327-41BF-8496-7684455732D8}" presName="Image" presStyleLbl="node1" presStyleIdx="0" presStyleCnt="4"/>
      <dgm:spPr/>
    </dgm:pt>
    <dgm:pt modelId="{213C2586-C26E-42B2-8220-BD17B336D2DC}" type="pres">
      <dgm:prSet presAssocID="{AD9F366E-D327-41BF-8496-7684455732D8}" presName="childText" presStyleLbl="lnNode1" presStyleIdx="0" presStyleCnt="4">
        <dgm:presLayoutVars>
          <dgm:chMax val="0"/>
          <dgm:chPref val="0"/>
          <dgm:bulletEnabled val="1"/>
        </dgm:presLayoutVars>
      </dgm:prSet>
      <dgm:spPr/>
      <dgm:t>
        <a:bodyPr/>
        <a:lstStyle/>
        <a:p>
          <a:endParaRPr lang="ru-RU"/>
        </a:p>
      </dgm:t>
    </dgm:pt>
    <dgm:pt modelId="{6A5C4ECB-AC63-4BE2-BFD9-BB056EC2722B}" type="pres">
      <dgm:prSet presAssocID="{AD957C2A-C770-47D8-8ED1-1E1AA1ABFCCD}" presName="childComposite" presStyleCnt="0">
        <dgm:presLayoutVars>
          <dgm:chMax val="0"/>
          <dgm:chPref val="0"/>
        </dgm:presLayoutVars>
      </dgm:prSet>
      <dgm:spPr/>
    </dgm:pt>
    <dgm:pt modelId="{8F683721-FD37-4F5F-8432-9D81BD4911B9}" type="pres">
      <dgm:prSet presAssocID="{AD957C2A-C770-47D8-8ED1-1E1AA1ABFCCD}" presName="Image" presStyleLbl="node1" presStyleIdx="1" presStyleCnt="4"/>
      <dgm:spPr/>
    </dgm:pt>
    <dgm:pt modelId="{91EF67EB-02A7-4085-8285-1F1E80BD48E5}" type="pres">
      <dgm:prSet presAssocID="{AD957C2A-C770-47D8-8ED1-1E1AA1ABFCCD}" presName="childText" presStyleLbl="lnNode1" presStyleIdx="1" presStyleCnt="4">
        <dgm:presLayoutVars>
          <dgm:chMax val="0"/>
          <dgm:chPref val="0"/>
          <dgm:bulletEnabled val="1"/>
        </dgm:presLayoutVars>
      </dgm:prSet>
      <dgm:spPr/>
      <dgm:t>
        <a:bodyPr/>
        <a:lstStyle/>
        <a:p>
          <a:endParaRPr lang="ru-RU"/>
        </a:p>
      </dgm:t>
    </dgm:pt>
    <dgm:pt modelId="{C6709519-ECE6-423A-A7BA-4E8B20523569}" type="pres">
      <dgm:prSet presAssocID="{4B3D7E6B-6C3D-4223-B249-A12B7F07E4B3}" presName="childComposite" presStyleCnt="0">
        <dgm:presLayoutVars>
          <dgm:chMax val="0"/>
          <dgm:chPref val="0"/>
        </dgm:presLayoutVars>
      </dgm:prSet>
      <dgm:spPr/>
    </dgm:pt>
    <dgm:pt modelId="{5C629D21-43E9-46C4-8302-B2880E744D59}" type="pres">
      <dgm:prSet presAssocID="{4B3D7E6B-6C3D-4223-B249-A12B7F07E4B3}" presName="Image" presStyleLbl="node1" presStyleIdx="2" presStyleCnt="4"/>
      <dgm:spPr/>
    </dgm:pt>
    <dgm:pt modelId="{C5B41D0D-10CB-40E9-BCFF-5A2B289C3C78}" type="pres">
      <dgm:prSet presAssocID="{4B3D7E6B-6C3D-4223-B249-A12B7F07E4B3}" presName="childText" presStyleLbl="lnNode1" presStyleIdx="2" presStyleCnt="4">
        <dgm:presLayoutVars>
          <dgm:chMax val="0"/>
          <dgm:chPref val="0"/>
          <dgm:bulletEnabled val="1"/>
        </dgm:presLayoutVars>
      </dgm:prSet>
      <dgm:spPr/>
      <dgm:t>
        <a:bodyPr/>
        <a:lstStyle/>
        <a:p>
          <a:endParaRPr lang="ru-RU"/>
        </a:p>
      </dgm:t>
    </dgm:pt>
    <dgm:pt modelId="{9CD2B327-0BB9-4F8C-B818-42DD1FA7BF69}" type="pres">
      <dgm:prSet presAssocID="{15AA065D-43A9-42E2-B060-35D15FE79C84}" presName="childComposite" presStyleCnt="0">
        <dgm:presLayoutVars>
          <dgm:chMax val="0"/>
          <dgm:chPref val="0"/>
        </dgm:presLayoutVars>
      </dgm:prSet>
      <dgm:spPr/>
    </dgm:pt>
    <dgm:pt modelId="{3392A81D-7F49-4F15-A92E-CAAE589FCBFF}" type="pres">
      <dgm:prSet presAssocID="{15AA065D-43A9-42E2-B060-35D15FE79C84}" presName="Image" presStyleLbl="node1" presStyleIdx="3" presStyleCnt="4"/>
      <dgm:spPr/>
    </dgm:pt>
    <dgm:pt modelId="{3E83F37C-9C17-455C-93FE-65278BA17867}" type="pres">
      <dgm:prSet presAssocID="{15AA065D-43A9-42E2-B060-35D15FE79C84}" presName="childText" presStyleLbl="lnNode1" presStyleIdx="3" presStyleCnt="4">
        <dgm:presLayoutVars>
          <dgm:chMax val="0"/>
          <dgm:chPref val="0"/>
          <dgm:bulletEnabled val="1"/>
        </dgm:presLayoutVars>
      </dgm:prSet>
      <dgm:spPr/>
      <dgm:t>
        <a:bodyPr/>
        <a:lstStyle/>
        <a:p>
          <a:endParaRPr lang="ru-RU"/>
        </a:p>
      </dgm:t>
    </dgm:pt>
  </dgm:ptLst>
  <dgm:cxnLst>
    <dgm:cxn modelId="{BD884EE7-7BEF-45C6-ADC4-2FCF17782DCE}" type="presOf" srcId="{9920CC1E-ABF4-418D-940A-CA3981B8C41E}" destId="{9DCAB095-118E-467A-BE2D-CDA29CFD863B}" srcOrd="0" destOrd="0" presId="urn:microsoft.com/office/officeart/2008/layout/PictureAccentList"/>
    <dgm:cxn modelId="{BB78A132-80C5-49B8-BF15-64ED32124C1C}" type="presOf" srcId="{AD9F366E-D327-41BF-8496-7684455732D8}" destId="{213C2586-C26E-42B2-8220-BD17B336D2DC}" srcOrd="0" destOrd="0" presId="urn:microsoft.com/office/officeart/2008/layout/PictureAccentList"/>
    <dgm:cxn modelId="{0E52F29E-928E-4F40-BA26-B3A5388D8B8A}" srcId="{AE575F49-DF6A-4948-BAA3-7E91C0F71213}" destId="{AD9F366E-D327-41BF-8496-7684455732D8}" srcOrd="0" destOrd="0" parTransId="{DF560B63-2D8E-4E03-B4DF-6B709A3F2599}" sibTransId="{CEE6837D-907A-4D49-9FC8-564E6F6E4BD0}"/>
    <dgm:cxn modelId="{CD1D962D-E9AF-4C28-A76C-F8588B658FD3}" srcId="{AE575F49-DF6A-4948-BAA3-7E91C0F71213}" destId="{AD957C2A-C770-47D8-8ED1-1E1AA1ABFCCD}" srcOrd="1" destOrd="0" parTransId="{D44711A6-DCB2-4ABB-B46D-BA1C7664531A}" sibTransId="{E94D62D7-3942-42D8-8B71-9FE5B9EAC473}"/>
    <dgm:cxn modelId="{ECAC4DD0-D64C-4F1C-8E2F-D18A045CAAC0}" type="presOf" srcId="{15AA065D-43A9-42E2-B060-35D15FE79C84}" destId="{3E83F37C-9C17-455C-93FE-65278BA17867}" srcOrd="0" destOrd="0" presId="urn:microsoft.com/office/officeart/2008/layout/PictureAccentList"/>
    <dgm:cxn modelId="{541F2E2A-A25B-4540-ADB8-EC89747ACF44}" srcId="{AE575F49-DF6A-4948-BAA3-7E91C0F71213}" destId="{15AA065D-43A9-42E2-B060-35D15FE79C84}" srcOrd="3" destOrd="0" parTransId="{DE96BB79-220D-4B74-BF0A-E8B7AAB31B20}" sibTransId="{96A95FF8-6B15-4E5A-AAFB-EB05FE53EA4A}"/>
    <dgm:cxn modelId="{685E6799-64B1-484F-8867-6469E562497B}" srcId="{AE575F49-DF6A-4948-BAA3-7E91C0F71213}" destId="{4B3D7E6B-6C3D-4223-B249-A12B7F07E4B3}" srcOrd="2" destOrd="0" parTransId="{3CFEEA68-D727-4209-BD17-423F1ED62C44}" sibTransId="{048F90CD-811A-4838-AAAE-3B42C845B42F}"/>
    <dgm:cxn modelId="{AF45288B-DB0B-4C5A-9FF7-174F608B9187}" srcId="{9920CC1E-ABF4-418D-940A-CA3981B8C41E}" destId="{AE575F49-DF6A-4948-BAA3-7E91C0F71213}" srcOrd="0" destOrd="0" parTransId="{1D312A77-7C00-4BA8-BCE5-53DC6AB5FBC9}" sibTransId="{3F24D2F5-64D3-435E-9185-3F0340538F3C}"/>
    <dgm:cxn modelId="{E745CFF1-DD82-44B5-A9A3-3EE8381AA60D}" type="presOf" srcId="{4B3D7E6B-6C3D-4223-B249-A12B7F07E4B3}" destId="{C5B41D0D-10CB-40E9-BCFF-5A2B289C3C78}" srcOrd="0" destOrd="0" presId="urn:microsoft.com/office/officeart/2008/layout/PictureAccentList"/>
    <dgm:cxn modelId="{243C7F64-43D0-49B1-A3D1-774B4E34FE4B}" type="presOf" srcId="{AE575F49-DF6A-4948-BAA3-7E91C0F71213}" destId="{7A54072E-FF41-41D5-8D5C-06C719E91389}" srcOrd="0" destOrd="0" presId="urn:microsoft.com/office/officeart/2008/layout/PictureAccentList"/>
    <dgm:cxn modelId="{6F78D882-3CF9-49BD-825F-556D6FE2DD2C}" type="presOf" srcId="{AD957C2A-C770-47D8-8ED1-1E1AA1ABFCCD}" destId="{91EF67EB-02A7-4085-8285-1F1E80BD48E5}" srcOrd="0" destOrd="0" presId="urn:microsoft.com/office/officeart/2008/layout/PictureAccentList"/>
    <dgm:cxn modelId="{A77023FE-5C7D-4458-B9E3-6BFB0805497A}" type="presParOf" srcId="{9DCAB095-118E-467A-BE2D-CDA29CFD863B}" destId="{8A23ED4D-16B7-49B8-AD68-E3A9AEFC049F}" srcOrd="0" destOrd="0" presId="urn:microsoft.com/office/officeart/2008/layout/PictureAccentList"/>
    <dgm:cxn modelId="{4F497D17-CB81-4AE3-A5A5-0EAEB7D11883}" type="presParOf" srcId="{8A23ED4D-16B7-49B8-AD68-E3A9AEFC049F}" destId="{F959409D-F3B9-48B1-82FB-5FA21A11696D}" srcOrd="0" destOrd="0" presId="urn:microsoft.com/office/officeart/2008/layout/PictureAccentList"/>
    <dgm:cxn modelId="{481E4414-F568-4405-915E-C6586B8BE95C}" type="presParOf" srcId="{F959409D-F3B9-48B1-82FB-5FA21A11696D}" destId="{7A54072E-FF41-41D5-8D5C-06C719E91389}" srcOrd="0" destOrd="0" presId="urn:microsoft.com/office/officeart/2008/layout/PictureAccentList"/>
    <dgm:cxn modelId="{3F6B2002-885C-46A8-94C1-87613FC3815C}" type="presParOf" srcId="{8A23ED4D-16B7-49B8-AD68-E3A9AEFC049F}" destId="{72B7349A-4F99-449F-865B-BD30D68A88E6}" srcOrd="1" destOrd="0" presId="urn:microsoft.com/office/officeart/2008/layout/PictureAccentList"/>
    <dgm:cxn modelId="{575BC2C2-5925-412F-B5E4-99252225E460}" type="presParOf" srcId="{72B7349A-4F99-449F-865B-BD30D68A88E6}" destId="{22DE501A-2D60-4735-9F65-9BF5351374F5}" srcOrd="0" destOrd="0" presId="urn:microsoft.com/office/officeart/2008/layout/PictureAccentList"/>
    <dgm:cxn modelId="{2F6CF5A4-2724-4AD0-B30B-3FB0E5159A1A}" type="presParOf" srcId="{22DE501A-2D60-4735-9F65-9BF5351374F5}" destId="{0AB7B3F7-9400-455D-AAD9-61A8190951BE}" srcOrd="0" destOrd="0" presId="urn:microsoft.com/office/officeart/2008/layout/PictureAccentList"/>
    <dgm:cxn modelId="{560E60E7-47B0-421E-B1B2-FABBFF628EC7}" type="presParOf" srcId="{22DE501A-2D60-4735-9F65-9BF5351374F5}" destId="{213C2586-C26E-42B2-8220-BD17B336D2DC}" srcOrd="1" destOrd="0" presId="urn:microsoft.com/office/officeart/2008/layout/PictureAccentList"/>
    <dgm:cxn modelId="{9DEE5C67-2B9B-4D14-A121-90B7AF77BF5D}" type="presParOf" srcId="{72B7349A-4F99-449F-865B-BD30D68A88E6}" destId="{6A5C4ECB-AC63-4BE2-BFD9-BB056EC2722B}" srcOrd="1" destOrd="0" presId="urn:microsoft.com/office/officeart/2008/layout/PictureAccentList"/>
    <dgm:cxn modelId="{51EC08DF-3269-4E58-9A40-70D9717EFBF8}" type="presParOf" srcId="{6A5C4ECB-AC63-4BE2-BFD9-BB056EC2722B}" destId="{8F683721-FD37-4F5F-8432-9D81BD4911B9}" srcOrd="0" destOrd="0" presId="urn:microsoft.com/office/officeart/2008/layout/PictureAccentList"/>
    <dgm:cxn modelId="{F364B0C4-4042-4E85-BCD8-D5DDB81E0ADF}" type="presParOf" srcId="{6A5C4ECB-AC63-4BE2-BFD9-BB056EC2722B}" destId="{91EF67EB-02A7-4085-8285-1F1E80BD48E5}" srcOrd="1" destOrd="0" presId="urn:microsoft.com/office/officeart/2008/layout/PictureAccentList"/>
    <dgm:cxn modelId="{1F9F0EB6-EED3-43EE-AAEE-9B83D020799B}" type="presParOf" srcId="{72B7349A-4F99-449F-865B-BD30D68A88E6}" destId="{C6709519-ECE6-423A-A7BA-4E8B20523569}" srcOrd="2" destOrd="0" presId="urn:microsoft.com/office/officeart/2008/layout/PictureAccentList"/>
    <dgm:cxn modelId="{70FF4F8A-1649-41FC-A840-1D5169C72DB8}" type="presParOf" srcId="{C6709519-ECE6-423A-A7BA-4E8B20523569}" destId="{5C629D21-43E9-46C4-8302-B2880E744D59}" srcOrd="0" destOrd="0" presId="urn:microsoft.com/office/officeart/2008/layout/PictureAccentList"/>
    <dgm:cxn modelId="{9C179B7E-D5B2-4EE1-A1D2-794A38D00F94}" type="presParOf" srcId="{C6709519-ECE6-423A-A7BA-4E8B20523569}" destId="{C5B41D0D-10CB-40E9-BCFF-5A2B289C3C78}" srcOrd="1" destOrd="0" presId="urn:microsoft.com/office/officeart/2008/layout/PictureAccentList"/>
    <dgm:cxn modelId="{3AE10F92-3303-454B-9A04-8B608A41E2ED}" type="presParOf" srcId="{72B7349A-4F99-449F-865B-BD30D68A88E6}" destId="{9CD2B327-0BB9-4F8C-B818-42DD1FA7BF69}" srcOrd="3" destOrd="0" presId="urn:microsoft.com/office/officeart/2008/layout/PictureAccentList"/>
    <dgm:cxn modelId="{B35AA59C-E4FC-43E2-A180-8EDA02B6B4E0}" type="presParOf" srcId="{9CD2B327-0BB9-4F8C-B818-42DD1FA7BF69}" destId="{3392A81D-7F49-4F15-A92E-CAAE589FCBFF}" srcOrd="0" destOrd="0" presId="urn:microsoft.com/office/officeart/2008/layout/PictureAccentList"/>
    <dgm:cxn modelId="{5DE65421-00B9-4CFC-9275-4ABF2A25BEAD}" type="presParOf" srcId="{9CD2B327-0BB9-4F8C-B818-42DD1FA7BF69}" destId="{3E83F37C-9C17-455C-93FE-65278BA17867}" srcOrd="1" destOrd="0" presId="urn:microsoft.com/office/officeart/2008/layout/PictureAccentLis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30339D-D779-48AC-A30A-A35A717F57D4}" type="datetimeFigureOut">
              <a:rPr lang="ru-RU" smtClean="0"/>
              <a:t>10.10.2017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80B4B6-250C-4908-8DCD-ABF30AFBFC1C}" type="slidenum">
              <a:rPr lang="ru-RU" smtClean="0"/>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9D80B4B6-250C-4908-8DCD-ABF30AFBFC1C}" type="slidenum">
              <a:rPr lang="ru-RU" smtClean="0"/>
              <a:t>4</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p:txBody>
          <a:bodyPr/>
          <a:lstStyle/>
          <a:p>
            <a:pPr>
              <a:defRPr/>
            </a:pPr>
            <a:endParaRPr lang="ru-RU"/>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pPr>
                <a:defRPr/>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2796574C-D63C-4BDA-89D8-F57022BA0715}" type="slidenum">
              <a:rPr lang="ru-RU" smtClean="0"/>
              <a:pPr>
                <a:defRPr/>
              </a:pPr>
              <a:t>‹#›</a:t>
            </a:fld>
            <a:endParaRPr lang="ru-RU"/>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5D04E318-4586-431A-BBE8-279FC23AAE1E}" type="slidenum">
              <a:rPr lang="ru-RU" smtClean="0"/>
              <a:pPr>
                <a:defRPr/>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20" name="Нижний колонтитул 19"/>
          <p:cNvSpPr>
            <a:spLocks noGrp="1"/>
          </p:cNvSpPr>
          <p:nvPr>
            <p:ph type="ftr" sz="quarter" idx="11"/>
          </p:nvPr>
        </p:nvSpPr>
        <p:spPr/>
        <p:txBody>
          <a:bodyPr/>
          <a:lstStyle>
            <a:extLst/>
          </a:lstStyle>
          <a:p>
            <a:pPr>
              <a:defRPr/>
            </a:pPr>
            <a:endParaRPr lang="ru-RU"/>
          </a:p>
        </p:txBody>
      </p:sp>
      <p:sp>
        <p:nvSpPr>
          <p:cNvPr id="10" name="Номер слайда 9"/>
          <p:cNvSpPr>
            <a:spLocks noGrp="1"/>
          </p:cNvSpPr>
          <p:nvPr>
            <p:ph type="sldNum" sz="quarter" idx="12"/>
          </p:nvPr>
        </p:nvSpPr>
        <p:spPr/>
        <p:txBody>
          <a:bodyPr/>
          <a:lstStyle>
            <a:extLst/>
          </a:lstStyle>
          <a:p>
            <a:pPr>
              <a:defRPr/>
            </a:pPr>
            <a:fld id="{2796574C-D63C-4BDA-89D8-F57022BA0715}" type="slidenum">
              <a:rPr lang="ru-RU" smtClean="0"/>
              <a:pPr>
                <a:defRPr/>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6.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pPr>
                <a:defRPr/>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pPr>
                <a:defRPr/>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8.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2" Type="http://schemas.openxmlformats.org/officeDocument/2006/relationships/notesSlide" Target="../notesSlides/notesSlide1.xml"/><Relationship Id="rId1" Type="http://schemas.openxmlformats.org/officeDocument/2006/relationships/slideLayout" Target="../slideLayouts/slideLayout6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4.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46.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6.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46.xml"/></Relationships>
</file>

<file path=ppt/slides/_rels/slide2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8.jpeg"/><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5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txBody>
          <a:bodyPr/>
          <a:lstStyle/>
          <a:p>
            <a:pPr marL="609600" indent="-609600" eaLnBrk="1" hangingPunct="1">
              <a:defRPr/>
            </a:pPr>
            <a:r>
              <a:rPr lang="uz-Cyrl-UZ" sz="5400" dirty="0" smtClean="0">
                <a:solidFill>
                  <a:srgbClr val="9933FF"/>
                </a:solidFill>
                <a:latin typeface="Times New Roman" pitchFamily="18" charset="0"/>
              </a:rPr>
              <a:t>5-Мавзу</a:t>
            </a:r>
            <a:r>
              <a:rPr lang="ru-RU" sz="5400" dirty="0" smtClean="0">
                <a:solidFill>
                  <a:srgbClr val="9933FF"/>
                </a:solidFill>
                <a:latin typeface="Times New Roman" pitchFamily="18" charset="0"/>
              </a:rPr>
              <a:t>:</a:t>
            </a:r>
            <a:r>
              <a:rPr lang="uz-Cyrl-UZ" sz="5400" dirty="0" smtClean="0">
                <a:solidFill>
                  <a:srgbClr val="9933FF"/>
                </a:solidFill>
                <a:latin typeface="Times New Roman" pitchFamily="18" charset="0"/>
              </a:rPr>
              <a:t> </a:t>
            </a:r>
            <a:endParaRPr lang="ru-RU" sz="5400" dirty="0" smtClean="0">
              <a:solidFill>
                <a:srgbClr val="9933FF"/>
              </a:solidFill>
              <a:latin typeface="Times New Roman" pitchFamily="18" charset="0"/>
            </a:endParaRPr>
          </a:p>
          <a:p>
            <a:pPr marL="609600" indent="-609600" eaLnBrk="1" hangingPunct="1">
              <a:defRPr/>
            </a:pPr>
            <a:r>
              <a:rPr lang="uz-Cyrl-UZ" sz="3600" dirty="0">
                <a:solidFill>
                  <a:srgbClr val="00B050"/>
                </a:solidFill>
                <a:effectLst/>
              </a:rPr>
              <a:t>ТАБИИЙ ЯЙЛОВЛАРНИ </a:t>
            </a:r>
            <a:r>
              <a:rPr lang="uz-Cyrl-UZ" sz="3600" dirty="0" smtClean="0">
                <a:solidFill>
                  <a:srgbClr val="00B050"/>
                </a:solidFill>
                <a:effectLst/>
              </a:rPr>
              <a:t>ЯХШИЛАШ</a:t>
            </a:r>
          </a:p>
          <a:p>
            <a:pPr marL="609600" indent="-609600" eaLnBrk="1" hangingPunct="1">
              <a:defRPr/>
            </a:pPr>
            <a:r>
              <a:rPr lang="uz-Cyrl-UZ" sz="2400" dirty="0" smtClean="0">
                <a:solidFill>
                  <a:srgbClr val="00B050"/>
                </a:solidFill>
              </a:rPr>
              <a:t>Режа:</a:t>
            </a:r>
            <a:endParaRPr lang="ru-RU" sz="2400" dirty="0" smtClean="0">
              <a:solidFill>
                <a:srgbClr val="00B050"/>
              </a:solidFill>
            </a:endParaRPr>
          </a:p>
          <a:p>
            <a:pPr algn="just"/>
            <a:r>
              <a:rPr lang="uz-Cyrl-UZ" sz="2400" dirty="0">
                <a:solidFill>
                  <a:srgbClr val="00B050"/>
                </a:solidFill>
                <a:effectLst/>
              </a:rPr>
              <a:t>1. Табиий яйловларни яхшилашни ахамияти. </a:t>
            </a:r>
            <a:endParaRPr lang="ru-RU" sz="2400" dirty="0">
              <a:solidFill>
                <a:srgbClr val="00B050"/>
              </a:solidFill>
              <a:effectLst/>
            </a:endParaRPr>
          </a:p>
          <a:p>
            <a:pPr algn="just"/>
            <a:r>
              <a:rPr lang="uz-Cyrl-UZ" sz="2400" dirty="0">
                <a:solidFill>
                  <a:srgbClr val="00B050"/>
                </a:solidFill>
                <a:effectLst/>
              </a:rPr>
              <a:t>2.Маданийлаштириш-техника ишлари.</a:t>
            </a:r>
            <a:endParaRPr lang="ru-RU" sz="2400" dirty="0">
              <a:solidFill>
                <a:srgbClr val="00B050"/>
              </a:solidFill>
              <a:effectLst/>
            </a:endParaRPr>
          </a:p>
          <a:p>
            <a:pPr algn="just"/>
            <a:r>
              <a:rPr lang="uz-Cyrl-UZ" sz="2400" dirty="0">
                <a:solidFill>
                  <a:srgbClr val="00B050"/>
                </a:solidFill>
                <a:effectLst/>
              </a:rPr>
              <a:t>3. Ўтзорни парваришлаш.</a:t>
            </a:r>
            <a:endParaRPr lang="ru-RU" sz="2400" dirty="0">
              <a:solidFill>
                <a:srgbClr val="00B050"/>
              </a:solidFill>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500034" y="214291"/>
            <a:ext cx="8229600" cy="500066"/>
          </a:xfrm>
        </p:spPr>
        <p:style>
          <a:lnRef idx="0">
            <a:schemeClr val="accent4"/>
          </a:lnRef>
          <a:fillRef idx="3">
            <a:schemeClr val="accent4"/>
          </a:fillRef>
          <a:effectRef idx="3">
            <a:schemeClr val="accent4"/>
          </a:effectRef>
          <a:fontRef idx="minor">
            <a:schemeClr val="lt1"/>
          </a:fontRef>
        </p:style>
        <p:txBody>
          <a:bodyPr/>
          <a:lstStyle/>
          <a:p>
            <a:pPr>
              <a:defRPr/>
            </a:pPr>
            <a:r>
              <a:rPr lang="uz-Cyrl-UZ" sz="2000" b="1" dirty="0">
                <a:effectLst/>
              </a:rPr>
              <a:t>ТАБИИЙ ЯЙЛОВЛАРНИ ЯХШИЛАШНИ АХАМИЯТИ</a:t>
            </a:r>
            <a:r>
              <a:rPr lang="uz-Cyrl-UZ" sz="2000" b="1" dirty="0" smtClean="0"/>
              <a:t>.</a:t>
            </a:r>
            <a:endParaRPr lang="ru-RU" sz="2000" b="1" dirty="0"/>
          </a:p>
        </p:txBody>
      </p:sp>
      <p:sp>
        <p:nvSpPr>
          <p:cNvPr id="7171" name="Rectangle 3"/>
          <p:cNvSpPr>
            <a:spLocks noGrp="1" noChangeArrowheads="1"/>
          </p:cNvSpPr>
          <p:nvPr>
            <p:ph type="body" idx="1"/>
          </p:nvPr>
        </p:nvSpPr>
        <p:spPr>
          <a:xfrm>
            <a:off x="214313" y="928670"/>
            <a:ext cx="5572133" cy="5143536"/>
          </a:xfrm>
        </p:spPr>
        <p:style>
          <a:lnRef idx="1">
            <a:schemeClr val="accent1"/>
          </a:lnRef>
          <a:fillRef idx="2">
            <a:schemeClr val="accent1"/>
          </a:fillRef>
          <a:effectRef idx="1">
            <a:schemeClr val="accent1"/>
          </a:effectRef>
          <a:fontRef idx="minor">
            <a:schemeClr val="dk1"/>
          </a:fontRef>
        </p:style>
        <p:txBody>
          <a:bodyPr/>
          <a:lstStyle/>
          <a:p>
            <a:pPr marL="0" indent="371475" algn="just">
              <a:lnSpc>
                <a:spcPct val="90000"/>
              </a:lnSpc>
              <a:buFont typeface="Wingdings" pitchFamily="2" charset="2"/>
              <a:buChar char="q"/>
            </a:pPr>
            <a:r>
              <a:rPr lang="ru-RU" sz="2000" dirty="0" err="1"/>
              <a:t>Табиий</a:t>
            </a:r>
            <a:r>
              <a:rPr lang="ru-RU" sz="2000" dirty="0"/>
              <a:t> </a:t>
            </a:r>
            <a:r>
              <a:rPr lang="ru-RU" sz="2000" dirty="0" err="1"/>
              <a:t>яйлов</a:t>
            </a:r>
            <a:r>
              <a:rPr lang="ru-RU" sz="2000" dirty="0"/>
              <a:t> </a:t>
            </a:r>
            <a:r>
              <a:rPr lang="ru-RU" sz="2000" dirty="0" err="1"/>
              <a:t>типларининг</a:t>
            </a:r>
            <a:r>
              <a:rPr lang="ru-RU" sz="2000" dirty="0"/>
              <a:t> </a:t>
            </a:r>
            <a:r>
              <a:rPr lang="ru-RU" sz="2000" dirty="0" err="1"/>
              <a:t>хилма-хиллиги</a:t>
            </a:r>
            <a:r>
              <a:rPr lang="ru-RU" sz="2000" dirty="0"/>
              <a:t> </a:t>
            </a:r>
            <a:r>
              <a:rPr lang="ru-RU" sz="2000" dirty="0" err="1"/>
              <a:t>маҳсулдорлик</a:t>
            </a:r>
            <a:r>
              <a:rPr lang="ru-RU" sz="2000" dirty="0"/>
              <a:t> </a:t>
            </a:r>
            <a:r>
              <a:rPr lang="ru-RU" sz="2000" dirty="0" err="1"/>
              <a:t>даражаси</a:t>
            </a:r>
            <a:r>
              <a:rPr lang="ru-RU" sz="2000" dirty="0"/>
              <a:t> </a:t>
            </a:r>
            <a:r>
              <a:rPr lang="ru-RU" sz="2000" dirty="0" err="1"/>
              <a:t>ўсимлик</a:t>
            </a:r>
            <a:r>
              <a:rPr lang="ru-RU" sz="2000" dirty="0"/>
              <a:t> </a:t>
            </a:r>
            <a:r>
              <a:rPr lang="ru-RU" sz="2000" dirty="0" err="1"/>
              <a:t>қоплами</a:t>
            </a:r>
            <a:r>
              <a:rPr lang="ru-RU" sz="2000" dirty="0"/>
              <a:t> </a:t>
            </a:r>
            <a:r>
              <a:rPr lang="ru-RU" sz="2000" dirty="0" err="1"/>
              <a:t>турлилиги</a:t>
            </a:r>
            <a:r>
              <a:rPr lang="ru-RU" sz="2000" dirty="0"/>
              <a:t> </a:t>
            </a:r>
            <a:r>
              <a:rPr lang="ru-RU" sz="2000" dirty="0" err="1"/>
              <a:t>ва</a:t>
            </a:r>
            <a:r>
              <a:rPr lang="ru-RU" sz="2000" dirty="0"/>
              <a:t> </a:t>
            </a:r>
            <a:r>
              <a:rPr lang="ru-RU" sz="2000" dirty="0" err="1"/>
              <a:t>озуқавий</a:t>
            </a:r>
            <a:r>
              <a:rPr lang="ru-RU" sz="2000" dirty="0"/>
              <a:t> </a:t>
            </a:r>
            <a:r>
              <a:rPr lang="ru-RU" sz="2000" dirty="0" err="1"/>
              <a:t>қимматининг</a:t>
            </a:r>
            <a:r>
              <a:rPr lang="ru-RU" sz="2000" dirty="0"/>
              <a:t> </a:t>
            </a:r>
            <a:r>
              <a:rPr lang="ru-RU" sz="2000" dirty="0" err="1"/>
              <a:t>бир</a:t>
            </a:r>
            <a:r>
              <a:rPr lang="ru-RU" sz="2000" dirty="0"/>
              <a:t> хил </a:t>
            </a:r>
            <a:r>
              <a:rPr lang="ru-RU" sz="2000" dirty="0" err="1"/>
              <a:t>эмаслиги</a:t>
            </a:r>
            <a:r>
              <a:rPr lang="ru-RU" sz="2000" dirty="0"/>
              <a:t> </a:t>
            </a:r>
            <a:r>
              <a:rPr lang="ru-RU" sz="2000" dirty="0" err="1"/>
              <a:t>уларни</a:t>
            </a:r>
            <a:r>
              <a:rPr lang="ru-RU" sz="2000" dirty="0"/>
              <a:t> </a:t>
            </a:r>
            <a:r>
              <a:rPr lang="ru-RU" sz="2000" dirty="0" err="1"/>
              <a:t>яхшилаш</a:t>
            </a:r>
            <a:r>
              <a:rPr lang="ru-RU" sz="2000" dirty="0"/>
              <a:t> </a:t>
            </a:r>
            <a:r>
              <a:rPr lang="ru-RU" sz="2000" dirty="0" err="1"/>
              <a:t>чора-тадбирларини</a:t>
            </a:r>
            <a:r>
              <a:rPr lang="ru-RU" sz="2000" dirty="0"/>
              <a:t> </a:t>
            </a:r>
            <a:r>
              <a:rPr lang="ru-RU" sz="2000" dirty="0" err="1"/>
              <a:t>ҳам</a:t>
            </a:r>
            <a:r>
              <a:rPr lang="ru-RU" sz="2000" dirty="0"/>
              <a:t> </a:t>
            </a:r>
            <a:r>
              <a:rPr lang="ru-RU" sz="2000" dirty="0" err="1"/>
              <a:t>ҳар</a:t>
            </a:r>
            <a:r>
              <a:rPr lang="ru-RU" sz="2000" dirty="0"/>
              <a:t> хил </a:t>
            </a:r>
            <a:r>
              <a:rPr lang="ru-RU" sz="2000" dirty="0" err="1"/>
              <a:t>қўллашни</a:t>
            </a:r>
            <a:r>
              <a:rPr lang="ru-RU" sz="2000" dirty="0"/>
              <a:t> </a:t>
            </a:r>
            <a:r>
              <a:rPr lang="ru-RU" sz="2000" dirty="0" err="1"/>
              <a:t>тақозо</a:t>
            </a:r>
            <a:r>
              <a:rPr lang="ru-RU" sz="2000" dirty="0"/>
              <a:t> </a:t>
            </a:r>
            <a:r>
              <a:rPr lang="ru-RU" sz="2000" dirty="0" err="1"/>
              <a:t>этади</a:t>
            </a:r>
            <a:r>
              <a:rPr lang="ru-RU" sz="2000" dirty="0"/>
              <a:t>, </a:t>
            </a:r>
            <a:r>
              <a:rPr lang="ru-RU" sz="2000" dirty="0" err="1"/>
              <a:t>албатта</a:t>
            </a:r>
            <a:r>
              <a:rPr lang="ru-RU" sz="2000" dirty="0"/>
              <a:t>.</a:t>
            </a:r>
          </a:p>
          <a:p>
            <a:pPr marL="0" indent="371475" algn="just">
              <a:lnSpc>
                <a:spcPct val="90000"/>
              </a:lnSpc>
              <a:buFont typeface="Wingdings" pitchFamily="2" charset="2"/>
              <a:buChar char="q"/>
            </a:pPr>
            <a:r>
              <a:rPr lang="ru-RU" sz="2000" dirty="0" err="1"/>
              <a:t>Даставвал</a:t>
            </a:r>
            <a:r>
              <a:rPr lang="ru-RU" sz="2000" dirty="0"/>
              <a:t> </a:t>
            </a:r>
            <a:r>
              <a:rPr lang="ru-RU" sz="2000" dirty="0" err="1"/>
              <a:t>шуни</a:t>
            </a:r>
            <a:r>
              <a:rPr lang="ru-RU" sz="2000" dirty="0"/>
              <a:t> </a:t>
            </a:r>
            <a:r>
              <a:rPr lang="ru-RU" sz="2000" dirty="0" err="1"/>
              <a:t>таъкидламоқ</a:t>
            </a:r>
            <a:r>
              <a:rPr lang="ru-RU" sz="2000" dirty="0"/>
              <a:t> </a:t>
            </a:r>
            <a:r>
              <a:rPr lang="ru-RU" sz="2000" dirty="0" err="1"/>
              <a:t>жоизки</a:t>
            </a:r>
            <a:r>
              <a:rPr lang="ru-RU" sz="2000" dirty="0"/>
              <a:t>, </a:t>
            </a:r>
            <a:r>
              <a:rPr lang="ru-RU" sz="2000" dirty="0" err="1"/>
              <a:t>яйловларнинг</a:t>
            </a:r>
            <a:r>
              <a:rPr lang="ru-RU" sz="2000" dirty="0"/>
              <a:t> </a:t>
            </a:r>
            <a:r>
              <a:rPr lang="ru-RU" sz="2000" dirty="0" err="1"/>
              <a:t>ҳосилдорлиги</a:t>
            </a:r>
            <a:r>
              <a:rPr lang="ru-RU" sz="2000" dirty="0"/>
              <a:t> </a:t>
            </a:r>
            <a:r>
              <a:rPr lang="ru-RU" sz="2000" dirty="0" err="1"/>
              <a:t>ва</a:t>
            </a:r>
            <a:r>
              <a:rPr lang="ru-RU" sz="2000" dirty="0"/>
              <a:t> </a:t>
            </a:r>
            <a:r>
              <a:rPr lang="ru-RU" sz="2000" dirty="0" err="1"/>
              <a:t>улардан</a:t>
            </a:r>
            <a:r>
              <a:rPr lang="ru-RU" sz="2000" dirty="0"/>
              <a:t> </a:t>
            </a:r>
            <a:r>
              <a:rPr lang="ru-RU" sz="2000" dirty="0" err="1"/>
              <a:t>олинадиган</a:t>
            </a:r>
            <a:r>
              <a:rPr lang="ru-RU" sz="2000" dirty="0"/>
              <a:t> </a:t>
            </a:r>
            <a:r>
              <a:rPr lang="ru-RU" sz="2000" dirty="0" err="1"/>
              <a:t>озуқанинг</a:t>
            </a:r>
            <a:r>
              <a:rPr lang="ru-RU" sz="2000" dirty="0"/>
              <a:t> </a:t>
            </a:r>
            <a:r>
              <a:rPr lang="ru-RU" sz="2000" dirty="0" err="1"/>
              <a:t>сифати</a:t>
            </a:r>
            <a:r>
              <a:rPr lang="ru-RU" sz="2000" dirty="0"/>
              <a:t> </a:t>
            </a:r>
            <a:r>
              <a:rPr lang="ru-RU" sz="2000" dirty="0" err="1"/>
              <a:t>аниқ</a:t>
            </a:r>
            <a:r>
              <a:rPr lang="ru-RU" sz="2000" dirty="0"/>
              <a:t> </a:t>
            </a:r>
            <a:r>
              <a:rPr lang="ru-RU" sz="2000" dirty="0" err="1"/>
              <a:t>майдонларнинг</a:t>
            </a:r>
            <a:r>
              <a:rPr lang="ru-RU" sz="2000" dirty="0"/>
              <a:t> </a:t>
            </a:r>
            <a:r>
              <a:rPr lang="ru-RU" sz="2000" dirty="0" err="1"/>
              <a:t>тупроқ-иқлим</a:t>
            </a:r>
            <a:r>
              <a:rPr lang="ru-RU" sz="2000" dirty="0"/>
              <a:t> </a:t>
            </a:r>
            <a:r>
              <a:rPr lang="ru-RU" sz="2000" dirty="0" err="1"/>
              <a:t>шароитлари</a:t>
            </a:r>
            <a:r>
              <a:rPr lang="ru-RU" sz="2000" dirty="0"/>
              <a:t> </a:t>
            </a:r>
            <a:r>
              <a:rPr lang="ru-RU" sz="2000" dirty="0" err="1"/>
              <a:t>билан</a:t>
            </a:r>
            <a:r>
              <a:rPr lang="ru-RU" sz="2000" dirty="0"/>
              <a:t> </a:t>
            </a:r>
            <a:r>
              <a:rPr lang="ru-RU" sz="2000" dirty="0" err="1"/>
              <a:t>чамбарчас</a:t>
            </a:r>
            <a:r>
              <a:rPr lang="ru-RU" sz="2000" dirty="0"/>
              <a:t> </a:t>
            </a:r>
            <a:r>
              <a:rPr lang="ru-RU" sz="2000" dirty="0" err="1"/>
              <a:t>боғлиқ</a:t>
            </a:r>
            <a:r>
              <a:rPr lang="ru-RU" sz="2000" dirty="0"/>
              <a:t> </a:t>
            </a:r>
            <a:r>
              <a:rPr lang="ru-RU" sz="2000" dirty="0" err="1"/>
              <a:t>ва</a:t>
            </a:r>
            <a:r>
              <a:rPr lang="ru-RU" sz="2000" dirty="0"/>
              <a:t> </a:t>
            </a:r>
            <a:r>
              <a:rPr lang="ru-RU" sz="2000" dirty="0" err="1"/>
              <a:t>кўп</a:t>
            </a:r>
            <a:r>
              <a:rPr lang="ru-RU" sz="2000" dirty="0"/>
              <a:t> </a:t>
            </a:r>
            <a:r>
              <a:rPr lang="ru-RU" sz="2000" dirty="0" err="1"/>
              <a:t>жиҳатдан</a:t>
            </a:r>
            <a:r>
              <a:rPr lang="ru-RU" sz="2000" dirty="0"/>
              <a:t> </a:t>
            </a:r>
            <a:r>
              <a:rPr lang="ru-RU" sz="2000" dirty="0" err="1"/>
              <a:t>ўтлоқнинг</a:t>
            </a:r>
            <a:r>
              <a:rPr lang="ru-RU" sz="2000" dirty="0"/>
              <a:t> </a:t>
            </a:r>
            <a:r>
              <a:rPr lang="ru-RU" sz="2000" dirty="0" err="1"/>
              <a:t>хўжалик</a:t>
            </a:r>
            <a:r>
              <a:rPr lang="ru-RU" sz="2000" dirty="0"/>
              <a:t> </a:t>
            </a:r>
            <a:r>
              <a:rPr lang="ru-RU" sz="2000" dirty="0" err="1"/>
              <a:t>ҳолатига</a:t>
            </a:r>
            <a:r>
              <a:rPr lang="ru-RU" sz="2000" dirty="0"/>
              <a:t> </a:t>
            </a:r>
            <a:r>
              <a:rPr lang="ru-RU" sz="2000" dirty="0" err="1"/>
              <a:t>ҳам</a:t>
            </a:r>
            <a:r>
              <a:rPr lang="ru-RU" sz="2000" dirty="0"/>
              <a:t> </a:t>
            </a:r>
            <a:r>
              <a:rPr lang="ru-RU" sz="2000" dirty="0" err="1"/>
              <a:t>боғлиқ</a:t>
            </a:r>
            <a:r>
              <a:rPr lang="ru-RU" sz="2000" dirty="0"/>
              <a:t> </a:t>
            </a:r>
            <a:r>
              <a:rPr lang="ru-RU" sz="2000" dirty="0" err="1"/>
              <a:t>бўлиб</a:t>
            </a:r>
            <a:r>
              <a:rPr lang="ru-RU" sz="2000" dirty="0"/>
              <a:t>, </a:t>
            </a:r>
            <a:r>
              <a:rPr lang="ru-RU" sz="2000" dirty="0" err="1"/>
              <a:t>улардан</a:t>
            </a:r>
            <a:r>
              <a:rPr lang="ru-RU" sz="2000" dirty="0"/>
              <a:t> </a:t>
            </a:r>
            <a:r>
              <a:rPr lang="ru-RU" sz="2000" dirty="0" err="1"/>
              <a:t>нотўғри</a:t>
            </a:r>
            <a:r>
              <a:rPr lang="ru-RU" sz="2000" dirty="0"/>
              <a:t>, </a:t>
            </a:r>
            <a:r>
              <a:rPr lang="ru-RU" sz="2000" dirty="0" err="1"/>
              <a:t>хўжасизларча</a:t>
            </a:r>
            <a:r>
              <a:rPr lang="ru-RU" sz="2000" dirty="0"/>
              <a:t> </a:t>
            </a:r>
            <a:r>
              <a:rPr lang="ru-RU" sz="2000" dirty="0" err="1"/>
              <a:t>фойдаланиш</a:t>
            </a:r>
            <a:r>
              <a:rPr lang="ru-RU" sz="2000" dirty="0"/>
              <a:t> </a:t>
            </a:r>
            <a:r>
              <a:rPr lang="ru-RU" sz="2000" dirty="0" err="1"/>
              <a:t>натижасида</a:t>
            </a:r>
            <a:r>
              <a:rPr lang="ru-RU" sz="2000" dirty="0"/>
              <a:t> </a:t>
            </a:r>
            <a:r>
              <a:rPr lang="ru-RU" sz="2000" dirty="0" err="1"/>
              <a:t>ҳосилдорлиги</a:t>
            </a:r>
            <a:r>
              <a:rPr lang="ru-RU" sz="2000" dirty="0"/>
              <a:t> </a:t>
            </a:r>
            <a:r>
              <a:rPr lang="ru-RU" sz="2000" dirty="0" err="1"/>
              <a:t>кескин</a:t>
            </a:r>
            <a:r>
              <a:rPr lang="ru-RU" sz="2000" dirty="0"/>
              <a:t> </a:t>
            </a:r>
            <a:r>
              <a:rPr lang="ru-RU" sz="2000" dirty="0" err="1"/>
              <a:t>пасайиб</a:t>
            </a:r>
            <a:r>
              <a:rPr lang="ru-RU" sz="2000" dirty="0"/>
              <a:t> </a:t>
            </a:r>
            <a:r>
              <a:rPr lang="ru-RU" sz="2000" dirty="0" err="1" smtClean="0"/>
              <a:t>кетмоқда</a:t>
            </a:r>
            <a:r>
              <a:rPr lang="ru-RU" sz="2000" dirty="0" smtClean="0"/>
              <a:t>.</a:t>
            </a:r>
          </a:p>
        </p:txBody>
      </p:sp>
      <p:pic>
        <p:nvPicPr>
          <p:cNvPr id="1026" name="Picture 2" descr="C:\ЮНЕСКО\Слайдлар\Ем хашак етиштириш\рАСМЛАР\mashiny-dlya-uluchsheniya-lugov-i-pastbishch-550x462.jpeg"/>
          <p:cNvPicPr>
            <a:picLocks noChangeAspect="1" noChangeArrowheads="1"/>
          </p:cNvPicPr>
          <p:nvPr/>
        </p:nvPicPr>
        <p:blipFill>
          <a:blip r:embed="rId2"/>
          <a:srcRect/>
          <a:stretch>
            <a:fillRect/>
          </a:stretch>
        </p:blipFill>
        <p:spPr bwMode="auto">
          <a:xfrm>
            <a:off x="6000760" y="714356"/>
            <a:ext cx="2848061" cy="2392371"/>
          </a:xfrm>
          <a:prstGeom prst="rect">
            <a:avLst/>
          </a:prstGeom>
          <a:noFill/>
        </p:spPr>
      </p:pic>
      <p:pic>
        <p:nvPicPr>
          <p:cNvPr id="1027" name="Picture 3" descr="C:\ЮНЕСКО\Слайдлар\Ем хашак етиштириш\рАСМЛАР\1470726421TwSth.jpg"/>
          <p:cNvPicPr>
            <a:picLocks noChangeAspect="1" noChangeArrowheads="1"/>
          </p:cNvPicPr>
          <p:nvPr/>
        </p:nvPicPr>
        <p:blipFill>
          <a:blip r:embed="rId3"/>
          <a:srcRect/>
          <a:stretch>
            <a:fillRect/>
          </a:stretch>
        </p:blipFill>
        <p:spPr bwMode="auto">
          <a:xfrm>
            <a:off x="6000760" y="3000372"/>
            <a:ext cx="2857520" cy="2071702"/>
          </a:xfrm>
          <a:prstGeom prst="rect">
            <a:avLst/>
          </a:prstGeom>
          <a:noFill/>
        </p:spPr>
      </p:pic>
      <p:pic>
        <p:nvPicPr>
          <p:cNvPr id="1028" name="Picture 4" descr="C:\ЮНЕСКО\Слайдлар\Ем хашак етиштириш\рАСМЛАР\sacrificari-animale-statistici.jpg"/>
          <p:cNvPicPr>
            <a:picLocks noChangeAspect="1" noChangeArrowheads="1"/>
          </p:cNvPicPr>
          <p:nvPr/>
        </p:nvPicPr>
        <p:blipFill>
          <a:blip r:embed="rId4"/>
          <a:srcRect/>
          <a:stretch>
            <a:fillRect/>
          </a:stretch>
        </p:blipFill>
        <p:spPr bwMode="auto">
          <a:xfrm>
            <a:off x="6052599" y="5214950"/>
            <a:ext cx="2734243" cy="1571636"/>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188640"/>
            <a:ext cx="8178112" cy="922114"/>
          </a:xfrm>
        </p:spPr>
        <p:style>
          <a:lnRef idx="0">
            <a:schemeClr val="accent1"/>
          </a:lnRef>
          <a:fillRef idx="3">
            <a:schemeClr val="accent1"/>
          </a:fillRef>
          <a:effectRef idx="3">
            <a:schemeClr val="accent1"/>
          </a:effectRef>
          <a:fontRef idx="minor">
            <a:schemeClr val="lt1"/>
          </a:fontRef>
        </p:style>
        <p:txBody>
          <a:bodyPr>
            <a:noAutofit/>
          </a:bodyPr>
          <a:lstStyle/>
          <a:p>
            <a:r>
              <a:rPr lang="uz-Cyrl-UZ" sz="3600" dirty="0">
                <a:effectLst/>
              </a:rPr>
              <a:t>Табиий озуқа майдонларини яхшилаш усуллари икки </a:t>
            </a:r>
            <a:r>
              <a:rPr lang="uz-Cyrl-UZ" sz="3600" dirty="0" smtClean="0">
                <a:effectLst/>
              </a:rPr>
              <a:t>гуруҳга ажратилади</a:t>
            </a:r>
            <a:endParaRPr lang="ru-RU" sz="3600" dirty="0"/>
          </a:p>
        </p:txBody>
      </p:sp>
      <p:graphicFrame>
        <p:nvGraphicFramePr>
          <p:cNvPr id="6" name="Схема 5"/>
          <p:cNvGraphicFramePr/>
          <p:nvPr>
            <p:extLst>
              <p:ext uri="{D42A27DB-BD31-4B8C-83A1-F6EECF244321}">
                <p14:modId xmlns:p14="http://schemas.microsoft.com/office/powerpoint/2010/main" xmlns="" val="3450711620"/>
              </p:ext>
            </p:extLst>
          </p:nvPr>
        </p:nvGraphicFramePr>
        <p:xfrm>
          <a:off x="1331640" y="1741264"/>
          <a:ext cx="740968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103399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9632" y="274638"/>
            <a:ext cx="7674056" cy="1143000"/>
          </a:xfrm>
          <a:gradFill>
            <a:gsLst>
              <a:gs pos="0">
                <a:schemeClr val="accent1">
                  <a:lumMod val="5000"/>
                  <a:lumOff val="95000"/>
                </a:schemeClr>
              </a:gs>
              <a:gs pos="25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Autofit/>
          </a:bodyPr>
          <a:lstStyle/>
          <a:p>
            <a:pPr algn="ctr"/>
            <a:r>
              <a:rPr lang="ru-RU" sz="3200" b="1" dirty="0" err="1">
                <a:solidFill>
                  <a:srgbClr val="00B050"/>
                </a:solidFill>
                <a:effectLst>
                  <a:outerShdw blurRad="38100" dist="38100" dir="2700000" algn="tl">
                    <a:srgbClr val="000000">
                      <a:alpha val="43137"/>
                    </a:srgbClr>
                  </a:outerShdw>
                </a:effectLst>
              </a:rPr>
              <a:t>Чўл</a:t>
            </a:r>
            <a:r>
              <a:rPr lang="ru-RU" sz="3200" b="1" dirty="0">
                <a:solidFill>
                  <a:srgbClr val="00B050"/>
                </a:solidFill>
                <a:effectLst>
                  <a:outerShdw blurRad="38100" dist="38100" dir="2700000" algn="tl">
                    <a:srgbClr val="000000">
                      <a:alpha val="43137"/>
                    </a:srgbClr>
                  </a:outerShdw>
                </a:effectLst>
              </a:rPr>
              <a:t> </a:t>
            </a:r>
            <a:r>
              <a:rPr lang="ru-RU" sz="3200" b="1" dirty="0" err="1">
                <a:solidFill>
                  <a:srgbClr val="00B050"/>
                </a:solidFill>
                <a:effectLst>
                  <a:outerShdw blurRad="38100" dist="38100" dir="2700000" algn="tl">
                    <a:srgbClr val="000000">
                      <a:alpha val="43137"/>
                    </a:srgbClr>
                  </a:outerShdw>
                </a:effectLst>
              </a:rPr>
              <a:t>зонаси</a:t>
            </a:r>
            <a:r>
              <a:rPr lang="ru-RU" sz="3200" b="1" dirty="0">
                <a:solidFill>
                  <a:srgbClr val="00B050"/>
                </a:solidFill>
                <a:effectLst>
                  <a:outerShdw blurRad="38100" dist="38100" dir="2700000" algn="tl">
                    <a:srgbClr val="000000">
                      <a:alpha val="43137"/>
                    </a:srgbClr>
                  </a:outerShdw>
                </a:effectLst>
              </a:rPr>
              <a:t> </a:t>
            </a:r>
            <a:r>
              <a:rPr lang="ru-RU" sz="3200" b="1" dirty="0" err="1">
                <a:solidFill>
                  <a:srgbClr val="00B050"/>
                </a:solidFill>
                <a:effectLst>
                  <a:outerShdw blurRad="38100" dist="38100" dir="2700000" algn="tl">
                    <a:srgbClr val="000000">
                      <a:alpha val="43137"/>
                    </a:srgbClr>
                  </a:outerShdw>
                </a:effectLst>
              </a:rPr>
              <a:t>яйловларини</a:t>
            </a:r>
            <a:r>
              <a:rPr lang="ru-RU" sz="3200" b="1" dirty="0">
                <a:solidFill>
                  <a:srgbClr val="00B050"/>
                </a:solidFill>
                <a:effectLst>
                  <a:outerShdw blurRad="38100" dist="38100" dir="2700000" algn="tl">
                    <a:srgbClr val="000000">
                      <a:alpha val="43137"/>
                    </a:srgbClr>
                  </a:outerShdw>
                </a:effectLst>
              </a:rPr>
              <a:t> юза </a:t>
            </a:r>
            <a:r>
              <a:rPr lang="ru-RU" sz="3200" b="1" dirty="0" err="1">
                <a:solidFill>
                  <a:srgbClr val="00B050"/>
                </a:solidFill>
                <a:effectLst>
                  <a:outerShdw blurRad="38100" dist="38100" dir="2700000" algn="tl">
                    <a:srgbClr val="000000">
                      <a:alpha val="43137"/>
                    </a:srgbClr>
                  </a:outerShdw>
                </a:effectLst>
              </a:rPr>
              <a:t>яхшилашнинг</a:t>
            </a:r>
            <a:r>
              <a:rPr lang="ru-RU" sz="3200" b="1" dirty="0">
                <a:solidFill>
                  <a:srgbClr val="00B050"/>
                </a:solidFill>
                <a:effectLst>
                  <a:outerShdw blurRad="38100" dist="38100" dir="2700000" algn="tl">
                    <a:srgbClr val="000000">
                      <a:alpha val="43137"/>
                    </a:srgbClr>
                  </a:outerShdw>
                </a:effectLst>
              </a:rPr>
              <a:t> техник </a:t>
            </a:r>
            <a:r>
              <a:rPr lang="ru-RU" sz="3200" b="1" dirty="0" err="1">
                <a:solidFill>
                  <a:srgbClr val="00B050"/>
                </a:solidFill>
                <a:effectLst>
                  <a:outerShdw blurRad="38100" dist="38100" dir="2700000" algn="tl">
                    <a:srgbClr val="000000">
                      <a:alpha val="43137"/>
                    </a:srgbClr>
                  </a:outerShdw>
                </a:effectLst>
              </a:rPr>
              <a:t>усуллари</a:t>
            </a:r>
            <a:endParaRPr lang="ru-RU" sz="3200" b="1" dirty="0">
              <a:solidFill>
                <a:srgbClr val="00B050"/>
              </a:solidFill>
              <a:effectLst>
                <a:outerShdw blurRad="38100" dist="38100" dir="2700000" algn="tl">
                  <a:srgbClr val="000000">
                    <a:alpha val="43137"/>
                  </a:srgbClr>
                </a:outerShdw>
              </a:effectLst>
            </a:endParaRPr>
          </a:p>
        </p:txBody>
      </p:sp>
      <p:graphicFrame>
        <p:nvGraphicFramePr>
          <p:cNvPr id="4" name="Схема 3"/>
          <p:cNvGraphicFramePr/>
          <p:nvPr>
            <p:extLst>
              <p:ext uri="{D42A27DB-BD31-4B8C-83A1-F6EECF244321}">
                <p14:modId xmlns:p14="http://schemas.microsoft.com/office/powerpoint/2010/main" xmlns="" val="109067765"/>
              </p:ext>
            </p:extLst>
          </p:nvPr>
        </p:nvGraphicFramePr>
        <p:xfrm>
          <a:off x="0" y="1397000"/>
          <a:ext cx="8933688" cy="49609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7773068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34" y="214291"/>
            <a:ext cx="8229600" cy="500066"/>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ru-RU" sz="2800" b="1" dirty="0"/>
              <a:t>МАДАНИЙЛАШТИРИШ-ТЕХНИКА ИШЛАРИ</a:t>
            </a:r>
            <a:r>
              <a:rPr lang="uz-Cyrl-UZ" sz="2800" b="1" dirty="0" smtClean="0"/>
              <a:t>.</a:t>
            </a:r>
            <a:endParaRPr lang="ru-RU" sz="2800" b="1" dirty="0"/>
          </a:p>
        </p:txBody>
      </p:sp>
      <p:sp>
        <p:nvSpPr>
          <p:cNvPr id="9218" name="Rectangle 3"/>
          <p:cNvSpPr>
            <a:spLocks noGrp="1" noChangeArrowheads="1"/>
          </p:cNvSpPr>
          <p:nvPr>
            <p:ph sz="quarter" idx="1"/>
          </p:nvPr>
        </p:nvSpPr>
        <p:spPr>
          <a:xfrm>
            <a:off x="71406" y="785794"/>
            <a:ext cx="5106993" cy="6022974"/>
          </a:xfrm>
        </p:spPr>
        <p:txBody>
          <a:bodyPr>
            <a:noAutofit/>
          </a:bodyPr>
          <a:lstStyle/>
          <a:p>
            <a:pPr algn="just"/>
            <a:r>
              <a:rPr lang="ru-RU" sz="2400" dirty="0" err="1"/>
              <a:t>Маданийлаштириш</a:t>
            </a:r>
            <a:r>
              <a:rPr lang="ru-RU" sz="2400" dirty="0"/>
              <a:t>-техника </a:t>
            </a:r>
            <a:r>
              <a:rPr lang="ru-RU" sz="2400" dirty="0" err="1"/>
              <a:t>ишлари</a:t>
            </a:r>
            <a:r>
              <a:rPr lang="ru-RU" sz="2400" dirty="0"/>
              <a:t> </a:t>
            </a:r>
            <a:r>
              <a:rPr lang="ru-RU" sz="2400" dirty="0" err="1"/>
              <a:t>ўтлоқнинг</a:t>
            </a:r>
            <a:r>
              <a:rPr lang="ru-RU" sz="2400" dirty="0"/>
              <a:t> </a:t>
            </a:r>
            <a:r>
              <a:rPr lang="ru-RU" sz="2400" dirty="0" err="1"/>
              <a:t>фойдали</a:t>
            </a:r>
            <a:r>
              <a:rPr lang="ru-RU" sz="2400" dirty="0"/>
              <a:t> </a:t>
            </a:r>
            <a:r>
              <a:rPr lang="ru-RU" sz="2400" dirty="0" err="1"/>
              <a:t>озуқабоп</a:t>
            </a:r>
            <a:r>
              <a:rPr lang="ru-RU" sz="2400" dirty="0"/>
              <a:t> </a:t>
            </a:r>
            <a:r>
              <a:rPr lang="ru-RU" sz="2400" dirty="0" err="1"/>
              <a:t>ўтлар</a:t>
            </a:r>
            <a:r>
              <a:rPr lang="ru-RU" sz="2400" dirty="0"/>
              <a:t> </a:t>
            </a:r>
            <a:r>
              <a:rPr lang="ru-RU" sz="2400" dirty="0" err="1"/>
              <a:t>ўсадиган</a:t>
            </a:r>
            <a:r>
              <a:rPr lang="ru-RU" sz="2400" dirty="0"/>
              <a:t> </a:t>
            </a:r>
            <a:r>
              <a:rPr lang="ru-RU" sz="2400" dirty="0" err="1"/>
              <a:t>майдонини</a:t>
            </a:r>
            <a:r>
              <a:rPr lang="ru-RU" sz="2400" dirty="0"/>
              <a:t> </a:t>
            </a:r>
            <a:r>
              <a:rPr lang="ru-RU" sz="2400" dirty="0" err="1"/>
              <a:t>кенгайтириш</a:t>
            </a:r>
            <a:r>
              <a:rPr lang="ru-RU" sz="2400" dirty="0"/>
              <a:t>, </a:t>
            </a:r>
            <a:r>
              <a:rPr lang="ru-RU" sz="2400" dirty="0" err="1"/>
              <a:t>ўтлар</a:t>
            </a:r>
            <a:r>
              <a:rPr lang="ru-RU" sz="2400" dirty="0"/>
              <a:t> </a:t>
            </a:r>
            <a:r>
              <a:rPr lang="ru-RU" sz="2400" dirty="0" err="1"/>
              <a:t>ҳосилини</a:t>
            </a:r>
            <a:r>
              <a:rPr lang="ru-RU" sz="2400" dirty="0"/>
              <a:t> </a:t>
            </a:r>
            <a:r>
              <a:rPr lang="ru-RU" sz="2400" dirty="0" err="1"/>
              <a:t>ошириш</a:t>
            </a:r>
            <a:r>
              <a:rPr lang="ru-RU" sz="2400" dirty="0"/>
              <a:t> </a:t>
            </a:r>
            <a:r>
              <a:rPr lang="ru-RU" sz="2400" dirty="0" err="1"/>
              <a:t>ва</a:t>
            </a:r>
            <a:r>
              <a:rPr lang="ru-RU" sz="2400" dirty="0"/>
              <a:t> </a:t>
            </a:r>
            <a:r>
              <a:rPr lang="ru-RU" sz="2400" dirty="0" err="1"/>
              <a:t>пичан</a:t>
            </a:r>
            <a:r>
              <a:rPr lang="ru-RU" sz="2400" dirty="0"/>
              <a:t> </a:t>
            </a:r>
            <a:r>
              <a:rPr lang="ru-RU" sz="2400" dirty="0" err="1"/>
              <a:t>тайёрлаш</a:t>
            </a:r>
            <a:r>
              <a:rPr lang="ru-RU" sz="2400" dirty="0"/>
              <a:t> </a:t>
            </a:r>
            <a:r>
              <a:rPr lang="ru-RU" sz="2400" dirty="0" err="1"/>
              <a:t>учун</a:t>
            </a:r>
            <a:r>
              <a:rPr lang="ru-RU" sz="2400" dirty="0"/>
              <a:t> </a:t>
            </a:r>
            <a:r>
              <a:rPr lang="ru-RU" sz="2400" dirty="0" err="1"/>
              <a:t>механизмлардан</a:t>
            </a:r>
            <a:r>
              <a:rPr lang="ru-RU" sz="2400" dirty="0"/>
              <a:t> </a:t>
            </a:r>
            <a:r>
              <a:rPr lang="ru-RU" sz="2400" dirty="0" err="1"/>
              <a:t>яхшироқ</a:t>
            </a:r>
            <a:r>
              <a:rPr lang="ru-RU" sz="2400" dirty="0"/>
              <a:t> </a:t>
            </a:r>
            <a:r>
              <a:rPr lang="ru-RU" sz="2400" dirty="0" err="1"/>
              <a:t>фойдаланишга</a:t>
            </a:r>
            <a:r>
              <a:rPr lang="ru-RU" sz="2400" dirty="0"/>
              <a:t> </a:t>
            </a:r>
            <a:r>
              <a:rPr lang="ru-RU" sz="2400" dirty="0" err="1"/>
              <a:t>шароит</a:t>
            </a:r>
            <a:r>
              <a:rPr lang="ru-RU" sz="2400" dirty="0"/>
              <a:t> </a:t>
            </a:r>
            <a:r>
              <a:rPr lang="ru-RU" sz="2400" dirty="0" err="1"/>
              <a:t>яратиш</a:t>
            </a:r>
            <a:r>
              <a:rPr lang="ru-RU" sz="2400" dirty="0"/>
              <a:t> </a:t>
            </a:r>
            <a:r>
              <a:rPr lang="ru-RU" sz="2400" dirty="0" err="1"/>
              <a:t>учун</a:t>
            </a:r>
            <a:r>
              <a:rPr lang="ru-RU" sz="2400" dirty="0"/>
              <a:t> </a:t>
            </a:r>
            <a:r>
              <a:rPr lang="ru-RU" sz="2400" dirty="0" err="1"/>
              <a:t>бажариладиган</a:t>
            </a:r>
            <a:r>
              <a:rPr lang="ru-RU" sz="2400" dirty="0"/>
              <a:t> </a:t>
            </a:r>
            <a:r>
              <a:rPr lang="ru-RU" sz="2400" dirty="0" err="1"/>
              <a:t>ишлардир</a:t>
            </a:r>
            <a:r>
              <a:rPr lang="ru-RU" sz="2400" dirty="0"/>
              <a:t>. </a:t>
            </a:r>
            <a:endParaRPr lang="ru-RU" sz="2400" dirty="0" smtClean="0"/>
          </a:p>
          <a:p>
            <a:pPr algn="just"/>
            <a:r>
              <a:rPr lang="ru-RU" sz="2400" dirty="0" err="1" smtClean="0"/>
              <a:t>Бу</a:t>
            </a:r>
            <a:r>
              <a:rPr lang="ru-RU" sz="2400" dirty="0" smtClean="0"/>
              <a:t> </a:t>
            </a:r>
            <a:r>
              <a:rPr lang="ru-RU" sz="2400" dirty="0" err="1"/>
              <a:t>ишларга</a:t>
            </a:r>
            <a:r>
              <a:rPr lang="ru-RU" sz="2400" dirty="0"/>
              <a:t> </a:t>
            </a:r>
            <a:r>
              <a:rPr lang="ru-RU" sz="2400" dirty="0" err="1"/>
              <a:t>яйлов</a:t>
            </a:r>
            <a:r>
              <a:rPr lang="ru-RU" sz="2400" dirty="0"/>
              <a:t> </a:t>
            </a:r>
            <a:r>
              <a:rPr lang="ru-RU" sz="2400" dirty="0" err="1"/>
              <a:t>ва</a:t>
            </a:r>
            <a:r>
              <a:rPr lang="ru-RU" sz="2400" dirty="0"/>
              <a:t> </a:t>
            </a:r>
            <a:r>
              <a:rPr lang="ru-RU" sz="2400" dirty="0" err="1"/>
              <a:t>пичанзор</a:t>
            </a:r>
            <a:r>
              <a:rPr lang="ru-RU" sz="2400" dirty="0"/>
              <a:t> </a:t>
            </a:r>
            <a:r>
              <a:rPr lang="ru-RU" sz="2400" dirty="0" err="1"/>
              <a:t>майдонларни</a:t>
            </a:r>
            <a:r>
              <a:rPr lang="ru-RU" sz="2400" dirty="0"/>
              <a:t> </a:t>
            </a:r>
            <a:r>
              <a:rPr lang="ru-RU" sz="2400" dirty="0" err="1"/>
              <a:t>дарахт</a:t>
            </a:r>
            <a:r>
              <a:rPr lang="ru-RU" sz="2400" dirty="0"/>
              <a:t> </a:t>
            </a:r>
            <a:r>
              <a:rPr lang="ru-RU" sz="2400" dirty="0" err="1"/>
              <a:t>ва</a:t>
            </a:r>
            <a:r>
              <a:rPr lang="ru-RU" sz="2400" dirty="0"/>
              <a:t> </a:t>
            </a:r>
            <a:r>
              <a:rPr lang="ru-RU" sz="2400" dirty="0" err="1"/>
              <a:t>буталардан</a:t>
            </a:r>
            <a:r>
              <a:rPr lang="ru-RU" sz="2400" dirty="0"/>
              <a:t>, </a:t>
            </a:r>
            <a:r>
              <a:rPr lang="ru-RU" sz="2400" dirty="0" err="1"/>
              <a:t>турли</a:t>
            </a:r>
            <a:r>
              <a:rPr lang="ru-RU" sz="2400" dirty="0"/>
              <a:t> </a:t>
            </a:r>
            <a:r>
              <a:rPr lang="ru-RU" sz="2400" dirty="0" err="1"/>
              <a:t>ахлат</a:t>
            </a:r>
            <a:r>
              <a:rPr lang="ru-RU" sz="2400" dirty="0"/>
              <a:t> </a:t>
            </a:r>
            <a:r>
              <a:rPr lang="ru-RU" sz="2400" dirty="0" err="1"/>
              <a:t>ва</a:t>
            </a:r>
            <a:r>
              <a:rPr lang="ru-RU" sz="2400" dirty="0"/>
              <a:t> </a:t>
            </a:r>
            <a:r>
              <a:rPr lang="ru-RU" sz="2400" dirty="0" err="1"/>
              <a:t>тошлардан</a:t>
            </a:r>
            <a:r>
              <a:rPr lang="ru-RU" sz="2400" dirty="0"/>
              <a:t> </a:t>
            </a:r>
            <a:r>
              <a:rPr lang="ru-RU" sz="2400" dirty="0" err="1"/>
              <a:t>тозалаш</a:t>
            </a:r>
            <a:r>
              <a:rPr lang="ru-RU" sz="2400" dirty="0"/>
              <a:t> </a:t>
            </a:r>
            <a:r>
              <a:rPr lang="ru-RU" sz="2400" dirty="0" err="1"/>
              <a:t>ва</a:t>
            </a:r>
            <a:r>
              <a:rPr lang="ru-RU" sz="2400" dirty="0"/>
              <a:t> </a:t>
            </a:r>
            <a:r>
              <a:rPr lang="ru-RU" sz="2400" dirty="0" err="1"/>
              <a:t>тупроқ</a:t>
            </a:r>
            <a:r>
              <a:rPr lang="ru-RU" sz="2400" dirty="0"/>
              <a:t> </a:t>
            </a:r>
            <a:r>
              <a:rPr lang="ru-RU" sz="2400" dirty="0" err="1"/>
              <a:t>юзасини</a:t>
            </a:r>
            <a:r>
              <a:rPr lang="ru-RU" sz="2400" dirty="0"/>
              <a:t> </a:t>
            </a:r>
            <a:r>
              <a:rPr lang="ru-RU" sz="2400" dirty="0" err="1"/>
              <a:t>текислаш</a:t>
            </a:r>
            <a:r>
              <a:rPr lang="ru-RU" sz="2400" dirty="0"/>
              <a:t> </a:t>
            </a:r>
            <a:r>
              <a:rPr lang="ru-RU" sz="2400" dirty="0" err="1"/>
              <a:t>кабилар</a:t>
            </a:r>
            <a:r>
              <a:rPr lang="ru-RU" sz="2400" dirty="0"/>
              <a:t> </a:t>
            </a:r>
            <a:r>
              <a:rPr lang="ru-RU" sz="2400" dirty="0" err="1"/>
              <a:t>киради</a:t>
            </a:r>
            <a:r>
              <a:rPr lang="ru-RU" sz="2400" dirty="0"/>
              <a:t>.</a:t>
            </a:r>
            <a:endParaRPr lang="ru-RU" sz="2400" dirty="0" smtClean="0"/>
          </a:p>
        </p:txBody>
      </p:sp>
      <p:pic>
        <p:nvPicPr>
          <p:cNvPr id="2051" name="Picture 3" descr="C:\ЮНЕСКО\Слайдлар\Ем хашак етиштириш\рАСМЛАР\0_d8721_f8afa875_L.jpg"/>
          <p:cNvPicPr>
            <a:picLocks noChangeAspect="1" noChangeArrowheads="1"/>
          </p:cNvPicPr>
          <p:nvPr/>
        </p:nvPicPr>
        <p:blipFill>
          <a:blip r:embed="rId2"/>
          <a:srcRect/>
          <a:stretch>
            <a:fillRect/>
          </a:stretch>
        </p:blipFill>
        <p:spPr bwMode="auto">
          <a:xfrm>
            <a:off x="5286380" y="1071546"/>
            <a:ext cx="3613138" cy="2928958"/>
          </a:xfrm>
          <a:prstGeom prst="rect">
            <a:avLst/>
          </a:prstGeom>
          <a:noFill/>
        </p:spPr>
      </p:pic>
      <p:pic>
        <p:nvPicPr>
          <p:cNvPr id="2053" name="Picture 5" descr="C:\ЮНЕСКО\Слайдлар\Ем хашак етиштириш\рАСМЛАР\01.jpg"/>
          <p:cNvPicPr>
            <a:picLocks noChangeAspect="1" noChangeArrowheads="1"/>
          </p:cNvPicPr>
          <p:nvPr/>
        </p:nvPicPr>
        <p:blipFill>
          <a:blip r:embed="rId3"/>
          <a:srcRect/>
          <a:stretch>
            <a:fillRect/>
          </a:stretch>
        </p:blipFill>
        <p:spPr bwMode="auto">
          <a:xfrm>
            <a:off x="5557419" y="4286256"/>
            <a:ext cx="3157985" cy="214314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71414"/>
            <a:ext cx="8229600" cy="811213"/>
          </a:xfrm>
        </p:spPr>
        <p:txBody>
          <a:bodyPr>
            <a:normAutofit fontScale="90000"/>
          </a:bodyPr>
          <a:lstStyle/>
          <a:p>
            <a:pPr>
              <a:defRPr/>
            </a:pPr>
            <a:r>
              <a:rPr lang="ru-RU" b="1" dirty="0" err="1">
                <a:effectLst/>
              </a:rPr>
              <a:t>Дўнглик</a:t>
            </a:r>
            <a:r>
              <a:rPr lang="ru-RU" b="1" dirty="0">
                <a:effectLst/>
              </a:rPr>
              <a:t> </a:t>
            </a:r>
            <a:r>
              <a:rPr lang="ru-RU" b="1" dirty="0" err="1">
                <a:effectLst/>
              </a:rPr>
              <a:t>ва</a:t>
            </a:r>
            <a:r>
              <a:rPr lang="ru-RU" b="1" dirty="0">
                <a:effectLst/>
              </a:rPr>
              <a:t> </a:t>
            </a:r>
            <a:r>
              <a:rPr lang="ru-RU" b="1" dirty="0" err="1">
                <a:effectLst/>
              </a:rPr>
              <a:t>чуқурликларни</a:t>
            </a:r>
            <a:r>
              <a:rPr lang="ru-RU" b="1" dirty="0">
                <a:effectLst/>
              </a:rPr>
              <a:t> </a:t>
            </a:r>
            <a:r>
              <a:rPr lang="ru-RU" b="1" dirty="0" err="1">
                <a:effectLst/>
              </a:rPr>
              <a:t>текислаш</a:t>
            </a:r>
            <a:r>
              <a:rPr lang="ru-RU" cap="none" dirty="0" smtClean="0">
                <a:ln w="18415" cmpd="sng">
                  <a:solidFill>
                    <a:srgbClr val="0000FF"/>
                  </a:solidFill>
                  <a:prstDash val="solid"/>
                </a:ln>
                <a:solidFill>
                  <a:srgbClr val="0000FF"/>
                </a:solidFill>
                <a:effectLst>
                  <a:outerShdw blurRad="63500" dir="3600000" algn="tl" rotWithShape="0">
                    <a:srgbClr val="000000">
                      <a:alpha val="70000"/>
                    </a:srgbClr>
                  </a:outerShdw>
                </a:effectLst>
                <a:latin typeface="Times New Roman" pitchFamily="18" charset="0"/>
                <a:cs typeface="Times New Roman" pitchFamily="18" charset="0"/>
              </a:rPr>
              <a:t>.</a:t>
            </a:r>
            <a:endParaRPr lang="ru-RU" cap="none" dirty="0">
              <a:ln w="18415" cmpd="sng">
                <a:solidFill>
                  <a:srgbClr val="0000FF"/>
                </a:solidFill>
                <a:prstDash val="solid"/>
              </a:ln>
              <a:solidFill>
                <a:srgbClr val="0000FF"/>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857232"/>
            <a:ext cx="8497887" cy="2428892"/>
          </a:xfrm>
          <a:solidFill>
            <a:srgbClr val="0000FF"/>
          </a:solidFill>
        </p:spPr>
        <p:txBody>
          <a:bodyPr>
            <a:normAutofit/>
          </a:bodyPr>
          <a:lstStyle/>
          <a:p>
            <a:pPr algn="just">
              <a:buFont typeface="Wingdings" pitchFamily="2" charset="2"/>
              <a:buChar char="v"/>
            </a:pPr>
            <a:r>
              <a:rPr lang="uz-Cyrl-UZ" sz="2400" dirty="0">
                <a:solidFill>
                  <a:srgbClr val="FFFF00"/>
                </a:solidFill>
              </a:rPr>
              <a:t>Ўтлоқлардаги турли катталикдаги дўнглик ва чуқурликлар пичан ўришда ва ҳайвон боқишда анча қийинчиликлар туғдиради. Бу тадбир табиий озуқа майдонларини яхшилашда алоҳида аҳамиятга эгадир. Пичан тайёрлашни механизациялаш ва ҳайвонларни турли жароҳатлардан сақлаш ўтлоқ юзаси текис бўлиши билан боғлиқ</a:t>
            </a:r>
            <a:r>
              <a:rPr lang="uz-Cyrl-UZ" sz="2400" dirty="0" smtClean="0">
                <a:solidFill>
                  <a:srgbClr val="FFFF00"/>
                </a:solidFill>
              </a:rPr>
              <a:t>. </a:t>
            </a:r>
            <a:endParaRPr lang="ru-RU" sz="2400" dirty="0">
              <a:solidFill>
                <a:srgbClr val="FFFF00"/>
              </a:solidFill>
            </a:endParaRPr>
          </a:p>
        </p:txBody>
      </p:sp>
      <p:pic>
        <p:nvPicPr>
          <p:cNvPr id="4098" name="Picture 2" descr="C:\ЮНЕСКО\Слайдлар\Ем хашак етиштириш\рАСМЛАР\planirovschik_pochvy.jpg"/>
          <p:cNvPicPr>
            <a:picLocks noChangeAspect="1" noChangeArrowheads="1"/>
          </p:cNvPicPr>
          <p:nvPr/>
        </p:nvPicPr>
        <p:blipFill>
          <a:blip r:embed="rId2"/>
          <a:srcRect/>
          <a:stretch>
            <a:fillRect/>
          </a:stretch>
        </p:blipFill>
        <p:spPr bwMode="auto">
          <a:xfrm>
            <a:off x="214282" y="3429000"/>
            <a:ext cx="4286280" cy="3214710"/>
          </a:xfrm>
          <a:prstGeom prst="rect">
            <a:avLst/>
          </a:prstGeom>
          <a:noFill/>
        </p:spPr>
      </p:pic>
      <p:pic>
        <p:nvPicPr>
          <p:cNvPr id="4099" name="Picture 3" descr="C:\ЮНЕСКО\Слайдлар\Ем хашак етиштириш\рАСМЛАР\-photo-o20150406-1760416_big.jpg"/>
          <p:cNvPicPr>
            <a:picLocks noChangeAspect="1" noChangeArrowheads="1"/>
          </p:cNvPicPr>
          <p:nvPr/>
        </p:nvPicPr>
        <p:blipFill>
          <a:blip r:embed="rId3"/>
          <a:srcRect b="5091"/>
          <a:stretch>
            <a:fillRect/>
          </a:stretch>
        </p:blipFill>
        <p:spPr bwMode="auto">
          <a:xfrm>
            <a:off x="4722843" y="3500438"/>
            <a:ext cx="4206875" cy="3071834"/>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71414"/>
            <a:ext cx="8229600" cy="811213"/>
          </a:xfrm>
        </p:spPr>
        <p:txBody>
          <a:bodyPr/>
          <a:lstStyle/>
          <a:p>
            <a:pPr algn="ctr">
              <a:defRPr/>
            </a:pPr>
            <a:r>
              <a:rPr lang="ru-RU" b="1" dirty="0" err="1">
                <a:solidFill>
                  <a:srgbClr val="0000FF"/>
                </a:solidFill>
                <a:effectLst/>
              </a:rPr>
              <a:t>Сув</a:t>
            </a:r>
            <a:r>
              <a:rPr lang="ru-RU" b="1" dirty="0">
                <a:solidFill>
                  <a:srgbClr val="0000FF"/>
                </a:solidFill>
                <a:effectLst/>
              </a:rPr>
              <a:t> </a:t>
            </a:r>
            <a:r>
              <a:rPr lang="ru-RU" b="1" dirty="0" err="1">
                <a:solidFill>
                  <a:srgbClr val="0000FF"/>
                </a:solidFill>
                <a:effectLst/>
              </a:rPr>
              <a:t>режимини</a:t>
            </a:r>
            <a:r>
              <a:rPr lang="ru-RU" b="1" dirty="0">
                <a:solidFill>
                  <a:srgbClr val="0000FF"/>
                </a:solidFill>
                <a:effectLst/>
              </a:rPr>
              <a:t> </a:t>
            </a:r>
            <a:r>
              <a:rPr lang="ru-RU" b="1" dirty="0" err="1">
                <a:solidFill>
                  <a:srgbClr val="0000FF"/>
                </a:solidFill>
                <a:effectLst/>
              </a:rPr>
              <a:t>яхшилаш</a:t>
            </a:r>
            <a:r>
              <a:rPr lang="ru-RU" b="1" dirty="0" smtClean="0">
                <a:solidFill>
                  <a:srgbClr val="0000FF"/>
                </a:solidFill>
                <a:effectLst/>
              </a:rPr>
              <a:t>.</a:t>
            </a:r>
            <a:endParaRPr lang="ru-RU" b="1" cap="none" dirty="0">
              <a:ln w="1905"/>
              <a:solidFill>
                <a:srgbClr val="0000FF"/>
              </a:solidFill>
              <a:effectLst>
                <a:innerShdw blurRad="69850" dist="43180" dir="5400000">
                  <a:srgbClr val="000000">
                    <a:alpha val="65000"/>
                  </a:srgbClr>
                </a:inn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857232"/>
            <a:ext cx="8497887" cy="1857388"/>
          </a:xfrm>
          <a:pattFill prst="pct5">
            <a:fgClr>
              <a:srgbClr val="008080"/>
            </a:fgClr>
            <a:bgClr>
              <a:schemeClr val="bg1"/>
            </a:bgClr>
          </a:pattFill>
        </p:spPr>
        <p:txBody>
          <a:bodyPr>
            <a:normAutofit fontScale="92500"/>
          </a:bodyPr>
          <a:lstStyle/>
          <a:p>
            <a:pPr algn="just">
              <a:buFont typeface="Wingdings" pitchFamily="2" charset="2"/>
              <a:buChar char="v"/>
            </a:pPr>
            <a:r>
              <a:rPr lang="uz-Cyrl-UZ" sz="2400" dirty="0">
                <a:solidFill>
                  <a:srgbClr val="9933FF"/>
                </a:solidFill>
              </a:rPr>
              <a:t>Сув ўсимлик ҳаётининг асосий омилларидан. Ўсаётган ўт вазнининг 80-90 фоизи сувга тўғри келади. 1 гектар яхши ўтлоқдан вегетация даврида ўртача 5000 куб метр сув буғланади. Тупроқ намлиги дала нам сиғимига нисбатан 70-80 фоиз бўлганда ўтлоқдаги кўпйиллик ўтлар яхши ўсиб ривожланади.. </a:t>
            </a:r>
            <a:endParaRPr lang="ru-RU" sz="2400" dirty="0">
              <a:solidFill>
                <a:srgbClr val="9933FF"/>
              </a:solidFill>
            </a:endParaRPr>
          </a:p>
        </p:txBody>
      </p:sp>
      <p:pic>
        <p:nvPicPr>
          <p:cNvPr id="5122" name="Picture 2" descr="C:\ЮНЕСКО\Слайдлар\Ем хашак етиштириш\рАСМЛАР\vodny-j-rezhim.jpg"/>
          <p:cNvPicPr>
            <a:picLocks noChangeAspect="1" noChangeArrowheads="1"/>
          </p:cNvPicPr>
          <p:nvPr/>
        </p:nvPicPr>
        <p:blipFill>
          <a:blip r:embed="rId2"/>
          <a:srcRect t="7500"/>
          <a:stretch>
            <a:fillRect/>
          </a:stretch>
        </p:blipFill>
        <p:spPr bwMode="auto">
          <a:xfrm>
            <a:off x="4857752" y="3429000"/>
            <a:ext cx="4038655" cy="3143272"/>
          </a:xfrm>
          <a:prstGeom prst="rect">
            <a:avLst/>
          </a:prstGeom>
          <a:noFill/>
        </p:spPr>
      </p:pic>
      <p:pic>
        <p:nvPicPr>
          <p:cNvPr id="5123" name="Picture 3" descr="C:\ЮНЕСКО\Слайдлар\Ем хашак етиштириш\рАСМЛАР\02.jpg"/>
          <p:cNvPicPr>
            <a:picLocks noChangeAspect="1" noChangeArrowheads="1"/>
          </p:cNvPicPr>
          <p:nvPr/>
        </p:nvPicPr>
        <p:blipFill>
          <a:blip r:embed="rId3"/>
          <a:srcRect/>
          <a:stretch>
            <a:fillRect/>
          </a:stretch>
        </p:blipFill>
        <p:spPr bwMode="auto">
          <a:xfrm>
            <a:off x="304799" y="3371872"/>
            <a:ext cx="4410077" cy="32004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142876" y="1054100"/>
            <a:ext cx="4857752" cy="4589478"/>
          </a:xfrm>
        </p:spPr>
        <p:style>
          <a:lnRef idx="0">
            <a:schemeClr val="accent4"/>
          </a:lnRef>
          <a:fillRef idx="3">
            <a:schemeClr val="accent4"/>
          </a:fillRef>
          <a:effectRef idx="3">
            <a:schemeClr val="accent4"/>
          </a:effectRef>
          <a:fontRef idx="minor">
            <a:schemeClr val="lt1"/>
          </a:fontRef>
        </p:style>
        <p:txBody>
          <a:bodyPr>
            <a:noAutofit/>
          </a:bodyPr>
          <a:lstStyle/>
          <a:p>
            <a:pPr algn="just">
              <a:lnSpc>
                <a:spcPct val="90000"/>
              </a:lnSpc>
            </a:pPr>
            <a:r>
              <a:rPr lang="ru-RU" sz="2000" dirty="0" err="1">
                <a:latin typeface="Times New Roman" pitchFamily="18" charset="0"/>
                <a:cs typeface="Times New Roman" pitchFamily="18" charset="0"/>
              </a:rPr>
              <a:t>Ҳосилдорлик</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тупроқдаги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микроорганизмлар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фаолияти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тупроқ</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озуқа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ҳаво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режимлари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тупроқдаги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сув</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миқдорига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боғлиқдир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Ўзбекистоннинг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ёғингарчилик</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кам</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бўладиган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суғорилмайдиган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яйлов</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пичанзорларида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ерости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сувлари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ўсимликлар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ўсиши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учун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жуда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аҳамиятли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ҳисобланади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Турли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ўтлар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учун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ерости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сувларининг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чуқурлиги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ҳар</a:t>
            </a:r>
            <a:r>
              <a:rPr lang="ru-RU" sz="2000" dirty="0">
                <a:latin typeface="Times New Roman" pitchFamily="18" charset="0"/>
                <a:cs typeface="Times New Roman" pitchFamily="18" charset="0"/>
              </a:rPr>
              <a:t> хил </a:t>
            </a:r>
            <a:r>
              <a:rPr lang="ru-RU" sz="2000" dirty="0" err="1">
                <a:latin typeface="Times New Roman" pitchFamily="18" charset="0"/>
                <a:cs typeface="Times New Roman" pitchFamily="18" charset="0"/>
              </a:rPr>
              <a:t>бўлгани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маъқул</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саналади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Одатда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яйловларда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ерости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сувларининг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чуқурлиги</a:t>
            </a:r>
            <a:r>
              <a:rPr lang="ru-RU" sz="2000" dirty="0">
                <a:latin typeface="Times New Roman" pitchFamily="18" charset="0"/>
                <a:cs typeface="Times New Roman" pitchFamily="18" charset="0"/>
              </a:rPr>
              <a:t> 80-90 см, </a:t>
            </a:r>
            <a:r>
              <a:rPr lang="ru-RU" sz="2000" dirty="0" err="1">
                <a:latin typeface="Times New Roman" pitchFamily="18" charset="0"/>
                <a:cs typeface="Times New Roman" pitchFamily="18" charset="0"/>
              </a:rPr>
              <a:t>пичан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ўриш</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учун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фойдаланиладиган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майдонларда</a:t>
            </a:r>
            <a:r>
              <a:rPr lang="ru-RU" sz="2000" dirty="0">
                <a:latin typeface="Times New Roman" pitchFamily="18" charset="0"/>
                <a:cs typeface="Times New Roman" pitchFamily="18" charset="0"/>
              </a:rPr>
              <a:t> 60-70 см </a:t>
            </a:r>
            <a:r>
              <a:rPr lang="ru-RU" sz="2000" dirty="0" err="1">
                <a:latin typeface="Times New Roman" pitchFamily="18" charset="0"/>
                <a:cs typeface="Times New Roman" pitchFamily="18" charset="0"/>
              </a:rPr>
              <a:t>бўлиши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маъқул</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ҳисобланади</a:t>
            </a:r>
            <a:endParaRPr lang="ru-RU" sz="2000" dirty="0" smtClean="0">
              <a:latin typeface="Times New Roman" pitchFamily="18" charset="0"/>
              <a:cs typeface="Times New Roman" pitchFamily="18" charset="0"/>
            </a:endParaRPr>
          </a:p>
        </p:txBody>
      </p:sp>
      <p:sp>
        <p:nvSpPr>
          <p:cNvPr id="4" name="Rectangle 2"/>
          <p:cNvSpPr txBox="1">
            <a:spLocks noChangeArrowheads="1"/>
          </p:cNvSpPr>
          <p:nvPr/>
        </p:nvSpPr>
        <p:spPr bwMode="auto">
          <a:xfrm>
            <a:off x="1571604" y="71414"/>
            <a:ext cx="5286412" cy="4826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b" anchorCtr="0" compatLnSpc="1">
            <a:prstTxWarp prst="textNoShape">
              <a:avLst/>
            </a:prstTxWarp>
          </a:bodyPr>
          <a:lstStyle/>
          <a:p>
            <a:pPr lvl="0" algn="ctr" eaLnBrk="0" hangingPunct="0">
              <a:lnSpc>
                <a:spcPct val="90000"/>
              </a:lnSpc>
              <a:defRPr/>
            </a:pPr>
            <a:r>
              <a:rPr lang="ru-RU" sz="2200" b="1" i="1" kern="0" dirty="0" err="1">
                <a:solidFill>
                  <a:srgbClr val="0000FF"/>
                </a:solidFill>
                <a:effectLst>
                  <a:outerShdw blurRad="38100" dist="38100" dir="2700000" algn="tl">
                    <a:srgbClr val="C0C0C0"/>
                  </a:outerShdw>
                </a:effectLst>
                <a:latin typeface="+mj-lt"/>
                <a:ea typeface="+mj-ea"/>
                <a:cs typeface="+mj-cs"/>
              </a:rPr>
              <a:t>Ҳосилдорлик</a:t>
            </a:r>
            <a:endParaRPr kumimoji="0" lang="ru-RU" sz="2200" b="1" i="0" u="none" strike="noStrike" kern="0" cap="none" spc="0" normalizeH="0" baseline="0" noProof="0" dirty="0">
              <a:ln>
                <a:noFill/>
              </a:ln>
              <a:solidFill>
                <a:srgbClr val="0000FF"/>
              </a:solidFill>
              <a:effectLst>
                <a:outerShdw blurRad="38100" dist="38100" dir="2700000" algn="tl">
                  <a:srgbClr val="C0C0C0"/>
                </a:outerShdw>
              </a:effectLst>
              <a:uLnTx/>
              <a:uFillTx/>
              <a:latin typeface="+mj-lt"/>
              <a:ea typeface="+mj-ea"/>
              <a:cs typeface="+mj-cs"/>
            </a:endParaRPr>
          </a:p>
        </p:txBody>
      </p:sp>
      <p:pic>
        <p:nvPicPr>
          <p:cNvPr id="6146" name="Picture 2" descr="C:\ЮНЕСКО\Слайдлар\Ем хашак етиштириш\рАСМЛАР\000022_E02B9F251CEB3C304325817B002759E2_174531.jpg"/>
          <p:cNvPicPr>
            <a:picLocks noChangeAspect="1" noChangeArrowheads="1"/>
          </p:cNvPicPr>
          <p:nvPr/>
        </p:nvPicPr>
        <p:blipFill>
          <a:blip r:embed="rId2"/>
          <a:srcRect b="12671"/>
          <a:stretch>
            <a:fillRect/>
          </a:stretch>
        </p:blipFill>
        <p:spPr bwMode="auto">
          <a:xfrm>
            <a:off x="4975284" y="571480"/>
            <a:ext cx="4168716" cy="2428892"/>
          </a:xfrm>
          <a:prstGeom prst="rect">
            <a:avLst/>
          </a:prstGeom>
          <a:noFill/>
        </p:spPr>
      </p:pic>
      <p:pic>
        <p:nvPicPr>
          <p:cNvPr id="6147" name="Picture 3" descr="C:\ЮНЕСКО\Слайдлар\Ем хашак етиштириш\рАСМЛАР\скачанные файлы (14).jpg"/>
          <p:cNvPicPr>
            <a:picLocks noChangeAspect="1" noChangeArrowheads="1"/>
          </p:cNvPicPr>
          <p:nvPr/>
        </p:nvPicPr>
        <p:blipFill>
          <a:blip r:embed="rId3"/>
          <a:srcRect/>
          <a:stretch>
            <a:fillRect/>
          </a:stretch>
        </p:blipFill>
        <p:spPr bwMode="auto">
          <a:xfrm>
            <a:off x="5143504" y="3143248"/>
            <a:ext cx="3857652" cy="250033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ru-RU" sz="2400" b="1" dirty="0" err="1">
                <a:effectLst/>
              </a:rPr>
              <a:t>Ўғитлар</a:t>
            </a:r>
            <a:r>
              <a:rPr lang="ru-RU" sz="2400" b="1" dirty="0" smtClean="0">
                <a:effectLst/>
              </a:rPr>
              <a:t>.</a:t>
            </a: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3000364" y="642918"/>
            <a:ext cx="5857916" cy="5929330"/>
          </a:xfrm>
        </p:spPr>
        <p:style>
          <a:lnRef idx="0">
            <a:schemeClr val="accent4"/>
          </a:lnRef>
          <a:fillRef idx="3">
            <a:schemeClr val="accent4"/>
          </a:fillRef>
          <a:effectRef idx="3">
            <a:schemeClr val="accent4"/>
          </a:effectRef>
          <a:fontRef idx="minor">
            <a:schemeClr val="lt1"/>
          </a:fontRef>
        </p:style>
        <p:txBody>
          <a:bodyPr/>
          <a:lstStyle/>
          <a:p>
            <a:pPr algn="just"/>
            <a:r>
              <a:rPr lang="ru-RU" sz="2600" dirty="0" err="1"/>
              <a:t>Ўғитлар</a:t>
            </a:r>
            <a:r>
              <a:rPr lang="ru-RU" sz="2600" dirty="0"/>
              <a:t> </a:t>
            </a:r>
            <a:r>
              <a:rPr lang="ru-RU" sz="2600" dirty="0" err="1"/>
              <a:t>ўтлар</a:t>
            </a:r>
            <a:r>
              <a:rPr lang="ru-RU" sz="2600" dirty="0"/>
              <a:t> </a:t>
            </a:r>
            <a:r>
              <a:rPr lang="ru-RU" sz="2600" dirty="0" err="1"/>
              <a:t>ҳосилини</a:t>
            </a:r>
            <a:r>
              <a:rPr lang="ru-RU" sz="2600" dirty="0"/>
              <a:t> </a:t>
            </a:r>
            <a:r>
              <a:rPr lang="ru-RU" sz="2600" dirty="0" err="1"/>
              <a:t>кўпайтиришнинг</a:t>
            </a:r>
            <a:r>
              <a:rPr lang="ru-RU" sz="2600" dirty="0"/>
              <a:t> </a:t>
            </a:r>
            <a:r>
              <a:rPr lang="ru-RU" sz="2600" dirty="0" err="1"/>
              <a:t>энг</a:t>
            </a:r>
            <a:r>
              <a:rPr lang="ru-RU" sz="2600" dirty="0"/>
              <a:t> </a:t>
            </a:r>
            <a:r>
              <a:rPr lang="ru-RU" sz="2600" dirty="0" err="1"/>
              <a:t>муҳим</a:t>
            </a:r>
            <a:r>
              <a:rPr lang="ru-RU" sz="2600" dirty="0"/>
              <a:t> </a:t>
            </a:r>
            <a:r>
              <a:rPr lang="ru-RU" sz="2600" dirty="0" err="1"/>
              <a:t>омили</a:t>
            </a:r>
            <a:r>
              <a:rPr lang="ru-RU" sz="2600" dirty="0"/>
              <a:t> </a:t>
            </a:r>
            <a:r>
              <a:rPr lang="ru-RU" sz="2600" dirty="0" err="1"/>
              <a:t>саналади</a:t>
            </a:r>
            <a:r>
              <a:rPr lang="ru-RU" sz="2600" dirty="0"/>
              <a:t>. </a:t>
            </a:r>
            <a:r>
              <a:rPr lang="ru-RU" sz="2600" dirty="0" err="1"/>
              <a:t>Ўтлар</a:t>
            </a:r>
            <a:r>
              <a:rPr lang="ru-RU" sz="2600" dirty="0"/>
              <a:t> </a:t>
            </a:r>
            <a:r>
              <a:rPr lang="ru-RU" sz="2600" dirty="0" err="1"/>
              <a:t>тупроқда</a:t>
            </a:r>
            <a:r>
              <a:rPr lang="ru-RU" sz="2600" dirty="0"/>
              <a:t> </a:t>
            </a:r>
            <a:r>
              <a:rPr lang="ru-RU" sz="2600" dirty="0" err="1"/>
              <a:t>етарли</a:t>
            </a:r>
            <a:r>
              <a:rPr lang="ru-RU" sz="2600" dirty="0"/>
              <a:t> </a:t>
            </a:r>
            <a:r>
              <a:rPr lang="ru-RU" sz="2600" dirty="0" err="1"/>
              <a:t>миқдорда</a:t>
            </a:r>
            <a:r>
              <a:rPr lang="ru-RU" sz="2600" dirty="0"/>
              <a:t> </a:t>
            </a:r>
            <a:r>
              <a:rPr lang="ru-RU" sz="2600" dirty="0" err="1"/>
              <a:t>озуқа</a:t>
            </a:r>
            <a:r>
              <a:rPr lang="ru-RU" sz="2600" dirty="0"/>
              <a:t> </a:t>
            </a:r>
            <a:r>
              <a:rPr lang="ru-RU" sz="2600" dirty="0" err="1"/>
              <a:t>моддалар</a:t>
            </a:r>
            <a:r>
              <a:rPr lang="ru-RU" sz="2600" dirty="0"/>
              <a:t> </a:t>
            </a:r>
            <a:r>
              <a:rPr lang="ru-RU" sz="2600" dirty="0" err="1"/>
              <a:t>бўлгандагина</a:t>
            </a:r>
            <a:r>
              <a:rPr lang="ru-RU" sz="2600" dirty="0"/>
              <a:t> </a:t>
            </a:r>
            <a:r>
              <a:rPr lang="ru-RU" sz="2600" dirty="0" err="1"/>
              <a:t>яхши</a:t>
            </a:r>
            <a:r>
              <a:rPr lang="ru-RU" sz="2600" dirty="0"/>
              <a:t> </a:t>
            </a:r>
            <a:r>
              <a:rPr lang="ru-RU" sz="2600" dirty="0" err="1"/>
              <a:t>ҳосил</a:t>
            </a:r>
            <a:r>
              <a:rPr lang="ru-RU" sz="2600" dirty="0"/>
              <a:t> </a:t>
            </a:r>
            <a:r>
              <a:rPr lang="ru-RU" sz="2600" dirty="0" err="1"/>
              <a:t>беради</a:t>
            </a:r>
            <a:r>
              <a:rPr lang="ru-RU" sz="2600" dirty="0"/>
              <a:t>. </a:t>
            </a:r>
            <a:r>
              <a:rPr lang="ru-RU" sz="2600" dirty="0" err="1"/>
              <a:t>Ўсимлик</a:t>
            </a:r>
            <a:r>
              <a:rPr lang="ru-RU" sz="2600" dirty="0"/>
              <a:t> </a:t>
            </a:r>
            <a:r>
              <a:rPr lang="ru-RU" sz="2600" dirty="0" err="1"/>
              <a:t>учун</a:t>
            </a:r>
            <a:r>
              <a:rPr lang="ru-RU" sz="2600" dirty="0"/>
              <a:t> </a:t>
            </a:r>
            <a:r>
              <a:rPr lang="ru-RU" sz="2600" dirty="0" err="1"/>
              <a:t>асосий</a:t>
            </a:r>
            <a:r>
              <a:rPr lang="ru-RU" sz="2600" dirty="0"/>
              <a:t> </a:t>
            </a:r>
            <a:r>
              <a:rPr lang="ru-RU" sz="2600" dirty="0" err="1"/>
              <a:t>озуқа</a:t>
            </a:r>
            <a:r>
              <a:rPr lang="ru-RU" sz="2600" dirty="0"/>
              <a:t> </a:t>
            </a:r>
            <a:r>
              <a:rPr lang="ru-RU" sz="2600" dirty="0" err="1"/>
              <a:t>элементлари</a:t>
            </a:r>
            <a:r>
              <a:rPr lang="ru-RU" sz="2600" dirty="0"/>
              <a:t> - азот, фосфор, </a:t>
            </a:r>
            <a:r>
              <a:rPr lang="ru-RU" sz="2600" dirty="0" err="1"/>
              <a:t>калийдир</a:t>
            </a:r>
            <a:r>
              <a:rPr lang="ru-RU" sz="2600" dirty="0"/>
              <a:t>, </a:t>
            </a:r>
            <a:r>
              <a:rPr lang="ru-RU" sz="2600" dirty="0" err="1"/>
              <a:t>аммо</a:t>
            </a:r>
            <a:r>
              <a:rPr lang="ru-RU" sz="2600" dirty="0"/>
              <a:t> </a:t>
            </a:r>
            <a:r>
              <a:rPr lang="ru-RU" sz="2600" dirty="0" err="1"/>
              <a:t>ўсимлик</a:t>
            </a:r>
            <a:r>
              <a:rPr lang="ru-RU" sz="2600" dirty="0"/>
              <a:t> </a:t>
            </a:r>
            <a:r>
              <a:rPr lang="ru-RU" sz="2600" dirty="0" err="1"/>
              <a:t>учун</a:t>
            </a:r>
            <a:r>
              <a:rPr lang="ru-RU" sz="2600" dirty="0"/>
              <a:t> </a:t>
            </a:r>
            <a:r>
              <a:rPr lang="ru-RU" sz="2600" dirty="0" err="1"/>
              <a:t>мис</a:t>
            </a:r>
            <a:r>
              <a:rPr lang="ru-RU" sz="2600" dirty="0"/>
              <a:t>, бор, марганец, кальций, </a:t>
            </a:r>
            <a:r>
              <a:rPr lang="ru-RU" sz="2600" dirty="0" err="1"/>
              <a:t>олтингугурт</a:t>
            </a:r>
            <a:r>
              <a:rPr lang="ru-RU" sz="2600" dirty="0"/>
              <a:t>, </a:t>
            </a:r>
            <a:r>
              <a:rPr lang="ru-RU" sz="2600" dirty="0" err="1"/>
              <a:t>рух</a:t>
            </a:r>
            <a:r>
              <a:rPr lang="ru-RU" sz="2600" dirty="0"/>
              <a:t>, молибден </a:t>
            </a:r>
            <a:r>
              <a:rPr lang="ru-RU" sz="2600" dirty="0" err="1"/>
              <a:t>ва</a:t>
            </a:r>
            <a:r>
              <a:rPr lang="ru-RU" sz="2600" dirty="0"/>
              <a:t> </a:t>
            </a:r>
            <a:r>
              <a:rPr lang="ru-RU" sz="2600" dirty="0" err="1"/>
              <a:t>бошқа</a:t>
            </a:r>
            <a:r>
              <a:rPr lang="ru-RU" sz="2600" dirty="0"/>
              <a:t> </a:t>
            </a:r>
            <a:r>
              <a:rPr lang="ru-RU" sz="2600" dirty="0" err="1"/>
              <a:t>элементлар</a:t>
            </a:r>
            <a:r>
              <a:rPr lang="ru-RU" sz="2600" dirty="0"/>
              <a:t> </a:t>
            </a:r>
            <a:r>
              <a:rPr lang="ru-RU" sz="2600" dirty="0" err="1"/>
              <a:t>ҳам</a:t>
            </a:r>
            <a:r>
              <a:rPr lang="ru-RU" sz="2600" dirty="0"/>
              <a:t> </a:t>
            </a:r>
            <a:r>
              <a:rPr lang="ru-RU" sz="2600" dirty="0" err="1"/>
              <a:t>зарурдир</a:t>
            </a:r>
            <a:r>
              <a:rPr lang="ru-RU" sz="2600" dirty="0"/>
              <a:t>. </a:t>
            </a:r>
            <a:endParaRPr lang="ru-RU" sz="2600" dirty="0" smtClean="0"/>
          </a:p>
        </p:txBody>
      </p:sp>
      <p:pic>
        <p:nvPicPr>
          <p:cNvPr id="7170" name="Picture 2" descr="C:\ЮНЕСКО\Слайдлар\Ем хашак етиштириш\рАСМЛАР\скачанные файлы (15).jpg"/>
          <p:cNvPicPr>
            <a:picLocks noChangeAspect="1" noChangeArrowheads="1"/>
          </p:cNvPicPr>
          <p:nvPr/>
        </p:nvPicPr>
        <p:blipFill>
          <a:blip r:embed="rId2"/>
          <a:srcRect/>
          <a:stretch>
            <a:fillRect/>
          </a:stretch>
        </p:blipFill>
        <p:spPr bwMode="auto">
          <a:xfrm>
            <a:off x="214282" y="785794"/>
            <a:ext cx="2514600" cy="2286016"/>
          </a:xfrm>
          <a:prstGeom prst="rect">
            <a:avLst/>
          </a:prstGeom>
          <a:noFill/>
        </p:spPr>
      </p:pic>
      <p:pic>
        <p:nvPicPr>
          <p:cNvPr id="7171" name="Picture 3" descr="C:\ЮНЕСКО\Слайдлар\Ем хашак етиштириш\рАСМЛАР\b32804c8.jpg"/>
          <p:cNvPicPr>
            <a:picLocks noChangeAspect="1" noChangeArrowheads="1"/>
          </p:cNvPicPr>
          <p:nvPr/>
        </p:nvPicPr>
        <p:blipFill>
          <a:blip r:embed="rId3"/>
          <a:srcRect/>
          <a:stretch>
            <a:fillRect/>
          </a:stretch>
        </p:blipFill>
        <p:spPr bwMode="auto">
          <a:xfrm>
            <a:off x="214282" y="3714752"/>
            <a:ext cx="2651125" cy="2878155"/>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0">
            <a:schemeClr val="accent4"/>
          </a:lnRef>
          <a:fillRef idx="3">
            <a:schemeClr val="accent4"/>
          </a:fillRef>
          <a:effectRef idx="3">
            <a:schemeClr val="accent4"/>
          </a:effectRef>
          <a:fontRef idx="minor">
            <a:schemeClr val="lt1"/>
          </a:fontRef>
        </p:style>
        <p:txBody>
          <a:bodyPr/>
          <a:lstStyle/>
          <a:p>
            <a:r>
              <a:rPr lang="ru-RU" sz="3600" dirty="0"/>
              <a:t>Минерал </a:t>
            </a:r>
            <a:r>
              <a:rPr lang="ru-RU" sz="3600" dirty="0" err="1"/>
              <a:t>ўғитларнинг</a:t>
            </a:r>
            <a:r>
              <a:rPr lang="ru-RU" sz="3600" dirty="0"/>
              <a:t> </a:t>
            </a:r>
            <a:r>
              <a:rPr lang="ru-RU" sz="3600" dirty="0" err="1"/>
              <a:t>ўтзорнинг</a:t>
            </a:r>
            <a:r>
              <a:rPr lang="ru-RU" sz="3600" dirty="0"/>
              <a:t> ботаник </a:t>
            </a:r>
            <a:r>
              <a:rPr lang="ru-RU" sz="3600" dirty="0" err="1"/>
              <a:t>таркибига</a:t>
            </a:r>
            <a:r>
              <a:rPr lang="ru-RU" sz="3600" dirty="0"/>
              <a:t> </a:t>
            </a:r>
            <a:r>
              <a:rPr lang="ru-RU" sz="3600" dirty="0" err="1"/>
              <a:t>таъсири</a:t>
            </a:r>
            <a:endParaRPr lang="ru-RU" sz="3600" dirty="0"/>
          </a:p>
        </p:txBody>
      </p:sp>
      <p:graphicFrame>
        <p:nvGraphicFramePr>
          <p:cNvPr id="4" name="Таблица 3"/>
          <p:cNvGraphicFramePr>
            <a:graphicFrameLocks noGrp="1"/>
          </p:cNvGraphicFramePr>
          <p:nvPr>
            <p:extLst>
              <p:ext uri="{D42A27DB-BD31-4B8C-83A1-F6EECF244321}">
                <p14:modId xmlns:p14="http://schemas.microsoft.com/office/powerpoint/2010/main" xmlns="" val="4158953542"/>
              </p:ext>
            </p:extLst>
          </p:nvPr>
        </p:nvGraphicFramePr>
        <p:xfrm>
          <a:off x="251520" y="1916832"/>
          <a:ext cx="8784978" cy="4032447"/>
        </p:xfrm>
        <a:graphic>
          <a:graphicData uri="http://schemas.openxmlformats.org/drawingml/2006/table">
            <a:tbl>
              <a:tblPr>
                <a:tableStyleId>{E269D01E-BC32-4049-B463-5C60D7B0CCD2}</a:tableStyleId>
              </a:tblPr>
              <a:tblGrid>
                <a:gridCol w="1440160"/>
                <a:gridCol w="1944216"/>
                <a:gridCol w="2088232"/>
                <a:gridCol w="1944216"/>
                <a:gridCol w="1368154"/>
              </a:tblGrid>
              <a:tr h="773904">
                <a:tc>
                  <a:txBody>
                    <a:bodyPr/>
                    <a:lstStyle/>
                    <a:p>
                      <a:pPr indent="17780" algn="ctr" fontAlgn="base" hangingPunct="0">
                        <a:lnSpc>
                          <a:spcPct val="115000"/>
                        </a:lnSpc>
                        <a:spcAft>
                          <a:spcPts val="0"/>
                        </a:spcAft>
                      </a:pPr>
                      <a:r>
                        <a:rPr lang="ru-RU" sz="2000" dirty="0" err="1">
                          <a:effectLst/>
                        </a:rPr>
                        <a:t>Ўғитлар</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gridSpan="4">
                  <a:txBody>
                    <a:bodyPr/>
                    <a:lstStyle/>
                    <a:p>
                      <a:pPr algn="ctr" fontAlgn="base" hangingPunct="0">
                        <a:lnSpc>
                          <a:spcPct val="115000"/>
                        </a:lnSpc>
                        <a:spcAft>
                          <a:spcPts val="0"/>
                        </a:spcAft>
                      </a:pPr>
                      <a:r>
                        <a:rPr lang="ru-RU" sz="2000">
                          <a:effectLst/>
                        </a:rPr>
                        <a:t>Массага нисбатан миқдори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hMerge="1">
                  <a:txBody>
                    <a:bodyPr/>
                    <a:lstStyle/>
                    <a:p>
                      <a:endParaRPr lang="ru-RU"/>
                    </a:p>
                  </a:txBody>
                  <a:tcPr/>
                </a:tc>
                <a:tc hMerge="1">
                  <a:txBody>
                    <a:bodyPr/>
                    <a:lstStyle/>
                    <a:p>
                      <a:endParaRPr lang="ru-RU"/>
                    </a:p>
                  </a:txBody>
                  <a:tcPr/>
                </a:tc>
                <a:tc hMerge="1">
                  <a:txBody>
                    <a:bodyPr/>
                    <a:lstStyle/>
                    <a:p>
                      <a:endParaRPr lang="ru-RU"/>
                    </a:p>
                  </a:txBody>
                  <a:tcPr/>
                </a:tc>
              </a:tr>
              <a:tr h="936831">
                <a:tc>
                  <a:txBody>
                    <a:bodyPr/>
                    <a:lstStyle/>
                    <a:p>
                      <a:pPr indent="17780" algn="ctr" fontAlgn="base" hangingPunct="0">
                        <a:lnSpc>
                          <a:spcPct val="115000"/>
                        </a:lnSpc>
                        <a:spcAft>
                          <a:spcPts val="0"/>
                        </a:spcAft>
                      </a:pPr>
                      <a:r>
                        <a:rPr lang="ru-RU" sz="20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Дуккаклилар</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Қўнғирбошлар</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ҳар хил ўтлар</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Хилоллар</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r>
              <a:tr h="773904">
                <a:tc>
                  <a:txBody>
                    <a:bodyPr/>
                    <a:lstStyle/>
                    <a:p>
                      <a:pPr indent="17780" algn="ctr" fontAlgn="base" hangingPunct="0">
                        <a:lnSpc>
                          <a:spcPct val="115000"/>
                        </a:lnSpc>
                        <a:spcAft>
                          <a:spcPts val="0"/>
                        </a:spcAft>
                      </a:pPr>
                      <a:r>
                        <a:rPr lang="ru-RU" sz="2000">
                          <a:effectLst/>
                        </a:rPr>
                        <a:t>-</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8,1</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45,2</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35,3</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11,4</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r>
              <a:tr h="773904">
                <a:tc>
                  <a:txBody>
                    <a:bodyPr/>
                    <a:lstStyle/>
                    <a:p>
                      <a:pPr indent="17780" algn="ctr" fontAlgn="base" hangingPunct="0">
                        <a:lnSpc>
                          <a:spcPct val="115000"/>
                        </a:lnSpc>
                        <a:spcAft>
                          <a:spcPts val="0"/>
                        </a:spcAft>
                      </a:pPr>
                      <a:r>
                        <a:rPr lang="ru-RU" sz="2000">
                          <a:effectLst/>
                        </a:rPr>
                        <a:t>РК</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24,9</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45,7</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23,1</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6,4</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r>
              <a:tr h="773904">
                <a:tc>
                  <a:txBody>
                    <a:bodyPr/>
                    <a:lstStyle/>
                    <a:p>
                      <a:pPr indent="17780" algn="ctr" fontAlgn="base" hangingPunct="0">
                        <a:lnSpc>
                          <a:spcPct val="115000"/>
                        </a:lnSpc>
                        <a:spcAft>
                          <a:spcPts val="0"/>
                        </a:spcAft>
                      </a:pPr>
                      <a:r>
                        <a:rPr lang="ru-RU" sz="2000">
                          <a:effectLst/>
                        </a:rPr>
                        <a:t>NPK</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11,3</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64,5</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16,9</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dirty="0">
                          <a:effectLst/>
                        </a:rPr>
                        <a:t>7,3</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r>
            </a:tbl>
          </a:graphicData>
        </a:graphic>
      </p:graphicFrame>
    </p:spTree>
    <p:extLst>
      <p:ext uri="{BB962C8B-B14F-4D97-AF65-F5344CB8AC3E}">
        <p14:creationId xmlns:p14="http://schemas.microsoft.com/office/powerpoint/2010/main" xmlns="" val="16797244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ru-RU" sz="2400" b="1" i="1" dirty="0">
                <a:solidFill>
                  <a:srgbClr val="0033CC"/>
                </a:solidFill>
              </a:rPr>
              <a:t>Минерал </a:t>
            </a:r>
            <a:r>
              <a:rPr lang="ru-RU" sz="2400" b="1" i="1" dirty="0" err="1">
                <a:solidFill>
                  <a:srgbClr val="0033CC"/>
                </a:solidFill>
              </a:rPr>
              <a:t>ўғитлар</a:t>
            </a: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2" name="Объект 1"/>
          <p:cNvSpPr>
            <a:spLocks noGrp="1"/>
          </p:cNvSpPr>
          <p:nvPr>
            <p:ph idx="1"/>
          </p:nvPr>
        </p:nvSpPr>
        <p:spPr>
          <a:xfrm>
            <a:off x="385762" y="539731"/>
            <a:ext cx="8229600" cy="2601237"/>
          </a:xfrm>
        </p:spPr>
        <p:txBody>
          <a:bodyPr/>
          <a:lstStyle/>
          <a:p>
            <a:r>
              <a:rPr lang="ru-RU" sz="1500" b="1" dirty="0" err="1"/>
              <a:t>Азотли</a:t>
            </a:r>
            <a:r>
              <a:rPr lang="ru-RU" sz="1500" b="1" dirty="0"/>
              <a:t>, </a:t>
            </a:r>
            <a:r>
              <a:rPr lang="ru-RU" sz="1500" b="1" dirty="0" err="1"/>
              <a:t>фосфорли</a:t>
            </a:r>
            <a:r>
              <a:rPr lang="ru-RU" sz="1500" b="1" dirty="0"/>
              <a:t> </a:t>
            </a:r>
            <a:r>
              <a:rPr lang="ru-RU" sz="1500" b="1" dirty="0" err="1"/>
              <a:t>ва</a:t>
            </a:r>
            <a:r>
              <a:rPr lang="ru-RU" sz="1500" b="1" dirty="0"/>
              <a:t> </a:t>
            </a:r>
            <a:r>
              <a:rPr lang="ru-RU" sz="1500" b="1" dirty="0" err="1"/>
              <a:t>калийли</a:t>
            </a:r>
            <a:r>
              <a:rPr lang="ru-RU" sz="1500" b="1" dirty="0"/>
              <a:t> </a:t>
            </a:r>
            <a:r>
              <a:rPr lang="ru-RU" sz="1500" b="1" dirty="0" err="1"/>
              <a:t>ўғитлар</a:t>
            </a:r>
            <a:r>
              <a:rPr lang="ru-RU" sz="1500" b="1" dirty="0"/>
              <a:t> минерал </a:t>
            </a:r>
            <a:r>
              <a:rPr lang="ru-RU" sz="1500" b="1" dirty="0" err="1"/>
              <a:t>ҳисобланади</a:t>
            </a:r>
            <a:r>
              <a:rPr lang="ru-RU" sz="1500" b="1" dirty="0"/>
              <a:t>. </a:t>
            </a:r>
            <a:r>
              <a:rPr lang="ru-RU" sz="1500" b="1" dirty="0" err="1"/>
              <a:t>Уларни</a:t>
            </a:r>
            <a:r>
              <a:rPr lang="ru-RU" sz="1500" b="1" dirty="0"/>
              <a:t> </a:t>
            </a:r>
            <a:r>
              <a:rPr lang="ru-RU" sz="1500" b="1" dirty="0" err="1"/>
              <a:t>кимё</a:t>
            </a:r>
            <a:r>
              <a:rPr lang="ru-RU" sz="1500" b="1" dirty="0"/>
              <a:t> </a:t>
            </a:r>
            <a:r>
              <a:rPr lang="ru-RU" sz="1500" b="1" dirty="0" err="1"/>
              <a:t>саноати</a:t>
            </a:r>
            <a:r>
              <a:rPr lang="ru-RU" sz="1500" b="1" dirty="0"/>
              <a:t> </a:t>
            </a:r>
            <a:r>
              <a:rPr lang="ru-RU" sz="1500" b="1" dirty="0" err="1"/>
              <a:t>ишлаб</a:t>
            </a:r>
            <a:r>
              <a:rPr lang="ru-RU" sz="1500" b="1" dirty="0"/>
              <a:t> </a:t>
            </a:r>
            <a:r>
              <a:rPr lang="ru-RU" sz="1500" b="1" dirty="0" err="1"/>
              <a:t>чиқаради</a:t>
            </a:r>
            <a:r>
              <a:rPr lang="ru-RU" sz="1500" b="1" dirty="0"/>
              <a:t>. </a:t>
            </a:r>
            <a:r>
              <a:rPr lang="ru-RU" sz="1500" b="1" dirty="0" err="1"/>
              <a:t>Азотли</a:t>
            </a:r>
            <a:r>
              <a:rPr lang="ru-RU" sz="1500" b="1" dirty="0"/>
              <a:t> </a:t>
            </a:r>
            <a:r>
              <a:rPr lang="ru-RU" sz="1500" b="1" dirty="0" err="1"/>
              <a:t>ўғитлардан</a:t>
            </a:r>
            <a:r>
              <a:rPr lang="ru-RU" sz="1500" b="1" dirty="0"/>
              <a:t> </a:t>
            </a:r>
            <a:r>
              <a:rPr lang="ru-RU" sz="1500" b="1" dirty="0" err="1"/>
              <a:t>ўтлар</a:t>
            </a:r>
            <a:r>
              <a:rPr lang="ru-RU" sz="1500" b="1" dirty="0"/>
              <a:t> </a:t>
            </a:r>
            <a:r>
              <a:rPr lang="ru-RU" sz="1500" b="1" dirty="0" err="1"/>
              <a:t>учун</a:t>
            </a:r>
            <a:r>
              <a:rPr lang="ru-RU" sz="1500" b="1" dirty="0"/>
              <a:t> аммиак </a:t>
            </a:r>
            <a:r>
              <a:rPr lang="ru-RU" sz="1500" b="1" dirty="0" err="1"/>
              <a:t>селитраси</a:t>
            </a:r>
            <a:r>
              <a:rPr lang="ru-RU" sz="1500" b="1" dirty="0"/>
              <a:t> (</a:t>
            </a:r>
            <a:r>
              <a:rPr lang="ru-RU" sz="1500" b="1" dirty="0" err="1"/>
              <a:t>таркибида</a:t>
            </a:r>
            <a:r>
              <a:rPr lang="ru-RU" sz="1500" b="1" dirty="0"/>
              <a:t> 33-34% азот), аммоний сульфат (20% азот) </a:t>
            </a:r>
            <a:r>
              <a:rPr lang="ru-RU" sz="1500" b="1" dirty="0" err="1"/>
              <a:t>ва</a:t>
            </a:r>
            <a:r>
              <a:rPr lang="ru-RU" sz="1500" b="1" dirty="0"/>
              <a:t> мочевина (46 % азот) </a:t>
            </a:r>
            <a:r>
              <a:rPr lang="ru-RU" sz="1500" b="1" dirty="0" err="1"/>
              <a:t>кенг</a:t>
            </a:r>
            <a:r>
              <a:rPr lang="ru-RU" sz="1500" b="1" dirty="0"/>
              <a:t> </a:t>
            </a:r>
            <a:r>
              <a:rPr lang="ru-RU" sz="1500" b="1" dirty="0" err="1"/>
              <a:t>қўлланилади</a:t>
            </a:r>
            <a:r>
              <a:rPr lang="ru-RU" sz="1500" b="1" dirty="0"/>
              <a:t>. </a:t>
            </a:r>
            <a:r>
              <a:rPr lang="ru-RU" sz="1500" b="1" dirty="0" err="1"/>
              <a:t>Шунингдек</a:t>
            </a:r>
            <a:r>
              <a:rPr lang="ru-RU" sz="1500" b="1" dirty="0"/>
              <a:t>, </a:t>
            </a:r>
            <a:r>
              <a:rPr lang="ru-RU" sz="1500" b="1" dirty="0" err="1"/>
              <a:t>суюқ</a:t>
            </a:r>
            <a:r>
              <a:rPr lang="ru-RU" sz="1500" b="1" dirty="0"/>
              <a:t> </a:t>
            </a:r>
            <a:r>
              <a:rPr lang="ru-RU" sz="1500" b="1" dirty="0" err="1"/>
              <a:t>азотли</a:t>
            </a:r>
            <a:r>
              <a:rPr lang="ru-RU" sz="1500" b="1" dirty="0"/>
              <a:t> </a:t>
            </a:r>
            <a:r>
              <a:rPr lang="ru-RU" sz="1500" b="1" dirty="0" err="1"/>
              <a:t>ўғитлар</a:t>
            </a:r>
            <a:r>
              <a:rPr lang="ru-RU" sz="1500" b="1" dirty="0"/>
              <a:t> (</a:t>
            </a:r>
            <a:r>
              <a:rPr lang="ru-RU" sz="1500" b="1" dirty="0" err="1"/>
              <a:t>сувли</a:t>
            </a:r>
            <a:r>
              <a:rPr lang="ru-RU" sz="1500" b="1" dirty="0"/>
              <a:t> </a:t>
            </a:r>
            <a:r>
              <a:rPr lang="ru-RU" sz="1500" b="1" dirty="0" err="1"/>
              <a:t>ва</a:t>
            </a:r>
            <a:r>
              <a:rPr lang="ru-RU" sz="1500" b="1" dirty="0"/>
              <a:t> </a:t>
            </a:r>
            <a:r>
              <a:rPr lang="ru-RU" sz="1500" b="1" dirty="0" err="1"/>
              <a:t>сувсиз</a:t>
            </a:r>
            <a:r>
              <a:rPr lang="ru-RU" sz="1500" b="1" dirty="0"/>
              <a:t> аммиак) </a:t>
            </a:r>
            <a:r>
              <a:rPr lang="ru-RU" sz="1500" b="1" dirty="0" err="1"/>
              <a:t>ҳам</a:t>
            </a:r>
            <a:r>
              <a:rPr lang="ru-RU" sz="1500" b="1" dirty="0"/>
              <a:t> </a:t>
            </a:r>
            <a:r>
              <a:rPr lang="ru-RU" sz="1500" b="1" dirty="0" err="1"/>
              <a:t>ишлатилади</a:t>
            </a:r>
            <a:r>
              <a:rPr lang="ru-RU" sz="1500" b="1" dirty="0"/>
              <a:t>.</a:t>
            </a:r>
          </a:p>
          <a:p>
            <a:r>
              <a:rPr lang="ru-RU" sz="1500" b="1" dirty="0" err="1"/>
              <a:t>Ўтзорлар</a:t>
            </a:r>
            <a:r>
              <a:rPr lang="ru-RU" sz="1500" b="1" dirty="0"/>
              <a:t> </a:t>
            </a:r>
            <a:r>
              <a:rPr lang="ru-RU" sz="1500" b="1" dirty="0" err="1"/>
              <a:t>учун</a:t>
            </a:r>
            <a:r>
              <a:rPr lang="ru-RU" sz="1500" b="1" dirty="0"/>
              <a:t> </a:t>
            </a:r>
            <a:r>
              <a:rPr lang="ru-RU" sz="1500" b="1" dirty="0" err="1"/>
              <a:t>фосфорли</a:t>
            </a:r>
            <a:r>
              <a:rPr lang="ru-RU" sz="1500" b="1" dirty="0"/>
              <a:t> </a:t>
            </a:r>
            <a:r>
              <a:rPr lang="ru-RU" sz="1500" b="1" dirty="0" err="1"/>
              <a:t>ўғитлардан</a:t>
            </a:r>
            <a:r>
              <a:rPr lang="ru-RU" sz="1500" b="1" dirty="0"/>
              <a:t> суперфосфат (</a:t>
            </a:r>
            <a:r>
              <a:rPr lang="ru-RU" sz="1500" b="1" dirty="0" err="1"/>
              <a:t>таркибида</a:t>
            </a:r>
            <a:r>
              <a:rPr lang="ru-RU" sz="1500" b="1" dirty="0"/>
              <a:t> 20% </a:t>
            </a:r>
            <a:r>
              <a:rPr lang="ru-RU" sz="1500" b="1" dirty="0" err="1"/>
              <a:t>атрофида</a:t>
            </a:r>
            <a:r>
              <a:rPr lang="ru-RU" sz="1500" b="1" dirty="0"/>
              <a:t> </a:t>
            </a:r>
            <a:r>
              <a:rPr lang="en-US" sz="1500" b="1" dirty="0"/>
              <a:t>P2</a:t>
            </a:r>
            <a:r>
              <a:rPr lang="ru-RU" sz="1500" b="1" dirty="0"/>
              <a:t>О5), фосфорит </a:t>
            </a:r>
            <a:r>
              <a:rPr lang="ru-RU" sz="1500" b="1" dirty="0" err="1"/>
              <a:t>уни</a:t>
            </a:r>
            <a:r>
              <a:rPr lang="ru-RU" sz="1500" b="1" dirty="0"/>
              <a:t> (14% Р2О5) </a:t>
            </a:r>
            <a:r>
              <a:rPr lang="ru-RU" sz="1500" b="1" dirty="0" err="1"/>
              <a:t>ва</a:t>
            </a:r>
            <a:r>
              <a:rPr lang="ru-RU" sz="1500" b="1" dirty="0"/>
              <a:t> мартен </a:t>
            </a:r>
            <a:r>
              <a:rPr lang="ru-RU" sz="1500" b="1" dirty="0" err="1"/>
              <a:t>фосфатшлак</a:t>
            </a:r>
            <a:r>
              <a:rPr lang="ru-RU" sz="1500" b="1" dirty="0"/>
              <a:t> (10% Р2О5), </a:t>
            </a:r>
            <a:r>
              <a:rPr lang="ru-RU" sz="1500" b="1" dirty="0" err="1"/>
              <a:t>шунингдек</a:t>
            </a:r>
            <a:r>
              <a:rPr lang="ru-RU" sz="1500" b="1" dirty="0"/>
              <a:t>, </a:t>
            </a:r>
            <a:r>
              <a:rPr lang="ru-RU" sz="1500" b="1" dirty="0" err="1"/>
              <a:t>қўш</a:t>
            </a:r>
            <a:r>
              <a:rPr lang="ru-RU" sz="1500" b="1" dirty="0"/>
              <a:t> суперфосфат </a:t>
            </a:r>
            <a:r>
              <a:rPr lang="ru-RU" sz="1500" b="1" dirty="0" err="1"/>
              <a:t>ишлатилади</a:t>
            </a:r>
            <a:r>
              <a:rPr lang="ru-RU" sz="1500" b="1" dirty="0"/>
              <a:t>.</a:t>
            </a:r>
          </a:p>
          <a:p>
            <a:r>
              <a:rPr lang="ru-RU" sz="1500" b="1" dirty="0" err="1"/>
              <a:t>Калийли</a:t>
            </a:r>
            <a:r>
              <a:rPr lang="ru-RU" sz="1500" b="1" dirty="0"/>
              <a:t> </a:t>
            </a:r>
            <a:r>
              <a:rPr lang="ru-RU" sz="1500" b="1" dirty="0" err="1"/>
              <a:t>ўғитлардан</a:t>
            </a:r>
            <a:r>
              <a:rPr lang="ru-RU" sz="1500" b="1" dirty="0"/>
              <a:t> </a:t>
            </a:r>
            <a:r>
              <a:rPr lang="ru-RU" sz="1500" b="1" dirty="0" err="1"/>
              <a:t>хлорли</a:t>
            </a:r>
            <a:r>
              <a:rPr lang="ru-RU" sz="1500" b="1" dirty="0"/>
              <a:t> калий (</a:t>
            </a:r>
            <a:r>
              <a:rPr lang="ru-RU" sz="1500" b="1" dirty="0" err="1"/>
              <a:t>таркибида</a:t>
            </a:r>
            <a:r>
              <a:rPr lang="ru-RU" sz="1500" b="1" dirty="0"/>
              <a:t> 45,5% К20)</a:t>
            </a:r>
            <a:r>
              <a:rPr lang="ru-RU" sz="1500" b="1" dirty="0" err="1"/>
              <a:t>ва</a:t>
            </a:r>
            <a:r>
              <a:rPr lang="ru-RU" sz="1500" b="1" dirty="0"/>
              <a:t> 30 </a:t>
            </a:r>
            <a:r>
              <a:rPr lang="ru-RU" sz="1500" b="1" dirty="0" err="1"/>
              <a:t>ёки</a:t>
            </a:r>
            <a:r>
              <a:rPr lang="ru-RU" sz="1500" b="1" dirty="0"/>
              <a:t> 40 </a:t>
            </a:r>
            <a:r>
              <a:rPr lang="ru-RU" sz="1500" b="1" dirty="0" err="1"/>
              <a:t>фоизли</a:t>
            </a:r>
            <a:r>
              <a:rPr lang="ru-RU" sz="1500" b="1" dirty="0"/>
              <a:t> калий тузи </a:t>
            </a:r>
            <a:r>
              <a:rPr lang="ru-RU" sz="1500" b="1" dirty="0" err="1"/>
              <a:t>қўлланилади</a:t>
            </a:r>
            <a:endParaRPr lang="ru-RU" sz="1500" b="1" dirty="0"/>
          </a:p>
          <a:p>
            <a:endParaRPr lang="ru-RU" sz="1500" b="1" dirty="0"/>
          </a:p>
        </p:txBody>
      </p:sp>
      <p:pic>
        <p:nvPicPr>
          <p:cNvPr id="8194" name="Picture 2" descr="C:\ЮНЕСКО\Слайдлар\Ем хашак етиштириш\рАСМЛАР\mineralnyie-udobreniya.jpg"/>
          <p:cNvPicPr>
            <a:picLocks noChangeAspect="1" noChangeArrowheads="1"/>
          </p:cNvPicPr>
          <p:nvPr/>
        </p:nvPicPr>
        <p:blipFill>
          <a:blip r:embed="rId2"/>
          <a:srcRect/>
          <a:stretch>
            <a:fillRect/>
          </a:stretch>
        </p:blipFill>
        <p:spPr bwMode="auto">
          <a:xfrm>
            <a:off x="1643042" y="3134723"/>
            <a:ext cx="5572164" cy="3294673"/>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323528" y="31750"/>
            <a:ext cx="8243887" cy="396854"/>
          </a:xfrm>
          <a:solidFill>
            <a:schemeClr val="accent5"/>
          </a:solidFill>
        </p:spPr>
        <p:style>
          <a:lnRef idx="2">
            <a:schemeClr val="accent2"/>
          </a:lnRef>
          <a:fillRef idx="1">
            <a:schemeClr val="lt1"/>
          </a:fillRef>
          <a:effectRef idx="0">
            <a:schemeClr val="accent2"/>
          </a:effectRef>
          <a:fontRef idx="minor">
            <a:schemeClr val="dk1"/>
          </a:fontRef>
        </p:style>
        <p:txBody>
          <a:bodyPr>
            <a:noAutofit/>
          </a:bodyPr>
          <a:lstStyle/>
          <a:p>
            <a:pPr algn="ctr">
              <a:defRPr/>
            </a:pPr>
            <a:r>
              <a:rPr lang="ru-RU" sz="2400" b="1" dirty="0">
                <a:solidFill>
                  <a:srgbClr val="FFFF00"/>
                </a:solidFill>
                <a:effectLst/>
              </a:rPr>
              <a:t>Органик </a:t>
            </a:r>
            <a:r>
              <a:rPr lang="ru-RU" sz="2400" b="1" dirty="0" err="1">
                <a:solidFill>
                  <a:srgbClr val="FFFF00"/>
                </a:solidFill>
                <a:effectLst/>
              </a:rPr>
              <a:t>ўғитлар</a:t>
            </a:r>
            <a:r>
              <a:rPr lang="ru-RU" sz="2800" b="1" dirty="0" smtClean="0">
                <a:solidFill>
                  <a:srgbClr val="FFFF00"/>
                </a:solidFill>
              </a:rPr>
              <a:t>.</a:t>
            </a:r>
            <a:endParaRPr lang="ru-RU" sz="28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71406" y="428604"/>
            <a:ext cx="6429420" cy="6429396"/>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Ўтлар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учун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гўнг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гўнг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шалтоғи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кампостлар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парранда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ахлати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каби</a:t>
            </a:r>
            <a:r>
              <a:rPr lang="ru-RU" sz="2000" dirty="0">
                <a:latin typeface="Times New Roman" pitchFamily="18" charset="0"/>
                <a:cs typeface="Times New Roman" pitchFamily="18" charset="0"/>
              </a:rPr>
              <a:t> органик </a:t>
            </a:r>
            <a:r>
              <a:rPr lang="ru-RU" sz="2000" dirty="0" err="1">
                <a:latin typeface="Times New Roman" pitchFamily="18" charset="0"/>
                <a:cs typeface="Times New Roman" pitchFamily="18" charset="0"/>
              </a:rPr>
              <a:t>ўғитлар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қўлланилади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Булар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бевосита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хўжаликнинг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ўзида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тайёрланганлиги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учун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маҳаллий</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ўғитлар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деб</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ҳам</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юритилади</a:t>
            </a:r>
            <a:r>
              <a:rPr lang="ru-RU" sz="2000" dirty="0">
                <a:latin typeface="Times New Roman" pitchFamily="18" charset="0"/>
                <a:cs typeface="Times New Roman" pitchFamily="18" charset="0"/>
              </a:rPr>
              <a:t>. Органик </a:t>
            </a:r>
            <a:r>
              <a:rPr lang="ru-RU" sz="2000" dirty="0" err="1">
                <a:latin typeface="Times New Roman" pitchFamily="18" charset="0"/>
                <a:cs typeface="Times New Roman" pitchFamily="18" charset="0"/>
              </a:rPr>
              <a:t>ўғитлар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тупроқда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ўтаётган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биологик</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жараёнларга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катта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таъсир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кўрсатиб</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унинг</a:t>
            </a:r>
            <a:r>
              <a:rPr lang="ru-RU" sz="2000" dirty="0">
                <a:latin typeface="Times New Roman" pitchFamily="18" charset="0"/>
                <a:cs typeface="Times New Roman" pitchFamily="18" charset="0"/>
              </a:rPr>
              <a:t> физик, физик-</a:t>
            </a:r>
            <a:r>
              <a:rPr lang="ru-RU" sz="2000" dirty="0" err="1">
                <a:latin typeface="Times New Roman" pitchFamily="18" charset="0"/>
                <a:cs typeface="Times New Roman" pitchFamily="18" charset="0"/>
              </a:rPr>
              <a:t>кимёвий</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хоссаларини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ўзгартиради</a:t>
            </a:r>
            <a:r>
              <a:rPr lang="ru-RU" sz="2000" dirty="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just"/>
            <a:r>
              <a:rPr lang="ru-RU" sz="2000" dirty="0" err="1" smtClean="0">
                <a:latin typeface="Times New Roman" pitchFamily="18" charset="0"/>
                <a:cs typeface="Times New Roman" pitchFamily="18" charset="0"/>
              </a:rPr>
              <a:t>Уларни</a:t>
            </a:r>
            <a:r>
              <a:rPr lang="ru-RU" sz="2000" dirty="0" smtClean="0">
                <a:latin typeface="Times New Roman" pitchFamily="18" charset="0"/>
                <a:cs typeface="Times New Roman" pitchFamily="18" charset="0"/>
              </a:rPr>
              <a:t> </a:t>
            </a:r>
            <a:r>
              <a:rPr lang="ru-RU" sz="2000" dirty="0" err="1">
                <a:latin typeface="Times New Roman" pitchFamily="18" charset="0"/>
                <a:cs typeface="Times New Roman" pitchFamily="18" charset="0"/>
              </a:rPr>
              <a:t>қўллаш</a:t>
            </a:r>
            <a:r>
              <a:rPr lang="ru-RU" sz="2000" dirty="0">
                <a:latin typeface="Times New Roman" pitchFamily="18" charset="0"/>
                <a:cs typeface="Times New Roman" pitchFamily="18" charset="0"/>
              </a:rPr>
              <a:t> минерал </a:t>
            </a:r>
            <a:r>
              <a:rPr lang="ru-RU" sz="2000" dirty="0" err="1">
                <a:latin typeface="Times New Roman" pitchFamily="18" charset="0"/>
                <a:cs typeface="Times New Roman" pitchFamily="18" charset="0"/>
              </a:rPr>
              <a:t>ўғитлардан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самаралироқ</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фойдаланиш</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учун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шароит</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яратади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Асосий</a:t>
            </a:r>
            <a:r>
              <a:rPr lang="ru-RU" sz="2000" dirty="0">
                <a:latin typeface="Times New Roman" pitchFamily="18" charset="0"/>
                <a:cs typeface="Times New Roman" pitchFamily="18" charset="0"/>
              </a:rPr>
              <a:t> органик </a:t>
            </a:r>
            <a:r>
              <a:rPr lang="ru-RU" sz="2000" dirty="0" err="1">
                <a:latin typeface="Times New Roman" pitchFamily="18" charset="0"/>
                <a:cs typeface="Times New Roman" pitchFamily="18" charset="0"/>
              </a:rPr>
              <a:t>ўғитлар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гўнг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парранда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ахлати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оқова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сувлар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дуккакли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экинлар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кўк</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массаси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бошқалардир</a:t>
            </a:r>
            <a:r>
              <a:rPr lang="ru-RU" sz="2000" dirty="0" smtClean="0">
                <a:latin typeface="Times New Roman" pitchFamily="18" charset="0"/>
                <a:cs typeface="Times New Roman" pitchFamily="18" charset="0"/>
              </a:rPr>
              <a:t>.</a:t>
            </a:r>
          </a:p>
          <a:p>
            <a:pPr algn="just"/>
            <a:r>
              <a:rPr lang="ru-RU" sz="2000" dirty="0"/>
              <a:t>Органик </a:t>
            </a:r>
            <a:r>
              <a:rPr lang="ru-RU" sz="2000" dirty="0" err="1"/>
              <a:t>ўғитлардан</a:t>
            </a:r>
            <a:r>
              <a:rPr lang="ru-RU" sz="2000" dirty="0"/>
              <a:t>, </a:t>
            </a:r>
            <a:r>
              <a:rPr lang="ru-RU" sz="2000" dirty="0" err="1"/>
              <a:t>айниқса</a:t>
            </a:r>
            <a:r>
              <a:rPr lang="ru-RU" sz="2000" dirty="0"/>
              <a:t>, </a:t>
            </a:r>
            <a:r>
              <a:rPr lang="ru-RU" sz="2000" dirty="0" err="1"/>
              <a:t>гўнг</a:t>
            </a:r>
            <a:r>
              <a:rPr lang="ru-RU" sz="2000" dirty="0"/>
              <a:t>, </a:t>
            </a:r>
            <a:r>
              <a:rPr lang="ru-RU" sz="2000" dirty="0" err="1"/>
              <a:t>парранда</a:t>
            </a:r>
            <a:r>
              <a:rPr lang="ru-RU" sz="2000" dirty="0"/>
              <a:t> </a:t>
            </a:r>
            <a:r>
              <a:rPr lang="ru-RU" sz="2000" dirty="0" err="1"/>
              <a:t>ахлати</a:t>
            </a:r>
            <a:r>
              <a:rPr lang="ru-RU" sz="2000" dirty="0"/>
              <a:t> </a:t>
            </a:r>
            <a:r>
              <a:rPr lang="ru-RU" sz="2000" dirty="0" err="1"/>
              <a:t>ва</a:t>
            </a:r>
            <a:r>
              <a:rPr lang="ru-RU" sz="2000" dirty="0"/>
              <a:t> </a:t>
            </a:r>
            <a:r>
              <a:rPr lang="ru-RU" sz="2000" dirty="0" err="1"/>
              <a:t>гўнг</a:t>
            </a:r>
            <a:r>
              <a:rPr lang="ru-RU" sz="2000" dirty="0"/>
              <a:t> </a:t>
            </a:r>
            <a:r>
              <a:rPr lang="ru-RU" sz="2000" dirty="0" err="1"/>
              <a:t>шалтоғи</a:t>
            </a:r>
            <a:r>
              <a:rPr lang="ru-RU" sz="2000" dirty="0"/>
              <a:t> </a:t>
            </a:r>
            <a:r>
              <a:rPr lang="ru-RU" sz="2000" dirty="0" err="1"/>
              <a:t>фойдаланилганда</a:t>
            </a:r>
            <a:r>
              <a:rPr lang="ru-RU" sz="2000" dirty="0"/>
              <a:t> </a:t>
            </a:r>
            <a:r>
              <a:rPr lang="ru-RU" sz="2000" dirty="0" err="1"/>
              <a:t>атроф-муҳит</a:t>
            </a:r>
            <a:r>
              <a:rPr lang="ru-RU" sz="2000" dirty="0"/>
              <a:t> </a:t>
            </a:r>
            <a:r>
              <a:rPr lang="ru-RU" sz="2000" dirty="0" err="1"/>
              <a:t>ифлосланишининг</a:t>
            </a:r>
            <a:r>
              <a:rPr lang="ru-RU" sz="2000" dirty="0"/>
              <a:t> </a:t>
            </a:r>
            <a:r>
              <a:rPr lang="ru-RU" sz="2000" dirty="0" err="1"/>
              <a:t>олдини</a:t>
            </a:r>
            <a:r>
              <a:rPr lang="ru-RU" sz="2000" dirty="0"/>
              <a:t> </a:t>
            </a:r>
            <a:r>
              <a:rPr lang="ru-RU" sz="2000" dirty="0" err="1"/>
              <a:t>олиш</a:t>
            </a:r>
            <a:r>
              <a:rPr lang="ru-RU" sz="2000" dirty="0"/>
              <a:t> </a:t>
            </a:r>
            <a:r>
              <a:rPr lang="ru-RU" sz="2000" dirty="0" err="1"/>
              <a:t>керак</a:t>
            </a:r>
            <a:r>
              <a:rPr lang="ru-RU" sz="2000" dirty="0"/>
              <a:t> </a:t>
            </a:r>
            <a:r>
              <a:rPr lang="ru-RU" sz="2000" dirty="0" err="1"/>
              <a:t>бўлади</a:t>
            </a:r>
            <a:r>
              <a:rPr lang="ru-RU" sz="2000" dirty="0"/>
              <a:t>. Органик </a:t>
            </a:r>
            <a:r>
              <a:rPr lang="ru-RU" sz="2000" dirty="0" err="1"/>
              <a:t>ўғитлар</a:t>
            </a:r>
            <a:r>
              <a:rPr lang="ru-RU" sz="2000" dirty="0"/>
              <a:t> (</a:t>
            </a:r>
            <a:r>
              <a:rPr lang="ru-RU" sz="2000" dirty="0" err="1"/>
              <a:t>гўнг</a:t>
            </a:r>
            <a:r>
              <a:rPr lang="ru-RU" sz="2000" dirty="0"/>
              <a:t> </a:t>
            </a:r>
            <a:r>
              <a:rPr lang="ru-RU" sz="2000" dirty="0" err="1"/>
              <a:t>ва</a:t>
            </a:r>
            <a:r>
              <a:rPr lang="ru-RU" sz="2000" dirty="0"/>
              <a:t> </a:t>
            </a:r>
            <a:r>
              <a:rPr lang="ru-RU" sz="2000" dirty="0" err="1"/>
              <a:t>гўнг</a:t>
            </a:r>
            <a:r>
              <a:rPr lang="ru-RU" sz="2000" dirty="0"/>
              <a:t> </a:t>
            </a:r>
            <a:r>
              <a:rPr lang="ru-RU" sz="2000" dirty="0" err="1"/>
              <a:t>шалтоғи</a:t>
            </a:r>
            <a:r>
              <a:rPr lang="ru-RU" sz="2000" dirty="0"/>
              <a:t>)ни </a:t>
            </a:r>
            <a:r>
              <a:rPr lang="ru-RU" sz="2000" dirty="0" err="1"/>
              <a:t>яйлов</a:t>
            </a:r>
            <a:r>
              <a:rPr lang="ru-RU" sz="2000" dirty="0"/>
              <a:t> </a:t>
            </a:r>
            <a:r>
              <a:rPr lang="ru-RU" sz="2000" dirty="0" err="1"/>
              <a:t>ва</a:t>
            </a:r>
            <a:r>
              <a:rPr lang="ru-RU" sz="2000" dirty="0"/>
              <a:t> </a:t>
            </a:r>
            <a:r>
              <a:rPr lang="ru-RU" sz="2000" dirty="0" err="1"/>
              <a:t>пичанзорларда</a:t>
            </a:r>
            <a:r>
              <a:rPr lang="ru-RU" sz="2000" dirty="0"/>
              <a:t> </a:t>
            </a:r>
            <a:r>
              <a:rPr lang="ru-RU" sz="2000" dirty="0" err="1"/>
              <a:t>қўллашнинг</a:t>
            </a:r>
            <a:r>
              <a:rPr lang="ru-RU" sz="2000" dirty="0"/>
              <a:t> </a:t>
            </a:r>
            <a:r>
              <a:rPr lang="ru-RU" sz="2000" dirty="0" err="1"/>
              <a:t>энг</a:t>
            </a:r>
            <a:r>
              <a:rPr lang="ru-RU" sz="2000" dirty="0"/>
              <a:t> </a:t>
            </a:r>
            <a:r>
              <a:rPr lang="ru-RU" sz="2000" dirty="0" err="1"/>
              <a:t>юқори</a:t>
            </a:r>
            <a:r>
              <a:rPr lang="ru-RU" sz="2000" dirty="0"/>
              <a:t> </a:t>
            </a:r>
            <a:r>
              <a:rPr lang="ru-RU" sz="2000" dirty="0" err="1"/>
              <a:t>меъёри</a:t>
            </a:r>
            <a:r>
              <a:rPr lang="ru-RU" sz="2000" dirty="0"/>
              <a:t> </a:t>
            </a:r>
            <a:r>
              <a:rPr lang="ru-RU" sz="2000" dirty="0" err="1"/>
              <a:t>таркибидаги</a:t>
            </a:r>
            <a:r>
              <a:rPr lang="ru-RU" sz="2000" dirty="0"/>
              <a:t> </a:t>
            </a:r>
            <a:r>
              <a:rPr lang="ru-RU" sz="2000" dirty="0" err="1"/>
              <a:t>азотни</a:t>
            </a:r>
            <a:r>
              <a:rPr lang="ru-RU" sz="2000" dirty="0"/>
              <a:t> </a:t>
            </a:r>
            <a:r>
              <a:rPr lang="ru-RU" sz="2000" dirty="0" err="1"/>
              <a:t>ҳисобга</a:t>
            </a:r>
            <a:r>
              <a:rPr lang="ru-RU" sz="2000" dirty="0"/>
              <a:t> </a:t>
            </a:r>
            <a:r>
              <a:rPr lang="ru-RU" sz="2000" dirty="0" err="1"/>
              <a:t>олганда</a:t>
            </a:r>
            <a:r>
              <a:rPr lang="ru-RU" sz="2000" dirty="0"/>
              <a:t> </a:t>
            </a:r>
            <a:r>
              <a:rPr lang="ru-RU" sz="2000" dirty="0" err="1"/>
              <a:t>гектарига</a:t>
            </a:r>
            <a:r>
              <a:rPr lang="ru-RU" sz="2000" dirty="0"/>
              <a:t> 450-500 </a:t>
            </a:r>
            <a:r>
              <a:rPr lang="ru-RU" sz="2000" dirty="0" err="1"/>
              <a:t>килограммдан</a:t>
            </a:r>
            <a:r>
              <a:rPr lang="ru-RU" sz="2000" dirty="0"/>
              <a:t> </a:t>
            </a:r>
            <a:r>
              <a:rPr lang="ru-RU" sz="2000" dirty="0" err="1"/>
              <a:t>ортиқ</a:t>
            </a:r>
            <a:r>
              <a:rPr lang="ru-RU" sz="2000" dirty="0"/>
              <a:t> </a:t>
            </a:r>
            <a:r>
              <a:rPr lang="ru-RU" sz="2000" dirty="0" err="1"/>
              <a:t>бўлмаслиги</a:t>
            </a:r>
            <a:r>
              <a:rPr lang="ru-RU" sz="2000" dirty="0"/>
              <a:t> </a:t>
            </a:r>
            <a:r>
              <a:rPr lang="ru-RU" sz="2000" dirty="0" err="1"/>
              <a:t>лозим</a:t>
            </a:r>
            <a:r>
              <a:rPr lang="ru-RU" sz="2000" dirty="0"/>
              <a:t>. </a:t>
            </a:r>
            <a:r>
              <a:rPr lang="ru-RU" sz="2000" dirty="0" err="1"/>
              <a:t>Агар</a:t>
            </a:r>
            <a:r>
              <a:rPr lang="ru-RU" sz="2000" dirty="0"/>
              <a:t> </a:t>
            </a:r>
            <a:r>
              <a:rPr lang="ru-RU" sz="2000" dirty="0" err="1"/>
              <a:t>бу</a:t>
            </a:r>
            <a:r>
              <a:rPr lang="ru-RU" sz="2000" dirty="0"/>
              <a:t> </a:t>
            </a:r>
            <a:r>
              <a:rPr lang="ru-RU" sz="2000" dirty="0" err="1"/>
              <a:t>меъёрдн</a:t>
            </a:r>
            <a:r>
              <a:rPr lang="ru-RU" sz="2000" dirty="0"/>
              <a:t> </a:t>
            </a:r>
            <a:r>
              <a:rPr lang="ru-RU" sz="2000" dirty="0" err="1"/>
              <a:t>ортиб</a:t>
            </a:r>
            <a:r>
              <a:rPr lang="ru-RU" sz="2000" dirty="0"/>
              <a:t> </a:t>
            </a:r>
            <a:r>
              <a:rPr lang="ru-RU" sz="2000" dirty="0" err="1"/>
              <a:t>кетса</a:t>
            </a:r>
            <a:r>
              <a:rPr lang="ru-RU" sz="2000" dirty="0"/>
              <a:t>, </a:t>
            </a:r>
            <a:r>
              <a:rPr lang="ru-RU" sz="2000" dirty="0" err="1"/>
              <a:t>озуқада</a:t>
            </a:r>
            <a:r>
              <a:rPr lang="ru-RU" sz="2000" dirty="0"/>
              <a:t> </a:t>
            </a:r>
            <a:r>
              <a:rPr lang="ru-RU" sz="2000" dirty="0" err="1"/>
              <a:t>ҳайвонлар</a:t>
            </a:r>
            <a:r>
              <a:rPr lang="ru-RU" sz="2000" dirty="0"/>
              <a:t> </a:t>
            </a:r>
            <a:r>
              <a:rPr lang="ru-RU" sz="2000" dirty="0" err="1"/>
              <a:t>соғлиғи</a:t>
            </a:r>
            <a:r>
              <a:rPr lang="ru-RU" sz="2000" dirty="0"/>
              <a:t> </a:t>
            </a:r>
            <a:r>
              <a:rPr lang="ru-RU" sz="2000" dirty="0" err="1"/>
              <a:t>учун</a:t>
            </a:r>
            <a:r>
              <a:rPr lang="ru-RU" sz="2000" dirty="0"/>
              <a:t> </a:t>
            </a:r>
            <a:r>
              <a:rPr lang="ru-RU" sz="2000" dirty="0" err="1"/>
              <a:t>зарарли</a:t>
            </a:r>
            <a:r>
              <a:rPr lang="ru-RU" sz="2000" dirty="0"/>
              <a:t> </a:t>
            </a:r>
            <a:r>
              <a:rPr lang="ru-RU" sz="2000" dirty="0" err="1"/>
              <a:t>бўлган</a:t>
            </a:r>
            <a:r>
              <a:rPr lang="ru-RU" sz="2000" dirty="0"/>
              <a:t> </a:t>
            </a:r>
            <a:r>
              <a:rPr lang="ru-RU" sz="2000" dirty="0" err="1"/>
              <a:t>нитратлар</a:t>
            </a:r>
            <a:r>
              <a:rPr lang="ru-RU" sz="2000" dirty="0"/>
              <a:t> </a:t>
            </a:r>
            <a:r>
              <a:rPr lang="ru-RU" sz="2000" dirty="0" err="1"/>
              <a:t>тўпланади</a:t>
            </a:r>
            <a:endParaRPr lang="ru-RU" sz="2000" dirty="0" smtClean="0">
              <a:latin typeface="Times New Roman" pitchFamily="18" charset="0"/>
              <a:cs typeface="Times New Roman" pitchFamily="18" charset="0"/>
            </a:endParaRPr>
          </a:p>
        </p:txBody>
      </p:sp>
      <p:pic>
        <p:nvPicPr>
          <p:cNvPr id="9218" name="Picture 2" descr="C:\ЮНЕСКО\Слайдлар\Ем хашак етиштириш\рАСМЛАР\3a9297ca78720986dccc8a65ce802a33_XL.jpg"/>
          <p:cNvPicPr>
            <a:picLocks noChangeAspect="1" noChangeArrowheads="1"/>
          </p:cNvPicPr>
          <p:nvPr/>
        </p:nvPicPr>
        <p:blipFill>
          <a:blip r:embed="rId2"/>
          <a:srcRect/>
          <a:stretch>
            <a:fillRect/>
          </a:stretch>
        </p:blipFill>
        <p:spPr bwMode="auto">
          <a:xfrm>
            <a:off x="6572264" y="852475"/>
            <a:ext cx="2428892" cy="2147897"/>
          </a:xfrm>
          <a:prstGeom prst="rect">
            <a:avLst/>
          </a:prstGeom>
          <a:noFill/>
        </p:spPr>
      </p:pic>
      <p:pic>
        <p:nvPicPr>
          <p:cNvPr id="9219" name="Picture 3" descr="C:\ЮНЕСКО\Слайдлар\Ем хашак етиштириш\рАСМЛАР\814_content_page.jpg"/>
          <p:cNvPicPr>
            <a:picLocks noChangeAspect="1" noChangeArrowheads="1"/>
          </p:cNvPicPr>
          <p:nvPr/>
        </p:nvPicPr>
        <p:blipFill>
          <a:blip r:embed="rId3"/>
          <a:srcRect/>
          <a:stretch>
            <a:fillRect/>
          </a:stretch>
        </p:blipFill>
        <p:spPr bwMode="auto">
          <a:xfrm>
            <a:off x="6643702" y="3621119"/>
            <a:ext cx="2428860" cy="2593963"/>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188640"/>
            <a:ext cx="8686800" cy="576064"/>
          </a:xfrm>
        </p:spPr>
        <p:txBody>
          <a:bodyPr>
            <a:noAutofit/>
          </a:bodyPr>
          <a:lstStyle/>
          <a:p>
            <a:pPr algn="ctr"/>
            <a:r>
              <a:rPr lang="ru-RU" sz="2400" b="1" dirty="0">
                <a:solidFill>
                  <a:srgbClr val="006600"/>
                </a:solidFill>
                <a:effectLst/>
              </a:rPr>
              <a:t>Органик </a:t>
            </a:r>
            <a:r>
              <a:rPr lang="ru-RU" sz="2400" b="1" dirty="0" err="1">
                <a:solidFill>
                  <a:srgbClr val="006600"/>
                </a:solidFill>
                <a:effectLst/>
              </a:rPr>
              <a:t>ўғитлар</a:t>
            </a:r>
            <a:r>
              <a:rPr lang="ru-RU" sz="2400" b="1" dirty="0">
                <a:solidFill>
                  <a:srgbClr val="006600"/>
                </a:solidFill>
                <a:effectLst/>
              </a:rPr>
              <a:t> </a:t>
            </a:r>
            <a:r>
              <a:rPr lang="ru-RU" sz="2400" b="1" dirty="0" err="1">
                <a:solidFill>
                  <a:srgbClr val="006600"/>
                </a:solidFill>
                <a:effectLst/>
              </a:rPr>
              <a:t>турларининг</a:t>
            </a:r>
            <a:r>
              <a:rPr lang="ru-RU" sz="2400" b="1" dirty="0">
                <a:solidFill>
                  <a:srgbClr val="006600"/>
                </a:solidFill>
                <a:effectLst/>
              </a:rPr>
              <a:t> </a:t>
            </a:r>
            <a:r>
              <a:rPr lang="ru-RU" sz="2400" b="1" dirty="0" err="1">
                <a:solidFill>
                  <a:srgbClr val="006600"/>
                </a:solidFill>
                <a:effectLst/>
              </a:rPr>
              <a:t>кимёвий</a:t>
            </a:r>
            <a:r>
              <a:rPr lang="ru-RU" sz="2400" b="1" dirty="0">
                <a:solidFill>
                  <a:srgbClr val="006600"/>
                </a:solidFill>
                <a:effectLst/>
              </a:rPr>
              <a:t> </a:t>
            </a:r>
            <a:r>
              <a:rPr lang="ru-RU" sz="2400" b="1" dirty="0" err="1">
                <a:solidFill>
                  <a:srgbClr val="006600"/>
                </a:solidFill>
                <a:effectLst/>
              </a:rPr>
              <a:t>таркиби</a:t>
            </a:r>
            <a:r>
              <a:rPr lang="ru-RU" sz="2400" dirty="0">
                <a:solidFill>
                  <a:srgbClr val="006600"/>
                </a:solidFill>
                <a:effectLst/>
              </a:rPr>
              <a:t>.</a:t>
            </a:r>
            <a:endParaRPr lang="ru-RU" sz="2400" dirty="0">
              <a:solidFill>
                <a:srgbClr val="006600"/>
              </a:solidFill>
            </a:endParaRPr>
          </a:p>
        </p:txBody>
      </p:sp>
      <p:graphicFrame>
        <p:nvGraphicFramePr>
          <p:cNvPr id="4" name="Таблица 3"/>
          <p:cNvGraphicFramePr>
            <a:graphicFrameLocks noGrp="1"/>
          </p:cNvGraphicFramePr>
          <p:nvPr>
            <p:extLst>
              <p:ext uri="{D42A27DB-BD31-4B8C-83A1-F6EECF244321}">
                <p14:modId xmlns:p14="http://schemas.microsoft.com/office/powerpoint/2010/main" xmlns="" val="2214511848"/>
              </p:ext>
            </p:extLst>
          </p:nvPr>
        </p:nvGraphicFramePr>
        <p:xfrm>
          <a:off x="306561" y="747018"/>
          <a:ext cx="8585918" cy="6049347"/>
        </p:xfrm>
        <a:graphic>
          <a:graphicData uri="http://schemas.openxmlformats.org/drawingml/2006/table">
            <a:tbl>
              <a:tblPr>
                <a:tableStyleId>{306799F8-075E-4A3A-A7F6-7FBC6576F1A4}</a:tableStyleId>
              </a:tblPr>
              <a:tblGrid>
                <a:gridCol w="2560811"/>
                <a:gridCol w="1772561"/>
                <a:gridCol w="2126273"/>
                <a:gridCol w="2126273"/>
              </a:tblGrid>
              <a:tr h="441027">
                <a:tc rowSpan="2">
                  <a:txBody>
                    <a:bodyPr/>
                    <a:lstStyle/>
                    <a:p>
                      <a:pPr algn="ctr" fontAlgn="base" hangingPunct="0">
                        <a:lnSpc>
                          <a:spcPct val="115000"/>
                        </a:lnSpc>
                        <a:spcAft>
                          <a:spcPts val="0"/>
                        </a:spcAft>
                      </a:pPr>
                      <a:r>
                        <a:rPr lang="ru-RU" sz="1600">
                          <a:effectLst/>
                        </a:rPr>
                        <a:t>Ўғитлар</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gridSpan="3">
                  <a:txBody>
                    <a:bodyPr/>
                    <a:lstStyle/>
                    <a:p>
                      <a:pPr algn="ctr" fontAlgn="base" hangingPunct="0">
                        <a:lnSpc>
                          <a:spcPct val="115000"/>
                        </a:lnSpc>
                        <a:spcAft>
                          <a:spcPts val="0"/>
                        </a:spcAft>
                      </a:pPr>
                      <a:r>
                        <a:rPr lang="ru-RU" sz="1600">
                          <a:effectLst/>
                        </a:rPr>
                        <a:t>Қуруқ моддасига нисбатан асосий озуқа элементларни тахминий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r>
              <a:tr h="225430">
                <a:tc vMerge="1">
                  <a:txBody>
                    <a:bodyPr/>
                    <a:lstStyle/>
                    <a:p>
                      <a:endParaRPr lang="ru-RU"/>
                    </a:p>
                  </a:txBody>
                  <a:tcPr/>
                </a:tc>
                <a:tc>
                  <a:txBody>
                    <a:bodyPr/>
                    <a:lstStyle/>
                    <a:p>
                      <a:pPr algn="ctr" fontAlgn="base" hangingPunct="0">
                        <a:lnSpc>
                          <a:spcPct val="115000"/>
                        </a:lnSpc>
                        <a:spcAft>
                          <a:spcPts val="0"/>
                        </a:spcAft>
                      </a:pPr>
                      <a:r>
                        <a:rPr lang="ru-RU" sz="1600">
                          <a:effectLst/>
                        </a:rPr>
                        <a:t>Азот (N)</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фосфор (P</a:t>
                      </a:r>
                      <a:r>
                        <a:rPr lang="ru-RU" sz="1600" baseline="-25000">
                          <a:effectLst/>
                        </a:rPr>
                        <a:t>2</a:t>
                      </a:r>
                      <a:r>
                        <a:rPr lang="ru-RU" sz="1600">
                          <a:effectLst/>
                        </a:rPr>
                        <a:t>О</a:t>
                      </a:r>
                      <a:r>
                        <a:rPr lang="ru-RU" sz="1600" baseline="-25000">
                          <a:effectLst/>
                        </a:rPr>
                        <a:t>5</a:t>
                      </a:r>
                      <a:r>
                        <a:rPr lang="ru-RU" sz="1600">
                          <a:effectLst/>
                        </a:rPr>
                        <a:t>)</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калий (К</a:t>
                      </a:r>
                      <a:r>
                        <a:rPr lang="ru-RU" sz="1600" baseline="-25000">
                          <a:effectLst/>
                        </a:rPr>
                        <a:t>2</a:t>
                      </a:r>
                      <a:r>
                        <a:rPr lang="ru-RU" sz="1600">
                          <a:effectLst/>
                        </a:rPr>
                        <a:t>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r h="225430">
                <a:tc gridSpan="4">
                  <a:txBody>
                    <a:bodyPr/>
                    <a:lstStyle/>
                    <a:p>
                      <a:pPr algn="ctr" fontAlgn="base" hangingPunct="0">
                        <a:lnSpc>
                          <a:spcPct val="115000"/>
                        </a:lnSpc>
                        <a:spcAft>
                          <a:spcPts val="0"/>
                        </a:spcAft>
                      </a:pPr>
                      <a:r>
                        <a:rPr lang="ru-RU" sz="1600">
                          <a:effectLst/>
                        </a:rPr>
                        <a:t>Гўнг</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r>
              <a:tr h="225430">
                <a:tc>
                  <a:txBody>
                    <a:bodyPr/>
                    <a:lstStyle/>
                    <a:p>
                      <a:pPr algn="just" fontAlgn="base" hangingPunct="0">
                        <a:lnSpc>
                          <a:spcPct val="115000"/>
                        </a:lnSpc>
                        <a:spcAft>
                          <a:spcPts val="0"/>
                        </a:spcAft>
                      </a:pPr>
                      <a:r>
                        <a:rPr lang="ru-RU" sz="1600">
                          <a:effectLst/>
                        </a:rPr>
                        <a:t>Янги қорамол</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0,45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0,23</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0,50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r h="225430">
                <a:tc>
                  <a:txBody>
                    <a:bodyPr/>
                    <a:lstStyle/>
                    <a:p>
                      <a:pPr algn="just" fontAlgn="base" hangingPunct="0">
                        <a:lnSpc>
                          <a:spcPct val="115000"/>
                        </a:lnSpc>
                        <a:spcAft>
                          <a:spcPts val="0"/>
                        </a:spcAft>
                      </a:pPr>
                      <a:r>
                        <a:rPr lang="ru-RU" sz="1600">
                          <a:effectLst/>
                        </a:rPr>
                        <a:t>От</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0,58</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0,28</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0,63</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r h="225430">
                <a:tc>
                  <a:txBody>
                    <a:bodyPr/>
                    <a:lstStyle/>
                    <a:p>
                      <a:pPr algn="just" fontAlgn="base" hangingPunct="0">
                        <a:lnSpc>
                          <a:spcPct val="115000"/>
                        </a:lnSpc>
                        <a:spcAft>
                          <a:spcPts val="0"/>
                        </a:spcAft>
                      </a:pPr>
                      <a:r>
                        <a:rPr lang="ru-RU" sz="1600">
                          <a:effectLst/>
                        </a:rPr>
                        <a:t>Қўй</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0,83</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0,23</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0,67</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r h="225430">
                <a:tc>
                  <a:txBody>
                    <a:bodyPr/>
                    <a:lstStyle/>
                    <a:p>
                      <a:pPr algn="just" fontAlgn="base" hangingPunct="0">
                        <a:lnSpc>
                          <a:spcPct val="115000"/>
                        </a:lnSpc>
                        <a:spcAft>
                          <a:spcPts val="0"/>
                        </a:spcAft>
                      </a:pPr>
                      <a:r>
                        <a:rPr lang="ru-RU" sz="1600">
                          <a:effectLst/>
                        </a:rPr>
                        <a:t>Чўчқа</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0,45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0,19</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0,60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r h="225430">
                <a:tc>
                  <a:txBody>
                    <a:bodyPr/>
                    <a:lstStyle/>
                    <a:p>
                      <a:pPr algn="just" fontAlgn="base" hangingPunct="0">
                        <a:lnSpc>
                          <a:spcPct val="115000"/>
                        </a:lnSpc>
                        <a:spcAft>
                          <a:spcPts val="0"/>
                        </a:spcAft>
                      </a:pPr>
                      <a:r>
                        <a:rPr lang="ru-RU" sz="1600">
                          <a:effectLst/>
                        </a:rPr>
                        <a:t>Аралаш</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0,50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0,25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0,60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r h="225430">
                <a:tc>
                  <a:txBody>
                    <a:bodyPr/>
                    <a:lstStyle/>
                    <a:p>
                      <a:pPr algn="just" fontAlgn="base" hangingPunct="0">
                        <a:lnSpc>
                          <a:spcPct val="115000"/>
                        </a:lnSpc>
                        <a:spcAft>
                          <a:spcPts val="0"/>
                        </a:spcAft>
                      </a:pPr>
                      <a:r>
                        <a:rPr lang="ru-RU" sz="1600">
                          <a:effectLst/>
                        </a:rPr>
                        <a:t>Аралаш яримчириган</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0,55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0,25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0,70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r h="225430">
                <a:tc>
                  <a:txBody>
                    <a:bodyPr/>
                    <a:lstStyle/>
                    <a:p>
                      <a:pPr algn="just" fontAlgn="base" hangingPunct="0">
                        <a:lnSpc>
                          <a:spcPct val="115000"/>
                        </a:lnSpc>
                        <a:spcAft>
                          <a:spcPts val="0"/>
                        </a:spcAft>
                      </a:pPr>
                      <a:r>
                        <a:rPr lang="ru-RU" sz="1600">
                          <a:effectLst/>
                        </a:rPr>
                        <a:t>Чиринди</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0,98</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0,58</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0,90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r h="225430">
                <a:tc>
                  <a:txBody>
                    <a:bodyPr/>
                    <a:lstStyle/>
                    <a:p>
                      <a:pPr algn="just" fontAlgn="base" hangingPunct="0">
                        <a:lnSpc>
                          <a:spcPct val="115000"/>
                        </a:lnSpc>
                        <a:spcAft>
                          <a:spcPts val="0"/>
                        </a:spcAft>
                      </a:pPr>
                      <a:r>
                        <a:rPr lang="ru-RU" sz="1600">
                          <a:effectLst/>
                        </a:rPr>
                        <a:t>Гўнг шалтоғи</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0,22</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0,01</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0,46</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r h="225430">
                <a:tc gridSpan="4">
                  <a:txBody>
                    <a:bodyPr/>
                    <a:lstStyle/>
                    <a:p>
                      <a:pPr algn="ctr" fontAlgn="base" hangingPunct="0">
                        <a:lnSpc>
                          <a:spcPct val="115000"/>
                        </a:lnSpc>
                        <a:spcAft>
                          <a:spcPts val="0"/>
                        </a:spcAft>
                      </a:pPr>
                      <a:r>
                        <a:rPr lang="ru-RU" sz="1600">
                          <a:effectLst/>
                        </a:rPr>
                        <a:t>Паррандалар ахлати</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r>
              <a:tr h="225430">
                <a:tc>
                  <a:txBody>
                    <a:bodyPr/>
                    <a:lstStyle/>
                    <a:p>
                      <a:pPr algn="just" fontAlgn="base" hangingPunct="0">
                        <a:lnSpc>
                          <a:spcPct val="115000"/>
                        </a:lnSpc>
                        <a:spcAft>
                          <a:spcPts val="0"/>
                        </a:spcAft>
                      </a:pPr>
                      <a:r>
                        <a:rPr lang="ru-RU" sz="1600">
                          <a:effectLst/>
                        </a:rPr>
                        <a:t>Товуқ</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0,7-2,1</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1,5-2</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0,8-1</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r h="225430">
                <a:tc>
                  <a:txBody>
                    <a:bodyPr/>
                    <a:lstStyle/>
                    <a:p>
                      <a:pPr algn="just" fontAlgn="base" hangingPunct="0">
                        <a:lnSpc>
                          <a:spcPct val="115000"/>
                        </a:lnSpc>
                        <a:spcAft>
                          <a:spcPts val="0"/>
                        </a:spcAft>
                      </a:pPr>
                      <a:r>
                        <a:rPr lang="ru-RU" sz="1600">
                          <a:effectLst/>
                        </a:rPr>
                        <a:t>Ғоз</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0,6</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1,1</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r h="225430">
                <a:tc>
                  <a:txBody>
                    <a:bodyPr/>
                    <a:lstStyle/>
                    <a:p>
                      <a:pPr algn="just" fontAlgn="base" hangingPunct="0">
                        <a:lnSpc>
                          <a:spcPct val="115000"/>
                        </a:lnSpc>
                        <a:spcAft>
                          <a:spcPts val="0"/>
                        </a:spcAft>
                      </a:pPr>
                      <a:r>
                        <a:rPr lang="ru-RU" sz="1600">
                          <a:effectLst/>
                        </a:rPr>
                        <a:t>Ўрдак</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0,8</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1,5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0,4</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r h="225430">
                <a:tc>
                  <a:txBody>
                    <a:bodyPr/>
                    <a:lstStyle/>
                    <a:p>
                      <a:pPr algn="just" fontAlgn="base" hangingPunct="0">
                        <a:lnSpc>
                          <a:spcPct val="115000"/>
                        </a:lnSpc>
                        <a:spcAft>
                          <a:spcPts val="0"/>
                        </a:spcAft>
                      </a:pPr>
                      <a:r>
                        <a:rPr lang="ru-RU" sz="1600">
                          <a:effectLst/>
                        </a:rPr>
                        <a:t>Канализация оқоваси,</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0,01</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0,002</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0,004</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r h="225430">
                <a:tc>
                  <a:txBody>
                    <a:bodyPr/>
                    <a:lstStyle/>
                    <a:p>
                      <a:pPr algn="just" fontAlgn="base" hangingPunct="0">
                        <a:lnSpc>
                          <a:spcPct val="115000"/>
                        </a:lnSpc>
                        <a:spcAft>
                          <a:spcPts val="0"/>
                        </a:spcAft>
                      </a:pPr>
                      <a:r>
                        <a:rPr lang="ru-RU" sz="1600">
                          <a:effectLst/>
                        </a:rPr>
                        <a:t>Оқова сув чўкмаси</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1,9-3,9</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2,3-3,9</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0,01-0,21</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r h="225430">
                <a:tc gridSpan="4">
                  <a:txBody>
                    <a:bodyPr/>
                    <a:lstStyle/>
                    <a:p>
                      <a:pPr algn="ctr" fontAlgn="base" hangingPunct="0">
                        <a:lnSpc>
                          <a:spcPct val="115000"/>
                        </a:lnSpc>
                        <a:spcAft>
                          <a:spcPts val="0"/>
                        </a:spcAft>
                      </a:pPr>
                      <a:r>
                        <a:rPr lang="ru-RU" sz="1600">
                          <a:effectLst/>
                        </a:rPr>
                        <a:t>Кўк масса</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r>
              <a:tr h="225430">
                <a:tc>
                  <a:txBody>
                    <a:bodyPr/>
                    <a:lstStyle/>
                    <a:p>
                      <a:pPr algn="just" fontAlgn="base" hangingPunct="0">
                        <a:lnSpc>
                          <a:spcPct val="115000"/>
                        </a:lnSpc>
                        <a:spcAft>
                          <a:spcPts val="0"/>
                        </a:spcAft>
                      </a:pPr>
                      <a:r>
                        <a:rPr lang="ru-RU" sz="1600">
                          <a:effectLst/>
                        </a:rPr>
                        <a:t>Қашқарбеда</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0,77</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0,05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0,19</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r h="225430">
                <a:tc>
                  <a:txBody>
                    <a:bodyPr/>
                    <a:lstStyle/>
                    <a:p>
                      <a:pPr algn="just" fontAlgn="base" hangingPunct="0">
                        <a:lnSpc>
                          <a:spcPct val="115000"/>
                        </a:lnSpc>
                        <a:spcAft>
                          <a:spcPts val="0"/>
                        </a:spcAft>
                      </a:pPr>
                      <a:r>
                        <a:rPr lang="ru-RU" sz="1600">
                          <a:effectLst/>
                        </a:rPr>
                        <a:t>Себарга</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0,14</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0,38</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r h="225430">
                <a:tc>
                  <a:txBody>
                    <a:bodyPr/>
                    <a:lstStyle/>
                    <a:p>
                      <a:pPr algn="just" fontAlgn="base" hangingPunct="0">
                        <a:lnSpc>
                          <a:spcPct val="115000"/>
                        </a:lnSpc>
                        <a:spcAft>
                          <a:spcPts val="0"/>
                        </a:spcAft>
                      </a:pPr>
                      <a:r>
                        <a:rPr lang="ru-RU" sz="1600">
                          <a:effectLst/>
                        </a:rPr>
                        <a:t>Сомон</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a:effectLst/>
                        </a:rPr>
                        <a:t>0,25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600" dirty="0">
                          <a:effectLst/>
                        </a:rPr>
                        <a:t>0,8</a:t>
                      </a:r>
                      <a:endParaRPr lang="ru-RU"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57501" marR="57501" marT="0" marB="0">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25725277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3">
            <a:schemeClr val="lt1"/>
          </a:lnRef>
          <a:fillRef idx="1">
            <a:schemeClr val="accent2"/>
          </a:fillRef>
          <a:effectRef idx="1">
            <a:schemeClr val="accent2"/>
          </a:effectRef>
          <a:fontRef idx="minor">
            <a:schemeClr val="lt1"/>
          </a:fontRef>
        </p:style>
        <p:txBody>
          <a:bodyPr>
            <a:normAutofit/>
          </a:bodyPr>
          <a:lstStyle/>
          <a:p>
            <a:pPr algn="ctr">
              <a:defRPr/>
            </a:pPr>
            <a:r>
              <a:rPr lang="ru-RU" sz="2000" b="1" dirty="0" err="1">
                <a:effectLst/>
              </a:rPr>
              <a:t>Микроўғитлар</a:t>
            </a:r>
            <a:endParaRPr lang="ru-RU" sz="24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32" y="500042"/>
            <a:ext cx="8816506" cy="1416790"/>
          </a:xfrm>
        </p:spPr>
        <p:style>
          <a:lnRef idx="1">
            <a:schemeClr val="accent1"/>
          </a:lnRef>
          <a:fillRef idx="3">
            <a:schemeClr val="accent1"/>
          </a:fillRef>
          <a:effectRef idx="2">
            <a:schemeClr val="accent1"/>
          </a:effectRef>
          <a:fontRef idx="minor">
            <a:schemeClr val="lt1"/>
          </a:fontRef>
        </p:style>
        <p:txBody>
          <a:bodyPr>
            <a:noAutofit/>
          </a:bodyPr>
          <a:lstStyle/>
          <a:p>
            <a:pPr marL="185738" indent="442913" algn="just">
              <a:lnSpc>
                <a:spcPct val="90000"/>
              </a:lnSpc>
            </a:pPr>
            <a:r>
              <a:rPr lang="ru-RU" sz="2000" dirty="0" err="1"/>
              <a:t>Буларга</a:t>
            </a:r>
            <a:r>
              <a:rPr lang="ru-RU" sz="2000" dirty="0"/>
              <a:t> </a:t>
            </a:r>
            <a:r>
              <a:rPr lang="ru-RU" sz="2000" dirty="0" err="1"/>
              <a:t>борли</a:t>
            </a:r>
            <a:r>
              <a:rPr lang="ru-RU" sz="2000" dirty="0"/>
              <a:t>, </a:t>
            </a:r>
            <a:r>
              <a:rPr lang="ru-RU" sz="2000" dirty="0" err="1"/>
              <a:t>мисли</a:t>
            </a:r>
            <a:r>
              <a:rPr lang="ru-RU" sz="2000" dirty="0"/>
              <a:t>, </a:t>
            </a:r>
            <a:r>
              <a:rPr lang="ru-RU" sz="2000" dirty="0" err="1"/>
              <a:t>марганецли</a:t>
            </a:r>
            <a:r>
              <a:rPr lang="ru-RU" sz="2000" dirty="0"/>
              <a:t>, </a:t>
            </a:r>
            <a:r>
              <a:rPr lang="ru-RU" sz="2000" dirty="0" err="1"/>
              <a:t>рухли</a:t>
            </a:r>
            <a:r>
              <a:rPr lang="ru-RU" sz="2000" dirty="0"/>
              <a:t>, </a:t>
            </a:r>
            <a:r>
              <a:rPr lang="ru-RU" sz="2000" dirty="0" err="1"/>
              <a:t>кобальтли</a:t>
            </a:r>
            <a:r>
              <a:rPr lang="ru-RU" sz="2000" dirty="0"/>
              <a:t> </a:t>
            </a:r>
            <a:r>
              <a:rPr lang="ru-RU" sz="2000" dirty="0" err="1"/>
              <a:t>ва</a:t>
            </a:r>
            <a:r>
              <a:rPr lang="ru-RU" sz="2000" dirty="0"/>
              <a:t> </a:t>
            </a:r>
            <a:r>
              <a:rPr lang="ru-RU" sz="2000" dirty="0" err="1"/>
              <a:t>бошқалар</a:t>
            </a:r>
            <a:r>
              <a:rPr lang="ru-RU" sz="2000" dirty="0"/>
              <a:t> </a:t>
            </a:r>
            <a:r>
              <a:rPr lang="ru-RU" sz="2000" dirty="0" err="1"/>
              <a:t>киради</a:t>
            </a:r>
            <a:r>
              <a:rPr lang="ru-RU" sz="2000" dirty="0"/>
              <a:t>. </a:t>
            </a:r>
            <a:r>
              <a:rPr lang="ru-RU" sz="2000" dirty="0" err="1"/>
              <a:t>Бу</a:t>
            </a:r>
            <a:r>
              <a:rPr lang="ru-RU" sz="2000" dirty="0"/>
              <a:t> </a:t>
            </a:r>
            <a:r>
              <a:rPr lang="ru-RU" sz="2000" dirty="0" err="1"/>
              <a:t>микроэлементларнинг</a:t>
            </a:r>
            <a:r>
              <a:rPr lang="ru-RU" sz="2000" dirty="0"/>
              <a:t> </a:t>
            </a:r>
            <a:r>
              <a:rPr lang="ru-RU" sz="2000" dirty="0" err="1"/>
              <a:t>тупроқда</a:t>
            </a:r>
            <a:r>
              <a:rPr lang="ru-RU" sz="2000" dirty="0"/>
              <a:t> </a:t>
            </a:r>
            <a:r>
              <a:rPr lang="ru-RU" sz="2000" dirty="0" err="1"/>
              <a:t>етишмаслиги</a:t>
            </a:r>
            <a:r>
              <a:rPr lang="ru-RU" sz="2000" dirty="0"/>
              <a:t>, </a:t>
            </a:r>
            <a:r>
              <a:rPr lang="ru-RU" sz="2000" dirty="0" err="1"/>
              <a:t>кўпинча</a:t>
            </a:r>
            <a:r>
              <a:rPr lang="ru-RU" sz="2000" dirty="0"/>
              <a:t>, </a:t>
            </a:r>
            <a:r>
              <a:rPr lang="ru-RU" sz="2000" dirty="0" err="1"/>
              <a:t>ўсимликнинг</a:t>
            </a:r>
            <a:r>
              <a:rPr lang="ru-RU" sz="2000" dirty="0"/>
              <a:t> </a:t>
            </a:r>
            <a:r>
              <a:rPr lang="ru-RU" sz="2000" dirty="0" err="1"/>
              <a:t>ўсиш</a:t>
            </a:r>
            <a:r>
              <a:rPr lang="ru-RU" sz="2000" dirty="0"/>
              <a:t> </a:t>
            </a:r>
            <a:r>
              <a:rPr lang="ru-RU" sz="2000" dirty="0" err="1"/>
              <a:t>ва</a:t>
            </a:r>
            <a:r>
              <a:rPr lang="ru-RU" sz="2000" dirty="0"/>
              <a:t> </a:t>
            </a:r>
            <a:r>
              <a:rPr lang="ru-RU" sz="2000" dirty="0" err="1"/>
              <a:t>ривожланишига</a:t>
            </a:r>
            <a:r>
              <a:rPr lang="ru-RU" sz="2000" dirty="0"/>
              <a:t> </a:t>
            </a:r>
            <a:r>
              <a:rPr lang="ru-RU" sz="2000" dirty="0" err="1"/>
              <a:t>салбий</a:t>
            </a:r>
            <a:r>
              <a:rPr lang="ru-RU" sz="2000" dirty="0"/>
              <a:t> </a:t>
            </a:r>
            <a:r>
              <a:rPr lang="ru-RU" sz="2000" dirty="0" err="1"/>
              <a:t>таъсир</a:t>
            </a:r>
            <a:r>
              <a:rPr lang="ru-RU" sz="2000" dirty="0"/>
              <a:t> </a:t>
            </a:r>
            <a:r>
              <a:rPr lang="ru-RU" sz="2000" dirty="0" err="1"/>
              <a:t>кўрсатади</a:t>
            </a:r>
            <a:r>
              <a:rPr lang="ru-RU" sz="2000" dirty="0"/>
              <a:t>, </a:t>
            </a:r>
            <a:r>
              <a:rPr lang="ru-RU" sz="2000" dirty="0" err="1"/>
              <a:t>шунинг</a:t>
            </a:r>
            <a:r>
              <a:rPr lang="ru-RU" sz="2000" dirty="0"/>
              <a:t> </a:t>
            </a:r>
            <a:r>
              <a:rPr lang="ru-RU" sz="2000" dirty="0" err="1"/>
              <a:t>учун</a:t>
            </a:r>
            <a:r>
              <a:rPr lang="ru-RU" sz="2000" dirty="0"/>
              <a:t> </a:t>
            </a:r>
            <a:r>
              <a:rPr lang="ru-RU" sz="2000" dirty="0" err="1"/>
              <a:t>микроўғитларни</a:t>
            </a:r>
            <a:r>
              <a:rPr lang="ru-RU" sz="2000" dirty="0"/>
              <a:t> </a:t>
            </a:r>
            <a:r>
              <a:rPr lang="ru-RU" sz="2000" dirty="0" err="1"/>
              <a:t>қўллаш</a:t>
            </a:r>
            <a:r>
              <a:rPr lang="ru-RU" sz="2000" dirty="0"/>
              <a:t> </a:t>
            </a:r>
            <a:r>
              <a:rPr lang="ru-RU" sz="2000" dirty="0" err="1"/>
              <a:t>маълум</a:t>
            </a:r>
            <a:r>
              <a:rPr lang="ru-RU" sz="2000" dirty="0"/>
              <a:t> </a:t>
            </a:r>
            <a:r>
              <a:rPr lang="ru-RU" sz="2000" dirty="0" err="1"/>
              <a:t>шароитларда</a:t>
            </a:r>
            <a:r>
              <a:rPr lang="ru-RU" sz="2000" dirty="0"/>
              <a:t> </a:t>
            </a:r>
            <a:r>
              <a:rPr lang="ru-RU" sz="2000" dirty="0" err="1"/>
              <a:t>жуда</a:t>
            </a:r>
            <a:r>
              <a:rPr lang="ru-RU" sz="2000" dirty="0"/>
              <a:t> </a:t>
            </a:r>
            <a:r>
              <a:rPr lang="ru-RU" sz="2000" dirty="0" err="1"/>
              <a:t>яхши</a:t>
            </a:r>
            <a:r>
              <a:rPr lang="ru-RU" sz="2000" dirty="0"/>
              <a:t> </a:t>
            </a:r>
            <a:r>
              <a:rPr lang="ru-RU" sz="2000" dirty="0" err="1"/>
              <a:t>самара</a:t>
            </a:r>
            <a:r>
              <a:rPr lang="ru-RU" sz="2000" dirty="0"/>
              <a:t> </a:t>
            </a:r>
            <a:r>
              <a:rPr lang="ru-RU" sz="2000" dirty="0" err="1"/>
              <a:t>беради</a:t>
            </a:r>
            <a:r>
              <a:rPr lang="ru-RU" sz="2000" b="1" dirty="0" smtClean="0"/>
              <a:t>.</a:t>
            </a:r>
          </a:p>
        </p:txBody>
      </p:sp>
      <p:pic>
        <p:nvPicPr>
          <p:cNvPr id="56322" name="Picture 2" descr="C:\КАФЕДРА\Укув услубий мажмуалар\Усимликшунослик ва Пахтачилик фанидан мажмуалар\Усимликшунослик расмлар\3.Сули\бИОЛОГИК\ИССИК.jpg"/>
          <p:cNvPicPr>
            <a:picLocks noChangeAspect="1" noChangeArrowheads="1"/>
          </p:cNvPicPr>
          <p:nvPr/>
        </p:nvPicPr>
        <p:blipFill>
          <a:blip r:embed="rId2"/>
          <a:srcRect/>
          <a:stretch>
            <a:fillRect/>
          </a:stretch>
        </p:blipFill>
        <p:spPr bwMode="auto">
          <a:xfrm>
            <a:off x="0" y="4071942"/>
            <a:ext cx="4071934" cy="2071678"/>
          </a:xfrm>
          <a:prstGeom prst="rect">
            <a:avLst/>
          </a:prstGeom>
          <a:noFill/>
        </p:spPr>
      </p:pic>
      <p:pic>
        <p:nvPicPr>
          <p:cNvPr id="56324" name="Picture 4" descr="C:\КАФЕДРА\Укув услубий мажмуалар\Усимликшунослик ва Пахтачилик фанидан мажмуалар\Усимликшунослик расмлар\1.Aрпа\027365418729346182034213-52637523f9ug3yg4tt-3qg4tf37q4t34ty34yt3q4qt.jpg"/>
          <p:cNvPicPr>
            <a:picLocks noChangeAspect="1" noChangeArrowheads="1"/>
          </p:cNvPicPr>
          <p:nvPr/>
        </p:nvPicPr>
        <p:blipFill>
          <a:blip r:embed="rId3"/>
          <a:srcRect/>
          <a:stretch>
            <a:fillRect/>
          </a:stretch>
        </p:blipFill>
        <p:spPr bwMode="auto">
          <a:xfrm>
            <a:off x="5357818" y="4000504"/>
            <a:ext cx="3458656" cy="2270269"/>
          </a:xfrm>
          <a:prstGeom prst="rect">
            <a:avLst/>
          </a:prstGeom>
          <a:noFill/>
        </p:spPr>
      </p:pic>
      <p:pic>
        <p:nvPicPr>
          <p:cNvPr id="56325" name="Picture 5" descr="C:\КАФЕДРА\Укув услубий мажмуалар\Усимликшунослик ва Пахтачилик фанидан мажмуалар\Усимликшунослик расмлар\3.Сули\Ишлатилиши\images (3).jpg"/>
          <p:cNvPicPr>
            <a:picLocks noChangeAspect="1" noChangeArrowheads="1"/>
          </p:cNvPicPr>
          <p:nvPr/>
        </p:nvPicPr>
        <p:blipFill>
          <a:blip r:embed="rId4"/>
          <a:srcRect/>
          <a:stretch>
            <a:fillRect/>
          </a:stretch>
        </p:blipFill>
        <p:spPr bwMode="auto">
          <a:xfrm>
            <a:off x="3714744" y="5357826"/>
            <a:ext cx="1849442" cy="1385296"/>
          </a:xfrm>
          <a:prstGeom prst="rect">
            <a:avLst/>
          </a:prstGeom>
          <a:noFill/>
        </p:spPr>
      </p:pic>
      <p:pic>
        <p:nvPicPr>
          <p:cNvPr id="10242" name="Picture 2" descr="C:\ЮНЕСКО\Слайдлар\Ем хашак етиштириш\рАСМЛАР\скачанные файлы (16).jpg"/>
          <p:cNvPicPr>
            <a:picLocks noChangeAspect="1" noChangeArrowheads="1"/>
          </p:cNvPicPr>
          <p:nvPr/>
        </p:nvPicPr>
        <p:blipFill>
          <a:blip r:embed="rId5"/>
          <a:srcRect/>
          <a:stretch>
            <a:fillRect/>
          </a:stretch>
        </p:blipFill>
        <p:spPr bwMode="auto">
          <a:xfrm>
            <a:off x="96838" y="2078038"/>
            <a:ext cx="3117840" cy="1714500"/>
          </a:xfrm>
          <a:prstGeom prst="rect">
            <a:avLst/>
          </a:prstGeom>
          <a:noFill/>
        </p:spPr>
      </p:pic>
      <p:pic>
        <p:nvPicPr>
          <p:cNvPr id="10243" name="Picture 3" descr="C:\ЮНЕСКО\Слайдлар\Ем хашак етиштириш\рАСМЛАР\3cbc57372_680x220.jpg"/>
          <p:cNvPicPr>
            <a:picLocks noChangeAspect="1" noChangeArrowheads="1"/>
          </p:cNvPicPr>
          <p:nvPr/>
        </p:nvPicPr>
        <p:blipFill>
          <a:blip r:embed="rId6"/>
          <a:srcRect/>
          <a:stretch>
            <a:fillRect/>
          </a:stretch>
        </p:blipFill>
        <p:spPr bwMode="auto">
          <a:xfrm>
            <a:off x="3857620" y="2071678"/>
            <a:ext cx="5024607" cy="1714512"/>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p:spPr>
        <p:style>
          <a:lnRef idx="1">
            <a:schemeClr val="dk1"/>
          </a:lnRef>
          <a:fillRef idx="3">
            <a:schemeClr val="dk1"/>
          </a:fillRef>
          <a:effectRef idx="2">
            <a:schemeClr val="dk1"/>
          </a:effectRef>
          <a:fontRef idx="minor">
            <a:schemeClr val="lt1"/>
          </a:fontRef>
        </p:style>
        <p:txBody>
          <a:bodyPr/>
          <a:lstStyle/>
          <a:p>
            <a:pPr>
              <a:defRPr/>
            </a:pPr>
            <a:r>
              <a:rPr lang="ru-RU" sz="2000" dirty="0" err="1">
                <a:ln w="18415" cmpd="sng">
                  <a:solidFill>
                    <a:srgbClr val="FFFFFF"/>
                  </a:solidFill>
                  <a:prstDash val="solid"/>
                </a:ln>
                <a:solidFill>
                  <a:srgbClr val="FFFFFF"/>
                </a:solidFill>
                <a:effectLst>
                  <a:outerShdw blurRad="63500" dir="3600000" algn="tl" rotWithShape="0">
                    <a:srgbClr val="000000">
                      <a:alpha val="70000"/>
                    </a:srgbClr>
                  </a:outerShdw>
                </a:effectLst>
              </a:rPr>
              <a:t>Ҳайвонлар</a:t>
            </a:r>
            <a:r>
              <a:rPr lang="ru-RU" sz="20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20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озуқасидаги</a:t>
            </a:r>
            <a:r>
              <a:rPr lang="ru-RU" sz="20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20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микроэлементлар</a:t>
            </a:r>
            <a:r>
              <a:rPr lang="ru-RU" sz="20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br>
              <a:rPr lang="ru-RU" sz="2000" dirty="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sz="2000" dirty="0" err="1">
                <a:ln w="18415" cmpd="sng">
                  <a:solidFill>
                    <a:srgbClr val="FFFFFF"/>
                  </a:solidFill>
                  <a:prstDash val="solid"/>
                </a:ln>
                <a:solidFill>
                  <a:srgbClr val="FFFFFF"/>
                </a:solidFill>
                <a:effectLst>
                  <a:outerShdw blurRad="63500" dir="3600000" algn="tl" rotWithShape="0">
                    <a:srgbClr val="000000">
                      <a:alpha val="70000"/>
                    </a:srgbClr>
                  </a:outerShdw>
                </a:effectLst>
              </a:rPr>
              <a:t>чегаравий</a:t>
            </a:r>
            <a:r>
              <a:rPr lang="ru-RU" sz="20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20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концентрацияси</a:t>
            </a:r>
            <a:endParaRPr lang="ru-RU" sz="2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aphicFrame>
        <p:nvGraphicFramePr>
          <p:cNvPr id="3" name="Таблица 2"/>
          <p:cNvGraphicFramePr>
            <a:graphicFrameLocks noGrp="1"/>
          </p:cNvGraphicFramePr>
          <p:nvPr>
            <p:extLst>
              <p:ext uri="{D42A27DB-BD31-4B8C-83A1-F6EECF244321}">
                <p14:modId xmlns:p14="http://schemas.microsoft.com/office/powerpoint/2010/main" xmlns="" val="3309992226"/>
              </p:ext>
            </p:extLst>
          </p:nvPr>
        </p:nvGraphicFramePr>
        <p:xfrm>
          <a:off x="214282" y="1124744"/>
          <a:ext cx="8822215" cy="5184575"/>
        </p:xfrm>
        <a:graphic>
          <a:graphicData uri="http://schemas.openxmlformats.org/drawingml/2006/table">
            <a:tbl>
              <a:tblPr>
                <a:tableStyleId>{E269D01E-BC32-4049-B463-5C60D7B0CCD2}</a:tableStyleId>
              </a:tblPr>
              <a:tblGrid>
                <a:gridCol w="1189366"/>
                <a:gridCol w="1592088"/>
                <a:gridCol w="2186905"/>
                <a:gridCol w="1981647"/>
                <a:gridCol w="1872209"/>
              </a:tblGrid>
              <a:tr h="609950">
                <a:tc rowSpan="2">
                  <a:txBody>
                    <a:bodyPr/>
                    <a:lstStyle/>
                    <a:p>
                      <a:pPr algn="ctr" fontAlgn="base" hangingPunct="0">
                        <a:lnSpc>
                          <a:spcPct val="115000"/>
                        </a:lnSpc>
                        <a:spcAft>
                          <a:spcPts val="0"/>
                        </a:spcAft>
                      </a:pPr>
                      <a:r>
                        <a:rPr lang="ru-RU" sz="1600" b="1">
                          <a:effectLst/>
                        </a:rPr>
                        <a:t>Кимёвий элемент</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gridSpan="4">
                  <a:txBody>
                    <a:bodyPr/>
                    <a:lstStyle/>
                    <a:p>
                      <a:pPr algn="ctr" fontAlgn="base" hangingPunct="0">
                        <a:lnSpc>
                          <a:spcPct val="115000"/>
                        </a:lnSpc>
                        <a:spcAft>
                          <a:spcPts val="0"/>
                        </a:spcAft>
                      </a:pPr>
                      <a:r>
                        <a:rPr lang="ru-RU" sz="1600" b="1">
                          <a:effectLst/>
                        </a:rPr>
                        <a:t>Яйлов ўсимликлари таркибидаги элементлар, озуқасининг 1 кг қуруқ моддасида мг ҳисобида</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1219900">
                <a:tc vMerge="1">
                  <a:txBody>
                    <a:bodyPr/>
                    <a:lstStyle/>
                    <a:p>
                      <a:endParaRPr lang="ru-RU"/>
                    </a:p>
                  </a:txBody>
                  <a:tcPr/>
                </a:tc>
                <a:tc>
                  <a:txBody>
                    <a:bodyPr/>
                    <a:lstStyle/>
                    <a:p>
                      <a:pPr algn="ctr" fontAlgn="base" hangingPunct="0">
                        <a:lnSpc>
                          <a:spcPct val="115000"/>
                        </a:lnSpc>
                        <a:spcAft>
                          <a:spcPts val="0"/>
                        </a:spcAft>
                      </a:pPr>
                      <a:r>
                        <a:rPr lang="ru-RU" sz="1600" b="1">
                          <a:effectLst/>
                        </a:rPr>
                        <a:t>Ўртача</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Етарли эмас</a:t>
                      </a:r>
                      <a:endParaRPr lang="ru-RU" sz="1200" b="1">
                        <a:effectLst/>
                      </a:endParaRPr>
                    </a:p>
                    <a:p>
                      <a:pPr algn="ctr" fontAlgn="base" hangingPunct="0">
                        <a:lnSpc>
                          <a:spcPct val="115000"/>
                        </a:lnSpc>
                        <a:spcAft>
                          <a:spcPts val="0"/>
                        </a:spcAft>
                      </a:pPr>
                      <a:r>
                        <a:rPr lang="ru-RU" sz="1600" b="1">
                          <a:effectLst/>
                        </a:rPr>
                        <a:t>(пастки чегаравий концентрация)</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Мақбул миқдори</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Ортиқча (юқори чегаравий концентрация)</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r>
              <a:tr h="609950">
                <a:tc>
                  <a:txBody>
                    <a:bodyPr/>
                    <a:lstStyle/>
                    <a:p>
                      <a:pPr algn="ctr" fontAlgn="base" hangingPunct="0">
                        <a:lnSpc>
                          <a:spcPct val="115000"/>
                        </a:lnSpc>
                        <a:spcAft>
                          <a:spcPts val="0"/>
                        </a:spcAft>
                      </a:pPr>
                      <a:r>
                        <a:rPr lang="ru-RU" sz="1600" b="1">
                          <a:effectLst/>
                        </a:rPr>
                        <a:t>J</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0,18</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0,07 гача</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0,07-1,2</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+ 0,8-2,0 ва ортиқ</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r>
              <a:tr h="304975">
                <a:tc>
                  <a:txBody>
                    <a:bodyPr/>
                    <a:lstStyle/>
                    <a:p>
                      <a:pPr algn="ctr" fontAlgn="base" hangingPunct="0">
                        <a:lnSpc>
                          <a:spcPct val="115000"/>
                        </a:lnSpc>
                        <a:spcAft>
                          <a:spcPts val="0"/>
                        </a:spcAft>
                      </a:pPr>
                      <a:r>
                        <a:rPr lang="ru-RU" sz="1600" b="1">
                          <a:effectLst/>
                        </a:rPr>
                        <a:t>Со</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0,32</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0,1-0,25 гача</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0,25-1 ва юқори</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+1</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r>
              <a:tr h="609950">
                <a:tc>
                  <a:txBody>
                    <a:bodyPr/>
                    <a:lstStyle/>
                    <a:p>
                      <a:pPr algn="ctr" fontAlgn="base" hangingPunct="0">
                        <a:lnSpc>
                          <a:spcPct val="115000"/>
                        </a:lnSpc>
                        <a:spcAft>
                          <a:spcPts val="0"/>
                        </a:spcAft>
                      </a:pPr>
                      <a:r>
                        <a:rPr lang="ru-RU" sz="1600" b="1">
                          <a:effectLst/>
                        </a:rPr>
                        <a:t>Мо</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1,25</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0,2 гача</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0,2-0,25</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+2,5-3 ва ортиқ</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r>
              <a:tr h="609950">
                <a:tc>
                  <a:txBody>
                    <a:bodyPr/>
                    <a:lstStyle/>
                    <a:p>
                      <a:pPr algn="ctr" fontAlgn="base" hangingPunct="0">
                        <a:lnSpc>
                          <a:spcPct val="115000"/>
                        </a:lnSpc>
                        <a:spcAft>
                          <a:spcPts val="0"/>
                        </a:spcAft>
                      </a:pPr>
                      <a:r>
                        <a:rPr lang="ru-RU" sz="1600" b="1">
                          <a:effectLst/>
                        </a:rPr>
                        <a:t>Сu</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6,4</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3-5 гача</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3-12 ва юқори</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+20-40 ва ортиқ</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r>
              <a:tr h="609950">
                <a:tc>
                  <a:txBody>
                    <a:bodyPr/>
                    <a:lstStyle/>
                    <a:p>
                      <a:pPr algn="ctr" fontAlgn="base" hangingPunct="0">
                        <a:lnSpc>
                          <a:spcPct val="115000"/>
                        </a:lnSpc>
                        <a:spcAft>
                          <a:spcPts val="0"/>
                        </a:spcAft>
                      </a:pPr>
                      <a:r>
                        <a:rPr lang="ru-RU" sz="1600" b="1">
                          <a:effectLst/>
                        </a:rPr>
                        <a:t>Zn</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21</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20-30 гача</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20-60 ва юқори,</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Қ60-100 ва ортиқ,</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r>
              <a:tr h="609950">
                <a:tc>
                  <a:txBody>
                    <a:bodyPr/>
                    <a:lstStyle/>
                    <a:p>
                      <a:pPr algn="ctr" fontAlgn="base" hangingPunct="0">
                        <a:lnSpc>
                          <a:spcPct val="115000"/>
                        </a:lnSpc>
                        <a:spcAft>
                          <a:spcPts val="0"/>
                        </a:spcAft>
                      </a:pPr>
                      <a:r>
                        <a:rPr lang="ru-RU" sz="1600" b="1">
                          <a:effectLst/>
                        </a:rPr>
                        <a:t>Mn</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73</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20 гача</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a:effectLst/>
                        </a:rPr>
                        <a:t>20-60 ва юқори</a:t>
                      </a:r>
                      <a:endParaRPr lang="ru-RU" sz="1200" b="1">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c>
                  <a:txBody>
                    <a:bodyPr/>
                    <a:lstStyle/>
                    <a:p>
                      <a:pPr algn="ctr" fontAlgn="base" hangingPunct="0">
                        <a:lnSpc>
                          <a:spcPct val="115000"/>
                        </a:lnSpc>
                        <a:spcAft>
                          <a:spcPts val="0"/>
                        </a:spcAft>
                      </a:pPr>
                      <a:r>
                        <a:rPr lang="ru-RU" sz="1600" b="1" dirty="0">
                          <a:effectLst/>
                        </a:rPr>
                        <a:t>+60-70 </a:t>
                      </a:r>
                      <a:r>
                        <a:rPr lang="ru-RU" sz="1600" b="1" dirty="0" err="1">
                          <a:effectLst/>
                        </a:rPr>
                        <a:t>ва</a:t>
                      </a:r>
                      <a:r>
                        <a:rPr lang="ru-RU" sz="1600" b="1" dirty="0">
                          <a:effectLst/>
                        </a:rPr>
                        <a:t> </a:t>
                      </a:r>
                      <a:r>
                        <a:rPr lang="ru-RU" sz="1600" b="1" dirty="0" err="1">
                          <a:effectLst/>
                        </a:rPr>
                        <a:t>ортиқ</a:t>
                      </a:r>
                      <a:r>
                        <a:rPr lang="ru-RU" sz="1600" b="1" dirty="0">
                          <a:effectLst/>
                        </a:rPr>
                        <a:t>,</a:t>
                      </a:r>
                      <a:endParaRPr lang="ru-R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38100" cap="flat" cmpd="sng" algn="ctr">
                      <a:solidFill>
                        <a:srgbClr val="9933FF"/>
                      </a:solidFill>
                      <a:prstDash val="solid"/>
                      <a:round/>
                      <a:headEnd type="none" w="med" len="med"/>
                      <a:tailEnd type="none" w="med" len="med"/>
                    </a:lnL>
                    <a:lnR w="38100" cap="flat" cmpd="sng" algn="ctr">
                      <a:solidFill>
                        <a:srgbClr val="9933FF"/>
                      </a:solidFill>
                      <a:prstDash val="solid"/>
                      <a:round/>
                      <a:headEnd type="none" w="med" len="med"/>
                      <a:tailEnd type="none" w="med" len="med"/>
                    </a:lnR>
                    <a:lnT w="38100" cap="flat" cmpd="sng" algn="ctr">
                      <a:solidFill>
                        <a:srgbClr val="9933FF"/>
                      </a:solidFill>
                      <a:prstDash val="solid"/>
                      <a:round/>
                      <a:headEnd type="none" w="med" len="med"/>
                      <a:tailEnd type="none" w="med" len="med"/>
                    </a:lnT>
                    <a:lnB w="38100" cap="flat" cmpd="sng" algn="ctr">
                      <a:solidFill>
                        <a:srgbClr val="9933FF"/>
                      </a:solidFill>
                      <a:prstDash val="solid"/>
                      <a:round/>
                      <a:headEnd type="none" w="med" len="med"/>
                      <a:tailEnd type="none" w="med" len="med"/>
                    </a:lnB>
                    <a:solidFill>
                      <a:srgbClr val="C00000"/>
                    </a:solidFill>
                  </a:tcPr>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p:spPr>
        <p:style>
          <a:lnRef idx="2">
            <a:schemeClr val="accent5">
              <a:shade val="50000"/>
            </a:schemeClr>
          </a:lnRef>
          <a:fillRef idx="1">
            <a:schemeClr val="accent5"/>
          </a:fillRef>
          <a:effectRef idx="0">
            <a:schemeClr val="accent5"/>
          </a:effectRef>
          <a:fontRef idx="minor">
            <a:schemeClr val="lt1"/>
          </a:fontRef>
        </p:style>
        <p:txBody>
          <a:bodyPr/>
          <a:lstStyle/>
          <a:p>
            <a:pPr>
              <a:defRPr/>
            </a:pPr>
            <a:r>
              <a:rPr lang="ru-RU" sz="3200" b="1" dirty="0" err="1">
                <a:solidFill>
                  <a:srgbClr val="006600"/>
                </a:solidFill>
                <a:effectLst/>
              </a:rPr>
              <a:t>Бактериал</a:t>
            </a:r>
            <a:r>
              <a:rPr lang="ru-RU" sz="3200" b="1" dirty="0">
                <a:solidFill>
                  <a:srgbClr val="006600"/>
                </a:solidFill>
                <a:effectLst/>
              </a:rPr>
              <a:t> </a:t>
            </a:r>
            <a:r>
              <a:rPr lang="ru-RU" sz="3200" b="1" dirty="0" err="1">
                <a:solidFill>
                  <a:srgbClr val="006600"/>
                </a:solidFill>
                <a:effectLst/>
              </a:rPr>
              <a:t>препаратлар</a:t>
            </a:r>
            <a:r>
              <a:rPr lang="ru-RU" sz="3200" dirty="0">
                <a:solidFill>
                  <a:srgbClr val="006600"/>
                </a:solidFill>
                <a:effectLst/>
              </a:rPr>
              <a:t>. </a:t>
            </a:r>
            <a:endPar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type="body" idx="1"/>
          </p:nvPr>
        </p:nvSpPr>
        <p:spPr>
          <a:xfrm>
            <a:off x="0" y="785795"/>
            <a:ext cx="9144000" cy="1923125"/>
          </a:xfrm>
        </p:spPr>
        <p:style>
          <a:lnRef idx="0">
            <a:schemeClr val="dk1"/>
          </a:lnRef>
          <a:fillRef idx="3">
            <a:schemeClr val="dk1"/>
          </a:fillRef>
          <a:effectRef idx="3">
            <a:schemeClr val="dk1"/>
          </a:effectRef>
          <a:fontRef idx="minor">
            <a:schemeClr val="lt1"/>
          </a:fontRef>
        </p:style>
        <p:txBody>
          <a:bodyPr/>
          <a:lstStyle/>
          <a:p>
            <a:pPr marL="185738" indent="371475" algn="just"/>
            <a:r>
              <a:rPr lang="uz-Cyrl-UZ" sz="2000" i="1" dirty="0" smtClean="0">
                <a:solidFill>
                  <a:schemeClr val="bg2">
                    <a:lumMod val="75000"/>
                  </a:schemeClr>
                </a:solidFill>
              </a:rPr>
              <a:t>   </a:t>
            </a:r>
            <a:r>
              <a:rPr lang="ru-RU" sz="2000" dirty="0" err="1"/>
              <a:t>Буларга</a:t>
            </a:r>
            <a:r>
              <a:rPr lang="ru-RU" sz="2000" dirty="0"/>
              <a:t> </a:t>
            </a:r>
            <a:r>
              <a:rPr lang="ru-RU" sz="2000" dirty="0" err="1"/>
              <a:t>ризоторфин</a:t>
            </a:r>
            <a:r>
              <a:rPr lang="ru-RU" sz="2000" dirty="0"/>
              <a:t>, нитрагин, азотобактерин, </a:t>
            </a:r>
            <a:r>
              <a:rPr lang="ru-RU" sz="2000" dirty="0" err="1"/>
              <a:t>фосфоробактерин</a:t>
            </a:r>
            <a:r>
              <a:rPr lang="ru-RU" sz="2000" dirty="0"/>
              <a:t> </a:t>
            </a:r>
            <a:r>
              <a:rPr lang="ru-RU" sz="2000" dirty="0" err="1"/>
              <a:t>ва</a:t>
            </a:r>
            <a:r>
              <a:rPr lang="ru-RU" sz="2000" dirty="0"/>
              <a:t> </a:t>
            </a:r>
            <a:r>
              <a:rPr lang="ru-RU" sz="2000" dirty="0" err="1"/>
              <a:t>АМБлар</a:t>
            </a:r>
            <a:r>
              <a:rPr lang="ru-RU" sz="2000" dirty="0"/>
              <a:t> </a:t>
            </a:r>
            <a:r>
              <a:rPr lang="ru-RU" sz="2000" dirty="0" err="1"/>
              <a:t>киради</a:t>
            </a:r>
            <a:r>
              <a:rPr lang="ru-RU" sz="2000" dirty="0"/>
              <a:t>. Улар </a:t>
            </a:r>
            <a:r>
              <a:rPr lang="ru-RU" sz="2000" dirty="0" err="1"/>
              <a:t>тупроқдаги</a:t>
            </a:r>
            <a:r>
              <a:rPr lang="ru-RU" sz="2000" dirty="0"/>
              <a:t> </a:t>
            </a:r>
            <a:r>
              <a:rPr lang="ru-RU" sz="2000" dirty="0" err="1"/>
              <a:t>фойдали</a:t>
            </a:r>
            <a:r>
              <a:rPr lang="ru-RU" sz="2000" dirty="0"/>
              <a:t> </a:t>
            </a:r>
            <a:r>
              <a:rPr lang="ru-RU" sz="2000" dirty="0" err="1"/>
              <a:t>микроорганизмлар</a:t>
            </a:r>
            <a:r>
              <a:rPr lang="ru-RU" sz="2000" dirty="0"/>
              <a:t> </a:t>
            </a:r>
            <a:r>
              <a:rPr lang="ru-RU" sz="2000" dirty="0" err="1"/>
              <a:t>фаолиятини</a:t>
            </a:r>
            <a:r>
              <a:rPr lang="ru-RU" sz="2000" dirty="0"/>
              <a:t> </a:t>
            </a:r>
            <a:r>
              <a:rPr lang="ru-RU" sz="2000" dirty="0" err="1"/>
              <a:t>жадаллаштириб</a:t>
            </a:r>
            <a:r>
              <a:rPr lang="ru-RU" sz="2000" dirty="0"/>
              <a:t>, </a:t>
            </a:r>
            <a:r>
              <a:rPr lang="ru-RU" sz="2000" dirty="0" err="1"/>
              <a:t>ўсимлик-ларнинг</a:t>
            </a:r>
            <a:r>
              <a:rPr lang="ru-RU" sz="2000" dirty="0"/>
              <a:t> </a:t>
            </a:r>
            <a:r>
              <a:rPr lang="ru-RU" sz="2000" dirty="0" err="1"/>
              <a:t>ўсиш</a:t>
            </a:r>
            <a:r>
              <a:rPr lang="ru-RU" sz="2000" dirty="0"/>
              <a:t> </a:t>
            </a:r>
            <a:r>
              <a:rPr lang="ru-RU" sz="2000" dirty="0" err="1"/>
              <a:t>ва</a:t>
            </a:r>
            <a:r>
              <a:rPr lang="ru-RU" sz="2000" dirty="0"/>
              <a:t> </a:t>
            </a:r>
            <a:r>
              <a:rPr lang="ru-RU" sz="2000" dirty="0" err="1"/>
              <a:t>ривожланишига</a:t>
            </a:r>
            <a:r>
              <a:rPr lang="ru-RU" sz="2000" dirty="0"/>
              <a:t> </a:t>
            </a:r>
            <a:r>
              <a:rPr lang="ru-RU" sz="2000" dirty="0" err="1"/>
              <a:t>ижобий</a:t>
            </a:r>
            <a:r>
              <a:rPr lang="ru-RU" sz="2000" dirty="0"/>
              <a:t> </a:t>
            </a:r>
            <a:r>
              <a:rPr lang="ru-RU" sz="2000" dirty="0" err="1"/>
              <a:t>таъсир</a:t>
            </a:r>
            <a:r>
              <a:rPr lang="ru-RU" sz="2000" dirty="0"/>
              <a:t> </a:t>
            </a:r>
            <a:r>
              <a:rPr lang="ru-RU" sz="2000" dirty="0" err="1"/>
              <a:t>кўрсатади</a:t>
            </a:r>
            <a:r>
              <a:rPr lang="ru-RU" sz="2000" dirty="0"/>
              <a:t> </a:t>
            </a:r>
            <a:r>
              <a:rPr lang="ru-RU" sz="2000" dirty="0" err="1"/>
              <a:t>ва</a:t>
            </a:r>
            <a:r>
              <a:rPr lang="ru-RU" sz="2000" dirty="0"/>
              <a:t> </a:t>
            </a:r>
            <a:r>
              <a:rPr lang="ru-RU" sz="2000" dirty="0" err="1"/>
              <a:t>ҳосилдорликни</a:t>
            </a:r>
            <a:r>
              <a:rPr lang="ru-RU" sz="2000" dirty="0"/>
              <a:t> </a:t>
            </a:r>
            <a:r>
              <a:rPr lang="ru-RU" sz="2000" dirty="0" err="1"/>
              <a:t>оширади</a:t>
            </a:r>
            <a:r>
              <a:rPr lang="ru-RU" sz="2000" dirty="0"/>
              <a:t>. </a:t>
            </a:r>
            <a:r>
              <a:rPr lang="ru-RU" sz="2000" dirty="0" err="1"/>
              <a:t>Бактериал</a:t>
            </a:r>
            <a:r>
              <a:rPr lang="ru-RU" sz="2000" dirty="0"/>
              <a:t> </a:t>
            </a:r>
            <a:r>
              <a:rPr lang="ru-RU" sz="2000" dirty="0" err="1"/>
              <a:t>препаратлар</a:t>
            </a:r>
            <a:r>
              <a:rPr lang="ru-RU" sz="2000" dirty="0"/>
              <a:t> </a:t>
            </a:r>
            <a:r>
              <a:rPr lang="ru-RU" sz="2000" dirty="0" err="1"/>
              <a:t>саноатда</a:t>
            </a:r>
            <a:r>
              <a:rPr lang="ru-RU" sz="2000" dirty="0"/>
              <a:t> </a:t>
            </a:r>
            <a:r>
              <a:rPr lang="ru-RU" sz="2000" dirty="0" err="1"/>
              <a:t>ишлаб</a:t>
            </a:r>
            <a:r>
              <a:rPr lang="ru-RU" sz="2000" dirty="0"/>
              <a:t> </a:t>
            </a:r>
            <a:r>
              <a:rPr lang="ru-RU" sz="2000" dirty="0" err="1" smtClean="0"/>
              <a:t>чиқарилади</a:t>
            </a:r>
            <a:r>
              <a:rPr lang="ru-RU" sz="2000" dirty="0" smtClean="0"/>
              <a:t>.</a:t>
            </a:r>
          </a:p>
        </p:txBody>
      </p:sp>
      <p:pic>
        <p:nvPicPr>
          <p:cNvPr id="11266" name="Picture 2" descr="C:\ЮНЕСКО\Слайдлар\Ем хашак етиштириш\рАСМЛАР\465772ea4866b86eeee1e73e1998b89b.e7b3df8d2521429058af50ff07f8cef7.jpg"/>
          <p:cNvPicPr>
            <a:picLocks noChangeAspect="1" noChangeArrowheads="1"/>
          </p:cNvPicPr>
          <p:nvPr/>
        </p:nvPicPr>
        <p:blipFill>
          <a:blip r:embed="rId2"/>
          <a:srcRect/>
          <a:stretch>
            <a:fillRect/>
          </a:stretch>
        </p:blipFill>
        <p:spPr bwMode="auto">
          <a:xfrm>
            <a:off x="3428992" y="3071810"/>
            <a:ext cx="5381620" cy="3071834"/>
          </a:xfrm>
          <a:prstGeom prst="rect">
            <a:avLst/>
          </a:prstGeom>
          <a:noFill/>
        </p:spPr>
      </p:pic>
      <p:pic>
        <p:nvPicPr>
          <p:cNvPr id="11267" name="Picture 3" descr="C:\ЮНЕСКО\Слайдлар\Ем хашак етиштириш\рАСМЛАР\18601121.jpeg"/>
          <p:cNvPicPr>
            <a:picLocks noChangeAspect="1" noChangeArrowheads="1"/>
          </p:cNvPicPr>
          <p:nvPr/>
        </p:nvPicPr>
        <p:blipFill>
          <a:blip r:embed="rId3"/>
          <a:srcRect r="21556"/>
          <a:stretch>
            <a:fillRect/>
          </a:stretch>
        </p:blipFill>
        <p:spPr bwMode="auto">
          <a:xfrm>
            <a:off x="0" y="3286124"/>
            <a:ext cx="3408840" cy="2643206"/>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p:spPr>
        <p:style>
          <a:lnRef idx="2">
            <a:schemeClr val="accent5">
              <a:shade val="50000"/>
            </a:schemeClr>
          </a:lnRef>
          <a:fillRef idx="1">
            <a:schemeClr val="accent5"/>
          </a:fillRef>
          <a:effectRef idx="0">
            <a:schemeClr val="accent5"/>
          </a:effectRef>
          <a:fontRef idx="minor">
            <a:schemeClr val="lt1"/>
          </a:fontRef>
        </p:style>
        <p:txBody>
          <a:bodyPr/>
          <a:lstStyle/>
          <a:p>
            <a:pPr algn="ctr">
              <a:defRPr/>
            </a:pPr>
            <a:r>
              <a:rPr lang="ru-RU" sz="3200" dirty="0" err="1"/>
              <a:t>Ўғитларни</a:t>
            </a:r>
            <a:r>
              <a:rPr lang="ru-RU" sz="3200" dirty="0"/>
              <a:t> </a:t>
            </a:r>
            <a:r>
              <a:rPr lang="ru-RU" sz="3200" dirty="0" err="1"/>
              <a:t>қўллаш</a:t>
            </a:r>
            <a:endPar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Autofit/>
          </a:bodyPr>
          <a:lstStyle/>
          <a:p>
            <a:pPr algn="just">
              <a:lnSpc>
                <a:spcPct val="90000"/>
              </a:lnSpc>
            </a:pPr>
            <a:r>
              <a:rPr lang="ru-RU" sz="2400" dirty="0" err="1"/>
              <a:t>Яйловларда</a:t>
            </a:r>
            <a:r>
              <a:rPr lang="ru-RU" sz="2400" dirty="0"/>
              <a:t> </a:t>
            </a:r>
            <a:r>
              <a:rPr lang="ru-RU" sz="2400" dirty="0" err="1"/>
              <a:t>ўғитларни</a:t>
            </a:r>
            <a:r>
              <a:rPr lang="ru-RU" sz="2400" dirty="0"/>
              <a:t> </a:t>
            </a:r>
            <a:r>
              <a:rPr lang="ru-RU" sz="2400" dirty="0" err="1"/>
              <a:t>қўллаш</a:t>
            </a:r>
            <a:r>
              <a:rPr lang="ru-RU" sz="2400" dirty="0"/>
              <a:t> </a:t>
            </a:r>
            <a:r>
              <a:rPr lang="ru-RU" sz="2400" dirty="0" err="1"/>
              <a:t>яхшилашнинг</a:t>
            </a:r>
            <a:r>
              <a:rPr lang="ru-RU" sz="2400" dirty="0"/>
              <a:t> </a:t>
            </a:r>
            <a:r>
              <a:rPr lang="ru-RU" sz="2400" dirty="0" err="1"/>
              <a:t>бошқа</a:t>
            </a:r>
            <a:r>
              <a:rPr lang="ru-RU" sz="2400" dirty="0"/>
              <a:t> </a:t>
            </a:r>
            <a:r>
              <a:rPr lang="ru-RU" sz="2400" dirty="0" err="1"/>
              <a:t>чора-тадбирлари</a:t>
            </a:r>
            <a:r>
              <a:rPr lang="ru-RU" sz="2400" dirty="0"/>
              <a:t> </a:t>
            </a:r>
            <a:r>
              <a:rPr lang="ru-RU" sz="2400" dirty="0" err="1"/>
              <a:t>билан</a:t>
            </a:r>
            <a:r>
              <a:rPr lang="ru-RU" sz="2400" dirty="0"/>
              <a:t> </a:t>
            </a:r>
            <a:r>
              <a:rPr lang="ru-RU" sz="2400" dirty="0" err="1"/>
              <a:t>бирга</a:t>
            </a:r>
            <a:r>
              <a:rPr lang="ru-RU" sz="2400" dirty="0"/>
              <a:t> </a:t>
            </a:r>
            <a:r>
              <a:rPr lang="ru-RU" sz="2400" dirty="0" err="1"/>
              <a:t>олиб</a:t>
            </a:r>
            <a:r>
              <a:rPr lang="ru-RU" sz="2400" dirty="0"/>
              <a:t> </a:t>
            </a:r>
            <a:r>
              <a:rPr lang="ru-RU" sz="2400" dirty="0" err="1"/>
              <a:t>борилади</a:t>
            </a:r>
            <a:r>
              <a:rPr lang="ru-RU" sz="2400" dirty="0"/>
              <a:t>.</a:t>
            </a:r>
          </a:p>
          <a:p>
            <a:pPr algn="just">
              <a:lnSpc>
                <a:spcPct val="90000"/>
              </a:lnSpc>
            </a:pPr>
            <a:r>
              <a:rPr lang="ru-RU" sz="2400" dirty="0" err="1"/>
              <a:t>Ўғитларнинг</a:t>
            </a:r>
            <a:r>
              <a:rPr lang="ru-RU" sz="2400" dirty="0"/>
              <a:t> </a:t>
            </a:r>
            <a:r>
              <a:rPr lang="ru-RU" sz="2400" dirty="0" err="1"/>
              <a:t>тупроқ</a:t>
            </a:r>
            <a:r>
              <a:rPr lang="ru-RU" sz="2400" dirty="0"/>
              <a:t> </a:t>
            </a:r>
            <a:r>
              <a:rPr lang="ru-RU" sz="2400" dirty="0" err="1"/>
              <a:t>унумдорлигини</a:t>
            </a:r>
            <a:r>
              <a:rPr lang="ru-RU" sz="2400" dirty="0"/>
              <a:t>, </a:t>
            </a:r>
            <a:r>
              <a:rPr lang="ru-RU" sz="2400" dirty="0" err="1"/>
              <a:t>натижада</a:t>
            </a:r>
            <a:r>
              <a:rPr lang="ru-RU" sz="2400" dirty="0"/>
              <a:t> </a:t>
            </a:r>
            <a:r>
              <a:rPr lang="ru-RU" sz="2400" dirty="0" err="1"/>
              <a:t>ҳосилдорликни</a:t>
            </a:r>
            <a:r>
              <a:rPr lang="ru-RU" sz="2400" dirty="0"/>
              <a:t> </a:t>
            </a:r>
            <a:r>
              <a:rPr lang="ru-RU" sz="2400" dirty="0" err="1"/>
              <a:t>орттиришининг</a:t>
            </a:r>
            <a:r>
              <a:rPr lang="ru-RU" sz="2400" dirty="0"/>
              <a:t> </a:t>
            </a:r>
            <a:r>
              <a:rPr lang="ru-RU" sz="2400" dirty="0" err="1"/>
              <a:t>сабаблари</a:t>
            </a:r>
            <a:r>
              <a:rPr lang="ru-RU" sz="2400" dirty="0"/>
              <a:t>, </a:t>
            </a:r>
            <a:r>
              <a:rPr lang="ru-RU" sz="2400" dirty="0" err="1"/>
              <a:t>асосан</a:t>
            </a:r>
            <a:r>
              <a:rPr lang="ru-RU" sz="2400" dirty="0"/>
              <a:t>, </a:t>
            </a:r>
            <a:r>
              <a:rPr lang="ru-RU" sz="2400" dirty="0" err="1"/>
              <a:t>қуйидагича</a:t>
            </a:r>
            <a:r>
              <a:rPr lang="ru-RU" sz="2400" dirty="0"/>
              <a:t> </a:t>
            </a:r>
            <a:r>
              <a:rPr lang="ru-RU" sz="2400" dirty="0" err="1"/>
              <a:t>тушунтирилади</a:t>
            </a:r>
            <a:r>
              <a:rPr lang="ru-RU" sz="2400" dirty="0"/>
              <a:t>: </a:t>
            </a:r>
            <a:r>
              <a:rPr lang="ru-RU" sz="2400" dirty="0" err="1"/>
              <a:t>кўпчилик</a:t>
            </a:r>
            <a:r>
              <a:rPr lang="ru-RU" sz="2400" dirty="0"/>
              <a:t> </a:t>
            </a:r>
            <a:r>
              <a:rPr lang="ru-RU" sz="2400" dirty="0" err="1"/>
              <a:t>ўғитлар</a:t>
            </a:r>
            <a:r>
              <a:rPr lang="ru-RU" sz="2400" dirty="0"/>
              <a:t> </a:t>
            </a:r>
            <a:r>
              <a:rPr lang="ru-RU" sz="2400" dirty="0" err="1"/>
              <a:t>тупроққа</a:t>
            </a:r>
            <a:r>
              <a:rPr lang="ru-RU" sz="2400" dirty="0"/>
              <a:t> </a:t>
            </a:r>
            <a:r>
              <a:rPr lang="ru-RU" sz="2400" dirty="0" err="1"/>
              <a:t>солинганда</a:t>
            </a:r>
            <a:r>
              <a:rPr lang="ru-RU" sz="2400" dirty="0"/>
              <a:t>, </a:t>
            </a:r>
            <a:r>
              <a:rPr lang="ru-RU" sz="2400" dirty="0" err="1"/>
              <a:t>тупроқнинг</a:t>
            </a:r>
            <a:r>
              <a:rPr lang="ru-RU" sz="2400" dirty="0"/>
              <a:t> физик </a:t>
            </a:r>
            <a:r>
              <a:rPr lang="ru-RU" sz="2400" dirty="0" err="1"/>
              <a:t>ва</a:t>
            </a:r>
            <a:r>
              <a:rPr lang="ru-RU" sz="2400" dirty="0"/>
              <a:t> </a:t>
            </a:r>
            <a:r>
              <a:rPr lang="ru-RU" sz="2400" dirty="0" err="1"/>
              <a:t>кимёвий</a:t>
            </a:r>
            <a:r>
              <a:rPr lang="ru-RU" sz="2400" dirty="0"/>
              <a:t> </a:t>
            </a:r>
            <a:r>
              <a:rPr lang="ru-RU" sz="2400" dirty="0" err="1"/>
              <a:t>хоссалари</a:t>
            </a:r>
            <a:r>
              <a:rPr lang="ru-RU" sz="2400" dirty="0"/>
              <a:t> </a:t>
            </a:r>
            <a:r>
              <a:rPr lang="ru-RU" sz="2400" dirty="0" err="1"/>
              <a:t>яхшиланади</a:t>
            </a:r>
            <a:r>
              <a:rPr lang="ru-RU" sz="2400" dirty="0"/>
              <a:t>, </a:t>
            </a:r>
            <a:r>
              <a:rPr lang="ru-RU" sz="2400" dirty="0" err="1"/>
              <a:t>унда</a:t>
            </a:r>
            <a:r>
              <a:rPr lang="ru-RU" sz="2400" dirty="0"/>
              <a:t> </a:t>
            </a:r>
            <a:r>
              <a:rPr lang="ru-RU" sz="2400" dirty="0" err="1"/>
              <a:t>ўсимлик</a:t>
            </a:r>
            <a:r>
              <a:rPr lang="ru-RU" sz="2400" dirty="0"/>
              <a:t> </a:t>
            </a:r>
            <a:r>
              <a:rPr lang="ru-RU" sz="2400" dirty="0" err="1"/>
              <a:t>учун</a:t>
            </a:r>
            <a:r>
              <a:rPr lang="ru-RU" sz="2400" dirty="0"/>
              <a:t> </a:t>
            </a:r>
            <a:r>
              <a:rPr lang="ru-RU" sz="2400" dirty="0" err="1"/>
              <a:t>зарур</a:t>
            </a:r>
            <a:r>
              <a:rPr lang="ru-RU" sz="2400" dirty="0"/>
              <a:t> </a:t>
            </a:r>
            <a:r>
              <a:rPr lang="ru-RU" sz="2400" dirty="0" err="1"/>
              <a:t>озуқа</a:t>
            </a:r>
            <a:r>
              <a:rPr lang="ru-RU" sz="2400" dirty="0"/>
              <a:t> </a:t>
            </a:r>
            <a:r>
              <a:rPr lang="ru-RU" sz="2400" dirty="0" err="1"/>
              <a:t>моддалар</a:t>
            </a:r>
            <a:r>
              <a:rPr lang="ru-RU" sz="2400" dirty="0"/>
              <a:t> </a:t>
            </a:r>
            <a:r>
              <a:rPr lang="ru-RU" sz="2400" dirty="0" err="1"/>
              <a:t>кўпаяди</a:t>
            </a:r>
            <a:r>
              <a:rPr lang="ru-RU" sz="2400" dirty="0"/>
              <a:t>, </a:t>
            </a:r>
            <a:r>
              <a:rPr lang="ru-RU" sz="2400" dirty="0" err="1"/>
              <a:t>фойдали</a:t>
            </a:r>
            <a:r>
              <a:rPr lang="ru-RU" sz="2400" dirty="0"/>
              <a:t> </a:t>
            </a:r>
            <a:r>
              <a:rPr lang="ru-RU" sz="2400" dirty="0" err="1"/>
              <a:t>бактериялар</a:t>
            </a:r>
            <a:r>
              <a:rPr lang="ru-RU" sz="2400" dirty="0"/>
              <a:t> </a:t>
            </a:r>
            <a:r>
              <a:rPr lang="ru-RU" sz="2400" dirty="0" err="1"/>
              <a:t>фаолияти</a:t>
            </a:r>
            <a:r>
              <a:rPr lang="ru-RU" sz="2400" dirty="0"/>
              <a:t> </a:t>
            </a:r>
            <a:r>
              <a:rPr lang="ru-RU" sz="2400" dirty="0" err="1"/>
              <a:t>яхшиланиши</a:t>
            </a:r>
            <a:r>
              <a:rPr lang="ru-RU" sz="2400" dirty="0"/>
              <a:t> </a:t>
            </a:r>
            <a:r>
              <a:rPr lang="ru-RU" sz="2400" dirty="0" err="1"/>
              <a:t>натижасида</a:t>
            </a:r>
            <a:r>
              <a:rPr lang="ru-RU" sz="2400" dirty="0"/>
              <a:t> </a:t>
            </a:r>
            <a:r>
              <a:rPr lang="ru-RU" sz="2400" dirty="0" err="1"/>
              <a:t>ўсимлик</a:t>
            </a:r>
            <a:r>
              <a:rPr lang="ru-RU" sz="2400" dirty="0"/>
              <a:t> </a:t>
            </a:r>
            <a:r>
              <a:rPr lang="ru-RU" sz="2400" dirty="0" err="1"/>
              <a:t>ўзлаштира</a:t>
            </a:r>
            <a:r>
              <a:rPr lang="ru-RU" sz="2400" dirty="0"/>
              <a:t> </a:t>
            </a:r>
            <a:r>
              <a:rPr lang="ru-RU" sz="2400" dirty="0" err="1"/>
              <a:t>олмайдиган</a:t>
            </a:r>
            <a:r>
              <a:rPr lang="ru-RU" sz="2400" dirty="0"/>
              <a:t> </a:t>
            </a:r>
            <a:r>
              <a:rPr lang="ru-RU" sz="2400" dirty="0" err="1"/>
              <a:t>озуқа</a:t>
            </a:r>
            <a:r>
              <a:rPr lang="ru-RU" sz="2400" dirty="0"/>
              <a:t> </a:t>
            </a:r>
            <a:r>
              <a:rPr lang="ru-RU" sz="2400" dirty="0" err="1"/>
              <a:t>моддалар</a:t>
            </a:r>
            <a:r>
              <a:rPr lang="ru-RU" sz="2400" dirty="0"/>
              <a:t> </a:t>
            </a:r>
            <a:r>
              <a:rPr lang="ru-RU" sz="2400" dirty="0" err="1"/>
              <a:t>ўзлаштирадиган</a:t>
            </a:r>
            <a:r>
              <a:rPr lang="ru-RU" sz="2400" dirty="0"/>
              <a:t> </a:t>
            </a:r>
            <a:r>
              <a:rPr lang="ru-RU" sz="2400" dirty="0" err="1"/>
              <a:t>шаклга</a:t>
            </a:r>
            <a:r>
              <a:rPr lang="ru-RU" sz="2400" dirty="0"/>
              <a:t> </a:t>
            </a:r>
            <a:r>
              <a:rPr lang="ru-RU" sz="2400" dirty="0" err="1"/>
              <a:t>ўтади</a:t>
            </a:r>
            <a:r>
              <a:rPr lang="ru-RU" sz="2400" dirty="0" smtClean="0"/>
              <a:t>.</a:t>
            </a:r>
          </a:p>
        </p:txBody>
      </p:sp>
      <p:pic>
        <p:nvPicPr>
          <p:cNvPr id="12290" name="Picture 2" descr="C:\ЮНЕСКО\Слайдлар\Ем хашак етиштириш\рАСМЛАР\images (28).jpg"/>
          <p:cNvPicPr>
            <a:picLocks noChangeAspect="1" noChangeArrowheads="1"/>
          </p:cNvPicPr>
          <p:nvPr/>
        </p:nvPicPr>
        <p:blipFill>
          <a:blip r:embed="rId2"/>
          <a:srcRect/>
          <a:stretch>
            <a:fillRect/>
          </a:stretch>
        </p:blipFill>
        <p:spPr bwMode="auto">
          <a:xfrm>
            <a:off x="471479" y="1428736"/>
            <a:ext cx="2886075" cy="1928826"/>
          </a:xfrm>
          <a:prstGeom prst="rect">
            <a:avLst/>
          </a:prstGeom>
          <a:noFill/>
        </p:spPr>
      </p:pic>
      <p:pic>
        <p:nvPicPr>
          <p:cNvPr id="12291" name="Picture 3" descr="C:\ЮНЕСКО\Слайдлар\Ем хашак етиштириш\рАСМЛАР\images (29).jpg"/>
          <p:cNvPicPr>
            <a:picLocks noChangeAspect="1" noChangeArrowheads="1"/>
          </p:cNvPicPr>
          <p:nvPr/>
        </p:nvPicPr>
        <p:blipFill>
          <a:blip r:embed="rId3"/>
          <a:srcRect/>
          <a:stretch>
            <a:fillRect/>
          </a:stretch>
        </p:blipFill>
        <p:spPr bwMode="auto">
          <a:xfrm>
            <a:off x="239301" y="3857628"/>
            <a:ext cx="3261129" cy="2714644"/>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a:solidFill>
            <a:srgbClr val="00B050"/>
          </a:solidFill>
        </p:spPr>
        <p:style>
          <a:lnRef idx="2">
            <a:schemeClr val="accent5">
              <a:shade val="50000"/>
            </a:schemeClr>
          </a:lnRef>
          <a:fillRef idx="1">
            <a:schemeClr val="accent5"/>
          </a:fillRef>
          <a:effectRef idx="0">
            <a:schemeClr val="accent5"/>
          </a:effectRef>
          <a:fontRef idx="minor">
            <a:schemeClr val="lt1"/>
          </a:fontRef>
        </p:style>
        <p:txBody>
          <a:bodyPr/>
          <a:lstStyle/>
          <a:p>
            <a:pPr algn="ctr">
              <a:defRPr/>
            </a:pPr>
            <a:r>
              <a:rPr lang="ru-RU" sz="3200" b="0" i="1" cap="none" dirty="0">
                <a:ln w="18415" cmpd="sng">
                  <a:solidFill>
                    <a:srgbClr val="FFFFFF"/>
                  </a:solidFill>
                  <a:prstDash val="solid"/>
                </a:ln>
                <a:solidFill>
                  <a:srgbClr val="FFFFFF"/>
                </a:solidFill>
                <a:effectLst>
                  <a:outerShdw blurRad="63500" dir="3600000" algn="tl" rotWithShape="0">
                    <a:srgbClr val="000000">
                      <a:alpha val="70000"/>
                    </a:srgbClr>
                  </a:outerShdw>
                </a:effectLst>
              </a:rPr>
              <a:t>ЎТЗОРНИ ПАРВАРИШЛАШ</a:t>
            </a:r>
            <a:endParaRPr lang="ru-RU" sz="3200" b="0" cap="none"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aphicFrame>
        <p:nvGraphicFramePr>
          <p:cNvPr id="3" name="Схема 2"/>
          <p:cNvGraphicFramePr/>
          <p:nvPr>
            <p:extLst>
              <p:ext uri="{D42A27DB-BD31-4B8C-83A1-F6EECF244321}">
                <p14:modId xmlns:p14="http://schemas.microsoft.com/office/powerpoint/2010/main" xmlns="" val="255076000"/>
              </p:ext>
            </p:extLst>
          </p:nvPr>
        </p:nvGraphicFramePr>
        <p:xfrm>
          <a:off x="-14264" y="1124744"/>
          <a:ext cx="8712968" cy="5328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4429124" y="85723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ru-RU" sz="2400" dirty="0" err="1"/>
              <a:t>Яйлов</a:t>
            </a:r>
            <a:r>
              <a:rPr lang="ru-RU" sz="2400" dirty="0"/>
              <a:t> </a:t>
            </a:r>
            <a:r>
              <a:rPr lang="ru-RU" sz="2400" dirty="0" err="1"/>
              <a:t>ва</a:t>
            </a:r>
            <a:r>
              <a:rPr lang="ru-RU" sz="2400" dirty="0"/>
              <a:t> </a:t>
            </a:r>
            <a:r>
              <a:rPr lang="ru-RU" sz="2400" dirty="0" err="1"/>
              <a:t>пичанзорларда</a:t>
            </a:r>
            <a:r>
              <a:rPr lang="ru-RU" sz="2400" dirty="0"/>
              <a:t> </a:t>
            </a:r>
            <a:r>
              <a:rPr lang="ru-RU" sz="2400" dirty="0" err="1"/>
              <a:t>ҳайвонлар</a:t>
            </a:r>
            <a:r>
              <a:rPr lang="ru-RU" sz="2400" dirty="0"/>
              <a:t> </a:t>
            </a:r>
            <a:r>
              <a:rPr lang="ru-RU" sz="2400" dirty="0" err="1"/>
              <a:t>емайдиган</a:t>
            </a:r>
            <a:r>
              <a:rPr lang="ru-RU" sz="2400" dirty="0"/>
              <a:t> </a:t>
            </a:r>
            <a:r>
              <a:rPr lang="ru-RU" sz="2400" dirty="0" err="1"/>
              <a:t>ва</a:t>
            </a:r>
            <a:r>
              <a:rPr lang="ru-RU" sz="2400" dirty="0"/>
              <a:t> </a:t>
            </a:r>
            <a:r>
              <a:rPr lang="ru-RU" sz="2400" dirty="0" err="1"/>
              <a:t>кам</a:t>
            </a:r>
            <a:r>
              <a:rPr lang="ru-RU" sz="2400" dirty="0"/>
              <a:t> </a:t>
            </a:r>
            <a:r>
              <a:rPr lang="ru-RU" sz="2400" dirty="0" err="1"/>
              <a:t>ҳосилли</a:t>
            </a:r>
            <a:r>
              <a:rPr lang="ru-RU" sz="2400" dirty="0"/>
              <a:t> </a:t>
            </a:r>
            <a:r>
              <a:rPr lang="ru-RU" sz="2400" dirty="0" err="1"/>
              <a:t>ўсимликлар</a:t>
            </a:r>
            <a:r>
              <a:rPr lang="ru-RU" sz="2400" dirty="0"/>
              <a:t> </a:t>
            </a:r>
            <a:r>
              <a:rPr lang="ru-RU" sz="2400" dirty="0" err="1"/>
              <a:t>бегона</a:t>
            </a:r>
            <a:r>
              <a:rPr lang="ru-RU" sz="2400" dirty="0"/>
              <a:t> </a:t>
            </a:r>
            <a:r>
              <a:rPr lang="ru-RU" sz="2400" dirty="0" err="1"/>
              <a:t>ўт</a:t>
            </a:r>
            <a:r>
              <a:rPr lang="ru-RU" sz="2400" dirty="0"/>
              <a:t> </a:t>
            </a:r>
            <a:r>
              <a:rPr lang="ru-RU" sz="2400" dirty="0" err="1"/>
              <a:t>ҳисобланади</a:t>
            </a:r>
            <a:r>
              <a:rPr lang="ru-RU" sz="2400" dirty="0"/>
              <a:t>. Улар </a:t>
            </a:r>
            <a:r>
              <a:rPr lang="ru-RU" sz="2400" dirty="0" err="1"/>
              <a:t>ўтзордан</a:t>
            </a:r>
            <a:r>
              <a:rPr lang="ru-RU" sz="2400" dirty="0"/>
              <a:t> </a:t>
            </a:r>
            <a:r>
              <a:rPr lang="ru-RU" sz="2400" dirty="0" err="1"/>
              <a:t>озуқабоп</a:t>
            </a:r>
            <a:r>
              <a:rPr lang="ru-RU" sz="2400" dirty="0"/>
              <a:t> </a:t>
            </a:r>
            <a:r>
              <a:rPr lang="ru-RU" sz="2400" dirty="0" err="1"/>
              <a:t>ўсимликларни</a:t>
            </a:r>
            <a:r>
              <a:rPr lang="ru-RU" sz="2400" dirty="0"/>
              <a:t> </a:t>
            </a:r>
            <a:r>
              <a:rPr lang="ru-RU" sz="2400" dirty="0" err="1"/>
              <a:t>сиқиб</a:t>
            </a:r>
            <a:r>
              <a:rPr lang="ru-RU" sz="2400" dirty="0"/>
              <a:t> </a:t>
            </a:r>
            <a:r>
              <a:rPr lang="ru-RU" sz="2400" dirty="0" err="1"/>
              <a:t>чиқаради</a:t>
            </a:r>
            <a:r>
              <a:rPr lang="ru-RU" sz="2400" dirty="0"/>
              <a:t> </a:t>
            </a:r>
            <a:r>
              <a:rPr lang="ru-RU" sz="2400" dirty="0" err="1"/>
              <a:t>ва</a:t>
            </a:r>
            <a:r>
              <a:rPr lang="ru-RU" sz="2400" dirty="0"/>
              <a:t> </a:t>
            </a:r>
            <a:r>
              <a:rPr lang="ru-RU" sz="2400" dirty="0" err="1"/>
              <a:t>ҳосил</a:t>
            </a:r>
            <a:r>
              <a:rPr lang="ru-RU" sz="2400" dirty="0"/>
              <a:t> </a:t>
            </a:r>
            <a:r>
              <a:rPr lang="ru-RU" sz="2400" dirty="0" err="1"/>
              <a:t>сифатини</a:t>
            </a:r>
            <a:r>
              <a:rPr lang="ru-RU" sz="2400" dirty="0"/>
              <a:t> </a:t>
            </a:r>
            <a:r>
              <a:rPr lang="ru-RU" sz="2400" dirty="0" err="1"/>
              <a:t>пасайтиради</a:t>
            </a:r>
            <a:r>
              <a:rPr lang="ru-RU" sz="2400" dirty="0"/>
              <a:t>.</a:t>
            </a:r>
          </a:p>
          <a:p>
            <a:pPr algn="just">
              <a:lnSpc>
                <a:spcPct val="90000"/>
              </a:lnSpc>
            </a:pPr>
            <a:r>
              <a:rPr lang="ru-RU" sz="2400" dirty="0" err="1"/>
              <a:t>Яйлов</a:t>
            </a:r>
            <a:r>
              <a:rPr lang="ru-RU" sz="2400" dirty="0"/>
              <a:t> </a:t>
            </a:r>
            <a:r>
              <a:rPr lang="ru-RU" sz="2400" dirty="0" err="1"/>
              <a:t>ва</a:t>
            </a:r>
            <a:r>
              <a:rPr lang="ru-RU" sz="2400" dirty="0"/>
              <a:t> </a:t>
            </a:r>
            <a:r>
              <a:rPr lang="ru-RU" sz="2400" dirty="0" err="1"/>
              <a:t>пичанзорларда</a:t>
            </a:r>
            <a:r>
              <a:rPr lang="ru-RU" sz="2400" dirty="0"/>
              <a:t> </a:t>
            </a:r>
            <a:r>
              <a:rPr lang="ru-RU" sz="2400" dirty="0" err="1"/>
              <a:t>бегона</a:t>
            </a:r>
            <a:r>
              <a:rPr lang="ru-RU" sz="2400" dirty="0"/>
              <a:t> </a:t>
            </a:r>
            <a:r>
              <a:rPr lang="ru-RU" sz="2400" dirty="0" err="1"/>
              <a:t>ўтларга</a:t>
            </a:r>
            <a:r>
              <a:rPr lang="ru-RU" sz="2400" dirty="0"/>
              <a:t> </a:t>
            </a:r>
            <a:r>
              <a:rPr lang="ru-RU" sz="2400" dirty="0" err="1"/>
              <a:t>қарши</a:t>
            </a:r>
            <a:r>
              <a:rPr lang="ru-RU" sz="2400" dirty="0"/>
              <a:t> </a:t>
            </a:r>
            <a:r>
              <a:rPr lang="ru-RU" sz="2400" dirty="0" err="1"/>
              <a:t>курашилмаса</a:t>
            </a:r>
            <a:r>
              <a:rPr lang="ru-RU" sz="2400" dirty="0"/>
              <a:t>, </a:t>
            </a:r>
            <a:r>
              <a:rPr lang="ru-RU" sz="2400" dirty="0" err="1"/>
              <a:t>ўтзорни</a:t>
            </a:r>
            <a:r>
              <a:rPr lang="ru-RU" sz="2400" dirty="0"/>
              <a:t> </a:t>
            </a:r>
            <a:r>
              <a:rPr lang="ru-RU" sz="2400" dirty="0" err="1"/>
              <a:t>тезда</a:t>
            </a:r>
            <a:r>
              <a:rPr lang="ru-RU" sz="2400" dirty="0"/>
              <a:t> </a:t>
            </a:r>
            <a:r>
              <a:rPr lang="ru-RU" sz="2400" dirty="0" err="1"/>
              <a:t>эгаллайди</a:t>
            </a:r>
            <a:r>
              <a:rPr lang="ru-RU" sz="2400" dirty="0"/>
              <a:t>. </a:t>
            </a:r>
            <a:r>
              <a:rPr lang="ru-RU" sz="2400" dirty="0" err="1"/>
              <a:t>Чунки</a:t>
            </a:r>
            <a:r>
              <a:rPr lang="ru-RU" sz="2400" dirty="0"/>
              <a:t> улар </a:t>
            </a:r>
            <a:r>
              <a:rPr lang="ru-RU" sz="2400" dirty="0" err="1"/>
              <a:t>уруғлар</a:t>
            </a:r>
            <a:r>
              <a:rPr lang="ru-RU" sz="2400" dirty="0"/>
              <a:t> </a:t>
            </a:r>
            <a:r>
              <a:rPr lang="ru-RU" sz="2400" dirty="0" err="1"/>
              <a:t>ёрдамида</a:t>
            </a:r>
            <a:r>
              <a:rPr lang="ru-RU" sz="2400" dirty="0"/>
              <a:t> </a:t>
            </a:r>
            <a:r>
              <a:rPr lang="ru-RU" sz="2400" dirty="0" err="1"/>
              <a:t>ва</a:t>
            </a:r>
            <a:r>
              <a:rPr lang="ru-RU" sz="2400" dirty="0"/>
              <a:t> </a:t>
            </a:r>
            <a:r>
              <a:rPr lang="ru-RU" sz="2400" dirty="0" err="1"/>
              <a:t>вегетатив</a:t>
            </a:r>
            <a:r>
              <a:rPr lang="ru-RU" sz="2400" dirty="0"/>
              <a:t> </a:t>
            </a:r>
            <a:r>
              <a:rPr lang="ru-RU" sz="2400" dirty="0" err="1"/>
              <a:t>йўл</a:t>
            </a:r>
            <a:r>
              <a:rPr lang="ru-RU" sz="2400" dirty="0"/>
              <a:t> </a:t>
            </a:r>
            <a:r>
              <a:rPr lang="ru-RU" sz="2400" dirty="0" err="1"/>
              <a:t>билан</a:t>
            </a:r>
            <a:r>
              <a:rPr lang="ru-RU" sz="2400" dirty="0"/>
              <a:t> </a:t>
            </a:r>
            <a:r>
              <a:rPr lang="ru-RU" sz="2400" dirty="0" err="1"/>
              <a:t>жуда</a:t>
            </a:r>
            <a:r>
              <a:rPr lang="ru-RU" sz="2400" dirty="0"/>
              <a:t> тез </a:t>
            </a:r>
            <a:r>
              <a:rPr lang="ru-RU" sz="2400" dirty="0" err="1"/>
              <a:t>кўпайиш</a:t>
            </a:r>
            <a:r>
              <a:rPr lang="ru-RU" sz="2400" dirty="0"/>
              <a:t> </a:t>
            </a:r>
            <a:r>
              <a:rPr lang="ru-RU" sz="2400" dirty="0" err="1"/>
              <a:t>хусусиятига</a:t>
            </a:r>
            <a:r>
              <a:rPr lang="ru-RU" sz="2400" dirty="0"/>
              <a:t> </a:t>
            </a:r>
            <a:r>
              <a:rPr lang="ru-RU" sz="2400" dirty="0" err="1"/>
              <a:t>эга</a:t>
            </a:r>
            <a:endParaRPr lang="ru-RU" sz="2400" dirty="0" smtClean="0">
              <a:solidFill>
                <a:srgbClr val="0000FF"/>
              </a:solidFill>
            </a:endParaRPr>
          </a:p>
        </p:txBody>
      </p:sp>
      <p:grpSp>
        <p:nvGrpSpPr>
          <p:cNvPr id="7" name="Группа 6"/>
          <p:cNvGrpSpPr/>
          <p:nvPr/>
        </p:nvGrpSpPr>
        <p:grpSpPr>
          <a:xfrm>
            <a:off x="1446236" y="-104152"/>
            <a:ext cx="5268904" cy="961384"/>
            <a:chOff x="2231565" y="1135695"/>
            <a:chExt cx="5268904" cy="961384"/>
          </a:xfrm>
        </p:grpSpPr>
        <p:sp>
          <p:nvSpPr>
            <p:cNvPr id="8" name="Скругленный прямоугольник 7"/>
            <p:cNvSpPr/>
            <p:nvPr/>
          </p:nvSpPr>
          <p:spPr>
            <a:xfrm>
              <a:off x="2231565" y="1135695"/>
              <a:ext cx="5268904" cy="961384"/>
            </a:xfrm>
            <a:prstGeom prst="roundRect">
              <a:avLst>
                <a:gd name="adj" fmla="val 16670"/>
              </a:avLst>
            </a:prstGeom>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sp>
        <p:sp>
          <p:nvSpPr>
            <p:cNvPr id="9" name="Скругленный прямоугольник 4"/>
            <p:cNvSpPr/>
            <p:nvPr/>
          </p:nvSpPr>
          <p:spPr>
            <a:xfrm>
              <a:off x="2278504" y="1182634"/>
              <a:ext cx="5175026" cy="8675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ru-RU" sz="2800" kern="1200" dirty="0" err="1" smtClean="0"/>
                <a:t>Бегона</a:t>
              </a:r>
              <a:r>
                <a:rPr lang="ru-RU" sz="2800" kern="1200" dirty="0" smtClean="0"/>
                <a:t> </a:t>
              </a:r>
              <a:r>
                <a:rPr lang="ru-RU" sz="2800" kern="1200" dirty="0" err="1" smtClean="0"/>
                <a:t>ўтларга</a:t>
              </a:r>
              <a:r>
                <a:rPr lang="ru-RU" sz="2800" kern="1200" dirty="0" smtClean="0"/>
                <a:t> </a:t>
              </a:r>
              <a:r>
                <a:rPr lang="ru-RU" sz="2800" kern="1200" dirty="0" err="1" smtClean="0"/>
                <a:t>қарши</a:t>
              </a:r>
              <a:r>
                <a:rPr lang="ru-RU" sz="2800" kern="1200" dirty="0" smtClean="0"/>
                <a:t> </a:t>
              </a:r>
              <a:r>
                <a:rPr lang="ru-RU" sz="2800" kern="1200" dirty="0" err="1" smtClean="0"/>
                <a:t>кураш</a:t>
              </a:r>
              <a:endParaRPr lang="ru-RU" sz="2800" kern="1200" dirty="0"/>
            </a:p>
          </p:txBody>
        </p:sp>
      </p:grpSp>
      <p:pic>
        <p:nvPicPr>
          <p:cNvPr id="13314" name="Picture 2" descr="C:\ЮНЕСКО\Слайдлар\Ем хашак етиштириш\рАСМЛАР\25653370-tractor-spraying-pesticides-on-soy-bean.jpg"/>
          <p:cNvPicPr>
            <a:picLocks noChangeAspect="1" noChangeArrowheads="1"/>
          </p:cNvPicPr>
          <p:nvPr/>
        </p:nvPicPr>
        <p:blipFill>
          <a:blip r:embed="rId2"/>
          <a:srcRect/>
          <a:stretch>
            <a:fillRect/>
          </a:stretch>
        </p:blipFill>
        <p:spPr bwMode="auto">
          <a:xfrm>
            <a:off x="357158" y="1142984"/>
            <a:ext cx="3714776" cy="2286016"/>
          </a:xfrm>
          <a:prstGeom prst="rect">
            <a:avLst/>
          </a:prstGeom>
          <a:noFill/>
        </p:spPr>
      </p:pic>
      <p:pic>
        <p:nvPicPr>
          <p:cNvPr id="13315" name="Picture 3" descr="C:\ЮНЕСКО\Слайдлар\Ем хашак етиштириш\рАСМЛАР\obrabotka-gerbicidami.png"/>
          <p:cNvPicPr>
            <a:picLocks noChangeAspect="1" noChangeArrowheads="1"/>
          </p:cNvPicPr>
          <p:nvPr/>
        </p:nvPicPr>
        <p:blipFill>
          <a:blip r:embed="rId3"/>
          <a:srcRect/>
          <a:stretch>
            <a:fillRect/>
          </a:stretch>
        </p:blipFill>
        <p:spPr bwMode="auto">
          <a:xfrm>
            <a:off x="285720" y="3571876"/>
            <a:ext cx="3857652" cy="2952769"/>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2" y="1014592"/>
            <a:ext cx="4572032" cy="5843407"/>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ru-RU" sz="2400" b="1" i="1" dirty="0" err="1">
                <a:solidFill>
                  <a:srgbClr val="0000FF"/>
                </a:solidFill>
                <a:latin typeface="Times New Roman"/>
                <a:ea typeface="Calibri"/>
              </a:rPr>
              <a:t>Тупроқ</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ҳаво</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режимини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яхшилаш</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ва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ўтларни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яшартириш</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учун</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бороналаш</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дискалаш</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фрезалаш</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каби</a:t>
            </a:r>
            <a:r>
              <a:rPr lang="ru-RU" sz="2400" b="1" i="1" dirty="0">
                <a:solidFill>
                  <a:srgbClr val="0000FF"/>
                </a:solidFill>
                <a:latin typeface="Times New Roman"/>
                <a:ea typeface="Calibri"/>
              </a:rPr>
              <a:t> агротехник </a:t>
            </a:r>
            <a:r>
              <a:rPr lang="ru-RU" sz="2400" b="1" i="1" dirty="0" err="1">
                <a:solidFill>
                  <a:srgbClr val="0000FF"/>
                </a:solidFill>
                <a:latin typeface="Times New Roman"/>
                <a:ea typeface="Calibri"/>
              </a:rPr>
              <a:t>тадбирлар</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ўтказилади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Бу</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тадбирларни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ўтказиш</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ҳамма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жойда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ва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барча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турдаги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ўтлоқларда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бирдек</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самара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бермайди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Шунинг</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учун</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ўтлоқнинг</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ҳолати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тупроқ</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ва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иқлим</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шароитларини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эътиборга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олиб</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бу</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тадбирлардан</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қайси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бирини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ўтказиш</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ёки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умуман</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ўтказмаслик</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мумкин</a:t>
            </a:r>
            <a:r>
              <a:rPr lang="ru-RU" sz="2400" b="1" i="1" dirty="0">
                <a:solidFill>
                  <a:srgbClr val="0000FF"/>
                </a:solidFill>
                <a:latin typeface="Times New Roman"/>
                <a:ea typeface="Calibri"/>
              </a:rPr>
              <a:t>.</a:t>
            </a:r>
            <a:endParaRPr lang="ru-RU" sz="2000" b="1" i="1" dirty="0" smtClean="0">
              <a:solidFill>
                <a:srgbClr val="0000FF"/>
              </a:solidFill>
            </a:endParaRPr>
          </a:p>
        </p:txBody>
      </p:sp>
      <p:grpSp>
        <p:nvGrpSpPr>
          <p:cNvPr id="9" name="Группа 8"/>
          <p:cNvGrpSpPr/>
          <p:nvPr/>
        </p:nvGrpSpPr>
        <p:grpSpPr>
          <a:xfrm>
            <a:off x="1160484" y="6270"/>
            <a:ext cx="6723884" cy="961384"/>
            <a:chOff x="2231565" y="2212445"/>
            <a:chExt cx="5268904" cy="961384"/>
          </a:xfrm>
        </p:grpSpPr>
        <p:sp>
          <p:nvSpPr>
            <p:cNvPr id="10" name="Скругленный прямоугольник 9"/>
            <p:cNvSpPr/>
            <p:nvPr/>
          </p:nvSpPr>
          <p:spPr>
            <a:xfrm>
              <a:off x="2231565" y="2212445"/>
              <a:ext cx="5268904" cy="961384"/>
            </a:xfrm>
            <a:prstGeom prst="roundRect">
              <a:avLst>
                <a:gd name="adj" fmla="val 16670"/>
              </a:avLst>
            </a:prstGeom>
          </p:spPr>
          <p:style>
            <a:lnRef idx="0">
              <a:schemeClr val="lt1">
                <a:hueOff val="0"/>
                <a:satOff val="0"/>
                <a:lumOff val="0"/>
                <a:alphaOff val="0"/>
              </a:schemeClr>
            </a:lnRef>
            <a:fillRef idx="3">
              <a:schemeClr val="accent2">
                <a:hueOff val="-5402520"/>
                <a:satOff val="11111"/>
                <a:lumOff val="-850"/>
                <a:alphaOff val="0"/>
              </a:schemeClr>
            </a:fillRef>
            <a:effectRef idx="3">
              <a:schemeClr val="accent2">
                <a:hueOff val="-5402520"/>
                <a:satOff val="11111"/>
                <a:lumOff val="-850"/>
                <a:alphaOff val="0"/>
              </a:schemeClr>
            </a:effectRef>
            <a:fontRef idx="minor">
              <a:schemeClr val="lt1"/>
            </a:fontRef>
          </p:style>
        </p:sp>
        <p:sp>
          <p:nvSpPr>
            <p:cNvPr id="11" name="Скругленный прямоугольник 4"/>
            <p:cNvSpPr/>
            <p:nvPr/>
          </p:nvSpPr>
          <p:spPr>
            <a:xfrm>
              <a:off x="2278504" y="2259384"/>
              <a:ext cx="5175026" cy="8675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lvl="0" algn="ctr" defTabSz="1244600">
                <a:lnSpc>
                  <a:spcPct val="90000"/>
                </a:lnSpc>
                <a:spcAft>
                  <a:spcPct val="35000"/>
                </a:spcAft>
              </a:pPr>
              <a:r>
                <a:rPr lang="ru-RU" sz="2800" b="1" dirty="0" err="1"/>
                <a:t>Тупроқ</a:t>
              </a:r>
              <a:r>
                <a:rPr lang="ru-RU" sz="2800" b="1" dirty="0"/>
                <a:t>, </a:t>
              </a:r>
              <a:r>
                <a:rPr lang="ru-RU" sz="2800" b="1" dirty="0" err="1"/>
                <a:t>ҳаво</a:t>
              </a:r>
              <a:r>
                <a:rPr lang="ru-RU" sz="2800" b="1" dirty="0"/>
                <a:t> </a:t>
              </a:r>
              <a:r>
                <a:rPr lang="ru-RU" sz="2800" b="1" dirty="0" err="1"/>
                <a:t>режимини</a:t>
              </a:r>
              <a:r>
                <a:rPr lang="ru-RU" sz="2800" b="1" dirty="0"/>
                <a:t> </a:t>
              </a:r>
              <a:r>
                <a:rPr lang="ru-RU" sz="2800" b="1" dirty="0" err="1"/>
                <a:t>яхшилаш</a:t>
              </a:r>
              <a:r>
                <a:rPr lang="ru-RU" sz="2800" b="1" dirty="0"/>
                <a:t> </a:t>
              </a:r>
              <a:r>
                <a:rPr lang="ru-RU" sz="2800" b="1" dirty="0" err="1"/>
                <a:t>ва</a:t>
              </a:r>
              <a:r>
                <a:rPr lang="ru-RU" sz="2800" b="1" dirty="0"/>
                <a:t> </a:t>
              </a:r>
              <a:r>
                <a:rPr lang="ru-RU" sz="2800" b="1" dirty="0" err="1"/>
                <a:t>ўтларни</a:t>
              </a:r>
              <a:r>
                <a:rPr lang="ru-RU" sz="2800" b="1" dirty="0"/>
                <a:t> </a:t>
              </a:r>
              <a:r>
                <a:rPr lang="ru-RU" sz="2800" b="1" dirty="0" err="1"/>
                <a:t>яшартириш</a:t>
              </a:r>
              <a:endParaRPr lang="ru-RU" sz="2800" kern="1200" dirty="0"/>
            </a:p>
          </p:txBody>
        </p:sp>
      </p:grpSp>
      <p:pic>
        <p:nvPicPr>
          <p:cNvPr id="14338" name="Picture 2" descr="C:\ЮНЕСКО\Слайдлар\Ем хашак етиштириш\рАСМЛАР\mashiny-dlya-uluchsheniya-lugov-i-pastbishch-550x462.jpeg"/>
          <p:cNvPicPr>
            <a:picLocks noChangeAspect="1" noChangeArrowheads="1"/>
          </p:cNvPicPr>
          <p:nvPr/>
        </p:nvPicPr>
        <p:blipFill>
          <a:blip r:embed="rId2"/>
          <a:srcRect/>
          <a:stretch>
            <a:fillRect/>
          </a:stretch>
        </p:blipFill>
        <p:spPr bwMode="auto">
          <a:xfrm>
            <a:off x="4714876" y="1214422"/>
            <a:ext cx="3786214" cy="2882663"/>
          </a:xfrm>
          <a:prstGeom prst="rect">
            <a:avLst/>
          </a:prstGeom>
          <a:noFill/>
        </p:spPr>
      </p:pic>
      <p:pic>
        <p:nvPicPr>
          <p:cNvPr id="14339" name="Picture 3" descr="C:\ЮНЕСКО\Слайдлар\Ем хашак етиштириш\рАСМЛАР\6614.jpg"/>
          <p:cNvPicPr>
            <a:picLocks noChangeAspect="1" noChangeArrowheads="1"/>
          </p:cNvPicPr>
          <p:nvPr/>
        </p:nvPicPr>
        <p:blipFill>
          <a:blip r:embed="rId3"/>
          <a:srcRect/>
          <a:stretch>
            <a:fillRect/>
          </a:stretch>
        </p:blipFill>
        <p:spPr bwMode="auto">
          <a:xfrm>
            <a:off x="4857752" y="4071942"/>
            <a:ext cx="3929090" cy="2428892"/>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323528" y="1268760"/>
            <a:ext cx="8569325" cy="2376264"/>
          </a:xfrm>
        </p:spPr>
        <p:txBody>
          <a:bodyPr>
            <a:normAutofit fontScale="70000" lnSpcReduction="20000"/>
          </a:bodyPr>
          <a:lstStyle/>
          <a:p>
            <a:pPr marL="0" indent="715963" algn="just">
              <a:lnSpc>
                <a:spcPct val="120000"/>
              </a:lnSpc>
              <a:tabLst>
                <a:tab pos="88900" algn="l"/>
              </a:tabLst>
            </a:pPr>
            <a:r>
              <a:rPr lang="ru-RU" sz="2800"/>
              <a:t>Бу тадбирлар ўтзорлардан самаралироқ фойдаланиш, яъни уларнинг ҳосилини оширишда муҳим ҳисобланади. Одатда, оласига экиш турли сабабларга кўра сийраклашиб кетган ёки маданийлаштириш техника ишларини ўтказиш туфайли ўсимликлари йўқолган ерларда олиб бориш маъқул ҳисобланади, шунингдек, ўтзор ўсимликлари таркибида дуккаклилар кам бўлган жойларда ҳам ўтказиш мумкин</a:t>
            </a:r>
            <a:endParaRPr lang="ru-RU" sz="4000" dirty="0" smtClean="0">
              <a:solidFill>
                <a:srgbClr val="0000FF"/>
              </a:solidFill>
              <a:latin typeface="Times New Roman" pitchFamily="18" charset="0"/>
            </a:endParaRPr>
          </a:p>
        </p:txBody>
      </p:sp>
      <p:grpSp>
        <p:nvGrpSpPr>
          <p:cNvPr id="8" name="Группа 7"/>
          <p:cNvGrpSpPr/>
          <p:nvPr/>
        </p:nvGrpSpPr>
        <p:grpSpPr>
          <a:xfrm>
            <a:off x="1475656" y="116632"/>
            <a:ext cx="5268904" cy="961384"/>
            <a:chOff x="2231565" y="4365945"/>
            <a:chExt cx="5268904" cy="961384"/>
          </a:xfrm>
        </p:grpSpPr>
        <p:sp>
          <p:nvSpPr>
            <p:cNvPr id="9" name="Скругленный прямоугольник 8"/>
            <p:cNvSpPr/>
            <p:nvPr/>
          </p:nvSpPr>
          <p:spPr>
            <a:xfrm>
              <a:off x="2231565" y="4365945"/>
              <a:ext cx="5268904" cy="961384"/>
            </a:xfrm>
            <a:prstGeom prst="roundRect">
              <a:avLst>
                <a:gd name="adj" fmla="val 16670"/>
              </a:avLst>
            </a:prstGeom>
          </p:spPr>
          <p:style>
            <a:lnRef idx="0">
              <a:schemeClr val="lt1">
                <a:hueOff val="0"/>
                <a:satOff val="0"/>
                <a:lumOff val="0"/>
                <a:alphaOff val="0"/>
              </a:schemeClr>
            </a:lnRef>
            <a:fillRef idx="3">
              <a:schemeClr val="accent2">
                <a:hueOff val="-16207560"/>
                <a:satOff val="33334"/>
                <a:lumOff val="-2549"/>
                <a:alphaOff val="0"/>
              </a:schemeClr>
            </a:fillRef>
            <a:effectRef idx="3">
              <a:schemeClr val="accent2">
                <a:hueOff val="-16207560"/>
                <a:satOff val="33334"/>
                <a:lumOff val="-2549"/>
                <a:alphaOff val="0"/>
              </a:schemeClr>
            </a:effectRef>
            <a:fontRef idx="minor">
              <a:schemeClr val="lt1"/>
            </a:fontRef>
          </p:style>
        </p:sp>
        <p:sp>
          <p:nvSpPr>
            <p:cNvPr id="10" name="Скругленный прямоугольник 4"/>
            <p:cNvSpPr/>
            <p:nvPr/>
          </p:nvSpPr>
          <p:spPr>
            <a:xfrm>
              <a:off x="2278504" y="4412884"/>
              <a:ext cx="5175026" cy="8675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ru-RU" sz="2800" kern="1200" dirty="0" err="1" smtClean="0"/>
                <a:t>Оласига</a:t>
              </a:r>
              <a:r>
                <a:rPr lang="ru-RU" sz="2800" kern="1200" dirty="0" smtClean="0"/>
                <a:t> </a:t>
              </a:r>
              <a:r>
                <a:rPr lang="ru-RU" sz="2800" kern="1200" dirty="0" err="1" smtClean="0"/>
                <a:t>экиш</a:t>
              </a:r>
              <a:endParaRPr lang="ru-RU" sz="2800" kern="1200" dirty="0"/>
            </a:p>
          </p:txBody>
        </p:sp>
      </p:grpSp>
      <p:pic>
        <p:nvPicPr>
          <p:cNvPr id="15362" name="Picture 2" descr="C:\ЮНЕСКО\Слайдлар\Ем хашак етиштириш\рАСМЛАР\1320033624_podzimnie-posevy.jpg"/>
          <p:cNvPicPr>
            <a:picLocks noChangeAspect="1" noChangeArrowheads="1"/>
          </p:cNvPicPr>
          <p:nvPr/>
        </p:nvPicPr>
        <p:blipFill>
          <a:blip r:embed="rId2"/>
          <a:srcRect/>
          <a:stretch>
            <a:fillRect/>
          </a:stretch>
        </p:blipFill>
        <p:spPr bwMode="auto">
          <a:xfrm>
            <a:off x="5000628" y="3786190"/>
            <a:ext cx="3821128" cy="2853108"/>
          </a:xfrm>
          <a:prstGeom prst="rect">
            <a:avLst/>
          </a:prstGeom>
          <a:noFill/>
        </p:spPr>
      </p:pic>
      <p:pic>
        <p:nvPicPr>
          <p:cNvPr id="15363" name="Picture 3" descr="C:\ЮНЕСКО\Слайдлар\Ем хашак етиштириш\рАСМЛАР\images (30).jpg"/>
          <p:cNvPicPr>
            <a:picLocks noChangeAspect="1" noChangeArrowheads="1"/>
          </p:cNvPicPr>
          <p:nvPr/>
        </p:nvPicPr>
        <p:blipFill>
          <a:blip r:embed="rId3"/>
          <a:srcRect/>
          <a:stretch>
            <a:fillRect/>
          </a:stretch>
        </p:blipFill>
        <p:spPr bwMode="auto">
          <a:xfrm>
            <a:off x="714348" y="3905273"/>
            <a:ext cx="3643338" cy="2738437"/>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2a58237f9b931e7ca6547f82687a10f7fe5635"/>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1" Type="http://schemas.openxmlformats.org/officeDocument/2006/relationships/image" Target="../media/image6.jpeg"/></Relationships>
</file>

<file path=ppt/theme/_rels/theme7.xml.rels><?xml version="1.0" encoding="UTF-8" standalone="yes"?>
<Relationships xmlns="http://schemas.openxmlformats.org/package/2006/relationships"><Relationship Id="rId1" Type="http://schemas.openxmlformats.org/officeDocument/2006/relationships/image" Target="../media/image7.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7.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721</TotalTime>
  <Words>1223</Words>
  <Application>Microsoft Office PowerPoint</Application>
  <PresentationFormat>Экран (4:3)</PresentationFormat>
  <Paragraphs>195</Paragraphs>
  <Slides>22</Slides>
  <Notes>1</Notes>
  <HiddenSlides>0</HiddenSlides>
  <MMClips>0</MMClips>
  <ScaleCrop>false</ScaleCrop>
  <HeadingPairs>
    <vt:vector size="4" baseType="variant">
      <vt:variant>
        <vt:lpstr>Тема</vt:lpstr>
      </vt:variant>
      <vt:variant>
        <vt:i4>7</vt:i4>
      </vt:variant>
      <vt:variant>
        <vt:lpstr>Заголовки слайдов</vt:lpstr>
      </vt:variant>
      <vt:variant>
        <vt:i4>22</vt:i4>
      </vt:variant>
    </vt:vector>
  </HeadingPairs>
  <TitlesOfParts>
    <vt:vector size="29" baseType="lpstr">
      <vt:lpstr>Balloons</vt:lpstr>
      <vt:lpstr>Справедливость</vt:lpstr>
      <vt:lpstr>Трек</vt:lpstr>
      <vt:lpstr>Поток</vt:lpstr>
      <vt:lpstr>Изящная</vt:lpstr>
      <vt:lpstr>Открытая</vt:lpstr>
      <vt:lpstr>Солнцестояние</vt:lpstr>
      <vt:lpstr>Слайд 1</vt:lpstr>
      <vt:lpstr>ТАБИИЙ ЯЙЛОВЛАРНИ ЯХШИЛАШНИ АХАМИЯТИ.</vt:lpstr>
      <vt:lpstr>Табиий озуқа майдонларини яхшилаш усуллари икки гуруҳга ажратилади</vt:lpstr>
      <vt:lpstr>Чўл зонаси яйловларини юза яхшилашнинг техник усуллари</vt:lpstr>
      <vt:lpstr>МАДАНИЙЛАШТИРИШ-ТЕХНИКА ИШЛАРИ.</vt:lpstr>
      <vt:lpstr>Дўнглик ва чуқурликларни текислаш.</vt:lpstr>
      <vt:lpstr>Сув режимини яхшилаш.</vt:lpstr>
      <vt:lpstr>Слайд 8</vt:lpstr>
      <vt:lpstr>Ўғитлар.</vt:lpstr>
      <vt:lpstr>Минерал ўғитларнинг ўтзорнинг ботаник таркибига таъсири</vt:lpstr>
      <vt:lpstr>Минерал ўғитлар</vt:lpstr>
      <vt:lpstr>Органик ўғитлар.</vt:lpstr>
      <vt:lpstr>Органик ўғитлар турларининг кимёвий таркиби.</vt:lpstr>
      <vt:lpstr>Микроўғитлар</vt:lpstr>
      <vt:lpstr>Ҳайвонлар озуқасидаги микроэлементлар  чегаравий концентрацияси</vt:lpstr>
      <vt:lpstr>Бактериал препаратлар. </vt:lpstr>
      <vt:lpstr>Ўғитларни қўллаш</vt:lpstr>
      <vt:lpstr>ЎТЗОРНИ ПАРВАРИШЛАШ</vt:lpstr>
      <vt:lpstr>Слайд 19</vt:lpstr>
      <vt:lpstr>Слайд 20</vt:lpstr>
      <vt:lpstr>Слайд 21</vt:lpstr>
      <vt:lpstr>Слайд 22</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User</cp:lastModifiedBy>
  <cp:revision>116</cp:revision>
  <cp:lastPrinted>1601-01-01T00:00:00Z</cp:lastPrinted>
  <dcterms:created xsi:type="dcterms:W3CDTF">2011-08-22T10:27:00Z</dcterms:created>
  <dcterms:modified xsi:type="dcterms:W3CDTF">2017-10-10T12:18:08Z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